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12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763760-BE39-5AED-C1BA-393217AA9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58C9498-C85C-BCE0-5A86-DB8AC8125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213D3D-8D5E-0D7E-1FD4-9D2961AE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38946E-68E5-B6C1-A37E-4F8AD779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3C8A50-850E-FF1B-9B3A-CD5BECF2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7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5CCB4-FF84-EA2A-9542-41FA439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FB7AAB-14BF-DF6C-6B21-27E71ADF2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4E05C3-CC75-48A9-D75F-F1C570D1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02317B-B382-FB7A-728D-BBB1044C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2F466D-4C3E-DC55-2F0B-98DA66A2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0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46691A-C9AE-37E9-15CA-B5D828E50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6D51BA2-E41C-D190-F1B4-FCEE21D10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4C3159-AAF4-410D-2F2F-7AFF2C08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B18DBF-953D-3DEA-10BB-7F9091C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2FFB98-AA26-78F5-C506-8B3E7BC9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4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DCA1DF-1327-37CC-675D-E912791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EDAF9-DF63-5CBC-D21B-1207E13E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5E2ABF-868C-4018-2DC2-54675A0E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E8CA29-75A7-9768-A0A2-98CD0225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DC4563-9FC8-C988-7D4C-FB45851D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CFEC7E-CA4C-2A79-9632-CF5848D3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4029CE-1ED3-B848-DC86-3FA72655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89191F-B031-8862-3379-465628F1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08BD4B-90BB-6219-7744-A2818494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1AC53E-3C81-A7D2-D29C-2B743084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D3D4FD-8A5E-58B4-EFF8-9854B4B4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D260DB-904A-060E-343F-A70ED9705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B826E9-A35F-CBE2-19DB-CC3A89EA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04344B-FB5E-C6C6-80C8-077C2601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4472F00-155B-012B-380F-27CDA595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AB8BF5-7638-C97F-0E8E-4CDB94D2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A9249-0E10-4AA3-D08A-B3E62F8D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ADE6CB-1A9E-2A39-1193-FED56A3F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7FC362-F9F3-4738-82A0-BD2D2CF6B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09F0D7B-D1D7-3627-F52B-C2851E972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57A22D1-53B2-60F6-4DCB-C5970372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CAF1649-10FA-0CA1-0550-1534AFAA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FCD544-366F-D68C-FA3C-782F46AE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5D28D72-D422-B059-AA2E-E2992082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0CD266-67F3-CE7E-552F-C8A73DFF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96F8DBB-7147-B3DA-3D2C-C7F34951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E0DA0E-5F67-2288-351F-9240528F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87196F-AC0A-F582-39DF-96D1459A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379EC29-FBA7-3734-0B7D-C16DD9FE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7A6E23B-F925-C5EB-D00C-8C72D71F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537B45-5EC6-F6E1-7E20-1A8F68BE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1F8D5-F033-1D4F-160C-0C6C9524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863449-E046-09E4-6792-B35C79C4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F11736-FBB0-B34A-BA23-908C0A29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1BE6A7-6A94-9C9B-360F-C12839EC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87E1CB-C914-33D9-EE72-47E44880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58AB9E-9804-8B9D-AA60-91B334DF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F745CC-8FD0-F4E2-747B-D4B755FF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6AE7DA-2ECD-8FB4-B4DA-56CB34CA1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9C45D3-610D-5F16-52B8-2BA0862FE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B4BAF4-4274-9CF0-4BD7-64B9F707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0B7CDAA-293C-295A-8AC8-AB322B9E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D17095-5E4E-F923-FAA5-A2860D9A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3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0606D2-074E-4C89-6D10-41DE60D7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CFF443-504B-4203-2C28-CF05E7F3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EC2182-8A1B-73A5-7567-C26BD9AAB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9D92-6AE5-4082-AAB3-372DA534BC47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10DBFB-51F5-2302-9A15-692007A63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33AB5F-3E5C-7DA4-12C7-91B0E58D0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4483-47DE-4C4D-AED9-46BD6F624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E4E5AA-F664-72A4-92EE-1167D0A7D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0317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Blockchain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/>
              <a:t>	</a:t>
            </a:r>
            <a:br>
              <a:rPr lang="en-US" sz="4000" dirty="0"/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767FD9-A7DD-DBB3-91DA-0AB255603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2800" b="1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Code:</a:t>
            </a:r>
            <a:r>
              <a:rPr lang="en-US" sz="2800" b="1" dirty="0" smtClean="0"/>
              <a:t>CSDC7022 </a:t>
            </a:r>
            <a:r>
              <a:rPr lang="en-US" sz="2800" dirty="0"/>
              <a:t>	</a:t>
            </a:r>
          </a:p>
          <a:p>
            <a:endParaRPr lang="en-US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</a:rPr>
              <a:t>By </a:t>
            </a:r>
            <a:r>
              <a:rPr lang="en-IN" sz="2800" b="1" dirty="0" err="1" smtClean="0">
                <a:latin typeface="Times New Roman" panose="02020603050405020304" pitchFamily="18" charset="0"/>
              </a:rPr>
              <a:t>Dr.Vishal</a:t>
            </a:r>
            <a:r>
              <a:rPr lang="en-IN" sz="2800" b="1" dirty="0" smtClean="0">
                <a:latin typeface="Times New Roman" panose="02020603050405020304" pitchFamily="18" charset="0"/>
              </a:rPr>
              <a:t> </a:t>
            </a:r>
            <a:r>
              <a:rPr lang="en-IN" sz="2800" b="1" dirty="0" err="1" smtClean="0">
                <a:latin typeface="Times New Roman" panose="02020603050405020304" pitchFamily="18" charset="0"/>
              </a:rPr>
              <a:t>Patil</a:t>
            </a:r>
            <a:endParaRPr lang="en-IN" sz="2800" b="1" dirty="0">
              <a:latin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</a:rPr>
              <a:t>Rizvi College of Engineering</a:t>
            </a:r>
            <a:r>
              <a:rPr lang="en-IN" sz="2800" b="1" dirty="0" smtClean="0">
                <a:latin typeface="Times New Roman" panose="02020603050405020304" pitchFamily="18" charset="0"/>
              </a:rPr>
              <a:t>, Mumbai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Module6: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/>
              <a:t>Tools and Applications of </a:t>
            </a:r>
            <a:r>
              <a:rPr lang="en-US" b="1" dirty="0" err="1"/>
              <a:t>Blockchain</a:t>
            </a:r>
            <a:r>
              <a:rPr lang="en-US" b="1" dirty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879"/>
            <a:ext cx="10515600" cy="3413761"/>
          </a:xfrm>
        </p:spPr>
        <p:txBody>
          <a:bodyPr/>
          <a:lstStyle/>
          <a:p>
            <a:r>
              <a:rPr lang="en-US" dirty="0" err="1"/>
              <a:t>Corda</a:t>
            </a:r>
            <a:r>
              <a:rPr lang="en-US" dirty="0"/>
              <a:t>, Ripple, Quorum and other Emerging </a:t>
            </a:r>
            <a:r>
              <a:rPr lang="en-US" dirty="0" err="1"/>
              <a:t>Blockchain</a:t>
            </a:r>
            <a:r>
              <a:rPr lang="en-US" dirty="0"/>
              <a:t> Platforms, </a:t>
            </a:r>
            <a:r>
              <a:rPr lang="en-US" dirty="0" err="1"/>
              <a:t>Blockchain</a:t>
            </a:r>
            <a:r>
              <a:rPr lang="en-US" dirty="0"/>
              <a:t> in </a:t>
            </a:r>
            <a:r>
              <a:rPr lang="en-US" dirty="0" err="1"/>
              <a:t>DeFi</a:t>
            </a:r>
            <a:r>
              <a:rPr lang="en-US" dirty="0"/>
              <a:t>: Case Study on any of the </a:t>
            </a:r>
            <a:r>
              <a:rPr lang="en-US" dirty="0" err="1"/>
              <a:t>Blockchain</a:t>
            </a:r>
            <a:r>
              <a:rPr lang="en-US" dirty="0"/>
              <a:t> Platforms. 	</a:t>
            </a:r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Textbooks: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1815"/>
          </a:xfrm>
        </p:spPr>
        <p:txBody>
          <a:bodyPr>
            <a:normAutofit/>
          </a:bodyPr>
          <a:lstStyle/>
          <a:p>
            <a:r>
              <a:rPr lang="en-US" dirty="0" smtClean="0"/>
              <a:t>1. 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/>
              <a:t>Technology, </a:t>
            </a:r>
            <a:r>
              <a:rPr lang="en-US" dirty="0" err="1"/>
              <a:t>Chandramouli</a:t>
            </a:r>
            <a:r>
              <a:rPr lang="en-US" dirty="0"/>
              <a:t> Subramanian, </a:t>
            </a:r>
            <a:r>
              <a:rPr lang="en-US" dirty="0" err="1"/>
              <a:t>Asha</a:t>
            </a:r>
            <a:r>
              <a:rPr lang="en-US" dirty="0"/>
              <a:t> A. George, </a:t>
            </a:r>
            <a:r>
              <a:rPr lang="en-US" dirty="0" err="1"/>
              <a:t>Abhillash</a:t>
            </a:r>
            <a:r>
              <a:rPr lang="en-US" dirty="0"/>
              <a:t> K. A and </a:t>
            </a:r>
            <a:r>
              <a:rPr lang="en-US" dirty="0" err="1"/>
              <a:t>Meena</a:t>
            </a:r>
            <a:r>
              <a:rPr lang="en-US" dirty="0"/>
              <a:t> </a:t>
            </a:r>
            <a:r>
              <a:rPr lang="en-US" dirty="0" err="1"/>
              <a:t>Karthikeyen</a:t>
            </a:r>
            <a:r>
              <a:rPr lang="en-US" dirty="0"/>
              <a:t>, Universities Press. 	</a:t>
            </a:r>
          </a:p>
          <a:p>
            <a:r>
              <a:rPr lang="en-US" dirty="0" smtClean="0"/>
              <a:t>2. Mastering </a:t>
            </a:r>
            <a:r>
              <a:rPr lang="en-US" dirty="0" err="1"/>
              <a:t>Ethereum</a:t>
            </a:r>
            <a:r>
              <a:rPr lang="en-US" dirty="0"/>
              <a:t>, Building Smart Contract and </a:t>
            </a:r>
            <a:r>
              <a:rPr lang="en-US" dirty="0" err="1"/>
              <a:t>Dapps</a:t>
            </a:r>
            <a:r>
              <a:rPr lang="en-US" dirty="0"/>
              <a:t>, Andreas M. Antonopoulos Dr. Gavin Wood, </a:t>
            </a:r>
            <a:r>
              <a:rPr lang="en-US" dirty="0" err="1"/>
              <a:t>O‘reilly</a:t>
            </a:r>
            <a:r>
              <a:rPr lang="en-US" dirty="0"/>
              <a:t>. 	</a:t>
            </a:r>
          </a:p>
          <a:p>
            <a:r>
              <a:rPr lang="en-US" dirty="0" smtClean="0"/>
              <a:t>3. Imran </a:t>
            </a:r>
            <a:r>
              <a:rPr lang="en-US" dirty="0"/>
              <a:t>Bashir, Mastering </a:t>
            </a:r>
            <a:r>
              <a:rPr lang="en-US" dirty="0" err="1"/>
              <a:t>Blockchain</a:t>
            </a:r>
            <a:r>
              <a:rPr lang="en-US" dirty="0"/>
              <a:t>: A deep dive into distributed ledgers, consensus protocols, smart contracts, </a:t>
            </a:r>
            <a:r>
              <a:rPr lang="en-US" dirty="0" err="1"/>
              <a:t>DApps</a:t>
            </a:r>
            <a:r>
              <a:rPr lang="en-US" dirty="0"/>
              <a:t>, </a:t>
            </a:r>
            <a:r>
              <a:rPr lang="en-US" dirty="0" err="1"/>
              <a:t>cryptocurrencies</a:t>
            </a:r>
            <a:r>
              <a:rPr lang="en-US" dirty="0"/>
              <a:t>, </a:t>
            </a:r>
            <a:r>
              <a:rPr lang="en-US" dirty="0" err="1"/>
              <a:t>Ethereum</a:t>
            </a:r>
            <a:r>
              <a:rPr lang="en-US" dirty="0"/>
              <a:t>, and more, 3rd Edition, </a:t>
            </a:r>
            <a:r>
              <a:rPr lang="en-US" dirty="0" err="1"/>
              <a:t>Packt</a:t>
            </a:r>
            <a:r>
              <a:rPr lang="en-US" dirty="0"/>
              <a:t> Publishing 	</a:t>
            </a:r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08760"/>
            <a:ext cx="11567160" cy="4998720"/>
          </a:xfrm>
        </p:spPr>
        <p:txBody>
          <a:bodyPr>
            <a:normAutofit/>
          </a:bodyPr>
          <a:lstStyle/>
          <a:p>
            <a:r>
              <a:rPr lang="en-US" sz="4000" dirty="0"/>
              <a:t>1</a:t>
            </a:r>
            <a:r>
              <a:rPr lang="en-US" sz="4000" dirty="0"/>
              <a:t>. </a:t>
            </a:r>
            <a:r>
              <a:rPr lang="en-US" sz="4000" dirty="0" err="1"/>
              <a:t>Blockchain</a:t>
            </a:r>
            <a:r>
              <a:rPr lang="en-US" sz="4000" dirty="0"/>
              <a:t> for Beginners, </a:t>
            </a:r>
            <a:r>
              <a:rPr lang="en-US" sz="4000" dirty="0" err="1"/>
              <a:t>Yathish</a:t>
            </a:r>
            <a:r>
              <a:rPr lang="en-US" sz="4000" dirty="0"/>
              <a:t> R and </a:t>
            </a:r>
            <a:r>
              <a:rPr lang="en-US" sz="4000" dirty="0" err="1"/>
              <a:t>Tejaswini</a:t>
            </a:r>
            <a:r>
              <a:rPr lang="en-US" sz="4000" dirty="0"/>
              <a:t> N, SPD </a:t>
            </a:r>
            <a:r>
              <a:rPr lang="en-US" sz="4000" dirty="0" smtClean="0"/>
              <a:t>.</a:t>
            </a:r>
            <a:r>
              <a:rPr lang="en-US" sz="4000" dirty="0"/>
              <a:t>	</a:t>
            </a:r>
          </a:p>
          <a:p>
            <a:r>
              <a:rPr lang="en-US" sz="4000" dirty="0" smtClean="0"/>
              <a:t>2. </a:t>
            </a:r>
            <a:r>
              <a:rPr lang="en-US" sz="4000" dirty="0" err="1" smtClean="0"/>
              <a:t>Blockchain</a:t>
            </a:r>
            <a:r>
              <a:rPr lang="en-US" sz="4000" dirty="0" smtClean="0"/>
              <a:t> </a:t>
            </a:r>
            <a:r>
              <a:rPr lang="en-US" sz="4000" dirty="0"/>
              <a:t>Basics, A non Technical Introduction in 25 Steps, Daniel </a:t>
            </a:r>
            <a:r>
              <a:rPr lang="en-US" sz="4000" dirty="0" err="1"/>
              <a:t>Drescher</a:t>
            </a:r>
            <a:r>
              <a:rPr lang="en-US" sz="4000" dirty="0"/>
              <a:t>, </a:t>
            </a:r>
            <a:r>
              <a:rPr lang="en-US" sz="4000" dirty="0" err="1"/>
              <a:t>Apress</a:t>
            </a:r>
            <a:r>
              <a:rPr lang="en-US" sz="4000" dirty="0"/>
              <a:t>. 	</a:t>
            </a:r>
          </a:p>
          <a:p>
            <a:r>
              <a:rPr lang="en-US" sz="4000" dirty="0" smtClean="0"/>
              <a:t>3. </a:t>
            </a:r>
            <a:r>
              <a:rPr lang="en-US" sz="4000" dirty="0" err="1" smtClean="0"/>
              <a:t>Blockchain</a:t>
            </a:r>
            <a:r>
              <a:rPr lang="en-US" sz="4000" dirty="0" smtClean="0"/>
              <a:t> </a:t>
            </a:r>
            <a:r>
              <a:rPr lang="en-US" sz="4000" dirty="0"/>
              <a:t>with </a:t>
            </a:r>
            <a:r>
              <a:rPr lang="en-US" sz="4000" dirty="0" err="1"/>
              <a:t>Hyperledger</a:t>
            </a:r>
            <a:r>
              <a:rPr lang="en-US" sz="4000" dirty="0"/>
              <a:t> </a:t>
            </a:r>
            <a:r>
              <a:rPr lang="en-US" sz="4000" dirty="0" err="1"/>
              <a:t>Fabric,Luc</a:t>
            </a:r>
            <a:r>
              <a:rPr lang="en-US" sz="4000" dirty="0"/>
              <a:t> </a:t>
            </a:r>
            <a:r>
              <a:rPr lang="en-US" sz="4000" dirty="0" err="1"/>
              <a:t>Desrosiers</a:t>
            </a:r>
            <a:r>
              <a:rPr lang="en-US" sz="4000" dirty="0"/>
              <a:t>, </a:t>
            </a:r>
            <a:r>
              <a:rPr lang="en-US" sz="4000" dirty="0" err="1"/>
              <a:t>Nitin</a:t>
            </a:r>
            <a:r>
              <a:rPr lang="en-US" sz="4000" dirty="0"/>
              <a:t> Gaur, Salman A. </a:t>
            </a:r>
            <a:r>
              <a:rPr lang="en-US" sz="4000" dirty="0" err="1"/>
              <a:t>Baset</a:t>
            </a:r>
            <a:r>
              <a:rPr lang="en-US" sz="4000" dirty="0"/>
              <a:t>, </a:t>
            </a:r>
            <a:r>
              <a:rPr lang="en-US" sz="4000" dirty="0" err="1"/>
              <a:t>Venkatraman</a:t>
            </a:r>
            <a:r>
              <a:rPr lang="en-US" sz="4000" dirty="0"/>
              <a:t> Ramakrishna, </a:t>
            </a:r>
            <a:r>
              <a:rPr lang="en-US" sz="4000" dirty="0" err="1"/>
              <a:t>Packt</a:t>
            </a:r>
            <a:r>
              <a:rPr lang="en-US" sz="4000" dirty="0"/>
              <a:t> Publishing 	</a:t>
            </a:r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Internal Assessment</a:t>
            </a:r>
            <a:r>
              <a:rPr lang="en-US" dirty="0"/>
              <a:t>:</a:t>
            </a:r>
          </a:p>
          <a:p>
            <a:r>
              <a:rPr lang="en-US" sz="4000" dirty="0"/>
              <a:t>Assessment consists of two class tests of 20 marks each. The first class test is to be conducted when approx. 40% syllabus is completed and second class test when additional 40% syllabus is completed. Duration of each test shall be one </a:t>
            </a:r>
            <a:r>
              <a:rPr lang="en-US" sz="4000" dirty="0" smtClean="0"/>
              <a:t>hour.</a:t>
            </a: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Semester Theory Examination: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Question </a:t>
            </a:r>
            <a:r>
              <a:rPr lang="en-US" dirty="0"/>
              <a:t>paper will comprise a total of six questions. 	</a:t>
            </a:r>
          </a:p>
          <a:p>
            <a:r>
              <a:rPr lang="en-US" dirty="0" smtClean="0"/>
              <a:t>2. All </a:t>
            </a:r>
            <a:r>
              <a:rPr lang="en-US" dirty="0"/>
              <a:t>question carries equal marks 	</a:t>
            </a:r>
          </a:p>
          <a:p>
            <a:r>
              <a:rPr lang="en-US" dirty="0" smtClean="0"/>
              <a:t>3. Questions </a:t>
            </a:r>
            <a:r>
              <a:rPr lang="en-US" dirty="0"/>
              <a:t>will be mixed in nature (for example supposed Q.2 has part (a) from module 3 then part (b) will be from any module other than module 3) 	</a:t>
            </a:r>
          </a:p>
          <a:p>
            <a:r>
              <a:rPr lang="en-US" dirty="0" smtClean="0"/>
              <a:t>4. Only </a:t>
            </a:r>
            <a:r>
              <a:rPr lang="en-US" dirty="0"/>
              <a:t>Four question need to be solved. 	</a:t>
            </a:r>
          </a:p>
          <a:p>
            <a:r>
              <a:rPr lang="en-US" dirty="0" smtClean="0"/>
              <a:t>5. In </a:t>
            </a:r>
            <a:r>
              <a:rPr lang="en-US" dirty="0"/>
              <a:t>question paper weightage of each module will be proportional to the number of respective lecture hours as mention in the syllabus. 	</a:t>
            </a:r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1524000"/>
            <a:ext cx="11003280" cy="496824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/>
              <a:t>By Example, </a:t>
            </a:r>
            <a:r>
              <a:rPr lang="en-US" dirty="0" err="1"/>
              <a:t>Bellaj</a:t>
            </a:r>
            <a:r>
              <a:rPr lang="en-US" dirty="0"/>
              <a:t> </a:t>
            </a:r>
            <a:r>
              <a:rPr lang="en-US" dirty="0" err="1"/>
              <a:t>Badr</a:t>
            </a:r>
            <a:r>
              <a:rPr lang="en-US" dirty="0"/>
              <a:t>, Richard </a:t>
            </a:r>
            <a:r>
              <a:rPr lang="en-US" dirty="0" err="1"/>
              <a:t>Horrocks</a:t>
            </a:r>
            <a:r>
              <a:rPr lang="en-US" dirty="0"/>
              <a:t>, </a:t>
            </a:r>
            <a:r>
              <a:rPr lang="en-US" dirty="0" err="1"/>
              <a:t>Xun</a:t>
            </a:r>
            <a:r>
              <a:rPr lang="en-US" dirty="0"/>
              <a:t> (Brian) Wu, November 2018, Implement decentralized </a:t>
            </a:r>
            <a:r>
              <a:rPr lang="en-US" dirty="0" err="1"/>
              <a:t>blockchain</a:t>
            </a:r>
            <a:r>
              <a:rPr lang="en-US" dirty="0"/>
              <a:t> applications to build scalable </a:t>
            </a:r>
            <a:r>
              <a:rPr lang="en-US" dirty="0" err="1"/>
              <a:t>Dapps</a:t>
            </a:r>
            <a:r>
              <a:rPr lang="en-US" dirty="0"/>
              <a:t>. 	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/>
              <a:t>for Business, https://www.ibm.com/downloads/cas/3EGWKGX7. 	</a:t>
            </a:r>
          </a:p>
          <a:p>
            <a:r>
              <a:rPr lang="en-US" dirty="0" smtClean="0"/>
              <a:t>3. https</a:t>
            </a:r>
            <a:r>
              <a:rPr lang="en-US" dirty="0"/>
              <a:t>://www.hyperledger.org/use/fabric 	</a:t>
            </a:r>
          </a:p>
          <a:p>
            <a:r>
              <a:rPr lang="en-US" dirty="0" smtClean="0"/>
              <a:t>4. NPTEL</a:t>
            </a:r>
            <a:r>
              <a:rPr lang="en-US" dirty="0"/>
              <a:t>: https://onlinecourses.nptel.ac.in/noc19_cs63/preview 	</a:t>
            </a:r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E48AF-B28E-A262-D3E3-D94603AA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4400" b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A3B875-A2CF-F67D-8196-27AB9ED7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Prerequisite: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/>
              <a:t>Cryptography and System Security 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/>
              <a:t>1. </a:t>
            </a:r>
            <a:r>
              <a:rPr lang="en-US" dirty="0" smtClean="0"/>
              <a:t>Understand </a:t>
            </a:r>
            <a:r>
              <a:rPr lang="en-US" dirty="0" err="1"/>
              <a:t>blockchain</a:t>
            </a:r>
            <a:r>
              <a:rPr lang="en-US" dirty="0"/>
              <a:t> platforms and its terminologies. 	</a:t>
            </a:r>
          </a:p>
          <a:p>
            <a:r>
              <a:rPr lang="en-US" dirty="0"/>
              <a:t>2 </a:t>
            </a:r>
            <a:r>
              <a:rPr lang="en-US" dirty="0" smtClean="0"/>
              <a:t>.Understand </a:t>
            </a:r>
            <a:r>
              <a:rPr lang="en-US" dirty="0"/>
              <a:t>the use of cryptography required for </a:t>
            </a:r>
            <a:r>
              <a:rPr lang="en-US" dirty="0" err="1"/>
              <a:t>blockchain</a:t>
            </a:r>
            <a:r>
              <a:rPr lang="en-US" dirty="0"/>
              <a:t>. 	</a:t>
            </a:r>
          </a:p>
          <a:p>
            <a:r>
              <a:rPr lang="en-US" dirty="0"/>
              <a:t>3 </a:t>
            </a:r>
            <a:r>
              <a:rPr lang="en-US" dirty="0" smtClean="0"/>
              <a:t>.Understand </a:t>
            </a:r>
            <a:r>
              <a:rPr lang="en-US" dirty="0"/>
              <a:t>smart contracts, wallets, and consensus protocols. 	</a:t>
            </a:r>
          </a:p>
          <a:p>
            <a:r>
              <a:rPr lang="en-US" dirty="0"/>
              <a:t>4 </a:t>
            </a:r>
            <a:r>
              <a:rPr lang="en-US" dirty="0" smtClean="0"/>
              <a:t>.Design </a:t>
            </a:r>
            <a:r>
              <a:rPr lang="en-US" dirty="0"/>
              <a:t>and develop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smtClean="0"/>
              <a:t>applications. 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342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ABDFBE-1739-2E06-3044-77F3A2BE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735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4400" b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59A31C-4BC9-0193-5AD1-3B5709455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60120"/>
            <a:ext cx="11170920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of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students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 be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 to</a:t>
            </a:r>
          </a:p>
          <a:p>
            <a:r>
              <a:rPr lang="en-US" sz="3600" dirty="0"/>
              <a:t>1</a:t>
            </a:r>
            <a:r>
              <a:rPr lang="en-US" sz="3300" dirty="0" smtClean="0"/>
              <a:t>.</a:t>
            </a:r>
            <a:r>
              <a:rPr lang="en-US" sz="3600" dirty="0" smtClean="0"/>
              <a:t>Explain </a:t>
            </a:r>
            <a:r>
              <a:rPr lang="en-US" sz="3600" dirty="0" err="1"/>
              <a:t>blockchain</a:t>
            </a:r>
            <a:r>
              <a:rPr lang="en-US" sz="3600" dirty="0"/>
              <a:t> concepts. 	</a:t>
            </a:r>
          </a:p>
          <a:p>
            <a:r>
              <a:rPr lang="en-US" sz="3600" dirty="0" smtClean="0"/>
              <a:t>2.Apply </a:t>
            </a:r>
            <a:r>
              <a:rPr lang="en-US" sz="3600" dirty="0"/>
              <a:t>cryptographic hash required for </a:t>
            </a:r>
            <a:r>
              <a:rPr lang="en-US" sz="3600" dirty="0" err="1"/>
              <a:t>blockchain</a:t>
            </a:r>
            <a:r>
              <a:rPr lang="en-US" sz="3600" dirty="0"/>
              <a:t>. 	</a:t>
            </a:r>
          </a:p>
          <a:p>
            <a:r>
              <a:rPr lang="en-US" sz="3600" dirty="0" smtClean="0"/>
              <a:t>3.Apply </a:t>
            </a:r>
            <a:r>
              <a:rPr lang="en-US" sz="3600" dirty="0"/>
              <a:t>the concepts of smart contracts for an application. 	</a:t>
            </a:r>
          </a:p>
          <a:p>
            <a:r>
              <a:rPr lang="en-US" sz="3600" dirty="0" smtClean="0"/>
              <a:t>4.Design </a:t>
            </a:r>
            <a:r>
              <a:rPr lang="en-US" sz="3600" dirty="0"/>
              <a:t>a public </a:t>
            </a:r>
            <a:r>
              <a:rPr lang="en-US" sz="3600" dirty="0" err="1"/>
              <a:t>blockchain</a:t>
            </a:r>
            <a:r>
              <a:rPr lang="en-US" sz="3600" dirty="0"/>
              <a:t> using </a:t>
            </a:r>
            <a:r>
              <a:rPr lang="en-US" sz="3600" dirty="0" err="1"/>
              <a:t>Ethereum</a:t>
            </a:r>
            <a:r>
              <a:rPr lang="en-US" sz="3600" dirty="0"/>
              <a:t>. 	</a:t>
            </a:r>
          </a:p>
          <a:p>
            <a:r>
              <a:rPr lang="en-US" sz="3600" dirty="0" smtClean="0"/>
              <a:t>5.Design </a:t>
            </a:r>
            <a:r>
              <a:rPr lang="en-US" sz="3600" dirty="0"/>
              <a:t>a private </a:t>
            </a:r>
            <a:r>
              <a:rPr lang="en-US" sz="3600" dirty="0" err="1"/>
              <a:t>blockchain</a:t>
            </a:r>
            <a:r>
              <a:rPr lang="en-US" sz="3600" dirty="0"/>
              <a:t> using </a:t>
            </a:r>
            <a:r>
              <a:rPr lang="en-US" sz="3600" dirty="0" err="1"/>
              <a:t>Hyperledger</a:t>
            </a:r>
            <a:r>
              <a:rPr lang="en-US" sz="3600" dirty="0"/>
              <a:t>. 	</a:t>
            </a:r>
          </a:p>
          <a:p>
            <a:r>
              <a:rPr lang="en-US" sz="3600" dirty="0" smtClean="0"/>
              <a:t>6.Use </a:t>
            </a:r>
            <a:r>
              <a:rPr lang="en-US" sz="3600" dirty="0"/>
              <a:t>different types of tools for </a:t>
            </a:r>
            <a:r>
              <a:rPr lang="en-US" sz="3600" dirty="0" err="1"/>
              <a:t>blockchain</a:t>
            </a:r>
            <a:r>
              <a:rPr lang="en-US" sz="3600" dirty="0"/>
              <a:t> applications. 	</a:t>
            </a:r>
          </a:p>
        </p:txBody>
      </p:sp>
    </p:spTree>
    <p:extLst>
      <p:ext uri="{BB962C8B-B14F-4D97-AF65-F5344CB8AC3E}">
        <p14:creationId xmlns:p14="http://schemas.microsoft.com/office/powerpoint/2010/main" val="204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BA847A-33D8-68B3-A68B-91A83E8A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Syllabus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547357-4E1A-53B8-63CB-F5D7D8C3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876800"/>
          </a:xfrm>
        </p:spPr>
        <p:txBody>
          <a:bodyPr>
            <a:normAutofit/>
          </a:bodyPr>
          <a:lstStyle/>
          <a:p>
            <a:r>
              <a:rPr lang="en-GB" sz="3600" dirty="0"/>
              <a:t>Module1: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/>
              <a:t>Introduction to </a:t>
            </a:r>
            <a:r>
              <a:rPr lang="en-US" sz="3600" b="1" dirty="0" err="1" smtClean="0"/>
              <a:t>Blockchain</a:t>
            </a:r>
            <a:r>
              <a:rPr lang="en-US" sz="3600" b="1" dirty="0" smtClean="0"/>
              <a:t>. </a:t>
            </a:r>
            <a:r>
              <a:rPr lang="en-US" sz="3600" dirty="0"/>
              <a:t>	</a:t>
            </a:r>
            <a:endParaRPr lang="en-US" sz="3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3600" dirty="0" smtClean="0"/>
              <a:t>Module2</a:t>
            </a:r>
            <a:r>
              <a:rPr lang="en-GB" sz="3600" dirty="0"/>
              <a:t>: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/>
              <a:t>Cryptocurrency</a:t>
            </a:r>
            <a:r>
              <a:rPr lang="en-US" sz="3600" b="1" dirty="0" smtClean="0"/>
              <a:t>. </a:t>
            </a:r>
            <a:r>
              <a:rPr lang="en-US" sz="3600" dirty="0"/>
              <a:t>	</a:t>
            </a:r>
            <a:endParaRPr lang="en-GB" sz="3600" dirty="0"/>
          </a:p>
          <a:p>
            <a:r>
              <a:rPr lang="en-GB" sz="3600" dirty="0"/>
              <a:t>Module3: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/>
              <a:t>Programming for </a:t>
            </a:r>
            <a:r>
              <a:rPr lang="en-US" sz="3600" b="1" dirty="0" err="1" smtClean="0"/>
              <a:t>Blockchain</a:t>
            </a:r>
            <a:r>
              <a:rPr lang="en-US" sz="3600" b="1" dirty="0" smtClean="0"/>
              <a:t>. </a:t>
            </a:r>
            <a:r>
              <a:rPr lang="en-US" sz="3600" dirty="0"/>
              <a:t>	</a:t>
            </a:r>
            <a:endParaRPr lang="en-US" sz="3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3600" dirty="0" smtClean="0"/>
              <a:t>Module4</a:t>
            </a:r>
            <a:r>
              <a:rPr lang="en-GB" sz="3600" dirty="0"/>
              <a:t>: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/>
              <a:t>Public </a:t>
            </a:r>
            <a:r>
              <a:rPr lang="en-US" sz="3600" b="1" dirty="0" err="1" smtClean="0"/>
              <a:t>Blockchain</a:t>
            </a:r>
            <a:r>
              <a:rPr lang="en-US" sz="3600" b="1" dirty="0" smtClean="0"/>
              <a:t>. </a:t>
            </a:r>
            <a:r>
              <a:rPr lang="en-US" sz="3600" dirty="0"/>
              <a:t>	</a:t>
            </a:r>
            <a:endParaRPr lang="en-US" sz="3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3600" dirty="0" smtClean="0"/>
              <a:t>Module5</a:t>
            </a:r>
            <a:r>
              <a:rPr lang="en-GB" sz="3600" dirty="0"/>
              <a:t>: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/>
              <a:t>Private </a:t>
            </a:r>
            <a:r>
              <a:rPr lang="en-US" sz="3600" b="1" dirty="0" err="1" smtClean="0"/>
              <a:t>Blockchain</a:t>
            </a:r>
            <a:r>
              <a:rPr lang="en-US" sz="3600" b="1" dirty="0" smtClean="0"/>
              <a:t>. </a:t>
            </a:r>
            <a:r>
              <a:rPr lang="en-US" sz="3600" dirty="0"/>
              <a:t>	</a:t>
            </a:r>
            <a:endParaRPr lang="en-US" sz="3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3600" dirty="0" smtClean="0"/>
              <a:t>Module6</a:t>
            </a:r>
            <a:r>
              <a:rPr lang="en-GB" sz="3600" dirty="0"/>
              <a:t>: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/>
              <a:t>Tools and Applications of </a:t>
            </a:r>
            <a:r>
              <a:rPr lang="en-US" sz="3600" b="1" dirty="0" err="1" smtClean="0"/>
              <a:t>Blockchain</a:t>
            </a:r>
            <a:r>
              <a:rPr lang="en-US" sz="3600" b="1" dirty="0" smtClean="0"/>
              <a:t>.</a:t>
            </a:r>
            <a:r>
              <a:rPr lang="en-US" b="1" dirty="0" smtClean="0"/>
              <a:t> 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0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Module1: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/>
              <a:t>Introduction to </a:t>
            </a:r>
            <a:r>
              <a:rPr lang="en-US" b="1" dirty="0" err="1"/>
              <a:t>Blockchain</a:t>
            </a:r>
            <a:r>
              <a:rPr lang="en-US" b="1" dirty="0" smtClean="0"/>
              <a:t>.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4450081"/>
          </a:xfrm>
        </p:spPr>
        <p:txBody>
          <a:bodyPr>
            <a:normAutofit/>
          </a:bodyPr>
          <a:lstStyle/>
          <a:p>
            <a:r>
              <a:rPr lang="en-US" sz="3600" dirty="0"/>
              <a:t>1.1 	</a:t>
            </a:r>
            <a:r>
              <a:rPr lang="en-US" sz="3600" dirty="0" smtClean="0"/>
              <a:t>What </a:t>
            </a:r>
            <a:r>
              <a:rPr lang="en-US" sz="3600" dirty="0"/>
              <a:t>is a </a:t>
            </a:r>
            <a:r>
              <a:rPr lang="en-US" sz="3600" dirty="0" err="1"/>
              <a:t>blockchain</a:t>
            </a:r>
            <a:r>
              <a:rPr lang="en-US" sz="3600" dirty="0"/>
              <a:t>, Origin of </a:t>
            </a:r>
            <a:r>
              <a:rPr lang="en-US" sz="3600" dirty="0" err="1"/>
              <a:t>blockchain</a:t>
            </a:r>
            <a:r>
              <a:rPr lang="en-US" sz="3600" dirty="0"/>
              <a:t> (cryptographically secure hash functions), Foundation of </a:t>
            </a:r>
            <a:r>
              <a:rPr lang="en-US" sz="3600" dirty="0" err="1"/>
              <a:t>blockchain</a:t>
            </a:r>
            <a:r>
              <a:rPr lang="en-US" sz="3600" dirty="0"/>
              <a:t>: </a:t>
            </a:r>
            <a:r>
              <a:rPr lang="en-US" sz="3600" dirty="0" err="1"/>
              <a:t>Merkle</a:t>
            </a:r>
            <a:r>
              <a:rPr lang="en-US" sz="3600" dirty="0"/>
              <a:t> trees 	</a:t>
            </a:r>
          </a:p>
          <a:p>
            <a:r>
              <a:rPr lang="en-US" sz="3600" dirty="0"/>
              <a:t>1.2 	</a:t>
            </a:r>
            <a:r>
              <a:rPr lang="en-US" sz="3600" dirty="0" smtClean="0"/>
              <a:t>Components </a:t>
            </a:r>
            <a:r>
              <a:rPr lang="en-US" sz="3600" dirty="0"/>
              <a:t>of </a:t>
            </a:r>
            <a:r>
              <a:rPr lang="en-US" sz="3600" dirty="0" err="1" smtClean="0"/>
              <a:t>blockchain</a:t>
            </a:r>
            <a:r>
              <a:rPr lang="en-US" sz="3600" dirty="0" smtClean="0"/>
              <a:t>, Block </a:t>
            </a:r>
            <a:r>
              <a:rPr lang="en-US" sz="3600" dirty="0"/>
              <a:t>in </a:t>
            </a:r>
            <a:r>
              <a:rPr lang="en-US" sz="3600" dirty="0" err="1"/>
              <a:t>blockchain</a:t>
            </a:r>
            <a:r>
              <a:rPr lang="en-US" sz="3600" dirty="0"/>
              <a:t>, Types: Public, Private, and Consortium, Consensus Protocol, Limitations and Challenges of </a:t>
            </a:r>
            <a:r>
              <a:rPr lang="en-US" sz="3600" dirty="0" err="1"/>
              <a:t>blockchain</a:t>
            </a:r>
            <a:r>
              <a:rPr lang="en-US" sz="3600" dirty="0"/>
              <a:t>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95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799"/>
            <a:ext cx="105156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Module2: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/>
              <a:t>Cryptocurrency</a:t>
            </a:r>
            <a:r>
              <a:rPr lang="en-US" b="1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820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</a:p>
          <a:p>
            <a:r>
              <a:rPr lang="en-US" sz="3200" dirty="0"/>
              <a:t>2.1 	</a:t>
            </a:r>
            <a:r>
              <a:rPr lang="en-US" sz="3200" dirty="0" err="1"/>
              <a:t>Cryptocurrency</a:t>
            </a:r>
            <a:r>
              <a:rPr lang="en-US" sz="3200" dirty="0"/>
              <a:t>: </a:t>
            </a:r>
            <a:r>
              <a:rPr lang="en-US" sz="3200" dirty="0" err="1"/>
              <a:t>Bitcoin</a:t>
            </a:r>
            <a:r>
              <a:rPr lang="en-US" sz="3200" dirty="0"/>
              <a:t>, </a:t>
            </a:r>
            <a:r>
              <a:rPr lang="en-US" sz="3200" dirty="0" err="1"/>
              <a:t>Altcoin</a:t>
            </a:r>
            <a:r>
              <a:rPr lang="en-US" sz="3200" dirty="0"/>
              <a:t>, and Tokens (Utility and Security), </a:t>
            </a:r>
            <a:r>
              <a:rPr lang="en-US" sz="3200" dirty="0" err="1"/>
              <a:t>Cryptocurrency</a:t>
            </a:r>
            <a:r>
              <a:rPr lang="en-US" sz="3200" dirty="0"/>
              <a:t> wallets: Hot and cold wallets, </a:t>
            </a:r>
            <a:r>
              <a:rPr lang="en-US" sz="3200" dirty="0" err="1"/>
              <a:t>Cryptocurrency</a:t>
            </a:r>
            <a:r>
              <a:rPr lang="en-US" sz="3200" dirty="0"/>
              <a:t> usage, Transactions in </a:t>
            </a:r>
            <a:r>
              <a:rPr lang="en-US" sz="3200" dirty="0" err="1"/>
              <a:t>Blockchain</a:t>
            </a:r>
            <a:r>
              <a:rPr lang="en-US" sz="3200" dirty="0"/>
              <a:t>, UTXO and double spending problem 	</a:t>
            </a:r>
          </a:p>
          <a:p>
            <a:r>
              <a:rPr lang="en-US" sz="3200" dirty="0"/>
              <a:t>2.2 	</a:t>
            </a:r>
            <a:r>
              <a:rPr lang="en-US" sz="3200" dirty="0" err="1"/>
              <a:t>Bitcoin</a:t>
            </a:r>
            <a:r>
              <a:rPr lang="en-US" sz="3200" dirty="0"/>
              <a:t> </a:t>
            </a:r>
            <a:r>
              <a:rPr lang="en-US" sz="3200" dirty="0" err="1"/>
              <a:t>blockchain</a:t>
            </a:r>
            <a:r>
              <a:rPr lang="en-US" sz="3200" dirty="0"/>
              <a:t>: Consensus in </a:t>
            </a:r>
            <a:r>
              <a:rPr lang="en-US" sz="3200" dirty="0" err="1"/>
              <a:t>Bitcoin</a:t>
            </a:r>
            <a:r>
              <a:rPr lang="en-US" sz="3200" dirty="0"/>
              <a:t>, Proof-of-Work (</a:t>
            </a:r>
            <a:r>
              <a:rPr lang="en-US" sz="3200" dirty="0" err="1"/>
              <a:t>PoW</a:t>
            </a:r>
            <a:r>
              <a:rPr lang="en-US" sz="3200" dirty="0"/>
              <a:t>), Proof-of-Burn (</a:t>
            </a:r>
            <a:r>
              <a:rPr lang="en-US" sz="3200" dirty="0" err="1"/>
              <a:t>PoB</a:t>
            </a:r>
            <a:r>
              <a:rPr lang="en-US" sz="3200" dirty="0"/>
              <a:t>), Proof-of-Stake (</a:t>
            </a:r>
            <a:r>
              <a:rPr lang="en-US" sz="3200" dirty="0" err="1"/>
              <a:t>PoS</a:t>
            </a:r>
            <a:r>
              <a:rPr lang="en-US" sz="3200" dirty="0"/>
              <a:t>), and Proof-of-Elapsed Time (</a:t>
            </a:r>
            <a:r>
              <a:rPr lang="en-US" sz="3200" dirty="0" err="1"/>
              <a:t>PoET</a:t>
            </a:r>
            <a:r>
              <a:rPr lang="en-US" sz="3200" dirty="0"/>
              <a:t>), Life of a miner, Mining difficulty, Mining pool and its methods 	</a:t>
            </a:r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Module3: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/>
              <a:t>Programming for </a:t>
            </a:r>
            <a:r>
              <a:rPr lang="en-US" b="1" dirty="0" err="1"/>
              <a:t>Blockchain</a:t>
            </a:r>
            <a:r>
              <a:rPr lang="en-US" b="1" dirty="0"/>
              <a:t>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1160"/>
            <a:ext cx="10515600" cy="4515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3.1 	Introduction to Smart Contracts, Types of Smart Contracts, Structure of a Smart Contract, Smart Contract Approaches, Limitations of Smart Contracts 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r>
              <a:rPr lang="en-US" dirty="0"/>
              <a:t>3.2 	Introduction to Programming: Solidity Programming – Basics, functions, Visibility and Activity Qualifiers, Address and Address Payable, Bytes and </a:t>
            </a:r>
            <a:r>
              <a:rPr lang="en-US" dirty="0" err="1"/>
              <a:t>Enums</a:t>
            </a:r>
            <a:r>
              <a:rPr lang="en-US" dirty="0"/>
              <a:t>, Arrays-Fixed and Dynamic Arrays, Special Arrays-Bytes and strings, </a:t>
            </a:r>
            <a:r>
              <a:rPr lang="en-US" dirty="0" err="1"/>
              <a:t>Struct</a:t>
            </a:r>
            <a:r>
              <a:rPr lang="en-US" dirty="0"/>
              <a:t>, Mapping, Inheritance, Error handling 	</a:t>
            </a:r>
          </a:p>
          <a:p>
            <a:r>
              <a:rPr lang="en-US" dirty="0"/>
              <a:t>3.3 	Case Study – Voting Contract App, Preparing for smart contract development 	</a:t>
            </a:r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Module4: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/>
              <a:t>Public </a:t>
            </a:r>
            <a:r>
              <a:rPr lang="en-US" b="1" dirty="0" err="1"/>
              <a:t>Blockchain</a:t>
            </a:r>
            <a:r>
              <a:rPr lang="en-US" b="1" dirty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8375"/>
          </a:xfrm>
        </p:spPr>
        <p:txBody>
          <a:bodyPr/>
          <a:lstStyle/>
          <a:p>
            <a:r>
              <a:rPr lang="en-US" dirty="0" smtClean="0"/>
              <a:t>4.1 Introduction </a:t>
            </a:r>
            <a:r>
              <a:rPr lang="en-US" dirty="0"/>
              <a:t>to Public </a:t>
            </a:r>
            <a:r>
              <a:rPr lang="en-US" dirty="0" err="1"/>
              <a:t>Blockchain</a:t>
            </a:r>
            <a:r>
              <a:rPr lang="en-US" dirty="0"/>
              <a:t>, </a:t>
            </a:r>
            <a:r>
              <a:rPr lang="en-US" dirty="0" err="1"/>
              <a:t>Ethereum</a:t>
            </a:r>
            <a:r>
              <a:rPr lang="en-US" dirty="0"/>
              <a:t> and its Components, Mining in </a:t>
            </a:r>
            <a:r>
              <a:rPr lang="en-US" dirty="0" err="1"/>
              <a:t>Ethereum</a:t>
            </a:r>
            <a:r>
              <a:rPr lang="en-US" dirty="0"/>
              <a:t>, </a:t>
            </a:r>
            <a:r>
              <a:rPr lang="en-US" dirty="0" err="1"/>
              <a:t>Ethereum</a:t>
            </a:r>
            <a:r>
              <a:rPr lang="en-US" dirty="0"/>
              <a:t> Virtual Machine (EVM), Transaction, Accounts, Architecture and Workflow, Comparison between </a:t>
            </a:r>
            <a:r>
              <a:rPr lang="en-US" dirty="0" err="1"/>
              <a:t>Bitcoin</a:t>
            </a:r>
            <a:r>
              <a:rPr lang="en-US" dirty="0"/>
              <a:t> and </a:t>
            </a:r>
            <a:r>
              <a:rPr lang="en-US" dirty="0" err="1" smtClean="0"/>
              <a:t>Ethereum</a:t>
            </a:r>
            <a:r>
              <a:rPr lang="en-US" dirty="0" smtClean="0"/>
              <a:t>. </a:t>
            </a:r>
            <a:r>
              <a:rPr lang="en-US" dirty="0"/>
              <a:t>	</a:t>
            </a:r>
          </a:p>
          <a:p>
            <a:r>
              <a:rPr lang="en-US" dirty="0" smtClean="0"/>
              <a:t>4.2 Types </a:t>
            </a:r>
            <a:r>
              <a:rPr lang="en-US" dirty="0"/>
              <a:t>of test-networks used in </a:t>
            </a:r>
            <a:r>
              <a:rPr lang="en-US" dirty="0" err="1"/>
              <a:t>Ethereum</a:t>
            </a:r>
            <a:r>
              <a:rPr lang="en-US" dirty="0"/>
              <a:t>, Transferring Ethers using </a:t>
            </a:r>
            <a:r>
              <a:rPr lang="en-US" dirty="0" err="1"/>
              <a:t>Metamask</a:t>
            </a:r>
            <a:r>
              <a:rPr lang="en-US" dirty="0"/>
              <a:t>, Mist Wallet, </a:t>
            </a:r>
            <a:r>
              <a:rPr lang="en-US" dirty="0" err="1"/>
              <a:t>Ethereum</a:t>
            </a:r>
            <a:r>
              <a:rPr lang="en-US" dirty="0"/>
              <a:t> frameworks, Case study of </a:t>
            </a:r>
            <a:r>
              <a:rPr lang="en-US" dirty="0" err="1"/>
              <a:t>Ganache</a:t>
            </a:r>
            <a:r>
              <a:rPr lang="en-US" dirty="0"/>
              <a:t> for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. Exploring etherscan.io and ether block </a:t>
            </a:r>
            <a:r>
              <a:rPr lang="en-US" dirty="0" smtClean="0"/>
              <a:t>structure.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1"/>
            <a:ext cx="10515600" cy="1325879"/>
          </a:xfrm>
        </p:spPr>
        <p:txBody>
          <a:bodyPr>
            <a:normAutofit/>
          </a:bodyPr>
          <a:lstStyle/>
          <a:p>
            <a:r>
              <a:rPr lang="en-GB" dirty="0"/>
              <a:t>Module5: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/>
              <a:t>Private </a:t>
            </a:r>
            <a:r>
              <a:rPr lang="en-US" b="1" dirty="0" err="1"/>
              <a:t>Blockchain</a:t>
            </a:r>
            <a:r>
              <a:rPr lang="en-US" b="1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r>
              <a:rPr lang="en-US" dirty="0" smtClean="0"/>
              <a:t>5.1 Introduction</a:t>
            </a:r>
            <a:r>
              <a:rPr lang="en-US" dirty="0"/>
              <a:t>, Key characteristics, Need of Private </a:t>
            </a:r>
            <a:r>
              <a:rPr lang="en-US" dirty="0" err="1"/>
              <a:t>Blockchain</a:t>
            </a:r>
            <a:r>
              <a:rPr lang="en-US" dirty="0"/>
              <a:t>, Smart Contract in a Private Environment, State Machine Replication, Consensus Algorithms for Private </a:t>
            </a:r>
            <a:r>
              <a:rPr lang="en-US" dirty="0" err="1"/>
              <a:t>Blockchain</a:t>
            </a:r>
            <a:r>
              <a:rPr lang="en-US" dirty="0"/>
              <a:t> - PAXOS and RAFT, Byzantine Faults: Byzantine Fault Tolerant (BFT) and Practical BFT 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r>
              <a:rPr lang="en-US" dirty="0"/>
              <a:t>5.2 	Introduction to </a:t>
            </a:r>
            <a:r>
              <a:rPr lang="en-US" dirty="0" err="1"/>
              <a:t>Hyperledger</a:t>
            </a:r>
            <a:r>
              <a:rPr lang="en-US" dirty="0"/>
              <a:t>, Tools and Frameworks, </a:t>
            </a:r>
            <a:r>
              <a:rPr lang="en-US" dirty="0" err="1"/>
              <a:t>Hyperledger</a:t>
            </a:r>
            <a:r>
              <a:rPr lang="en-US" dirty="0"/>
              <a:t> Fabric, Comparison between </a:t>
            </a:r>
            <a:r>
              <a:rPr lang="en-US" dirty="0" err="1"/>
              <a:t>Hyperledger</a:t>
            </a:r>
            <a:r>
              <a:rPr lang="en-US" dirty="0"/>
              <a:t> Fabric &amp; Other Technologies 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r>
              <a:rPr lang="en-US" dirty="0"/>
              <a:t>5.3 	</a:t>
            </a:r>
            <a:r>
              <a:rPr lang="en-US" dirty="0" err="1"/>
              <a:t>Hyperledger</a:t>
            </a:r>
            <a:r>
              <a:rPr lang="en-US" dirty="0"/>
              <a:t> Fabric Architecture, Components of </a:t>
            </a:r>
            <a:r>
              <a:rPr lang="en-US" dirty="0" err="1"/>
              <a:t>Hyperledger</a:t>
            </a:r>
            <a:r>
              <a:rPr lang="en-US" dirty="0"/>
              <a:t> Fabric: MSP, Chain Codes, Transaction Flow, Working of </a:t>
            </a:r>
            <a:r>
              <a:rPr lang="en-US" dirty="0" err="1"/>
              <a:t>Hyperledger</a:t>
            </a:r>
            <a:r>
              <a:rPr lang="en-US" dirty="0"/>
              <a:t> Fabric, Creating </a:t>
            </a:r>
            <a:r>
              <a:rPr lang="en-US" dirty="0" err="1"/>
              <a:t>Hyperledger</a:t>
            </a:r>
            <a:r>
              <a:rPr lang="en-US" dirty="0"/>
              <a:t> Network, Case Study of Supply Chain Management using </a:t>
            </a:r>
            <a:r>
              <a:rPr lang="en-US" dirty="0" err="1" smtClean="0"/>
              <a:t>Hyperledger</a:t>
            </a:r>
            <a:r>
              <a:rPr lang="en-US" dirty="0" smtClean="0"/>
              <a:t>. </a:t>
            </a: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315</Words>
  <Application>Microsoft Office PowerPoint</Application>
  <PresentationFormat>Custom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Blockchain   </vt:lpstr>
      <vt:lpstr>Course Objectives </vt:lpstr>
      <vt:lpstr>Course Outcomes</vt:lpstr>
      <vt:lpstr>Syllabus</vt:lpstr>
      <vt:lpstr>Module1: Introduction to Blockchain. </vt:lpstr>
      <vt:lpstr>Module2: Cryptocurrency. </vt:lpstr>
      <vt:lpstr> Module3: Programming for Blockchain. </vt:lpstr>
      <vt:lpstr>Module4: Public Blockchain.</vt:lpstr>
      <vt:lpstr>Module5: Private Blockchain. </vt:lpstr>
      <vt:lpstr>Module6: Tools and Applications of Blockchain.</vt:lpstr>
      <vt:lpstr>Textbooks:</vt:lpstr>
      <vt:lpstr>References:-</vt:lpstr>
      <vt:lpstr>Assessment:</vt:lpstr>
      <vt:lpstr>End Semester Theory Examination: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student</dc:creator>
  <cp:lastModifiedBy>vishal</cp:lastModifiedBy>
  <cp:revision>18</cp:revision>
  <dcterms:created xsi:type="dcterms:W3CDTF">2022-07-07T04:40:27Z</dcterms:created>
  <dcterms:modified xsi:type="dcterms:W3CDTF">2022-07-18T08:48:25Z</dcterms:modified>
</cp:coreProperties>
</file>