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eaLnBrk="0" fontAlgn="base" hangingPunct="0">
      <a:spcBef>
        <a:spcPct val="0"/>
      </a:spcBef>
      <a:spcAft>
        <a:spcPct val="0"/>
      </a:spcAft>
      <a:defRPr sz="2800" kern="1200">
        <a:solidFill>
          <a:schemeClr val="tx1"/>
        </a:solidFill>
        <a:latin typeface="Helvetica" pitchFamily="2" charset="0"/>
        <a:ea typeface="MS PGothic" panose="020B0600070205080204" pitchFamily="34" charset="-128"/>
        <a:cs typeface="+mn-cs"/>
      </a:defRPr>
    </a:lvl1pPr>
    <a:lvl2pPr marL="400050" indent="57150" algn="l" rtl="0" eaLnBrk="0" fontAlgn="base" hangingPunct="0">
      <a:spcBef>
        <a:spcPct val="0"/>
      </a:spcBef>
      <a:spcAft>
        <a:spcPct val="0"/>
      </a:spcAft>
      <a:defRPr sz="2800" kern="1200">
        <a:solidFill>
          <a:schemeClr val="tx1"/>
        </a:solidFill>
        <a:latin typeface="Helvetica" pitchFamily="2" charset="0"/>
        <a:ea typeface="MS PGothic" panose="020B0600070205080204" pitchFamily="34" charset="-128"/>
        <a:cs typeface="+mn-cs"/>
      </a:defRPr>
    </a:lvl2pPr>
    <a:lvl3pPr marL="801688" indent="112713" algn="l" rtl="0" eaLnBrk="0" fontAlgn="base" hangingPunct="0">
      <a:spcBef>
        <a:spcPct val="0"/>
      </a:spcBef>
      <a:spcAft>
        <a:spcPct val="0"/>
      </a:spcAft>
      <a:defRPr sz="2800" kern="1200">
        <a:solidFill>
          <a:schemeClr val="tx1"/>
        </a:solidFill>
        <a:latin typeface="Helvetica" pitchFamily="2" charset="0"/>
        <a:ea typeface="MS PGothic" panose="020B0600070205080204" pitchFamily="34" charset="-128"/>
        <a:cs typeface="+mn-cs"/>
      </a:defRPr>
    </a:lvl3pPr>
    <a:lvl4pPr marL="1203325" indent="168275" algn="l" rtl="0" eaLnBrk="0" fontAlgn="base" hangingPunct="0">
      <a:spcBef>
        <a:spcPct val="0"/>
      </a:spcBef>
      <a:spcAft>
        <a:spcPct val="0"/>
      </a:spcAft>
      <a:defRPr sz="2800" kern="1200">
        <a:solidFill>
          <a:schemeClr val="tx1"/>
        </a:solidFill>
        <a:latin typeface="Helvetica" pitchFamily="2" charset="0"/>
        <a:ea typeface="MS PGothic" panose="020B0600070205080204" pitchFamily="34" charset="-128"/>
        <a:cs typeface="+mn-cs"/>
      </a:defRPr>
    </a:lvl4pPr>
    <a:lvl5pPr marL="1604963" indent="223838" algn="l" rtl="0" eaLnBrk="0" fontAlgn="base" hangingPunct="0">
      <a:spcBef>
        <a:spcPct val="0"/>
      </a:spcBef>
      <a:spcAft>
        <a:spcPct val="0"/>
      </a:spcAft>
      <a:defRPr sz="2800" kern="1200">
        <a:solidFill>
          <a:schemeClr val="tx1"/>
        </a:solidFill>
        <a:latin typeface="Helvetica" pitchFamily="2" charset="0"/>
        <a:ea typeface="MS PGothic" panose="020B0600070205080204" pitchFamily="34" charset="-128"/>
        <a:cs typeface="+mn-cs"/>
      </a:defRPr>
    </a:lvl5pPr>
    <a:lvl6pPr marL="2286000" algn="l" defTabSz="914400" rtl="0" eaLnBrk="1" latinLnBrk="0" hangingPunct="1">
      <a:defRPr sz="2800" kern="1200">
        <a:solidFill>
          <a:schemeClr val="tx1"/>
        </a:solidFill>
        <a:latin typeface="Helvetica" pitchFamily="2" charset="0"/>
        <a:ea typeface="MS PGothic" panose="020B0600070205080204" pitchFamily="34" charset="-128"/>
        <a:cs typeface="+mn-cs"/>
      </a:defRPr>
    </a:lvl6pPr>
    <a:lvl7pPr marL="2743200" algn="l" defTabSz="914400" rtl="0" eaLnBrk="1" latinLnBrk="0" hangingPunct="1">
      <a:defRPr sz="2800" kern="1200">
        <a:solidFill>
          <a:schemeClr val="tx1"/>
        </a:solidFill>
        <a:latin typeface="Helvetica" pitchFamily="2" charset="0"/>
        <a:ea typeface="MS PGothic" panose="020B0600070205080204" pitchFamily="34" charset="-128"/>
        <a:cs typeface="+mn-cs"/>
      </a:defRPr>
    </a:lvl7pPr>
    <a:lvl8pPr marL="3200400" algn="l" defTabSz="914400" rtl="0" eaLnBrk="1" latinLnBrk="0" hangingPunct="1">
      <a:defRPr sz="2800" kern="1200">
        <a:solidFill>
          <a:schemeClr val="tx1"/>
        </a:solidFill>
        <a:latin typeface="Helvetica" pitchFamily="2" charset="0"/>
        <a:ea typeface="MS PGothic" panose="020B0600070205080204" pitchFamily="34" charset="-128"/>
        <a:cs typeface="+mn-cs"/>
      </a:defRPr>
    </a:lvl8pPr>
    <a:lvl9pPr marL="3657600" algn="l" defTabSz="914400" rtl="0" eaLnBrk="1" latinLnBrk="0" hangingPunct="1">
      <a:defRPr sz="2800" kern="1200">
        <a:solidFill>
          <a:schemeClr val="tx1"/>
        </a:solidFill>
        <a:latin typeface="Helvetica" pitchFamily="2"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2"/>
  </p:normalViewPr>
  <p:slideViewPr>
    <p:cSldViewPr snapToGrid="0">
      <p:cViewPr>
        <p:scale>
          <a:sx n="31" d="100"/>
          <a:sy n="31" d="100"/>
        </p:scale>
        <p:origin x="2032" y="-3104"/>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C83821-7C47-8984-F2CD-97D000750B9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151B54C-5B6F-CC0F-28A5-2CD9E9C856CD}"/>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4AE6F03D-1950-E44A-B65A-5C05B1CA2971}" type="datetime1">
              <a:rPr lang="en-US"/>
              <a:pPr>
                <a:defRPr/>
              </a:pPr>
              <a:t>10/5/23</a:t>
            </a:fld>
            <a:endParaRPr lang="en-US"/>
          </a:p>
        </p:txBody>
      </p:sp>
      <p:sp>
        <p:nvSpPr>
          <p:cNvPr id="4" name="Slide Image Placeholder 3">
            <a:extLst>
              <a:ext uri="{FF2B5EF4-FFF2-40B4-BE49-F238E27FC236}">
                <a16:creationId xmlns:a16="http://schemas.microsoft.com/office/drawing/2014/main" id="{4D510627-12C0-944A-2D51-2CBF355955CA}"/>
              </a:ext>
            </a:extLst>
          </p:cNvPr>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49A82D17-C9F9-11DD-CAF5-D0CB0EB5F762}"/>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8047A66-C225-5AE3-5946-1608255B476B}"/>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0E873CF1-4ED4-85F5-D30E-6B982846901A}"/>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8DCB21F9-7E10-B144-9CDA-9E30915ED4B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MS PGothic" pitchFamily="34"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65CBFBD5-5C8B-3634-C73F-6E80E0694A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6158D242-8CCB-1AA7-6768-1A8E754E57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9600">
                <a:solidFill>
                  <a:srgbClr val="000000"/>
                </a:solidFill>
              </a:rPr>
              <a:t>Copyright Colin Purrington (</a:t>
            </a:r>
            <a:r>
              <a:rPr lang="en-US" altLang="en-US" sz="9600">
                <a:solidFill>
                  <a:srgbClr val="000000"/>
                </a:solidFill>
                <a:latin typeface="Times New Roman" panose="02020603050405020304" pitchFamily="18" charset="0"/>
              </a:rPr>
              <a:t>http://colinpurrington.com/tips/academic/posterdesign).</a:t>
            </a:r>
            <a:endParaRPr lang="en-US" altLang="en-US" sz="9600">
              <a:solidFill>
                <a:srgbClr val="000000"/>
              </a:solidFill>
            </a:endParaRPr>
          </a:p>
        </p:txBody>
      </p:sp>
      <p:sp>
        <p:nvSpPr>
          <p:cNvPr id="4100" name="Slide Number Placeholder 3">
            <a:extLst>
              <a:ext uri="{FF2B5EF4-FFF2-40B4-BE49-F238E27FC236}">
                <a16:creationId xmlns:a16="http://schemas.microsoft.com/office/drawing/2014/main" id="{E6ED3D2B-4302-5470-CFD1-2A569BB65D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1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1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1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1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1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1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1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100">
                <a:solidFill>
                  <a:schemeClr val="tx1"/>
                </a:solidFill>
                <a:latin typeface="Calibri" panose="020F0502020204030204" pitchFamily="34" charset="0"/>
                <a:ea typeface="MS PGothic" panose="020B0600070205080204" pitchFamily="34" charset="-128"/>
              </a:defRPr>
            </a:lvl9pPr>
          </a:lstStyle>
          <a:p>
            <a:pPr>
              <a:spcBef>
                <a:spcPct val="0"/>
              </a:spcBef>
            </a:pPr>
            <a:fld id="{764B3E54-DED5-A94B-9D74-BB3F6FE1B6EC}" type="slidenum">
              <a:rPr lang="en-US" altLang="en-US" sz="1200"/>
              <a:pPr>
                <a:spcBef>
                  <a:spcPct val="0"/>
                </a:spcBef>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a:t>Click to edit Master title style</a:t>
            </a:r>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6EEF774-C63B-5D80-7490-931601040B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CFA9C7-8608-83AF-BBFD-ADBE937A55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95947E7-E282-50F6-3200-8B742D23C989}"/>
              </a:ext>
            </a:extLst>
          </p:cNvPr>
          <p:cNvSpPr>
            <a:spLocks noGrp="1" noChangeArrowheads="1"/>
          </p:cNvSpPr>
          <p:nvPr>
            <p:ph type="sldNum" sz="quarter" idx="12"/>
          </p:nvPr>
        </p:nvSpPr>
        <p:spPr>
          <a:ln/>
        </p:spPr>
        <p:txBody>
          <a:bodyPr/>
          <a:lstStyle>
            <a:lvl1pPr>
              <a:defRPr/>
            </a:lvl1pPr>
          </a:lstStyle>
          <a:p>
            <a:fld id="{45DB9586-8853-2945-B8F6-1F6E266A3C60}" type="slidenum">
              <a:rPr lang="en-US" altLang="en-US"/>
              <a:pPr/>
              <a:t>‹#›</a:t>
            </a:fld>
            <a:endParaRPr lang="en-US" altLang="en-US"/>
          </a:p>
        </p:txBody>
      </p:sp>
    </p:spTree>
    <p:extLst>
      <p:ext uri="{BB962C8B-B14F-4D97-AF65-F5344CB8AC3E}">
        <p14:creationId xmlns:p14="http://schemas.microsoft.com/office/powerpoint/2010/main" val="367059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4B8CF5-B329-D851-8744-AF14B100B37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358891F-920B-E060-E619-1ABAFAAA90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3038254-CA70-BC2F-678F-49F63BC293CD}"/>
              </a:ext>
            </a:extLst>
          </p:cNvPr>
          <p:cNvSpPr>
            <a:spLocks noGrp="1" noChangeArrowheads="1"/>
          </p:cNvSpPr>
          <p:nvPr>
            <p:ph type="sldNum" sz="quarter" idx="12"/>
          </p:nvPr>
        </p:nvSpPr>
        <p:spPr>
          <a:ln/>
        </p:spPr>
        <p:txBody>
          <a:bodyPr/>
          <a:lstStyle>
            <a:lvl1pPr>
              <a:defRPr/>
            </a:lvl1pPr>
          </a:lstStyle>
          <a:p>
            <a:fld id="{2742467F-0329-C142-AD3C-C680350A8C12}" type="slidenum">
              <a:rPr lang="en-US" altLang="en-US"/>
              <a:pPr/>
              <a:t>‹#›</a:t>
            </a:fld>
            <a:endParaRPr lang="en-US" altLang="en-US"/>
          </a:p>
        </p:txBody>
      </p:sp>
    </p:spTree>
    <p:extLst>
      <p:ext uri="{BB962C8B-B14F-4D97-AF65-F5344CB8AC3E}">
        <p14:creationId xmlns:p14="http://schemas.microsoft.com/office/powerpoint/2010/main" val="108842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5C372D2-F5A4-6E4E-1ECC-9B838068CC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198D6A-0B08-4BC1-06D2-DBE35EC964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682ECF5-5AF5-2539-3E52-AEAD4F66837C}"/>
              </a:ext>
            </a:extLst>
          </p:cNvPr>
          <p:cNvSpPr>
            <a:spLocks noGrp="1" noChangeArrowheads="1"/>
          </p:cNvSpPr>
          <p:nvPr>
            <p:ph type="sldNum" sz="quarter" idx="12"/>
          </p:nvPr>
        </p:nvSpPr>
        <p:spPr>
          <a:ln/>
        </p:spPr>
        <p:txBody>
          <a:bodyPr/>
          <a:lstStyle>
            <a:lvl1pPr>
              <a:defRPr/>
            </a:lvl1pPr>
          </a:lstStyle>
          <a:p>
            <a:fld id="{A547782E-C7EB-1443-B59D-194011BA88EF}" type="slidenum">
              <a:rPr lang="en-US" altLang="en-US"/>
              <a:pPr/>
              <a:t>‹#›</a:t>
            </a:fld>
            <a:endParaRPr lang="en-US" altLang="en-US"/>
          </a:p>
        </p:txBody>
      </p:sp>
    </p:spTree>
    <p:extLst>
      <p:ext uri="{BB962C8B-B14F-4D97-AF65-F5344CB8AC3E}">
        <p14:creationId xmlns:p14="http://schemas.microsoft.com/office/powerpoint/2010/main" val="143695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0807ECE-9066-B9B1-0D0D-3E70A6C5B3F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51E846-942A-C602-3A88-E8B706A190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61A06DA-9D7C-1677-7F9A-81EF9D461542}"/>
              </a:ext>
            </a:extLst>
          </p:cNvPr>
          <p:cNvSpPr>
            <a:spLocks noGrp="1" noChangeArrowheads="1"/>
          </p:cNvSpPr>
          <p:nvPr>
            <p:ph type="sldNum" sz="quarter" idx="12"/>
          </p:nvPr>
        </p:nvSpPr>
        <p:spPr>
          <a:ln/>
        </p:spPr>
        <p:txBody>
          <a:bodyPr/>
          <a:lstStyle>
            <a:lvl1pPr>
              <a:defRPr/>
            </a:lvl1pPr>
          </a:lstStyle>
          <a:p>
            <a:fld id="{D6FD94E8-1DF8-CD47-88DE-6C65B6946D5A}" type="slidenum">
              <a:rPr lang="en-US" altLang="en-US"/>
              <a:pPr/>
              <a:t>‹#›</a:t>
            </a:fld>
            <a:endParaRPr lang="en-US" altLang="en-US"/>
          </a:p>
        </p:txBody>
      </p:sp>
    </p:spTree>
    <p:extLst>
      <p:ext uri="{BB962C8B-B14F-4D97-AF65-F5344CB8AC3E}">
        <p14:creationId xmlns:p14="http://schemas.microsoft.com/office/powerpoint/2010/main" val="237612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a:t>Click to edit Master text styles</a:t>
            </a:r>
          </a:p>
        </p:txBody>
      </p:sp>
      <p:sp>
        <p:nvSpPr>
          <p:cNvPr id="4" name="Rectangle 4">
            <a:extLst>
              <a:ext uri="{FF2B5EF4-FFF2-40B4-BE49-F238E27FC236}">
                <a16:creationId xmlns:a16="http://schemas.microsoft.com/office/drawing/2014/main" id="{9DDC827A-2381-E205-2953-44D7656AA0B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761D32E-097D-D23C-921D-F69F73F4F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1B01A7-EC29-707C-B79B-2F39DD24D08A}"/>
              </a:ext>
            </a:extLst>
          </p:cNvPr>
          <p:cNvSpPr>
            <a:spLocks noGrp="1" noChangeArrowheads="1"/>
          </p:cNvSpPr>
          <p:nvPr>
            <p:ph type="sldNum" sz="quarter" idx="12"/>
          </p:nvPr>
        </p:nvSpPr>
        <p:spPr>
          <a:ln/>
        </p:spPr>
        <p:txBody>
          <a:bodyPr/>
          <a:lstStyle>
            <a:lvl1pPr>
              <a:defRPr/>
            </a:lvl1pPr>
          </a:lstStyle>
          <a:p>
            <a:fld id="{88121B59-9677-7045-B658-F25F09345D3F}" type="slidenum">
              <a:rPr lang="en-US" altLang="en-US"/>
              <a:pPr/>
              <a:t>‹#›</a:t>
            </a:fld>
            <a:endParaRPr lang="en-US" altLang="en-US"/>
          </a:p>
        </p:txBody>
      </p:sp>
    </p:spTree>
    <p:extLst>
      <p:ext uri="{BB962C8B-B14F-4D97-AF65-F5344CB8AC3E}">
        <p14:creationId xmlns:p14="http://schemas.microsoft.com/office/powerpoint/2010/main" val="192405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79C10A5-B4E8-68D2-A921-6AF15F55882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E13169A-59FD-C72A-48D5-9FAD30C02C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D5D49E9-C5BC-F35F-D865-7059019FDB62}"/>
              </a:ext>
            </a:extLst>
          </p:cNvPr>
          <p:cNvSpPr>
            <a:spLocks noGrp="1" noChangeArrowheads="1"/>
          </p:cNvSpPr>
          <p:nvPr>
            <p:ph type="sldNum" sz="quarter" idx="12"/>
          </p:nvPr>
        </p:nvSpPr>
        <p:spPr>
          <a:ln/>
        </p:spPr>
        <p:txBody>
          <a:bodyPr/>
          <a:lstStyle>
            <a:lvl1pPr>
              <a:defRPr/>
            </a:lvl1pPr>
          </a:lstStyle>
          <a:p>
            <a:fld id="{4220DB61-03FB-0C4A-BDAD-76D76CAD2B92}" type="slidenum">
              <a:rPr lang="en-US" altLang="en-US"/>
              <a:pPr/>
              <a:t>‹#›</a:t>
            </a:fld>
            <a:endParaRPr lang="en-US" altLang="en-US"/>
          </a:p>
        </p:txBody>
      </p:sp>
    </p:spTree>
    <p:extLst>
      <p:ext uri="{BB962C8B-B14F-4D97-AF65-F5344CB8AC3E}">
        <p14:creationId xmlns:p14="http://schemas.microsoft.com/office/powerpoint/2010/main" val="199327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2353A88-2D67-26B4-EF13-588FB89722D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E883A08-7397-08AC-2754-A6B92FA67FE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7D3F498-F516-0918-5380-B8F7587BE802}"/>
              </a:ext>
            </a:extLst>
          </p:cNvPr>
          <p:cNvSpPr>
            <a:spLocks noGrp="1" noChangeArrowheads="1"/>
          </p:cNvSpPr>
          <p:nvPr>
            <p:ph type="sldNum" sz="quarter" idx="12"/>
          </p:nvPr>
        </p:nvSpPr>
        <p:spPr>
          <a:ln/>
        </p:spPr>
        <p:txBody>
          <a:bodyPr/>
          <a:lstStyle>
            <a:lvl1pPr>
              <a:defRPr/>
            </a:lvl1pPr>
          </a:lstStyle>
          <a:p>
            <a:fld id="{A2FFC2AB-478D-6041-B028-3F6D895A31C0}" type="slidenum">
              <a:rPr lang="en-US" altLang="en-US"/>
              <a:pPr/>
              <a:t>‹#›</a:t>
            </a:fld>
            <a:endParaRPr lang="en-US" altLang="en-US"/>
          </a:p>
        </p:txBody>
      </p:sp>
    </p:spTree>
    <p:extLst>
      <p:ext uri="{BB962C8B-B14F-4D97-AF65-F5344CB8AC3E}">
        <p14:creationId xmlns:p14="http://schemas.microsoft.com/office/powerpoint/2010/main" val="361194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D6ECB0D-869B-1580-D924-685D35B478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BC00B67-4DA8-6084-59A7-6ECB5CA2C5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028FA7F-9A1E-A186-E027-9F2A4AD3E6EB}"/>
              </a:ext>
            </a:extLst>
          </p:cNvPr>
          <p:cNvSpPr>
            <a:spLocks noGrp="1" noChangeArrowheads="1"/>
          </p:cNvSpPr>
          <p:nvPr>
            <p:ph type="sldNum" sz="quarter" idx="12"/>
          </p:nvPr>
        </p:nvSpPr>
        <p:spPr>
          <a:ln/>
        </p:spPr>
        <p:txBody>
          <a:bodyPr/>
          <a:lstStyle>
            <a:lvl1pPr>
              <a:defRPr/>
            </a:lvl1pPr>
          </a:lstStyle>
          <a:p>
            <a:fld id="{D0379E68-5E9D-6F4B-8653-73A2DE700F67}" type="slidenum">
              <a:rPr lang="en-US" altLang="en-US"/>
              <a:pPr/>
              <a:t>‹#›</a:t>
            </a:fld>
            <a:endParaRPr lang="en-US" altLang="en-US"/>
          </a:p>
        </p:txBody>
      </p:sp>
    </p:spTree>
    <p:extLst>
      <p:ext uri="{BB962C8B-B14F-4D97-AF65-F5344CB8AC3E}">
        <p14:creationId xmlns:p14="http://schemas.microsoft.com/office/powerpoint/2010/main" val="387416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EAB48F7-C65C-75ED-7E79-A30D89A9735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3FB0828-EF45-51C2-A915-A35BDD5A89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F2A3CA0-1E60-B2EC-4601-BFD29A0E0887}"/>
              </a:ext>
            </a:extLst>
          </p:cNvPr>
          <p:cNvSpPr>
            <a:spLocks noGrp="1" noChangeArrowheads="1"/>
          </p:cNvSpPr>
          <p:nvPr>
            <p:ph type="sldNum" sz="quarter" idx="12"/>
          </p:nvPr>
        </p:nvSpPr>
        <p:spPr>
          <a:ln/>
        </p:spPr>
        <p:txBody>
          <a:bodyPr/>
          <a:lstStyle>
            <a:lvl1pPr>
              <a:defRPr/>
            </a:lvl1pPr>
          </a:lstStyle>
          <a:p>
            <a:fld id="{E62D3BE5-E914-7F43-AF0F-9C3403146D7B}" type="slidenum">
              <a:rPr lang="en-US" altLang="en-US"/>
              <a:pPr/>
              <a:t>‹#›</a:t>
            </a:fld>
            <a:endParaRPr lang="en-US" altLang="en-US"/>
          </a:p>
        </p:txBody>
      </p:sp>
    </p:spTree>
    <p:extLst>
      <p:ext uri="{BB962C8B-B14F-4D97-AF65-F5344CB8AC3E}">
        <p14:creationId xmlns:p14="http://schemas.microsoft.com/office/powerpoint/2010/main" val="311887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a:t>Click to edit Master text styles</a:t>
            </a:r>
          </a:p>
        </p:txBody>
      </p:sp>
      <p:sp>
        <p:nvSpPr>
          <p:cNvPr id="5" name="Rectangle 4">
            <a:extLst>
              <a:ext uri="{FF2B5EF4-FFF2-40B4-BE49-F238E27FC236}">
                <a16:creationId xmlns:a16="http://schemas.microsoft.com/office/drawing/2014/main" id="{5966A9CE-B14A-D649-212D-4893C62CCBE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C439975-5A13-FDEF-52D8-905C088475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13EB2BD-2170-13FA-CAF8-2C23A9FF8E8F}"/>
              </a:ext>
            </a:extLst>
          </p:cNvPr>
          <p:cNvSpPr>
            <a:spLocks noGrp="1" noChangeArrowheads="1"/>
          </p:cNvSpPr>
          <p:nvPr>
            <p:ph type="sldNum" sz="quarter" idx="12"/>
          </p:nvPr>
        </p:nvSpPr>
        <p:spPr>
          <a:ln/>
        </p:spPr>
        <p:txBody>
          <a:bodyPr/>
          <a:lstStyle>
            <a:lvl1pPr>
              <a:defRPr/>
            </a:lvl1pPr>
          </a:lstStyle>
          <a:p>
            <a:fld id="{0012B488-D1C3-5244-A891-159D268473BC}" type="slidenum">
              <a:rPr lang="en-US" altLang="en-US"/>
              <a:pPr/>
              <a:t>‹#›</a:t>
            </a:fld>
            <a:endParaRPr lang="en-US" altLang="en-US"/>
          </a:p>
        </p:txBody>
      </p:sp>
    </p:spTree>
    <p:extLst>
      <p:ext uri="{BB962C8B-B14F-4D97-AF65-F5344CB8AC3E}">
        <p14:creationId xmlns:p14="http://schemas.microsoft.com/office/powerpoint/2010/main" val="6668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a:t>Click to edit Master text styles</a:t>
            </a:r>
          </a:p>
        </p:txBody>
      </p:sp>
      <p:sp>
        <p:nvSpPr>
          <p:cNvPr id="5" name="Rectangle 4">
            <a:extLst>
              <a:ext uri="{FF2B5EF4-FFF2-40B4-BE49-F238E27FC236}">
                <a16:creationId xmlns:a16="http://schemas.microsoft.com/office/drawing/2014/main" id="{4A433BF9-D50D-2FE9-E2F3-F7A9AA46C96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B5DAE5E-6585-3008-4433-CB7D0351BB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D048AA8-A914-A155-0E74-070FAD1A27F3}"/>
              </a:ext>
            </a:extLst>
          </p:cNvPr>
          <p:cNvSpPr>
            <a:spLocks noGrp="1" noChangeArrowheads="1"/>
          </p:cNvSpPr>
          <p:nvPr>
            <p:ph type="sldNum" sz="quarter" idx="12"/>
          </p:nvPr>
        </p:nvSpPr>
        <p:spPr>
          <a:ln/>
        </p:spPr>
        <p:txBody>
          <a:bodyPr/>
          <a:lstStyle>
            <a:lvl1pPr>
              <a:defRPr/>
            </a:lvl1pPr>
          </a:lstStyle>
          <a:p>
            <a:fld id="{1A8D6A51-461C-2F4A-ACBE-4344776E4775}" type="slidenum">
              <a:rPr lang="en-US" altLang="en-US"/>
              <a:pPr/>
              <a:t>‹#›</a:t>
            </a:fld>
            <a:endParaRPr lang="en-US" altLang="en-US"/>
          </a:p>
        </p:txBody>
      </p:sp>
    </p:spTree>
    <p:extLst>
      <p:ext uri="{BB962C8B-B14F-4D97-AF65-F5344CB8AC3E}">
        <p14:creationId xmlns:p14="http://schemas.microsoft.com/office/powerpoint/2010/main" val="258536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4E17629-F436-66EF-C643-BE88DE69BA33}"/>
              </a:ext>
            </a:extLst>
          </p:cNvPr>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818" tIns="178910" rIns="357818" bIns="17891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64FB72A-D1EB-59F7-29E1-DD4604B8D83C}"/>
              </a:ext>
            </a:extLst>
          </p:cNvPr>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818" tIns="178910" rIns="357818" bIns="17891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92D6C33-4F49-2EB0-208C-4F3AC2C7D47E}"/>
              </a:ext>
            </a:extLst>
          </p:cNvPr>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54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13CBBFDC-53A4-71E3-7462-939447F3FA60}"/>
              </a:ext>
            </a:extLst>
          </p:cNvPr>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54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E7290B1F-A848-28BC-73CC-F60163F07941}"/>
              </a:ext>
            </a:extLst>
          </p:cNvPr>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5400">
                <a:latin typeface="Times New Roman" panose="02020603050405020304" pitchFamily="18" charset="0"/>
              </a:defRPr>
            </a:lvl1pPr>
          </a:lstStyle>
          <a:p>
            <a:fld id="{2D5ACD5B-E9F1-EE4D-B2E4-3EC10EF826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MS PGothic" pitchFamily="34"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MS PGothic" pitchFamily="34"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MS PGothic" pitchFamily="34"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MS PGothic" pitchFamily="34"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MS PGothic" pitchFamily="34"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MS PGothic" pitchFamily="34"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nsensys.net/blockchain-use-cases/real-estate/" TargetMode="External"/><Relationship Id="rId13"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hyperlink" Target="https://www.techgropse.com/blog/blockchain-in-real-estate-industry/" TargetMode="External"/><Relationship Id="rId12"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hyperlink" Target="https://github.com/team-somehow/3-bricks" TargetMode="External"/><Relationship Id="rId11" Type="http://schemas.openxmlformats.org/officeDocument/2006/relationships/image" Target="../media/image3.png"/><Relationship Id="rId5" Type="http://schemas.openxmlformats.org/officeDocument/2006/relationships/hyperlink" Target="https://softengi.com/blog/blockchain-in-real-estate/" TargetMode="External"/><Relationship Id="rId10" Type="http://schemas.openxmlformats.org/officeDocument/2006/relationships/image" Target="../media/image2.png"/><Relationship Id="rId4" Type="http://schemas.openxmlformats.org/officeDocument/2006/relationships/hyperlink" Target="https://www.cbinsights.com/research/blockchain-real-estate-disruption/"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7">
            <a:extLst>
              <a:ext uri="{FF2B5EF4-FFF2-40B4-BE49-F238E27FC236}">
                <a16:creationId xmlns:a16="http://schemas.microsoft.com/office/drawing/2014/main" id="{C3296FB1-D149-D901-8FD5-9B0510A4C421}"/>
              </a:ext>
            </a:extLst>
          </p:cNvPr>
          <p:cNvSpPr txBox="1">
            <a:spLocks noChangeArrowheads="1"/>
          </p:cNvSpPr>
          <p:nvPr/>
        </p:nvSpPr>
        <p:spPr bwMode="auto">
          <a:xfrm>
            <a:off x="620712" y="5234960"/>
            <a:ext cx="9715983" cy="14676934"/>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9pPr>
          </a:lstStyle>
          <a:p>
            <a:pPr marL="742950" indent="-742950" algn="just" eaLnBrk="1" hangingPunct="1">
              <a:spcBef>
                <a:spcPct val="50000"/>
              </a:spcBef>
              <a:buFontTx/>
              <a:buAutoNum type="arabicPeriod"/>
            </a:pPr>
            <a:r>
              <a:rPr lang="en-US" altLang="en-US" sz="3600" b="1" dirty="0">
                <a:latin typeface="Calibri" panose="020F0502020204030204" pitchFamily="34" charset="0"/>
              </a:rPr>
              <a:t>Introduction</a:t>
            </a:r>
          </a:p>
          <a:p>
            <a:pPr algn="just" eaLnBrk="1" hangingPunct="1">
              <a:spcBef>
                <a:spcPct val="50000"/>
              </a:spcBef>
              <a:buNone/>
            </a:pPr>
            <a:r>
              <a:rPr lang="en-US" altLang="en-US" sz="3600" dirty="0">
                <a:latin typeface="Calibri" panose="020F0502020204030204" pitchFamily="34" charset="0"/>
              </a:rPr>
              <a:t>Blockchain technology has emerged as a disruptive force with the potential to revolutionize various industries. In this presentation, we will explore how blockchain can transform the real estate sector. Real estate, as one of the oldest and most vital industries, faces numerous challenges, including fraud, lack of transparency, and inefficiencies. Blockchain technology offers innovative solutions to address these issues and revolutionize the way we conduct property transactions.</a:t>
            </a:r>
          </a:p>
          <a:p>
            <a:pPr algn="just" eaLnBrk="1" hangingPunct="1">
              <a:spcBef>
                <a:spcPct val="50000"/>
              </a:spcBef>
              <a:buNone/>
            </a:pPr>
            <a:r>
              <a:rPr lang="en-US" altLang="en-US" sz="3600" b="1" dirty="0">
                <a:latin typeface="Calibri" panose="020F0502020204030204" pitchFamily="34" charset="0"/>
              </a:rPr>
              <a:t>2. Problem Statement</a:t>
            </a:r>
          </a:p>
          <a:p>
            <a:pPr algn="just" eaLnBrk="1" hangingPunct="1">
              <a:spcBef>
                <a:spcPct val="50000"/>
              </a:spcBef>
              <a:buNone/>
            </a:pPr>
            <a:r>
              <a:rPr lang="en-US" altLang="en-US" sz="3600" dirty="0">
                <a:latin typeface="Calibri" panose="020F0502020204030204" pitchFamily="34" charset="0"/>
              </a:rPr>
              <a:t>The real estate industry is riddled with problems such as fraud, lack of transparency, and cumbersome, paper-intensive processes. Property transactions are often slow and prone to errors, leading to disputes and financial losses. The lack of a centralized, trustworthy ledger exacerbates these issues, making the industry ripe for a technological overhaul.</a:t>
            </a:r>
          </a:p>
        </p:txBody>
      </p:sp>
      <p:sp>
        <p:nvSpPr>
          <p:cNvPr id="3075" name="Text Box 11">
            <a:extLst>
              <a:ext uri="{FF2B5EF4-FFF2-40B4-BE49-F238E27FC236}">
                <a16:creationId xmlns:a16="http://schemas.microsoft.com/office/drawing/2014/main" id="{CDB9F2EE-B695-AD5F-256D-92313A5DF063}"/>
              </a:ext>
            </a:extLst>
          </p:cNvPr>
          <p:cNvSpPr txBox="1">
            <a:spLocks noChangeArrowheads="1"/>
          </p:cNvSpPr>
          <p:nvPr/>
        </p:nvSpPr>
        <p:spPr bwMode="auto">
          <a:xfrm>
            <a:off x="620712" y="20656001"/>
            <a:ext cx="9715984" cy="16893393"/>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8000" algn="l"/>
              </a:tabLst>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8000" algn="l"/>
              </a:tabLst>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8000" algn="l"/>
              </a:tabLst>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8000" algn="l"/>
              </a:tabLst>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8000" algn="l"/>
              </a:tabLst>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8000" algn="l"/>
              </a:tabLst>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8000" algn="l"/>
              </a:tabLst>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8000" algn="l"/>
              </a:tabLst>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8000" algn="l"/>
              </a:tabLst>
              <a:defRPr sz="7800">
                <a:solidFill>
                  <a:schemeClr val="tx1"/>
                </a:solidFill>
                <a:latin typeface="Times New Roman" panose="02020603050405020304" pitchFamily="18" charset="0"/>
                <a:ea typeface="MS PGothic" panose="020B0600070205080204" pitchFamily="34" charset="-128"/>
              </a:defRPr>
            </a:lvl9pPr>
          </a:lstStyle>
          <a:p>
            <a:pPr eaLnBrk="1" hangingPunct="1">
              <a:spcBef>
                <a:spcPct val="10000"/>
              </a:spcBef>
              <a:buFontTx/>
              <a:buNone/>
            </a:pPr>
            <a:r>
              <a:rPr lang="en-US" altLang="en-US" sz="3600" b="1" dirty="0">
                <a:latin typeface="Calibri" panose="020F0502020204030204" pitchFamily="34" charset="0"/>
                <a:cs typeface="Calibri" panose="020F0502020204030204" pitchFamily="34" charset="0"/>
              </a:rPr>
              <a:t>3. Diagram</a:t>
            </a: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b="1" dirty="0">
              <a:latin typeface="Calibri" panose="020F0502020204030204" pitchFamily="34" charset="0"/>
              <a:cs typeface="Calibri" panose="020F0502020204030204" pitchFamily="34" charset="0"/>
            </a:endParaRPr>
          </a:p>
          <a:p>
            <a:pPr eaLnBrk="1" hangingPunct="1">
              <a:spcBef>
                <a:spcPct val="10000"/>
              </a:spcBef>
              <a:buFontTx/>
              <a:buNone/>
            </a:pPr>
            <a:endParaRPr lang="en-US" altLang="en-US" sz="3600" dirty="0">
              <a:latin typeface="Calibri" panose="020F0502020204030204" pitchFamily="34" charset="0"/>
              <a:cs typeface="Calibri" panose="020F0502020204030204" pitchFamily="34" charset="0"/>
            </a:endParaRPr>
          </a:p>
          <a:p>
            <a:pPr eaLnBrk="1" hangingPunct="1">
              <a:spcBef>
                <a:spcPct val="10000"/>
              </a:spcBef>
              <a:buFontTx/>
              <a:buNone/>
            </a:pPr>
            <a:r>
              <a:rPr lang="en-US" altLang="en-US" sz="3600" dirty="0">
                <a:latin typeface="Calibri" panose="020F0502020204030204" pitchFamily="34" charset="0"/>
                <a:cs typeface="Calibri" panose="020F0502020204030204" pitchFamily="34" charset="0"/>
              </a:rPr>
              <a:t>Proposed solution</a:t>
            </a:r>
          </a:p>
        </p:txBody>
      </p:sp>
      <p:sp>
        <p:nvSpPr>
          <p:cNvPr id="3076" name="Text Box 12">
            <a:extLst>
              <a:ext uri="{FF2B5EF4-FFF2-40B4-BE49-F238E27FC236}">
                <a16:creationId xmlns:a16="http://schemas.microsoft.com/office/drawing/2014/main" id="{C2C74DE5-B454-3A2A-C6CE-1F0722628F6D}"/>
              </a:ext>
            </a:extLst>
          </p:cNvPr>
          <p:cNvSpPr txBox="1">
            <a:spLocks noChangeArrowheads="1"/>
          </p:cNvSpPr>
          <p:nvPr/>
        </p:nvSpPr>
        <p:spPr bwMode="auto">
          <a:xfrm>
            <a:off x="10904537" y="5234960"/>
            <a:ext cx="8458200" cy="32314434"/>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9pPr>
          </a:lstStyle>
          <a:p>
            <a:pPr marL="742950" indent="-742950" algn="just" eaLnBrk="1" hangingPunct="1">
              <a:spcBef>
                <a:spcPct val="0"/>
              </a:spcBef>
              <a:buFontTx/>
              <a:buAutoNum type="arabicPeriod" startAt="4"/>
            </a:pPr>
            <a:r>
              <a:rPr lang="en-US" altLang="en-US" sz="3600" b="1" dirty="0">
                <a:latin typeface="Calibri" panose="020F0502020204030204" pitchFamily="34" charset="0"/>
                <a:cs typeface="Calibri" panose="020F0502020204030204" pitchFamily="34" charset="0"/>
              </a:rPr>
              <a:t>Motivation</a:t>
            </a:r>
          </a:p>
          <a:p>
            <a:pPr algn="just" eaLnBrk="1" hangingPunct="1">
              <a:spcBef>
                <a:spcPct val="0"/>
              </a:spcBef>
              <a:buNone/>
            </a:pPr>
            <a:r>
              <a:rPr lang="en-US" altLang="en-US" sz="3600" dirty="0">
                <a:latin typeface="Calibri" panose="020F0502020204030204" pitchFamily="34" charset="0"/>
                <a:cs typeface="Calibri" panose="020F0502020204030204" pitchFamily="34" charset="0"/>
              </a:rPr>
              <a:t>The motivation behind applying blockchain technology to the real estate sector is multifaceted. Blockchain promises to bring transparency, security, and efficiency to property transactions. </a:t>
            </a: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r>
              <a:rPr lang="en-US" altLang="en-US" sz="3600" dirty="0">
                <a:latin typeface="Calibri" panose="020F0502020204030204" pitchFamily="34" charset="0"/>
                <a:cs typeface="Calibri" panose="020F0502020204030204" pitchFamily="34" charset="0"/>
              </a:rPr>
              <a:t>It can help eliminate fraudulent activities, reduce the need for intermediaries, and create a tamper-proof record of ownership. By doing so, blockchain can significantly enhance the real estate ecosystem.</a:t>
            </a: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r>
              <a:rPr lang="en-US" altLang="en-US" sz="3600" b="1" dirty="0">
                <a:latin typeface="Calibri" panose="020F0502020204030204" pitchFamily="34" charset="0"/>
                <a:cs typeface="Calibri" panose="020F0502020204030204" pitchFamily="34" charset="0"/>
              </a:rPr>
              <a:t>5. Proposed Approach/Solution :</a:t>
            </a:r>
          </a:p>
          <a:p>
            <a:pPr algn="just" eaLnBrk="1" hangingPunct="1">
              <a:spcBef>
                <a:spcPct val="0"/>
              </a:spcBef>
              <a:buNone/>
            </a:pPr>
            <a:r>
              <a:rPr lang="en-US" altLang="en-US" sz="3600" i="1" dirty="0">
                <a:latin typeface="Calibri" panose="020F0502020204030204" pitchFamily="34" charset="0"/>
                <a:cs typeface="Calibri" panose="020F0502020204030204" pitchFamily="34" charset="0"/>
              </a:rPr>
              <a:t>Property Transfer using NFTs (Non-Fungible Tokens): </a:t>
            </a:r>
            <a:r>
              <a:rPr lang="en-US" altLang="en-US" sz="3600" dirty="0">
                <a:latin typeface="Calibri" panose="020F0502020204030204" pitchFamily="34" charset="0"/>
                <a:cs typeface="Calibri" panose="020F0502020204030204" pitchFamily="34" charset="0"/>
              </a:rPr>
              <a:t>NFTs are unique digital assets that can represent ownership of physical or digital assets, such as real estate properties. By tokenizing real estate properties as NFTs, we can facilitate the transfer of ownership in a secure and digitally native manner. Each property can have its unique NFT, containing essential information such as property details, legal documents, and ownership history. When a property is sold, the NFT representing that property can be transferred to the new owner, instantly updating the ownership record on the blockchain.</a:t>
            </a: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r>
              <a:rPr lang="en-US" altLang="en-US" sz="3600" i="1" dirty="0">
                <a:latin typeface="Calibri" panose="020F0502020204030204" pitchFamily="34" charset="0"/>
                <a:cs typeface="Calibri" panose="020F0502020204030204" pitchFamily="34" charset="0"/>
              </a:rPr>
              <a:t>Verification of Purchase by Smart Contracts: </a:t>
            </a:r>
            <a:r>
              <a:rPr lang="en-US" altLang="en-US" sz="3600" dirty="0">
                <a:latin typeface="Calibri" panose="020F0502020204030204" pitchFamily="34" charset="0"/>
                <a:cs typeface="Calibri" panose="020F0502020204030204" pitchFamily="34" charset="0"/>
              </a:rPr>
              <a:t>In the context of real estate, smart contracts can automate the entire purchase process. When a buyer and seller agree on the terms, a smart contract is created. The contract can hold the buyer's funds in escrow and ensure that all conditions (e.g., property inspection, title verification) are met before the funds are released to the seller and ownership is transferred. This eliminates the need for costly intermediaries and minimizes the risk of fraud or disputes.</a:t>
            </a:r>
          </a:p>
        </p:txBody>
      </p:sp>
      <p:sp>
        <p:nvSpPr>
          <p:cNvPr id="3077" name="Text Box 13">
            <a:extLst>
              <a:ext uri="{FF2B5EF4-FFF2-40B4-BE49-F238E27FC236}">
                <a16:creationId xmlns:a16="http://schemas.microsoft.com/office/drawing/2014/main" id="{0C1B481C-A77C-8E73-1DD1-8A512BC4D47D}"/>
              </a:ext>
            </a:extLst>
          </p:cNvPr>
          <p:cNvSpPr txBox="1">
            <a:spLocks noChangeArrowheads="1"/>
          </p:cNvSpPr>
          <p:nvPr/>
        </p:nvSpPr>
        <p:spPr bwMode="auto">
          <a:xfrm>
            <a:off x="19930578" y="29684678"/>
            <a:ext cx="9679977" cy="7864715"/>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635000" algn="l"/>
              </a:tabLst>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635000" algn="l"/>
              </a:tabLst>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635000" algn="l"/>
              </a:tabLst>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635000" algn="l"/>
              </a:tabLst>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635000" algn="l"/>
              </a:tabLst>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635000" algn="l"/>
              </a:tabLst>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635000" algn="l"/>
              </a:tabLst>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635000" algn="l"/>
              </a:tabLst>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635000" algn="l"/>
              </a:tabLst>
              <a:defRPr sz="78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FontTx/>
              <a:buNone/>
            </a:pPr>
            <a:r>
              <a:rPr lang="en-US" altLang="en-US" sz="3600" b="1" dirty="0">
                <a:solidFill>
                  <a:srgbClr val="000000"/>
                </a:solidFill>
                <a:latin typeface="Calibri" panose="020F0502020204030204" pitchFamily="34" charset="0"/>
              </a:rPr>
              <a:t>6. Conclusion:</a:t>
            </a:r>
          </a:p>
          <a:p>
            <a:pPr eaLnBrk="1" hangingPunct="1">
              <a:spcBef>
                <a:spcPct val="50000"/>
              </a:spcBef>
              <a:buNone/>
            </a:pPr>
            <a:r>
              <a:rPr lang="en-US" altLang="en-US" sz="3600" dirty="0">
                <a:solidFill>
                  <a:srgbClr val="000000"/>
                </a:solidFill>
                <a:latin typeface="Calibri" panose="020F0502020204030204" pitchFamily="34" charset="0"/>
              </a:rPr>
              <a:t>In conclusion, blockchain technology has the potential to transform the real estate industry by addressing its long-standing challenges. By implementing blockchain, we can create a more transparent, secure, and efficient property transaction ecosystem. Collaboration between the real estate and blockchain sectors is crucial to realizing the full potential of this transformative technology.</a:t>
            </a:r>
          </a:p>
        </p:txBody>
      </p:sp>
      <p:sp>
        <p:nvSpPr>
          <p:cNvPr id="2" name="Text Box 15">
            <a:extLst>
              <a:ext uri="{FF2B5EF4-FFF2-40B4-BE49-F238E27FC236}">
                <a16:creationId xmlns:a16="http://schemas.microsoft.com/office/drawing/2014/main" id="{7F583FC6-BF1D-EF2A-7D57-22C53A2467D0}"/>
              </a:ext>
            </a:extLst>
          </p:cNvPr>
          <p:cNvSpPr txBox="1">
            <a:spLocks noChangeArrowheads="1"/>
          </p:cNvSpPr>
          <p:nvPr/>
        </p:nvSpPr>
        <p:spPr bwMode="auto">
          <a:xfrm>
            <a:off x="656719" y="38493290"/>
            <a:ext cx="28953836" cy="3818590"/>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2" spcCol="802806"/>
          <a:lstStyle/>
          <a:p>
            <a:pPr marL="439035" indent="-439035" eaLnBrk="1" hangingPunct="1">
              <a:spcBef>
                <a:spcPct val="50000"/>
              </a:spcBef>
              <a:defRPr/>
            </a:pPr>
            <a:r>
              <a:rPr lang="en-US" sz="3900" b="1" dirty="0">
                <a:solidFill>
                  <a:srgbClr val="000000"/>
                </a:solidFill>
                <a:latin typeface="Calibri"/>
                <a:ea typeface="ＭＳ Ｐゴシック" pitchFamily="-111" charset="-128"/>
                <a:cs typeface="ＭＳ Ｐゴシック" pitchFamily="-111" charset="-128"/>
              </a:rPr>
              <a:t>References/Literature cited</a:t>
            </a:r>
          </a:p>
          <a:p>
            <a:pPr marL="439035" indent="-439035" eaLnBrk="1" hangingPunct="1">
              <a:spcBef>
                <a:spcPts val="1054"/>
              </a:spcBef>
              <a:buFont typeface="Arial" panose="020B0604020202020204" pitchFamily="34" charset="0"/>
              <a:buChar char="•"/>
              <a:defRPr/>
            </a:pPr>
            <a:r>
              <a:rPr lang="en-US" sz="2500" dirty="0">
                <a:latin typeface="Times New Roman" pitchFamily="-111" charset="0"/>
                <a:ea typeface="ＭＳ Ｐゴシック" pitchFamily="-111" charset="-128"/>
                <a:cs typeface="ＭＳ Ｐゴシック" pitchFamily="-111" charset="-128"/>
                <a:hlinkClick r:id="rId4"/>
              </a:rPr>
              <a:t>https://www.cbinsights.com/research/blockchain-real-estate-disruption/</a:t>
            </a:r>
            <a:endParaRPr lang="en-US" sz="2500" dirty="0">
              <a:latin typeface="Times New Roman" pitchFamily="-111" charset="0"/>
              <a:ea typeface="ＭＳ Ｐゴシック" pitchFamily="-111" charset="-128"/>
              <a:cs typeface="ＭＳ Ｐゴシック" pitchFamily="-111" charset="-128"/>
            </a:endParaRPr>
          </a:p>
          <a:p>
            <a:pPr marL="439035" indent="-439035" eaLnBrk="1" hangingPunct="1">
              <a:spcBef>
                <a:spcPts val="1054"/>
              </a:spcBef>
              <a:buFont typeface="Arial" panose="020B0604020202020204" pitchFamily="34" charset="0"/>
              <a:buChar char="•"/>
              <a:defRPr/>
            </a:pPr>
            <a:r>
              <a:rPr lang="en-US" sz="2500" dirty="0">
                <a:latin typeface="Times New Roman" pitchFamily="-111" charset="0"/>
                <a:ea typeface="ＭＳ Ｐゴシック" pitchFamily="-111" charset="-128"/>
                <a:cs typeface="ＭＳ Ｐゴシック" pitchFamily="-111" charset="-128"/>
                <a:hlinkClick r:id="rId5"/>
              </a:rPr>
              <a:t>https://softengi.com/blog/blockchain-in-real-estate/</a:t>
            </a:r>
            <a:endParaRPr lang="en-US" sz="2500" dirty="0">
              <a:latin typeface="Times New Roman" pitchFamily="-111" charset="0"/>
              <a:ea typeface="ＭＳ Ｐゴシック" pitchFamily="-111" charset="-128"/>
              <a:cs typeface="ＭＳ Ｐゴシック" pitchFamily="-111" charset="-128"/>
            </a:endParaRPr>
          </a:p>
          <a:p>
            <a:pPr marL="439035" indent="-439035" eaLnBrk="1" hangingPunct="1">
              <a:spcBef>
                <a:spcPts val="1054"/>
              </a:spcBef>
              <a:buFont typeface="Arial" panose="020B0604020202020204" pitchFamily="34" charset="0"/>
              <a:buChar char="•"/>
              <a:defRPr/>
            </a:pPr>
            <a:r>
              <a:rPr lang="en-US" sz="2500" dirty="0">
                <a:latin typeface="Times New Roman" pitchFamily="-111" charset="0"/>
                <a:ea typeface="ＭＳ Ｐゴシック" pitchFamily="-111" charset="-128"/>
                <a:cs typeface="ＭＳ Ｐゴシック" pitchFamily="-111" charset="-128"/>
                <a:hlinkClick r:id="rId6"/>
              </a:rPr>
              <a:t>https://github.com/team-somehow/3-bricks</a:t>
            </a:r>
            <a:endParaRPr lang="en-US" sz="2500" dirty="0">
              <a:latin typeface="Times New Roman" pitchFamily="-111" charset="0"/>
              <a:ea typeface="ＭＳ Ｐゴシック" pitchFamily="-111" charset="-128"/>
              <a:cs typeface="ＭＳ Ｐゴシック" pitchFamily="-111" charset="-128"/>
            </a:endParaRPr>
          </a:p>
          <a:p>
            <a:pPr marL="439035" indent="-439035" eaLnBrk="1" hangingPunct="1">
              <a:spcBef>
                <a:spcPts val="1054"/>
              </a:spcBef>
              <a:buFont typeface="Arial" panose="020B0604020202020204" pitchFamily="34" charset="0"/>
              <a:buChar char="•"/>
              <a:defRPr/>
            </a:pPr>
            <a:endParaRPr lang="en-US" sz="2500" dirty="0">
              <a:latin typeface="Times New Roman" pitchFamily="-111" charset="0"/>
              <a:ea typeface="ＭＳ Ｐゴシック" pitchFamily="-111" charset="-128"/>
              <a:cs typeface="ＭＳ Ｐゴシック" pitchFamily="-111" charset="-128"/>
              <a:hlinkClick r:id="rId7"/>
            </a:endParaRPr>
          </a:p>
          <a:p>
            <a:pPr marL="439035" indent="-439035" eaLnBrk="1" hangingPunct="1">
              <a:spcBef>
                <a:spcPts val="1054"/>
              </a:spcBef>
              <a:buFont typeface="Arial" panose="020B0604020202020204" pitchFamily="34" charset="0"/>
              <a:buChar char="•"/>
              <a:defRPr/>
            </a:pPr>
            <a:endParaRPr lang="en-US" sz="2500" dirty="0">
              <a:latin typeface="Times New Roman" pitchFamily="-111" charset="0"/>
              <a:ea typeface="ＭＳ Ｐゴシック" pitchFamily="-111" charset="-128"/>
              <a:cs typeface="ＭＳ Ｐゴシック" pitchFamily="-111" charset="-128"/>
              <a:hlinkClick r:id="rId7"/>
            </a:endParaRPr>
          </a:p>
          <a:p>
            <a:pPr marL="439035" indent="-439035" eaLnBrk="1" hangingPunct="1">
              <a:spcBef>
                <a:spcPts val="1054"/>
              </a:spcBef>
              <a:buFont typeface="Arial" panose="020B0604020202020204" pitchFamily="34" charset="0"/>
              <a:buChar char="•"/>
              <a:defRPr/>
            </a:pPr>
            <a:r>
              <a:rPr lang="en-US" sz="2500" dirty="0">
                <a:latin typeface="Times New Roman" pitchFamily="-111" charset="0"/>
                <a:ea typeface="ＭＳ Ｐゴシック" pitchFamily="-111" charset="-128"/>
                <a:cs typeface="ＭＳ Ｐゴシック" pitchFamily="-111" charset="-128"/>
                <a:hlinkClick r:id="rId7"/>
              </a:rPr>
              <a:t>https://www.techgropse.com/blog/blockchain-in-real-estate-industry/</a:t>
            </a:r>
            <a:endParaRPr lang="en-US" sz="2500" dirty="0">
              <a:latin typeface="Times New Roman" pitchFamily="-111" charset="0"/>
              <a:ea typeface="ＭＳ Ｐゴシック" pitchFamily="-111" charset="-128"/>
              <a:cs typeface="ＭＳ Ｐゴシック" pitchFamily="-111" charset="-128"/>
            </a:endParaRPr>
          </a:p>
          <a:p>
            <a:pPr marL="439035" indent="-439035" eaLnBrk="1" hangingPunct="1">
              <a:spcBef>
                <a:spcPts val="1054"/>
              </a:spcBef>
              <a:buFont typeface="Arial" panose="020B0604020202020204" pitchFamily="34" charset="0"/>
              <a:buChar char="•"/>
              <a:defRPr/>
            </a:pPr>
            <a:r>
              <a:rPr lang="en-US" sz="2500" dirty="0">
                <a:latin typeface="Times New Roman" pitchFamily="-111" charset="0"/>
                <a:ea typeface="ＭＳ Ｐゴシック" pitchFamily="-111" charset="-128"/>
                <a:cs typeface="ＭＳ Ｐゴシック" pitchFamily="-111" charset="-128"/>
                <a:hlinkClick r:id="rId8"/>
              </a:rPr>
              <a:t>https://consensys.net/blockchain-use-cases/real-estate/</a:t>
            </a:r>
            <a:endParaRPr lang="en-US" sz="2500" dirty="0">
              <a:latin typeface="Times New Roman" pitchFamily="-111" charset="0"/>
              <a:ea typeface="ＭＳ Ｐゴシック" pitchFamily="-111" charset="-128"/>
              <a:cs typeface="ＭＳ Ｐゴシック" pitchFamily="-111" charset="-128"/>
            </a:endParaRPr>
          </a:p>
          <a:p>
            <a:pPr marL="439035" indent="-439035" eaLnBrk="1" hangingPunct="1">
              <a:spcBef>
                <a:spcPts val="1054"/>
              </a:spcBef>
              <a:buFont typeface="Arial" panose="020B0604020202020204" pitchFamily="34" charset="0"/>
              <a:buChar char="•"/>
              <a:defRPr/>
            </a:pPr>
            <a:r>
              <a:rPr lang="en-US" sz="2500" dirty="0">
                <a:latin typeface="Times New Roman" pitchFamily="-111" charset="0"/>
                <a:ea typeface="ＭＳ Ｐゴシック" pitchFamily="-111" charset="-128"/>
                <a:cs typeface="ＭＳ Ｐゴシック" pitchFamily="-111" charset="-128"/>
              </a:rPr>
              <a:t>https://</a:t>
            </a:r>
            <a:r>
              <a:rPr lang="en-US" sz="2500" dirty="0" err="1">
                <a:latin typeface="Times New Roman" pitchFamily="-111" charset="0"/>
                <a:ea typeface="ＭＳ Ｐゴシック" pitchFamily="-111" charset="-128"/>
                <a:cs typeface="ＭＳ Ｐゴシック" pitchFamily="-111" charset="-128"/>
              </a:rPr>
              <a:t>www.investopedia.com</a:t>
            </a:r>
            <a:r>
              <a:rPr lang="en-US" sz="2500" dirty="0">
                <a:latin typeface="Times New Roman" pitchFamily="-111" charset="0"/>
                <a:ea typeface="ＭＳ Ｐゴシック" pitchFamily="-111" charset="-128"/>
                <a:cs typeface="ＭＳ Ｐゴシック" pitchFamily="-111" charset="-128"/>
              </a:rPr>
              <a:t>/news/how-blockchain-technology-changing-real-estate/</a:t>
            </a:r>
          </a:p>
          <a:p>
            <a:pPr marL="439035" indent="-439035" eaLnBrk="1" hangingPunct="1">
              <a:spcBef>
                <a:spcPts val="1054"/>
              </a:spcBef>
              <a:buFont typeface="Arial" panose="020B0604020202020204" pitchFamily="34" charset="0"/>
              <a:buChar char="•"/>
              <a:defRPr/>
            </a:pPr>
            <a:endParaRPr lang="en-US" sz="2500" dirty="0">
              <a:latin typeface="Times New Roman" pitchFamily="-111" charset="0"/>
              <a:ea typeface="ＭＳ Ｐゴシック" pitchFamily="-111" charset="-128"/>
              <a:cs typeface="ＭＳ Ｐゴシック" pitchFamily="-111" charset="-128"/>
            </a:endParaRPr>
          </a:p>
          <a:p>
            <a:pPr marL="439035" indent="-439035" eaLnBrk="1" hangingPunct="1">
              <a:spcBef>
                <a:spcPts val="1054"/>
              </a:spcBef>
              <a:buFont typeface="Arial" panose="020B0604020202020204" pitchFamily="34" charset="0"/>
              <a:buChar char="•"/>
              <a:defRPr/>
            </a:pPr>
            <a:endParaRPr lang="en-US" sz="2500" dirty="0">
              <a:latin typeface="Times New Roman" pitchFamily="-111" charset="0"/>
              <a:ea typeface="ＭＳ Ｐゴシック" pitchFamily="-111" charset="-128"/>
              <a:cs typeface="ＭＳ Ｐゴシック" pitchFamily="-111" charset="-128"/>
            </a:endParaRPr>
          </a:p>
        </p:txBody>
      </p:sp>
      <p:pic>
        <p:nvPicPr>
          <p:cNvPr id="3079" name="Picture 3">
            <a:extLst>
              <a:ext uri="{FF2B5EF4-FFF2-40B4-BE49-F238E27FC236}">
                <a16:creationId xmlns:a16="http://schemas.microsoft.com/office/drawing/2014/main" id="{B73AC6FF-E23B-BEF2-7E8F-3F7B413A1D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36870" y="444500"/>
            <a:ext cx="2987468" cy="220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0" name="Rettangolo 6">
            <a:extLst>
              <a:ext uri="{FF2B5EF4-FFF2-40B4-BE49-F238E27FC236}">
                <a16:creationId xmlns:a16="http://schemas.microsoft.com/office/drawing/2014/main" id="{48E1E769-CAA7-46E9-3E63-E0A5A5C67619}"/>
              </a:ext>
            </a:extLst>
          </p:cNvPr>
          <p:cNvSpPr>
            <a:spLocks noChangeArrowheads="1"/>
          </p:cNvSpPr>
          <p:nvPr/>
        </p:nvSpPr>
        <p:spPr bwMode="auto">
          <a:xfrm>
            <a:off x="333375" y="341313"/>
            <a:ext cx="2948305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6000" b="1" dirty="0">
                <a:cs typeface="Times New Roman" panose="02020603050405020304" pitchFamily="18" charset="0"/>
              </a:rPr>
              <a:t>K. J. Somaiya College of Engineering</a:t>
            </a:r>
          </a:p>
          <a:p>
            <a:pPr algn="ctr" eaLnBrk="1" hangingPunct="1">
              <a:spcBef>
                <a:spcPct val="0"/>
              </a:spcBef>
              <a:buFontTx/>
              <a:buNone/>
            </a:pPr>
            <a:r>
              <a:rPr lang="en-US" altLang="en-US" sz="5400" dirty="0">
                <a:cs typeface="Times New Roman" panose="02020603050405020304" pitchFamily="18" charset="0"/>
              </a:rPr>
              <a:t>Department of Computer Engineering</a:t>
            </a:r>
          </a:p>
          <a:p>
            <a:pPr algn="ctr" eaLnBrk="1" hangingPunct="1">
              <a:spcBef>
                <a:spcPct val="0"/>
              </a:spcBef>
              <a:buNone/>
            </a:pPr>
            <a:r>
              <a:rPr lang="en-US" altLang="en-US" sz="5400" b="1" dirty="0">
                <a:cs typeface="Times New Roman" panose="02020603050405020304" pitchFamily="18" charset="0"/>
              </a:rPr>
              <a:t>Title: Blockchain in Real estate </a:t>
            </a:r>
          </a:p>
          <a:p>
            <a:pPr algn="ctr" eaLnBrk="1" hangingPunct="1">
              <a:spcBef>
                <a:spcPct val="0"/>
              </a:spcBef>
              <a:buNone/>
            </a:pPr>
            <a:r>
              <a:rPr lang="en-US" altLang="en-US" sz="4400" b="1" dirty="0">
                <a:cs typeface="Times New Roman" panose="02020603050405020304" pitchFamily="18" charset="0"/>
              </a:rPr>
              <a:t>Student Name: Pargat Singh Dhanjal</a:t>
            </a:r>
          </a:p>
          <a:p>
            <a:pPr algn="ctr" eaLnBrk="1" hangingPunct="1">
              <a:spcBef>
                <a:spcPct val="0"/>
              </a:spcBef>
              <a:buNone/>
            </a:pPr>
            <a:r>
              <a:rPr lang="en-US" altLang="en-US" sz="4400" b="1" dirty="0">
                <a:cs typeface="Times New Roman" panose="02020603050405020304" pitchFamily="18" charset="0"/>
              </a:rPr>
              <a:t>Under the guidance of : Prof. Swapnil Pawar</a:t>
            </a:r>
          </a:p>
          <a:p>
            <a:pPr algn="ctr" eaLnBrk="1" hangingPunct="1">
              <a:spcBef>
                <a:spcPct val="0"/>
              </a:spcBef>
              <a:buNone/>
            </a:pPr>
            <a:r>
              <a:rPr lang="en-US" altLang="en-US" sz="4400" b="1" dirty="0">
                <a:cs typeface="Times New Roman" panose="02020603050405020304" pitchFamily="18" charset="0"/>
              </a:rPr>
              <a:t>Course Name: Block Chain Technology</a:t>
            </a:r>
          </a:p>
        </p:txBody>
      </p:sp>
      <p:sp>
        <p:nvSpPr>
          <p:cNvPr id="3081" name="Text Box 7">
            <a:extLst>
              <a:ext uri="{FF2B5EF4-FFF2-40B4-BE49-F238E27FC236}">
                <a16:creationId xmlns:a16="http://schemas.microsoft.com/office/drawing/2014/main" id="{2FB5E435-4A5D-96B8-A3D6-747EEC0464CF}"/>
              </a:ext>
            </a:extLst>
          </p:cNvPr>
          <p:cNvSpPr txBox="1">
            <a:spLocks noChangeArrowheads="1"/>
          </p:cNvSpPr>
          <p:nvPr/>
        </p:nvSpPr>
        <p:spPr bwMode="auto">
          <a:xfrm>
            <a:off x="19930578" y="5234960"/>
            <a:ext cx="9693760" cy="24025840"/>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tabLst>
                <a:tab pos="500063" algn="l"/>
              </a:tabLst>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tabLst>
                <a:tab pos="500063" algn="l"/>
              </a:tabLst>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tabLst>
                <a:tab pos="500063" algn="l"/>
              </a:tabLst>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500063" algn="l"/>
              </a:tabLst>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panose="02020603050405020304" pitchFamily="18" charset="0"/>
                <a:ea typeface="MS PGothic" panose="020B0600070205080204" pitchFamily="34" charset="-128"/>
              </a:defRPr>
            </a:lvl9pPr>
          </a:lstStyle>
          <a:p>
            <a:pPr eaLnBrk="1" hangingPunct="1">
              <a:spcBef>
                <a:spcPct val="10000"/>
              </a:spcBef>
              <a:buFontTx/>
              <a:buNone/>
            </a:pPr>
            <a:r>
              <a:rPr lang="en-US" altLang="en-US" sz="3600" i="1" dirty="0">
                <a:latin typeface="Calibri" panose="020F0502020204030204" pitchFamily="34" charset="0"/>
                <a:cs typeface="Calibri" panose="020F0502020204030204" pitchFamily="34" charset="0"/>
              </a:rPr>
              <a:t>Immutable Property Records</a:t>
            </a:r>
            <a:r>
              <a:rPr lang="en-US" altLang="en-US" sz="3600" dirty="0">
                <a:latin typeface="Calibri" panose="020F0502020204030204" pitchFamily="34" charset="0"/>
                <a:cs typeface="Calibri" panose="020F0502020204030204" pitchFamily="34" charset="0"/>
              </a:rPr>
              <a:t>: Blockchain's decentralized ledger ensures that property records are tamper-proof and permanent. Any changes or transactions related to a property are recorded on the blockchain, creating a transparent and immutable history of ownership and transactions. This significantly reduces the risk of fraudulent activities, title disputes, and errors in property records.</a:t>
            </a:r>
          </a:p>
          <a:p>
            <a:pPr eaLnBrk="1" hangingPunct="1">
              <a:spcBef>
                <a:spcPct val="10000"/>
              </a:spcBef>
              <a:buFontTx/>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r>
              <a:rPr lang="en-US" altLang="en-US" sz="3600" i="1" dirty="0">
                <a:latin typeface="Calibri" panose="020F0502020204030204" pitchFamily="34" charset="0"/>
                <a:cs typeface="Calibri" panose="020F0502020204030204" pitchFamily="34" charset="0"/>
              </a:rPr>
              <a:t>Enhanced Security:</a:t>
            </a:r>
            <a:r>
              <a:rPr lang="en-US" altLang="en-US" sz="3600" dirty="0">
                <a:latin typeface="Calibri" panose="020F0502020204030204" pitchFamily="34" charset="0"/>
                <a:cs typeface="Calibri" panose="020F0502020204030204" pitchFamily="34" charset="0"/>
              </a:rPr>
              <a:t> Blockchain employs advanced cryptographic techniques to secure data and transactions. Ownership rights are protected through private keys, ensuring that only authorized individuals can access and transfer property. This enhances the security and trustworthiness of real estate transactions.</a:t>
            </a: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r>
              <a:rPr lang="en-US" altLang="en-US" sz="3600" i="1" dirty="0">
                <a:latin typeface="Calibri" panose="020F0502020204030204" pitchFamily="34" charset="0"/>
                <a:cs typeface="Calibri" panose="020F0502020204030204" pitchFamily="34" charset="0"/>
              </a:rPr>
              <a:t>Reduced Administrative Overhead: </a:t>
            </a:r>
            <a:r>
              <a:rPr lang="en-US" altLang="en-US" sz="3600" dirty="0">
                <a:latin typeface="Calibri" panose="020F0502020204030204" pitchFamily="34" charset="0"/>
                <a:cs typeface="Calibri" panose="020F0502020204030204" pitchFamily="34" charset="0"/>
              </a:rPr>
              <a:t>By automating many aspects of property transactions through blockchain, administrative overhead and associated costs can be significantly reduced. This includes the elimination of paperwork, manual record-keeping, and the need for intermediaries.</a:t>
            </a:r>
          </a:p>
          <a:p>
            <a:pPr algn="just" eaLnBrk="1" hangingPunct="1">
              <a:spcBef>
                <a:spcPct val="0"/>
              </a:spcBef>
              <a:buNone/>
            </a:pPr>
            <a:endParaRPr lang="en-US" altLang="en-US" sz="3600" dirty="0">
              <a:latin typeface="Calibri" panose="020F0502020204030204" pitchFamily="34" charset="0"/>
              <a:cs typeface="Calibri" panose="020F0502020204030204" pitchFamily="34" charset="0"/>
            </a:endParaRPr>
          </a:p>
          <a:p>
            <a:pPr algn="just" eaLnBrk="1" hangingPunct="1">
              <a:spcBef>
                <a:spcPct val="0"/>
              </a:spcBef>
              <a:buNone/>
            </a:pPr>
            <a:r>
              <a:rPr lang="en-US" altLang="en-US" sz="3600" i="1" dirty="0">
                <a:latin typeface="Calibri" panose="020F0502020204030204" pitchFamily="34" charset="0"/>
                <a:cs typeface="Calibri" panose="020F0502020204030204" pitchFamily="34" charset="0"/>
              </a:rPr>
              <a:t>Global Accessibility: </a:t>
            </a:r>
            <a:r>
              <a:rPr lang="en-US" altLang="en-US" sz="3600" dirty="0">
                <a:latin typeface="Calibri" panose="020F0502020204030204" pitchFamily="34" charset="0"/>
                <a:cs typeface="Calibri" panose="020F0502020204030204" pitchFamily="34" charset="0"/>
              </a:rPr>
              <a:t>Blockchain-based real estate systems can be accessed from anywhere in the world, facilitating international property transactions. This opens up new opportunities for cross-border investment and diversification.</a:t>
            </a:r>
          </a:p>
          <a:p>
            <a:pPr algn="just" eaLnBrk="1" hangingPunct="1">
              <a:spcBef>
                <a:spcPct val="0"/>
              </a:spcBef>
              <a:buNone/>
            </a:pPr>
            <a:r>
              <a:rPr lang="en-US" altLang="en-US" sz="3600" dirty="0">
                <a:latin typeface="Calibri" panose="020F0502020204030204" pitchFamily="34" charset="0"/>
                <a:cs typeface="Calibri" panose="020F0502020204030204" pitchFamily="34" charset="0"/>
              </a:rPr>
              <a:t>Fractional Ownership and Increased Liquidity: Tokenization of properties allows for fractional ownership, making it easier for individuals to invest in high-value real estate assets. These tokens can also be traded on secondary markets, increasing liquidity in the real estate market.</a:t>
            </a:r>
          </a:p>
        </p:txBody>
      </p:sp>
      <p:pic>
        <p:nvPicPr>
          <p:cNvPr id="3082" name="Picture 11">
            <a:extLst>
              <a:ext uri="{FF2B5EF4-FFF2-40B4-BE49-F238E27FC236}">
                <a16:creationId xmlns:a16="http://schemas.microsoft.com/office/drawing/2014/main" id="{49A85CBF-3880-28AD-71C2-B2A7403CB5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713" y="341313"/>
            <a:ext cx="2520052" cy="2442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A diagram of a blockchain&#10;&#10;Description automatically generated">
            <a:extLst>
              <a:ext uri="{FF2B5EF4-FFF2-40B4-BE49-F238E27FC236}">
                <a16:creationId xmlns:a16="http://schemas.microsoft.com/office/drawing/2014/main" id="{63B2A889-16E0-48B9-36F5-C213B7C98C48}"/>
              </a:ext>
            </a:extLst>
          </p:cNvPr>
          <p:cNvPicPr>
            <a:picLocks noChangeAspect="1"/>
          </p:cNvPicPr>
          <p:nvPr/>
        </p:nvPicPr>
        <p:blipFill>
          <a:blip r:embed="rId11"/>
          <a:stretch>
            <a:fillRect/>
          </a:stretch>
        </p:blipFill>
        <p:spPr>
          <a:xfrm>
            <a:off x="656719" y="32086101"/>
            <a:ext cx="9643966" cy="4718838"/>
          </a:xfrm>
          <a:prstGeom prst="rect">
            <a:avLst/>
          </a:prstGeom>
        </p:spPr>
      </p:pic>
      <p:pic>
        <p:nvPicPr>
          <p:cNvPr id="6" name="Picture 5" descr="A diagram of a house&#10;&#10;Description automatically generated">
            <a:extLst>
              <a:ext uri="{FF2B5EF4-FFF2-40B4-BE49-F238E27FC236}">
                <a16:creationId xmlns:a16="http://schemas.microsoft.com/office/drawing/2014/main" id="{D2DB07B4-880C-E9FD-4E67-2908576EC99A}"/>
              </a:ext>
            </a:extLst>
          </p:cNvPr>
          <p:cNvPicPr>
            <a:picLocks noChangeAspect="1"/>
          </p:cNvPicPr>
          <p:nvPr/>
        </p:nvPicPr>
        <p:blipFill rotWithShape="1">
          <a:blip r:embed="rId12"/>
          <a:srcRect l="10327" t="11318" r="10914"/>
          <a:stretch/>
        </p:blipFill>
        <p:spPr>
          <a:xfrm>
            <a:off x="656719" y="22020860"/>
            <a:ext cx="9643966" cy="7663819"/>
          </a:xfrm>
          <a:prstGeom prst="rect">
            <a:avLst/>
          </a:prstGeom>
        </p:spPr>
      </p:pic>
      <p:pic>
        <p:nvPicPr>
          <p:cNvPr id="8" name="Picture 7" descr="A diagram of a blockchain for the real estate&#10;&#10;Description automatically generated">
            <a:extLst>
              <a:ext uri="{FF2B5EF4-FFF2-40B4-BE49-F238E27FC236}">
                <a16:creationId xmlns:a16="http://schemas.microsoft.com/office/drawing/2014/main" id="{F5C83491-06F8-B472-3D2A-9E779E050277}"/>
              </a:ext>
            </a:extLst>
          </p:cNvPr>
          <p:cNvPicPr>
            <a:picLocks noChangeAspect="1"/>
          </p:cNvPicPr>
          <p:nvPr/>
        </p:nvPicPr>
        <p:blipFill>
          <a:blip r:embed="rId13"/>
          <a:stretch>
            <a:fillRect/>
          </a:stretch>
        </p:blipFill>
        <p:spPr>
          <a:xfrm>
            <a:off x="11172273" y="9481456"/>
            <a:ext cx="7922728" cy="4941802"/>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6604</TotalTime>
  <Words>823</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Times New Roman</vt:lpstr>
      <vt:lpstr>Default Design</vt:lpstr>
      <vt:lpstr>PowerPoint Presentation</vt:lpstr>
    </vt:vector>
  </TitlesOfParts>
  <LinksUpToDate>false</LinksUpToDate>
  <SharedDoc>false</SharedDoc>
  <HyperlinkBase>http://colinpurrington.com/tips/academic/posterdesign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Pargat  Singh</cp:lastModifiedBy>
  <cp:revision>571</cp:revision>
  <cp:lastPrinted>2011-10-30T12:54:45Z</cp:lastPrinted>
  <dcterms:created xsi:type="dcterms:W3CDTF">2012-06-12T14:08:55Z</dcterms:created>
  <dcterms:modified xsi:type="dcterms:W3CDTF">2023-10-05T18:17:31Z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