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</p:sldIdLst>
  <p:sldSz cx="9144000" cy="6858000" type="screen4x3"/>
  <p:notesSz cx="7010400" cy="9296400"/>
  <p:embeddedFontLst>
    <p:embeddedFont>
      <p:font typeface="Verdana" pitchFamily="34" charset="0"/>
      <p:regular r:id="rId156"/>
      <p:bold r:id="rId157"/>
      <p:italic r:id="rId158"/>
      <p:boldItalic r:id="rId159"/>
    </p:embeddedFont>
    <p:embeddedFont>
      <p:font typeface="Calibri" pitchFamily="34" charset="0"/>
      <p:regular r:id="rId160"/>
      <p:bold r:id="rId161"/>
      <p:italic r:id="rId162"/>
      <p:boldItalic r:id="rId163"/>
    </p:embeddedFont>
    <p:embeddedFont>
      <p:font typeface="Century Gothic" pitchFamily="34" charset="0"/>
      <p:regular r:id="rId164"/>
      <p:bold r:id="rId165"/>
      <p:italic r:id="rId166"/>
      <p:boldItalic r:id="rId167"/>
    </p:embeddedFont>
    <p:embeddedFont>
      <p:font typeface="Helvetica Neue" charset="0"/>
      <p:regular r:id="rId168"/>
      <p:bold r:id="rId169"/>
      <p:italic r:id="rId170"/>
      <p:boldItalic r:id="rId1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2" roundtripDataSignature="AMtx7mipRjeMtrseAodvriRRHRVa1fv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-72"/>
      </p:cViewPr>
      <p:guideLst>
        <p:guide orient="horz" pos="816"/>
        <p:guide pos="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font" Target="fonts/font4.fntdata"/><Relationship Id="rId175" Type="http://schemas.openxmlformats.org/officeDocument/2006/relationships/theme" Target="theme/theme1.xml"/><Relationship Id="rId170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font" Target="fonts/font5.fntdata"/><Relationship Id="rId165" Type="http://schemas.openxmlformats.org/officeDocument/2006/relationships/font" Target="fonts/font10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71" Type="http://schemas.openxmlformats.org/officeDocument/2006/relationships/font" Target="fonts/font16.fntdata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6.fntdata"/><Relationship Id="rId16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font" Target="fonts/font1.fntdata"/><Relationship Id="rId164" Type="http://schemas.openxmlformats.org/officeDocument/2006/relationships/font" Target="fonts/font9.fntdata"/><Relationship Id="rId16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customschemas.google.com/relationships/presentationmetadata" Target="meta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9045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4" name="Google Shape;1194;p7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3" name="Google Shape;1203;p7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2" name="Google Shape;1212;p7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1" name="Google Shape;1221;p8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1" name="Google Shape;1231;p8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1" name="Google Shape;1241;p8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1" name="Google Shape;1251;p8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0" name="Google Shape;1260;p8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0" name="Google Shape;1270;p8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0" name="Google Shape;1280;p8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1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0" name="Google Shape;1290;p8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9" name="Google Shape;1299;p8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8" name="Google Shape;1308;p8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7" name="Google Shape;1317;p9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9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5" name="Google Shape;1335;p9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4" name="Google Shape;1344;p9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3" name="Google Shape;1353;p9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2" name="Google Shape;1362;p9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2" name="Google Shape;1372;p9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2" name="Google Shape;1382;p9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1" name="Google Shape;1391;p9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0" name="Google Shape;1400;p9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9" name="Google Shape;1409;p10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8" name="Google Shape;1418;p10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7" name="Google Shape;1427;p10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6" name="Google Shape;1436;p10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5" name="Google Shape;1445;p10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4" name="Google Shape;1454;p10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4" name="Google Shape;1464;p10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0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0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1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1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9" name="Google Shape;1519;p11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1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8" name="Google Shape;1538;p11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7" name="Google Shape;1547;p11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1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1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1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1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1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2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2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2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2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2" name="Google Shape;1612;p12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24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147</a:t>
            </a:fld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2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8" name="Google Shape;1628;p12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1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7" name="Google Shape;1637;p12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6" name="Google Shape;1646;p12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5" name="Google Shape;1655;p12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3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1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2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2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2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2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551f404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551f404958_0_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1551f404958_0_0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551f4049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551f404958_0_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1551f404958_0_7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551f4049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551f404958_0_1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1551f404958_0_14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51f4049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551f404958_0_2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1551f404958_0_21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551f40495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551f404958_0_2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1551f404958_0_28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551f4049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551f404958_0_3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1551f404958_0_35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51f4049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551f404958_0_4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1551f404958_0_42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551f4049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551f404958_0_4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551f404958_0_49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551f4049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551f404958_0_5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551f404958_0_56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51f4049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51f404958_0_6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551f404958_0_63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551f4049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551f404958_0_7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1551f404958_0_70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51f40495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51f404958_0_7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1551f404958_0_77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551f4049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551f404958_0_8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551f404958_0_84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51f40495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51f404958_0_9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1551f404958_0_91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551f40495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551f404958_0_9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1551f404958_0_98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51f40495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51f404958_0_10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1551f404958_0_105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551f40495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551f404958_0_11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551f404958_0_112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551f40495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551f404958_0_11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1551f404958_0_119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51f40495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51f404958_0_12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1551f404958_0_126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551f40495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551f404958_0_13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551f404958_0_133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551f40495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551f404958_0_14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1551f404958_0_140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551f40495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551f404958_0_14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551f404958_0_147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551f40495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551f404958_0_15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551f404958_0_154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2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2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3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3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Google Shape;755;p3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3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3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3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Google Shape;798;p3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3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4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2" name="Google Shape;842;p4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3" name="Google Shape;853;p4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8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71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7" name="Google Shape;9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4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5" name="Google Shape;945;p5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5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2" name="Google Shape;992;p5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0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3" name="Google Shape;103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4" name="Google Shape;1034;p6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1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0" name="Google Shape;104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1" name="Google Shape;1041;p6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2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85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" name="Google Shape;10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9" name="Google Shape;1049;p6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3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5" name="Google Shape;105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6" name="Google Shape;1056;p6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4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87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2" name="Google Shape;106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6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5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88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0" name="Google Shape;107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6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6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89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9" name="Google Shape;1079;p6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7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Google Shape;10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7" name="Google Shape;1087;p6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8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91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4" name="Google Shape;109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5" name="Google Shape;1095;p6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9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92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2" name="Google Shape;110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3" name="Google Shape;1103;p6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0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93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0" name="Google Shape;11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1" name="Google Shape;1111;p7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1:notes"/>
          <p:cNvSpPr txBox="1">
            <a:spLocks noGrp="1"/>
          </p:cNvSpPr>
          <p:nvPr>
            <p:ph type="sldNum" idx="12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8" name="Google Shape;111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9" name="Google Shape;1119;p7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9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1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>
            <a:spLocks noGrp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 Process Concept and scheduling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>
            <a:spLocks noGrp="1"/>
          </p:cNvSpPr>
          <p:nvPr>
            <p:ph type="title"/>
          </p:nvPr>
        </p:nvSpPr>
        <p:spPr>
          <a:xfrm>
            <a:off x="1576388" y="428625"/>
            <a:ext cx="6107112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 (Cont.)</a:t>
            </a:r>
            <a:endParaRPr/>
          </a:p>
        </p:txBody>
      </p:sp>
      <p:sp>
        <p:nvSpPr>
          <p:cNvPr id="342" name="Google Shape;342;p10"/>
          <p:cNvSpPr txBox="1">
            <a:spLocks noGrp="1"/>
          </p:cNvSpPr>
          <p:nvPr>
            <p:ph idx="1"/>
          </p:nvPr>
        </p:nvSpPr>
        <p:spPr>
          <a:xfrm>
            <a:off x="933450" y="1465263"/>
            <a:ext cx="7164388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program by itself is not a process.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Program is </a:t>
            </a:r>
            <a:r>
              <a:rPr lang="en-US" sz="2000" b="1" i="1"/>
              <a:t>passive</a:t>
            </a:r>
            <a:r>
              <a:rPr lang="en-US" sz="2000" b="1"/>
              <a:t> entity stored on disk (</a:t>
            </a:r>
            <a:r>
              <a:rPr lang="en-US" sz="2000" b="1">
                <a:solidFill>
                  <a:srgbClr val="3366FF"/>
                </a:solidFill>
              </a:rPr>
              <a:t>executable file</a:t>
            </a:r>
            <a:r>
              <a:rPr lang="en-US" sz="2000" b="1"/>
              <a:t>), process is </a:t>
            </a:r>
            <a:r>
              <a:rPr lang="en-US" sz="2000" b="1" i="1"/>
              <a:t>active entity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Program becomes process when executable file loaded into memory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Execution of program started via GUI mouse clicks, command line entry of its name, etc</a:t>
            </a:r>
            <a:endParaRPr sz="2000"/>
          </a:p>
          <a:p>
            <a:pPr marL="342900" lvl="0" indent="-15722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  <a:p>
            <a:pPr marL="34290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Arial"/>
              <a:buNone/>
            </a:pPr>
            <a:endParaRPr/>
          </a:p>
        </p:txBody>
      </p:sp>
      <p:sp>
        <p:nvSpPr>
          <p:cNvPr id="343" name="Google Shape;343;p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44" name="Google Shape;344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77"/>
          <p:cNvSpPr txBox="1">
            <a:spLocks noGrp="1"/>
          </p:cNvSpPr>
          <p:nvPr>
            <p:ph type="title"/>
          </p:nvPr>
        </p:nvSpPr>
        <p:spPr>
          <a:xfrm>
            <a:off x="973138" y="42386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197" name="Google Shape;1197;p77"/>
          <p:cNvSpPr txBox="1">
            <a:spLocks noGrp="1"/>
          </p:cNvSpPr>
          <p:nvPr>
            <p:ph idx="1"/>
          </p:nvPr>
        </p:nvSpPr>
        <p:spPr>
          <a:xfrm>
            <a:off x="887413" y="1168400"/>
            <a:ext cx="6975475" cy="456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Maximize CPU use, quickly switch processes onto CPU for time sharing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Process scheduler </a:t>
            </a:r>
            <a:r>
              <a:rPr lang="en-US" sz="1800" b="1"/>
              <a:t>selects among available processes for next execution on CPU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198" name="Google Shape;1198;p7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0" name="Google Shape;1200;p7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99" name="Google Shape;1199;p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8"/>
          <p:cNvSpPr txBox="1">
            <a:spLocks noGrp="1"/>
          </p:cNvSpPr>
          <p:nvPr>
            <p:ph type="title"/>
          </p:nvPr>
        </p:nvSpPr>
        <p:spPr>
          <a:xfrm>
            <a:off x="973138" y="42386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206" name="Google Shape;1206;p78"/>
          <p:cNvSpPr txBox="1">
            <a:spLocks noGrp="1"/>
          </p:cNvSpPr>
          <p:nvPr>
            <p:ph idx="1"/>
          </p:nvPr>
        </p:nvSpPr>
        <p:spPr>
          <a:xfrm>
            <a:off x="887413" y="1168400"/>
            <a:ext cx="6975475" cy="456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Maintains </a:t>
            </a:r>
            <a:r>
              <a:rPr lang="en-US" sz="1800" b="1">
                <a:solidFill>
                  <a:srgbClr val="3366FF"/>
                </a:solidFill>
              </a:rPr>
              <a:t>scheduling queues </a:t>
            </a:r>
            <a:r>
              <a:rPr lang="en-US" sz="1800"/>
              <a:t>of processes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Job queue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Ready queue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Device queues</a:t>
            </a: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Processes migrate among the various queues</a:t>
            </a:r>
            <a:endParaRPr/>
          </a:p>
        </p:txBody>
      </p:sp>
      <p:sp>
        <p:nvSpPr>
          <p:cNvPr id="1207" name="Google Shape;1207;p7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9" name="Google Shape;1209;p7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08" name="Google Shape;1208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9"/>
          <p:cNvSpPr txBox="1">
            <a:spLocks noGrp="1"/>
          </p:cNvSpPr>
          <p:nvPr>
            <p:ph type="title"/>
          </p:nvPr>
        </p:nvSpPr>
        <p:spPr>
          <a:xfrm>
            <a:off x="1041400" y="136525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215" name="Google Shape;1215;p79"/>
          <p:cNvSpPr txBox="1">
            <a:spLocks noGrp="1"/>
          </p:cNvSpPr>
          <p:nvPr>
            <p:ph idx="1"/>
          </p:nvPr>
        </p:nvSpPr>
        <p:spPr>
          <a:xfrm>
            <a:off x="887413" y="1168400"/>
            <a:ext cx="6975475" cy="456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1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>
                <a:solidFill>
                  <a:srgbClr val="3366FF"/>
                </a:solidFill>
              </a:rPr>
              <a:t>Job queue </a:t>
            </a:r>
            <a:r>
              <a:rPr lang="en-US" sz="2000"/>
              <a:t>– </a:t>
            </a:r>
            <a:endParaRPr sz="2000"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set of </a:t>
            </a:r>
            <a:r>
              <a:rPr lang="en-US" sz="2000" b="1"/>
              <a:t>all processes in the system</a:t>
            </a:r>
            <a:r>
              <a:rPr lang="en-US" sz="2000"/>
              <a:t>, </a:t>
            </a:r>
            <a:endParaRPr/>
          </a:p>
          <a:p>
            <a:pPr marL="640080" lvl="1" indent="-17780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 b="1"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as a process enters the system, </a:t>
            </a:r>
            <a:endParaRPr/>
          </a:p>
          <a:p>
            <a:pPr marL="914717" lvl="2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they are put on job queue..</a:t>
            </a:r>
            <a:endParaRPr/>
          </a:p>
        </p:txBody>
      </p:sp>
      <p:sp>
        <p:nvSpPr>
          <p:cNvPr id="1216" name="Google Shape;1216;p7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8" name="Google Shape;1218;p7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17" name="Google Shape;1217;p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0"/>
          <p:cNvSpPr txBox="1">
            <a:spLocks noGrp="1"/>
          </p:cNvSpPr>
          <p:nvPr>
            <p:ph type="title"/>
          </p:nvPr>
        </p:nvSpPr>
        <p:spPr>
          <a:xfrm>
            <a:off x="1041400" y="136525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224" name="Google Shape;1224;p80"/>
          <p:cNvSpPr txBox="1">
            <a:spLocks noGrp="1"/>
          </p:cNvSpPr>
          <p:nvPr>
            <p:ph idx="1"/>
          </p:nvPr>
        </p:nvSpPr>
        <p:spPr>
          <a:xfrm>
            <a:off x="819174" y="677081"/>
            <a:ext cx="6975475" cy="456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1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>
                <a:solidFill>
                  <a:srgbClr val="3366FF"/>
                </a:solidFill>
              </a:rPr>
              <a:t>Ready queue </a:t>
            </a:r>
            <a:r>
              <a:rPr lang="en-US" sz="2000"/>
              <a:t>– 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set of all processes residing in main memory, </a:t>
            </a:r>
            <a:r>
              <a:rPr lang="en-US" sz="2000" b="1"/>
              <a:t>ready and waiting to execute</a:t>
            </a:r>
            <a:r>
              <a:rPr lang="en-US" sz="2000"/>
              <a:t>, </a:t>
            </a:r>
            <a:endParaRPr/>
          </a:p>
          <a:p>
            <a:pPr marL="640080" lvl="1" indent="-17780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generally </a:t>
            </a:r>
            <a:r>
              <a:rPr lang="en-US" sz="2000" b="1"/>
              <a:t>stored using a linked list. </a:t>
            </a:r>
            <a:endParaRPr/>
          </a:p>
          <a:p>
            <a:pPr marL="914717" lvl="2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 ready queue header contains </a:t>
            </a:r>
            <a:r>
              <a:rPr lang="en-US" sz="1800" b="1"/>
              <a:t>pointers to the first and final PCB in the list.</a:t>
            </a:r>
            <a:endParaRPr/>
          </a:p>
          <a:p>
            <a:pPr marL="914717" lvl="2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914717" lvl="2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We extend each </a:t>
            </a:r>
            <a:r>
              <a:rPr lang="en-US" sz="1800" b="1"/>
              <a:t>PCB to include a pointer field that points to the next PCB in the ready queue.</a:t>
            </a:r>
            <a:endParaRPr/>
          </a:p>
        </p:txBody>
      </p:sp>
      <p:sp>
        <p:nvSpPr>
          <p:cNvPr id="1225" name="Google Shape;1225;p8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7" name="Google Shape;1227;p8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26" name="Google Shape;1226;p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28" name="Google Shape;1228;p80"/>
          <p:cNvPicPr preferRelativeResize="0"/>
          <p:nvPr/>
        </p:nvPicPr>
        <p:blipFill rotWithShape="1">
          <a:blip r:embed="rId3">
            <a:alphaModFix/>
          </a:blip>
          <a:srcRect b="62216"/>
          <a:stretch/>
        </p:blipFill>
        <p:spPr>
          <a:xfrm>
            <a:off x="1713884" y="4271536"/>
            <a:ext cx="5822950" cy="166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1"/>
          <p:cNvSpPr txBox="1">
            <a:spLocks noGrp="1"/>
          </p:cNvSpPr>
          <p:nvPr>
            <p:ph type="title"/>
          </p:nvPr>
        </p:nvSpPr>
        <p:spPr>
          <a:xfrm>
            <a:off x="1041400" y="136525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234" name="Google Shape;1234;p81"/>
          <p:cNvSpPr txBox="1">
            <a:spLocks noGrp="1"/>
          </p:cNvSpPr>
          <p:nvPr>
            <p:ph idx="1"/>
          </p:nvPr>
        </p:nvSpPr>
        <p:spPr>
          <a:xfrm>
            <a:off x="887413" y="1168400"/>
            <a:ext cx="6975475" cy="456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1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>
                <a:solidFill>
                  <a:srgbClr val="3366FF"/>
                </a:solidFill>
              </a:rPr>
              <a:t>Device queues </a:t>
            </a:r>
            <a:r>
              <a:rPr lang="en-US" sz="2000"/>
              <a:t>– </a:t>
            </a:r>
            <a:endParaRPr/>
          </a:p>
          <a:p>
            <a:pPr marL="708660" lvl="1" indent="-34290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set of processes waiting for an I/O device.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Each device has its own device queue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Processes migrate among the various queues</a:t>
            </a:r>
            <a:endParaRPr/>
          </a:p>
        </p:txBody>
      </p:sp>
      <p:sp>
        <p:nvSpPr>
          <p:cNvPr id="1235" name="Google Shape;1235;p8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7" name="Google Shape;1237;p8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36" name="Google Shape;1236;p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8" name="Google Shape;1238;p81"/>
          <p:cNvPicPr preferRelativeResize="0"/>
          <p:nvPr/>
        </p:nvPicPr>
        <p:blipFill rotWithShape="1">
          <a:blip r:embed="rId3">
            <a:alphaModFix/>
          </a:blip>
          <a:srcRect t="23107" r="64510"/>
          <a:stretch/>
        </p:blipFill>
        <p:spPr>
          <a:xfrm>
            <a:off x="1618350" y="2722727"/>
            <a:ext cx="2066546" cy="345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2"/>
          <p:cNvSpPr txBox="1">
            <a:spLocks noGrp="1"/>
          </p:cNvSpPr>
          <p:nvPr>
            <p:ph type="title"/>
          </p:nvPr>
        </p:nvSpPr>
        <p:spPr>
          <a:xfrm>
            <a:off x="481842" y="313946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Summary of Queues</a:t>
            </a:r>
            <a:endParaRPr/>
          </a:p>
        </p:txBody>
      </p:sp>
      <p:sp>
        <p:nvSpPr>
          <p:cNvPr id="1244" name="Google Shape;1244;p82"/>
          <p:cNvSpPr txBox="1">
            <a:spLocks noGrp="1"/>
          </p:cNvSpPr>
          <p:nvPr>
            <p:ph idx="1"/>
          </p:nvPr>
        </p:nvSpPr>
        <p:spPr>
          <a:xfrm>
            <a:off x="887413" y="900752"/>
            <a:ext cx="7560551" cy="483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i="1"/>
              <a:t>Job Queue:</a:t>
            </a:r>
            <a:r>
              <a:rPr lang="en-US" sz="1800" b="1"/>
              <a:t> </a:t>
            </a:r>
            <a:endParaRPr sz="1800" b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Each new process goes into the job queue.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u="sng"/>
              <a:t>Processes in the job queue reside on mass storage and await the allocation of main memory.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 b="1" u="sng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i="1"/>
              <a:t>Ready Queue:</a:t>
            </a:r>
            <a:r>
              <a:rPr lang="en-US" sz="1800" b="1"/>
              <a:t> </a:t>
            </a:r>
            <a:endParaRPr sz="1800" b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The set of all processes </a:t>
            </a:r>
            <a:r>
              <a:rPr lang="en-US" sz="1600" b="1" u="sng"/>
              <a:t>that are in main memory and are waiting for CPU time</a:t>
            </a:r>
            <a:r>
              <a:rPr lang="en-US" sz="1600"/>
              <a:t> is kept in the ready queue.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 i="1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i="1"/>
              <a:t>Waiting (Device) Queues:</a:t>
            </a:r>
            <a:r>
              <a:rPr lang="en-US" sz="1800" b="1"/>
              <a:t> </a:t>
            </a:r>
            <a:endParaRPr sz="1800" b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The set of processes </a:t>
            </a:r>
            <a:r>
              <a:rPr lang="en-US" sz="1600" b="1" u="sng"/>
              <a:t>waiting for allocation of certain I/O devices </a:t>
            </a:r>
            <a:r>
              <a:rPr lang="en-US" sz="1600"/>
              <a:t>is kept in the waiting (device) queue.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short-term scheduler (also known as CPU scheduling) selects a process from the ready queue and yields control of the CPU to the process.</a:t>
            </a:r>
            <a:endParaRPr/>
          </a:p>
        </p:txBody>
      </p:sp>
      <p:sp>
        <p:nvSpPr>
          <p:cNvPr id="1245" name="Google Shape;1245;p8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7" name="Google Shape;1247;p8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46" name="Google Shape;1246;p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8" name="Google Shape;1248;p82"/>
          <p:cNvSpPr/>
          <p:nvPr/>
        </p:nvSpPr>
        <p:spPr>
          <a:xfrm>
            <a:off x="586852" y="6069011"/>
            <a:ext cx="7915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https://cs.stackexchange.com/questions/1106/which-queue-does-the-long-term-scheduler-maintain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83"/>
          <p:cNvSpPr txBox="1">
            <a:spLocks noGrp="1"/>
          </p:cNvSpPr>
          <p:nvPr>
            <p:ph type="title"/>
          </p:nvPr>
        </p:nvSpPr>
        <p:spPr>
          <a:xfrm>
            <a:off x="974725" y="236538"/>
            <a:ext cx="7983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Ready Queue And Various I/O Device Queues</a:t>
            </a:r>
            <a:endParaRPr/>
          </a:p>
        </p:txBody>
      </p:sp>
      <p:sp>
        <p:nvSpPr>
          <p:cNvPr id="1255" name="Google Shape;1255;p8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7" name="Google Shape;1257;p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56" name="Google Shape;1256;p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4" name="Google Shape;125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4"/>
          <p:cNvSpPr txBox="1">
            <a:spLocks noGrp="1"/>
          </p:cNvSpPr>
          <p:nvPr>
            <p:ph type="title"/>
          </p:nvPr>
        </p:nvSpPr>
        <p:spPr>
          <a:xfrm>
            <a:off x="97155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Representation of Process Scheduling</a:t>
            </a:r>
            <a:endParaRPr/>
          </a:p>
        </p:txBody>
      </p:sp>
      <p:sp>
        <p:nvSpPr>
          <p:cNvPr id="1265" name="Google Shape;1265;p8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7" name="Google Shape;1267;p8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66" name="Google Shape;1266;p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63" name="Google Shape;1263;p84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84"/>
          <p:cNvSpPr txBox="1"/>
          <p:nvPr/>
        </p:nvSpPr>
        <p:spPr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5"/>
          <p:cNvSpPr txBox="1">
            <a:spLocks noGrp="1"/>
          </p:cNvSpPr>
          <p:nvPr>
            <p:ph type="title"/>
          </p:nvPr>
        </p:nvSpPr>
        <p:spPr>
          <a:xfrm>
            <a:off x="97155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Representation of Process Scheduling</a:t>
            </a:r>
            <a:endParaRPr/>
          </a:p>
        </p:txBody>
      </p:sp>
      <p:sp>
        <p:nvSpPr>
          <p:cNvPr id="1275" name="Google Shape;1275;p8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7" name="Google Shape;1277;p8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76" name="Google Shape;1276;p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3" name="Google Shape;1273;p85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8" y="3548063"/>
            <a:ext cx="6469062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85"/>
          <p:cNvSpPr txBox="1"/>
          <p:nvPr/>
        </p:nvSpPr>
        <p:spPr>
          <a:xfrm>
            <a:off x="808038" y="1303338"/>
            <a:ext cx="7148512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Rectangular box=queue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Circles= resources that serve the queues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Arrows=indicate the flow of processes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86"/>
          <p:cNvSpPr txBox="1">
            <a:spLocks noGrp="1"/>
          </p:cNvSpPr>
          <p:nvPr>
            <p:ph type="title"/>
          </p:nvPr>
        </p:nvSpPr>
        <p:spPr>
          <a:xfrm>
            <a:off x="97155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Representation of Process Scheduling</a:t>
            </a:r>
            <a:endParaRPr/>
          </a:p>
        </p:txBody>
      </p:sp>
      <p:sp>
        <p:nvSpPr>
          <p:cNvPr id="1285" name="Google Shape;1285;p8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7" name="Google Shape;1287;p8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86" name="Google Shape;1286;p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109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3" name="Google Shape;1283;p86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025" y="4202113"/>
            <a:ext cx="6469063" cy="144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86"/>
          <p:cNvSpPr txBox="1"/>
          <p:nvPr/>
        </p:nvSpPr>
        <p:spPr>
          <a:xfrm>
            <a:off x="793750" y="771525"/>
            <a:ext cx="7148513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process is initially put in the ready queue, waits in the ready queue to be dispatched.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assigned to the CPU and is executing, one of the several events may occur, </a:t>
            </a:r>
            <a:r>
              <a:rPr lang="en-US" sz="1800" b="1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 could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742950" marR="0" lvl="1" indent="-2857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 I/O request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be placed in I/O queue</a:t>
            </a:r>
            <a:endParaRPr/>
          </a:p>
          <a:p>
            <a:pPr marL="742950" marR="0" lvl="1" indent="-2857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sub process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wait  for its termination</a:t>
            </a:r>
            <a:endParaRPr/>
          </a:p>
          <a:p>
            <a:pPr marL="742950" marR="0" lvl="1" indent="-2857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Removed forcibly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CPU due to interrupt and put back in the ready queue</a:t>
            </a:r>
            <a:endParaRPr/>
          </a:p>
          <a:p>
            <a:pPr marL="742950" marR="0" lvl="1" indent="-2857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Finally when terminates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removed from all queues, PCBs and resources deallocated.</a:t>
            </a:r>
            <a:endParaRPr/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"/>
          <p:cNvSpPr txBox="1">
            <a:spLocks noGrp="1"/>
          </p:cNvSpPr>
          <p:nvPr>
            <p:ph type="title"/>
          </p:nvPr>
        </p:nvSpPr>
        <p:spPr>
          <a:xfrm>
            <a:off x="1003300" y="631825"/>
            <a:ext cx="7024688" cy="419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Process Concept (Cont.)</a:t>
            </a:r>
            <a:endParaRPr/>
          </a:p>
        </p:txBody>
      </p:sp>
      <p:sp>
        <p:nvSpPr>
          <p:cNvPr id="351" name="Google Shape;351;p11"/>
          <p:cNvSpPr txBox="1">
            <a:spLocks noGrp="1"/>
          </p:cNvSpPr>
          <p:nvPr>
            <p:ph type="body" idx="1"/>
          </p:nvPr>
        </p:nvSpPr>
        <p:spPr>
          <a:xfrm>
            <a:off x="1180862" y="1296205"/>
            <a:ext cx="684402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0"/>
              <a:t>Two processes may be associated with the same program but are separate execution sequences.</a:t>
            </a:r>
            <a:endParaRPr/>
          </a:p>
          <a:p>
            <a:pPr marL="342900" lvl="0" indent="-24638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 b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One program can have several processes</a:t>
            </a:r>
            <a:endParaRPr sz="2000"/>
          </a:p>
        </p:txBody>
      </p:sp>
      <p:sp>
        <p:nvSpPr>
          <p:cNvPr id="353" name="Google Shape;353;p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27432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b="1"/>
              <a:t>Same user may invoke many copies of the editor program, Each one of them is a separate process.</a:t>
            </a:r>
            <a:endParaRPr/>
          </a:p>
          <a:p>
            <a:pPr marL="342900" lvl="1" indent="-17780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/>
          </a:p>
          <a:p>
            <a:pPr marL="34290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b="1"/>
              <a:t>The text sections are equivalent, data sections may vary.</a:t>
            </a:r>
            <a:endParaRPr/>
          </a:p>
          <a:p>
            <a:pPr marL="342900" lvl="0" indent="-15849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</p:txBody>
      </p:sp>
      <p:sp>
        <p:nvSpPr>
          <p:cNvPr id="352" name="Google Shape;352;p11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640080" lvl="1" indent="-27432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/>
              <a:t>Consider multiple users executing the same program.</a:t>
            </a:r>
            <a:endParaRPr/>
          </a:p>
          <a:p>
            <a:pPr marL="64008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/>
              <a:t>Eg-several users may be running different copies of the mail program.</a:t>
            </a:r>
            <a:endParaRPr/>
          </a:p>
          <a:p>
            <a:pPr marL="36576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7"/>
          <p:cNvSpPr txBox="1"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Schedulers</a:t>
            </a:r>
            <a:endParaRPr/>
          </a:p>
        </p:txBody>
      </p:sp>
      <p:sp>
        <p:nvSpPr>
          <p:cNvPr id="1293" name="Google Shape;1293;p87"/>
          <p:cNvSpPr txBox="1">
            <a:spLocks noGrp="1"/>
          </p:cNvSpPr>
          <p:nvPr>
            <p:ph idx="1"/>
          </p:nvPr>
        </p:nvSpPr>
        <p:spPr>
          <a:xfrm>
            <a:off x="887413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>
                <a:solidFill>
                  <a:schemeClr val="dk1"/>
                </a:solidFill>
              </a:rPr>
              <a:t>OS must select processes from these queues in some fashion. 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>
                <a:solidFill>
                  <a:schemeClr val="dk1"/>
                </a:solidFill>
              </a:rPr>
              <a:t>The selection process is carried out by the appropriate scheduler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>
                <a:solidFill>
                  <a:schemeClr val="dk1"/>
                </a:solidFill>
              </a:rPr>
              <a:t>The schedulers are :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Long-term scheduler  </a:t>
            </a:r>
            <a:r>
              <a:rPr lang="en-US" sz="1800"/>
              <a:t>(or </a:t>
            </a:r>
            <a:r>
              <a:rPr lang="en-US" sz="1800" b="1">
                <a:solidFill>
                  <a:srgbClr val="3366FF"/>
                </a:solidFill>
              </a:rPr>
              <a:t>job scheduler</a:t>
            </a:r>
            <a:r>
              <a:rPr lang="en-US" sz="1800"/>
              <a:t>) 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Short-term scheduler  </a:t>
            </a:r>
            <a:r>
              <a:rPr lang="en-US" sz="1800"/>
              <a:t>(or </a:t>
            </a:r>
            <a:r>
              <a:rPr lang="en-US" sz="1800" b="1">
                <a:solidFill>
                  <a:srgbClr val="3366FF"/>
                </a:solidFill>
              </a:rPr>
              <a:t>CPU scheduler</a:t>
            </a:r>
            <a:r>
              <a:rPr lang="en-US" sz="1800"/>
              <a:t>)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</a:t>
            </a:r>
            <a:r>
              <a:rPr lang="en-US" sz="1800"/>
              <a:t> 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15722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15722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94" name="Google Shape;1294;p8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6" name="Google Shape;1296;p8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295" name="Google Shape;1295;p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88"/>
          <p:cNvSpPr txBox="1">
            <a:spLocks noGrp="1"/>
          </p:cNvSpPr>
          <p:nvPr>
            <p:ph type="title"/>
          </p:nvPr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66FF"/>
                </a:solidFill>
              </a:rPr>
              <a:t>Long-term scheduler  </a:t>
            </a:r>
            <a:r>
              <a:rPr lang="en-US" sz="2000"/>
              <a:t>(or </a:t>
            </a:r>
            <a:r>
              <a:rPr lang="en-US" sz="2000" b="1">
                <a:solidFill>
                  <a:srgbClr val="3366FF"/>
                </a:solidFill>
              </a:rPr>
              <a:t>job scheduler</a:t>
            </a:r>
            <a:r>
              <a:rPr lang="en-US" sz="2000"/>
              <a:t>) </a:t>
            </a:r>
            <a:endParaRPr/>
          </a:p>
        </p:txBody>
      </p:sp>
      <p:sp>
        <p:nvSpPr>
          <p:cNvPr id="1302" name="Google Shape;1302;p88"/>
          <p:cNvSpPr txBox="1">
            <a:spLocks noGrp="1"/>
          </p:cNvSpPr>
          <p:nvPr>
            <p:ph idx="1"/>
          </p:nvPr>
        </p:nvSpPr>
        <p:spPr>
          <a:xfrm>
            <a:off x="887413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Selects which </a:t>
            </a:r>
            <a:r>
              <a:rPr lang="en-US" sz="1800" b="1"/>
              <a:t>processes should be brought into the ready queue</a:t>
            </a:r>
            <a:endParaRPr/>
          </a:p>
          <a:p>
            <a:pPr marL="342900" lvl="0" indent="-176530" algn="just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just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invoked  infrequently (seconds, minutes) </a:t>
            </a:r>
            <a:r>
              <a:rPr lang="en-US" sz="2000"/>
              <a:t>⇒ (may be slow)</a:t>
            </a:r>
            <a:endParaRPr/>
          </a:p>
        </p:txBody>
      </p:sp>
      <p:sp>
        <p:nvSpPr>
          <p:cNvPr id="1303" name="Google Shape;1303;p8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5" name="Google Shape;1305;p8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04" name="Google Shape;1304;p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9"/>
          <p:cNvSpPr txBox="1">
            <a:spLocks noGrp="1"/>
          </p:cNvSpPr>
          <p:nvPr>
            <p:ph type="title"/>
          </p:nvPr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66FF"/>
                </a:solidFill>
              </a:rPr>
              <a:t>Long-term scheduler  </a:t>
            </a:r>
            <a:r>
              <a:rPr lang="en-US" sz="2000"/>
              <a:t>(or </a:t>
            </a:r>
            <a:r>
              <a:rPr lang="en-US" sz="2000" b="1">
                <a:solidFill>
                  <a:srgbClr val="3366FF"/>
                </a:solidFill>
              </a:rPr>
              <a:t>job scheduler</a:t>
            </a:r>
            <a:r>
              <a:rPr lang="en-US" sz="2000"/>
              <a:t>) </a:t>
            </a:r>
            <a:endParaRPr/>
          </a:p>
        </p:txBody>
      </p:sp>
      <p:sp>
        <p:nvSpPr>
          <p:cNvPr id="1311" name="Google Shape;1311;p89"/>
          <p:cNvSpPr txBox="1">
            <a:spLocks noGrp="1"/>
          </p:cNvSpPr>
          <p:nvPr>
            <p:ph idx="1"/>
          </p:nvPr>
        </p:nvSpPr>
        <p:spPr>
          <a:xfrm>
            <a:off x="887413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long-term scheduler controls 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</a:t>
            </a:r>
            <a:r>
              <a:rPr lang="en-US" sz="1800" b="1">
                <a:solidFill>
                  <a:srgbClr val="3366FF"/>
                </a:solidFill>
              </a:rPr>
              <a:t>degree of multiprogramming 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i.e. the number of processes in memory.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If the degree of multiprogramming is stable then:</a:t>
            </a:r>
            <a:endParaRPr/>
          </a:p>
          <a:p>
            <a:pPr marL="914400" lvl="2" indent="-14173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average rate of process creation= average departure rate of process leaving the system</a:t>
            </a:r>
            <a:endParaRPr/>
          </a:p>
        </p:txBody>
      </p:sp>
      <p:sp>
        <p:nvSpPr>
          <p:cNvPr id="1312" name="Google Shape;1312;p8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4" name="Google Shape;1314;p8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13" name="Google Shape;1313;p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90"/>
          <p:cNvSpPr txBox="1">
            <a:spLocks noGrp="1"/>
          </p:cNvSpPr>
          <p:nvPr>
            <p:ph idx="1"/>
          </p:nvPr>
        </p:nvSpPr>
        <p:spPr>
          <a:xfrm>
            <a:off x="887413" y="1460500"/>
            <a:ext cx="7453312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On some systems, </a:t>
            </a:r>
            <a:r>
              <a:rPr lang="en-US" sz="1800" b="1" u="sng"/>
              <a:t>the long term scheduler may be absent or minimal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Time sharing systems like UNIX often has no LTS</a:t>
            </a:r>
            <a:r>
              <a:rPr lang="en-US" sz="1800"/>
              <a:t>. The stability of such system depends on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physical limitations </a:t>
            </a:r>
            <a:endParaRPr/>
          </a:p>
          <a:p>
            <a:pPr marL="1123950" lvl="3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/>
              <a:t> such as no of available terminals  or </a:t>
            </a:r>
            <a:endParaRPr/>
          </a:p>
          <a:p>
            <a:pPr marL="914400" lvl="2" indent="-14173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self adjusting nature of human users </a:t>
            </a:r>
            <a:endParaRPr/>
          </a:p>
          <a:p>
            <a:pPr marL="1123950" lvl="3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/>
              <a:t>If performance declines to unacceptable limits, some users will simply quit .</a:t>
            </a:r>
            <a:endParaRPr/>
          </a:p>
        </p:txBody>
      </p:sp>
      <p:sp>
        <p:nvSpPr>
          <p:cNvPr id="1320" name="Google Shape;1320;p9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2" name="Google Shape;1322;p9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21" name="Google Shape;1321;p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3" name="Google Shape;1323;p90"/>
          <p:cNvSpPr txBox="1"/>
          <p:nvPr/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Long-term scheduler  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(or </a:t>
            </a: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scheduler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1"/>
          <p:cNvSpPr txBox="1">
            <a:spLocks noGrp="1"/>
          </p:cNvSpPr>
          <p:nvPr>
            <p:ph idx="1"/>
          </p:nvPr>
        </p:nvSpPr>
        <p:spPr>
          <a:xfrm>
            <a:off x="887413" y="1746250"/>
            <a:ext cx="7453312" cy="438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Processes can be described as either: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I/O-bound process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/>
              <a:t>–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spends more time doing I/O than computations,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many short CPU bursts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CPU-bound process </a:t>
            </a:r>
            <a:r>
              <a:rPr lang="en-US" sz="1800"/>
              <a:t>–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spends more time doing computations;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generates I/O requests infrequently,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few very long CPU bursts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66713" lvl="1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329" name="Google Shape;1329;p9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1" name="Google Shape;1331;p9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30" name="Google Shape;133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2" name="Google Shape;1332;p91"/>
          <p:cNvSpPr txBox="1"/>
          <p:nvPr/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Long-term scheduler  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(or </a:t>
            </a: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scheduler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2"/>
          <p:cNvSpPr txBox="1">
            <a:spLocks noGrp="1"/>
          </p:cNvSpPr>
          <p:nvPr>
            <p:ph idx="1"/>
          </p:nvPr>
        </p:nvSpPr>
        <p:spPr>
          <a:xfrm>
            <a:off x="887413" y="1746250"/>
            <a:ext cx="7453312" cy="438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Long-term scheduler strives for good </a:t>
            </a:r>
            <a:r>
              <a:rPr lang="en-US" sz="1800" b="1"/>
              <a:t>process mix of both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If all Processes are I/O bound,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ready queue will almost always be empty and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STS will have little to do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If all Processes are CPU bound,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I/O waiting queue will almost always be empty,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devices will go unused.</a:t>
            </a:r>
            <a:endParaRPr/>
          </a:p>
          <a:p>
            <a:pPr marL="366713" lvl="1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338" name="Google Shape;1338;p9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0" name="Google Shape;1340;p9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39" name="Google Shape;1339;p9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1" name="Google Shape;1341;p92"/>
          <p:cNvSpPr txBox="1"/>
          <p:nvPr/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Long-term scheduler  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(or </a:t>
            </a: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scheduler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3"/>
          <p:cNvSpPr txBox="1">
            <a:spLocks noGrp="1"/>
          </p:cNvSpPr>
          <p:nvPr>
            <p:ph idx="1"/>
          </p:nvPr>
        </p:nvSpPr>
        <p:spPr>
          <a:xfrm>
            <a:off x="887413" y="1814513"/>
            <a:ext cx="7453312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Selects processes from the ready queue and 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allocates the CPU for execution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Selects which process should be executed next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Sometimes the only scheduler </a:t>
            </a:r>
            <a:r>
              <a:rPr lang="en-US" sz="1800"/>
              <a:t>in a system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Short-term scheduler is </a:t>
            </a:r>
            <a:r>
              <a:rPr lang="en-US" sz="1800" b="1"/>
              <a:t>invoked frequently (milliseconds)</a:t>
            </a:r>
            <a:endParaRPr/>
          </a:p>
        </p:txBody>
      </p:sp>
      <p:sp>
        <p:nvSpPr>
          <p:cNvPr id="1347" name="Google Shape;1347;p9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9" name="Google Shape;1349;p9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48" name="Google Shape;1348;p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0" name="Google Shape;1350;p93"/>
          <p:cNvSpPr txBox="1"/>
          <p:nvPr/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Short-term scheduler  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(or </a:t>
            </a: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CPU scheduler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94"/>
          <p:cNvSpPr txBox="1">
            <a:spLocks noGrp="1"/>
          </p:cNvSpPr>
          <p:nvPr>
            <p:ph idx="1"/>
          </p:nvPr>
        </p:nvSpPr>
        <p:spPr>
          <a:xfrm>
            <a:off x="887413" y="1814513"/>
            <a:ext cx="7453312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3" lvl="1" indent="-273049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It must be fast,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as a process may execute for only a few milliseconds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before waiting for an I/O request,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 STS needs to select another process from ready queue.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Often STS executes at least </a:t>
            </a:r>
            <a:r>
              <a:rPr lang="en-US" sz="1800" b="1"/>
              <a:t>once every 100 milliseconds.</a:t>
            </a:r>
            <a:endParaRPr/>
          </a:p>
        </p:txBody>
      </p:sp>
      <p:sp>
        <p:nvSpPr>
          <p:cNvPr id="1356" name="Google Shape;1356;p9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8" name="Google Shape;1358;p9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57" name="Google Shape;1357;p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9" name="Google Shape;1359;p94"/>
          <p:cNvSpPr txBox="1"/>
          <p:nvPr/>
        </p:nvSpPr>
        <p:spPr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98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Short-term scheduler  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(or </a:t>
            </a:r>
            <a:r>
              <a:rPr lang="en-US" sz="2000" b="1">
                <a:solidFill>
                  <a:srgbClr val="3366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CPU scheduler</a:t>
            </a:r>
            <a:r>
              <a:rPr lang="en-U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95"/>
          <p:cNvSpPr txBox="1">
            <a:spLocks noGrp="1"/>
          </p:cNvSpPr>
          <p:nvPr>
            <p:ph type="title"/>
          </p:nvPr>
        </p:nvSpPr>
        <p:spPr>
          <a:xfrm>
            <a:off x="581025" y="5842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Addition of Medium Term Scheduling</a:t>
            </a:r>
            <a:endParaRPr/>
          </a:p>
        </p:txBody>
      </p:sp>
      <p:sp>
        <p:nvSpPr>
          <p:cNvPr id="1367" name="Google Shape;1367;p9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9" name="Google Shape;1369;p9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68" name="Google Shape;1368;p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5" name="Google Shape;1365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5"/>
          <p:cNvSpPr txBox="1"/>
          <p:nvPr/>
        </p:nvSpPr>
        <p:spPr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marL="1060450" marR="0" lvl="1" indent="-407988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96"/>
          <p:cNvSpPr txBox="1">
            <a:spLocks noGrp="1"/>
          </p:cNvSpPr>
          <p:nvPr>
            <p:ph type="title"/>
          </p:nvPr>
        </p:nvSpPr>
        <p:spPr>
          <a:xfrm>
            <a:off x="581025" y="5842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Addition of Medium Term Scheduling</a:t>
            </a:r>
            <a:endParaRPr/>
          </a:p>
        </p:txBody>
      </p:sp>
      <p:sp>
        <p:nvSpPr>
          <p:cNvPr id="1377" name="Google Shape;1377;p9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9" name="Google Shape;1379;p9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78" name="Google Shape;1378;p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119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5" name="Google Shape;1375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96"/>
          <p:cNvSpPr txBox="1"/>
          <p:nvPr/>
        </p:nvSpPr>
        <p:spPr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Why?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improve the process mix</a:t>
            </a:r>
            <a:endParaRPr/>
          </a:p>
          <a:p>
            <a:pPr marL="488950" marR="0" lvl="0" indent="-48895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requirements have overcommitted available memory, Requiring memory to be freed up.</a:t>
            </a:r>
            <a:endParaRPr/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362" name="Google Shape;362;p12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274320" algn="l" rtl="0">
              <a:spcBef>
                <a:spcPts val="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As a process executes, </a:t>
            </a:r>
            <a:r>
              <a:rPr lang="en-US" b="1"/>
              <a:t>it changes </a:t>
            </a:r>
            <a:r>
              <a:rPr lang="en-US" b="1">
                <a:solidFill>
                  <a:srgbClr val="3366FF"/>
                </a:solidFill>
              </a:rPr>
              <a:t>state. </a:t>
            </a:r>
            <a:endParaRPr/>
          </a:p>
          <a:p>
            <a:pPr marL="342900" lvl="0" indent="-175869" algn="l" rtl="0">
              <a:spcBef>
                <a:spcPts val="408"/>
              </a:spcBef>
              <a:spcAft>
                <a:spcPts val="0"/>
              </a:spcAft>
              <a:buSzPct val="76000"/>
              <a:buNone/>
            </a:pPr>
            <a:endParaRPr/>
          </a:p>
          <a:p>
            <a:pPr marL="342900" lvl="0" indent="-274320" algn="l" rtl="0">
              <a:spcBef>
                <a:spcPts val="408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Each process may be in one of the following states:</a:t>
            </a:r>
            <a:endParaRPr b="1">
              <a:solidFill>
                <a:srgbClr val="3366FF"/>
              </a:solidFill>
            </a:endParaRPr>
          </a:p>
          <a:p>
            <a:pPr marL="640080" lvl="1" indent="-274320" algn="l" rtl="0">
              <a:spcBef>
                <a:spcPts val="374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new</a:t>
            </a:r>
            <a:r>
              <a:rPr lang="en-US"/>
              <a:t>:  The process is being created</a:t>
            </a:r>
            <a:endParaRPr/>
          </a:p>
          <a:p>
            <a:pPr marL="640080" lvl="1" indent="-184073" algn="l" rtl="0">
              <a:spcBef>
                <a:spcPts val="374"/>
              </a:spcBef>
              <a:spcAft>
                <a:spcPts val="0"/>
              </a:spcAft>
              <a:buSzPct val="76000"/>
              <a:buNone/>
            </a:pPr>
            <a:endParaRPr/>
          </a:p>
          <a:p>
            <a:pPr marL="640080" lvl="1" indent="-274320" algn="l" rtl="0">
              <a:spcBef>
                <a:spcPts val="374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running</a:t>
            </a:r>
            <a:r>
              <a:rPr lang="en-US"/>
              <a:t>:  Instructions are being executed</a:t>
            </a:r>
            <a:endParaRPr/>
          </a:p>
          <a:p>
            <a:pPr marL="640080" lvl="1" indent="-184073" algn="l" rtl="0">
              <a:spcBef>
                <a:spcPts val="374"/>
              </a:spcBef>
              <a:spcAft>
                <a:spcPts val="0"/>
              </a:spcAft>
              <a:buSzPct val="76000"/>
              <a:buNone/>
            </a:pPr>
            <a:endParaRPr b="1"/>
          </a:p>
          <a:p>
            <a:pPr marL="640080" lvl="1" indent="-274320" algn="l" rtl="0">
              <a:spcBef>
                <a:spcPts val="374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Blocked/Waiting</a:t>
            </a:r>
            <a:r>
              <a:rPr lang="en-US"/>
              <a:t>:  The process is waiting for some event to occur (I/O completion or reception of signal)</a:t>
            </a:r>
            <a:endParaRPr/>
          </a:p>
          <a:p>
            <a:pPr marL="640080" lvl="1" indent="-184073" algn="l" rtl="0">
              <a:spcBef>
                <a:spcPts val="374"/>
              </a:spcBef>
              <a:spcAft>
                <a:spcPts val="0"/>
              </a:spcAft>
              <a:buSzPct val="76000"/>
              <a:buNone/>
            </a:pPr>
            <a:endParaRPr b="1"/>
          </a:p>
          <a:p>
            <a:pPr marL="640080" lvl="1" indent="-274320" algn="l" rtl="0">
              <a:spcBef>
                <a:spcPts val="374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ready</a:t>
            </a:r>
            <a:r>
              <a:rPr lang="en-US"/>
              <a:t>:  The process is waiting to be assigned to a processor</a:t>
            </a:r>
            <a:endParaRPr/>
          </a:p>
          <a:p>
            <a:pPr marL="640080" lvl="1" indent="-184073" algn="l" rtl="0">
              <a:spcBef>
                <a:spcPts val="374"/>
              </a:spcBef>
              <a:spcAft>
                <a:spcPts val="0"/>
              </a:spcAft>
              <a:buSzPct val="76000"/>
              <a:buNone/>
            </a:pPr>
            <a:endParaRPr b="1"/>
          </a:p>
          <a:p>
            <a:pPr marL="640080" lvl="1" indent="-274320" algn="l" rtl="0">
              <a:spcBef>
                <a:spcPts val="374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terminated</a:t>
            </a:r>
            <a:r>
              <a:rPr lang="en-US"/>
              <a:t>:  The process has finished execution</a:t>
            </a:r>
            <a:endParaRPr/>
          </a:p>
        </p:txBody>
      </p:sp>
      <p:sp>
        <p:nvSpPr>
          <p:cNvPr id="363" name="Google Shape;363;p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64" name="Google Shape;364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Book-Galvin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7"/>
          <p:cNvSpPr txBox="1">
            <a:spLocks noGrp="1"/>
          </p:cNvSpPr>
          <p:nvPr>
            <p:ph type="title"/>
          </p:nvPr>
        </p:nvSpPr>
        <p:spPr>
          <a:xfrm>
            <a:off x="45720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Switch</a:t>
            </a:r>
            <a:endParaRPr/>
          </a:p>
        </p:txBody>
      </p:sp>
      <p:sp>
        <p:nvSpPr>
          <p:cNvPr id="1385" name="Google Shape;1385;p97"/>
          <p:cNvSpPr txBox="1">
            <a:spLocks noGrp="1"/>
          </p:cNvSpPr>
          <p:nvPr>
            <p:ph idx="1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Context </a:t>
            </a:r>
            <a:r>
              <a:rPr lang="en-US" sz="1800"/>
              <a:t>of a process represented in the PCB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When CPU switches to another process,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system must </a:t>
            </a:r>
            <a:r>
              <a:rPr lang="en-US" sz="1800" b="1">
                <a:solidFill>
                  <a:srgbClr val="3366FF"/>
                </a:solidFill>
              </a:rPr>
              <a:t>save the state </a:t>
            </a:r>
            <a:r>
              <a:rPr lang="en-US" sz="1800"/>
              <a:t>of the old process and 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load the </a:t>
            </a:r>
            <a:r>
              <a:rPr lang="en-US" sz="1800" b="1">
                <a:solidFill>
                  <a:srgbClr val="3366FF"/>
                </a:solidFill>
              </a:rPr>
              <a:t>saved state </a:t>
            </a:r>
            <a:r>
              <a:rPr lang="en-US" sz="1800"/>
              <a:t>for the new process via a </a:t>
            </a:r>
            <a:r>
              <a:rPr lang="en-US" sz="1800" b="1">
                <a:solidFill>
                  <a:srgbClr val="3366FF"/>
                </a:solidFill>
              </a:rPr>
              <a:t>context switch</a:t>
            </a:r>
            <a:endParaRPr sz="1800"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Kernel saves context of old process in its PCB and 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loads the saved contents of new process from its PCB to run.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386" name="Google Shape;1386;p9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8" name="Google Shape;1388;p9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87" name="Google Shape;1387;p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8"/>
          <p:cNvSpPr txBox="1">
            <a:spLocks noGrp="1"/>
          </p:cNvSpPr>
          <p:nvPr>
            <p:ph type="title"/>
          </p:nvPr>
        </p:nvSpPr>
        <p:spPr>
          <a:xfrm>
            <a:off x="45720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Switch</a:t>
            </a:r>
            <a:endParaRPr/>
          </a:p>
        </p:txBody>
      </p:sp>
      <p:sp>
        <p:nvSpPr>
          <p:cNvPr id="1394" name="Google Shape;1394;p98"/>
          <p:cNvSpPr txBox="1">
            <a:spLocks noGrp="1"/>
          </p:cNvSpPr>
          <p:nvPr>
            <p:ph idx="1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Context-switch time is overhead; </a:t>
            </a:r>
            <a:endParaRPr/>
          </a:p>
          <a:p>
            <a:pPr marL="639763" lvl="1" indent="-27431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the system does no useful work while switching</a:t>
            </a:r>
            <a:endParaRPr/>
          </a:p>
          <a:p>
            <a:pPr marL="639763" lvl="1" indent="-27431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Varies from m/c to m/c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The more complex the OS and the PCB 🡺 the longer the context switch</a:t>
            </a:r>
            <a:endParaRPr/>
          </a:p>
          <a:p>
            <a:pPr marL="640080" lvl="1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Time dependent on hardware support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Some hardware provides multiple sets of registers per CPU 🡺 multiple contexts loaded at once,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involves changing the pointer to the current register set.</a:t>
            </a:r>
            <a:endParaRPr/>
          </a:p>
        </p:txBody>
      </p:sp>
      <p:sp>
        <p:nvSpPr>
          <p:cNvPr id="1395" name="Google Shape;1395;p9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7" name="Google Shape;1397;p9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396" name="Google Shape;1396;p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99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Processes</a:t>
            </a:r>
            <a:endParaRPr/>
          </a:p>
        </p:txBody>
      </p:sp>
      <p:sp>
        <p:nvSpPr>
          <p:cNvPr id="1403" name="Google Shape;1403;p99"/>
          <p:cNvSpPr txBox="1">
            <a:spLocks noGrp="1"/>
          </p:cNvSpPr>
          <p:nvPr>
            <p:ph idx="1"/>
          </p:nvPr>
        </p:nvSpPr>
        <p:spPr>
          <a:xfrm>
            <a:off x="806450" y="1233488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System must provide mechanisms for: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 process creation,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 process termination</a:t>
            </a:r>
            <a:endParaRPr/>
          </a:p>
        </p:txBody>
      </p:sp>
      <p:sp>
        <p:nvSpPr>
          <p:cNvPr id="1404" name="Google Shape;1404;p9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6" name="Google Shape;1406;p9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05" name="Google Shape;1405;p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00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1412" name="Google Shape;1412;p100"/>
          <p:cNvSpPr txBox="1">
            <a:spLocks noGrp="1"/>
          </p:cNvSpPr>
          <p:nvPr>
            <p:ph idx="1"/>
          </p:nvPr>
        </p:nvSpPr>
        <p:spPr>
          <a:xfrm>
            <a:off x="854075" y="1169988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Parent</a:t>
            </a:r>
            <a:r>
              <a:rPr lang="en-US" sz="1800" b="1"/>
              <a:t> </a:t>
            </a:r>
            <a:r>
              <a:rPr lang="en-US" sz="1800"/>
              <a:t>process create </a:t>
            </a:r>
            <a:r>
              <a:rPr lang="en-US" sz="1800" b="1">
                <a:solidFill>
                  <a:srgbClr val="3366FF"/>
                </a:solidFill>
              </a:rPr>
              <a:t>children</a:t>
            </a:r>
            <a:r>
              <a:rPr lang="en-US" sz="1800" b="1"/>
              <a:t> </a:t>
            </a:r>
            <a:r>
              <a:rPr lang="en-US" sz="1800"/>
              <a:t>processes,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which, in turn create other processes,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forming a </a:t>
            </a:r>
            <a:r>
              <a:rPr lang="en-US" sz="1800" b="1">
                <a:solidFill>
                  <a:srgbClr val="3366FF"/>
                </a:solidFill>
              </a:rPr>
              <a:t>tree</a:t>
            </a:r>
            <a:r>
              <a:rPr lang="en-US" sz="1800"/>
              <a:t> of processes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Generally, processes are identified and managed via a</a:t>
            </a:r>
            <a:r>
              <a:rPr lang="en-US" sz="1800" b="1"/>
              <a:t> </a:t>
            </a:r>
            <a:r>
              <a:rPr lang="en-US" sz="1800" b="1">
                <a:solidFill>
                  <a:srgbClr val="3366FF"/>
                </a:solidFill>
              </a:rPr>
              <a:t>process identifier </a:t>
            </a:r>
            <a:r>
              <a:rPr lang="en-US" sz="1800"/>
              <a:t>(</a:t>
            </a:r>
            <a:r>
              <a:rPr lang="en-US" sz="1800" b="1">
                <a:solidFill>
                  <a:srgbClr val="3366FF"/>
                </a:solidFill>
              </a:rPr>
              <a:t>pid</a:t>
            </a:r>
            <a:r>
              <a:rPr lang="en-US" sz="1800"/>
              <a:t>)</a:t>
            </a:r>
            <a:endParaRPr/>
          </a:p>
        </p:txBody>
      </p:sp>
      <p:sp>
        <p:nvSpPr>
          <p:cNvPr id="1413" name="Google Shape;1413;p10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5" name="Google Shape;1415;p10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14" name="Google Shape;1414;p10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1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1421" name="Google Shape;1421;p101"/>
          <p:cNvSpPr txBox="1">
            <a:spLocks noGrp="1"/>
          </p:cNvSpPr>
          <p:nvPr>
            <p:ph idx="1"/>
          </p:nvPr>
        </p:nvSpPr>
        <p:spPr>
          <a:xfrm>
            <a:off x="854075" y="1169988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6182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Resource sharing options(CPU </a:t>
            </a:r>
            <a:r>
              <a:rPr lang="en-US" sz="1800"/>
              <a:t>time, memory files, I/O devices)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Parent and children share all resources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Children share subset of parent’s resources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Parent and child share no resources (child obtains resources directly from OS)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Restricting a child process to a subset of parents resources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prevents any process from overloading the system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by creating too many sub processes.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422" name="Google Shape;1422;p10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4" name="Google Shape;1424;p10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23" name="Google Shape;1423;p1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2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1430" name="Google Shape;1430;p102"/>
          <p:cNvSpPr txBox="1">
            <a:spLocks noGrp="1"/>
          </p:cNvSpPr>
          <p:nvPr>
            <p:ph idx="1"/>
          </p:nvPr>
        </p:nvSpPr>
        <p:spPr>
          <a:xfrm>
            <a:off x="854075" y="1169988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3" lvl="1" indent="-244093" algn="l" rtl="0">
              <a:spcBef>
                <a:spcPts val="0"/>
              </a:spcBef>
              <a:spcAft>
                <a:spcPts val="0"/>
              </a:spcAft>
              <a:buSzPts val="456"/>
              <a:buNone/>
            </a:pPr>
            <a:endParaRPr sz="6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Execution options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Parent and children execute concurrently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Parent waits until children terminate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In terms of Address space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Child duplicate of parent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Child has a program loaded into it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</p:txBody>
      </p:sp>
      <p:sp>
        <p:nvSpPr>
          <p:cNvPr id="1431" name="Google Shape;1431;p10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3" name="Google Shape;1433;p10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32" name="Google Shape;1432;p1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03"/>
          <p:cNvSpPr txBox="1">
            <a:spLocks noGrp="1"/>
          </p:cNvSpPr>
          <p:nvPr>
            <p:ph type="title"/>
          </p:nvPr>
        </p:nvSpPr>
        <p:spPr>
          <a:xfrm>
            <a:off x="498143" y="5123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Process Creation-In terms of Address space</a:t>
            </a:r>
            <a:endParaRPr sz="1800" b="1"/>
          </a:p>
        </p:txBody>
      </p:sp>
      <p:sp>
        <p:nvSpPr>
          <p:cNvPr id="1439" name="Google Shape;1439;p103"/>
          <p:cNvSpPr txBox="1">
            <a:spLocks noGrp="1"/>
          </p:cNvSpPr>
          <p:nvPr>
            <p:ph idx="1"/>
          </p:nvPr>
        </p:nvSpPr>
        <p:spPr>
          <a:xfrm>
            <a:off x="854075" y="1169988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3" lvl="1" indent="-244093" algn="l" rtl="0">
              <a:spcBef>
                <a:spcPts val="0"/>
              </a:spcBef>
              <a:spcAft>
                <a:spcPts val="0"/>
              </a:spcAft>
              <a:buSzPts val="456"/>
              <a:buNone/>
            </a:pPr>
            <a:endParaRPr sz="6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fork() creates a new process by duplicating the calling process, </a:t>
            </a: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new process, referred to as child, is an exact duplicate of the calling process, referred to as parent, except for the following :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709613" lvl="1" indent="-342899" algn="l" rtl="0">
              <a:spcBef>
                <a:spcPts val="320"/>
              </a:spcBef>
              <a:spcAft>
                <a:spcPts val="0"/>
              </a:spcAft>
              <a:buSzPts val="1216"/>
              <a:buFont typeface="Century Gothic"/>
              <a:buAutoNum type="arabicParenR"/>
            </a:pPr>
            <a:r>
              <a:rPr lang="en-US" sz="1600"/>
              <a:t>The child has its </a:t>
            </a:r>
            <a:r>
              <a:rPr lang="en-US" sz="1600" b="1"/>
              <a:t>own unique process ID</a:t>
            </a:r>
            <a:r>
              <a:rPr lang="en-US" sz="1600"/>
              <a:t>, and this PID </a:t>
            </a:r>
            <a:r>
              <a:rPr lang="en-US" sz="1600" b="1"/>
              <a:t>does not match the ID of any existing process group.</a:t>
            </a:r>
            <a:endParaRPr/>
          </a:p>
          <a:p>
            <a:pPr marL="709613" lvl="1" indent="-342899" algn="l" rtl="0">
              <a:spcBef>
                <a:spcPts val="320"/>
              </a:spcBef>
              <a:spcAft>
                <a:spcPts val="0"/>
              </a:spcAft>
              <a:buSzPts val="1216"/>
              <a:buFont typeface="Century Gothic"/>
              <a:buAutoNum type="arabicParenR"/>
            </a:pPr>
            <a:r>
              <a:rPr lang="en-US" sz="1600"/>
              <a:t>The </a:t>
            </a:r>
            <a:r>
              <a:rPr lang="en-US" sz="1600" b="1"/>
              <a:t>child’s parent process ID is the same as the parent’s process ID</a:t>
            </a:r>
            <a:r>
              <a:rPr lang="en-US" sz="1600"/>
              <a:t>.</a:t>
            </a:r>
            <a:endParaRPr/>
          </a:p>
          <a:p>
            <a:pPr marL="709613" lvl="1" indent="-342899" algn="l" rtl="0">
              <a:spcBef>
                <a:spcPts val="320"/>
              </a:spcBef>
              <a:spcAft>
                <a:spcPts val="0"/>
              </a:spcAft>
              <a:buSzPts val="1216"/>
              <a:buFont typeface="Century Gothic"/>
              <a:buAutoNum type="arabicParenR"/>
            </a:pPr>
            <a:r>
              <a:rPr lang="en-US" sz="1600"/>
              <a:t>The child </a:t>
            </a:r>
            <a:r>
              <a:rPr lang="en-US" sz="1600" b="1"/>
              <a:t>does not inherit its parent’s memory locks </a:t>
            </a:r>
            <a:r>
              <a:rPr lang="en-US" sz="1600"/>
              <a:t>and </a:t>
            </a:r>
            <a:r>
              <a:rPr lang="en-US" sz="1600" b="1"/>
              <a:t>semaphore</a:t>
            </a:r>
            <a:r>
              <a:rPr lang="en-US" sz="1600"/>
              <a:t> adjustments.</a:t>
            </a:r>
            <a:endParaRPr/>
          </a:p>
          <a:p>
            <a:pPr marL="709613" lvl="1" indent="-342899" algn="l" rtl="0">
              <a:spcBef>
                <a:spcPts val="320"/>
              </a:spcBef>
              <a:spcAft>
                <a:spcPts val="0"/>
              </a:spcAft>
              <a:buSzPts val="1216"/>
              <a:buFont typeface="Century Gothic"/>
              <a:buAutoNum type="arabicParenR"/>
            </a:pPr>
            <a:r>
              <a:rPr lang="en-US" sz="1600"/>
              <a:t>The child </a:t>
            </a:r>
            <a:r>
              <a:rPr lang="en-US" sz="1600" b="1"/>
              <a:t>does not inherit outstanding asynchronous I/O </a:t>
            </a:r>
            <a:r>
              <a:rPr lang="en-US" sz="1600"/>
              <a:t>operations from its parent nor does it inherit any asynchronous I/O contexts from its parent.</a:t>
            </a:r>
            <a:endParaRPr/>
          </a:p>
          <a:p>
            <a:pPr marL="914400" lvl="2" indent="-15138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endParaRPr sz="1600"/>
          </a:p>
        </p:txBody>
      </p:sp>
      <p:sp>
        <p:nvSpPr>
          <p:cNvPr id="1440" name="Google Shape;1440;p10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2" name="Google Shape;1442;p10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41" name="Google Shape;1441;p1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4"/>
          <p:cNvSpPr txBox="1">
            <a:spLocks noGrp="1"/>
          </p:cNvSpPr>
          <p:nvPr>
            <p:ph type="title"/>
          </p:nvPr>
        </p:nvSpPr>
        <p:spPr>
          <a:xfrm>
            <a:off x="498143" y="5123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Process Creation-In terms of Address space</a:t>
            </a:r>
            <a:endParaRPr sz="1800" b="1"/>
          </a:p>
        </p:txBody>
      </p:sp>
      <p:sp>
        <p:nvSpPr>
          <p:cNvPr id="1448" name="Google Shape;1448;p104"/>
          <p:cNvSpPr txBox="1">
            <a:spLocks noGrp="1"/>
          </p:cNvSpPr>
          <p:nvPr>
            <p:ph idx="1"/>
          </p:nvPr>
        </p:nvSpPr>
        <p:spPr>
          <a:xfrm>
            <a:off x="854075" y="1169988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3" lvl="1" indent="-244093" algn="l" rtl="0">
              <a:spcBef>
                <a:spcPts val="0"/>
              </a:spcBef>
              <a:spcAft>
                <a:spcPts val="0"/>
              </a:spcAft>
              <a:buSzPts val="456"/>
              <a:buNone/>
            </a:pPr>
            <a:endParaRPr sz="6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exec() family of functions </a:t>
            </a:r>
            <a:endParaRPr sz="18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replaces</a:t>
            </a:r>
            <a:r>
              <a:rPr lang="en-US" sz="1600"/>
              <a:t> </a:t>
            </a:r>
            <a:r>
              <a:rPr lang="en-US" sz="1600" b="1"/>
              <a:t>the current process image with a new process image. </a:t>
            </a:r>
            <a:endParaRPr sz="1600" b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It loads the program into the current process space and runs it from the entry point.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exec() family consists of following functions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execl(const char *path, const char *arg, ...);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execlp(const char *file, const char *arg, ...);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execle(const char *path, const char *arg, ..., char * const envp[]);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execv(const char *path, char *const argv[]);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execvp(const char *file, char *const argv[]); </a:t>
            </a:r>
            <a:endParaRPr sz="16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int execvpe(const char *file, char *const argv[], char *const envp[]);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</p:txBody>
      </p:sp>
      <p:sp>
        <p:nvSpPr>
          <p:cNvPr id="1449" name="Google Shape;1449;p10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1" name="Google Shape;1451;p10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50" name="Google Shape;1450;p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5"/>
          <p:cNvSpPr txBox="1">
            <a:spLocks noGrp="1"/>
          </p:cNvSpPr>
          <p:nvPr>
            <p:ph type="title"/>
          </p:nvPr>
        </p:nvSpPr>
        <p:spPr>
          <a:xfrm>
            <a:off x="1069975" y="152400"/>
            <a:ext cx="76168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 (Cont.)</a:t>
            </a:r>
            <a:endParaRPr/>
          </a:p>
        </p:txBody>
      </p:sp>
      <p:sp>
        <p:nvSpPr>
          <p:cNvPr id="1457" name="Google Shape;1457;p105"/>
          <p:cNvSpPr txBox="1">
            <a:spLocks noGrp="1"/>
          </p:cNvSpPr>
          <p:nvPr>
            <p:ph idx="1"/>
          </p:nvPr>
        </p:nvSpPr>
        <p:spPr>
          <a:xfrm>
            <a:off x="869950" y="1060450"/>
            <a:ext cx="71548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UNIX examples</a:t>
            </a:r>
            <a:endParaRPr/>
          </a:p>
          <a:p>
            <a:pPr marL="639763" lvl="1" indent="-273050" algn="l" rtl="0">
              <a:spcBef>
                <a:spcPts val="440"/>
              </a:spcBef>
              <a:spcAft>
                <a:spcPts val="0"/>
              </a:spcAft>
              <a:buSzPts val="1672"/>
              <a:buChar char="🞇"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system call creates new process</a:t>
            </a:r>
            <a:endParaRPr/>
          </a:p>
          <a:p>
            <a:pPr marL="639763" lvl="1" indent="-273050" algn="l" rtl="0">
              <a:spcBef>
                <a:spcPts val="440"/>
              </a:spcBef>
              <a:spcAft>
                <a:spcPts val="0"/>
              </a:spcAft>
              <a:buSzPts val="1672"/>
              <a:buChar char="🞇"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/>
              <a:t> system call used after a 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to </a:t>
            </a:r>
            <a:r>
              <a:rPr lang="en-US" b="1" u="sng"/>
              <a:t>replace the process’ memory space with a new program</a:t>
            </a:r>
            <a:endParaRPr/>
          </a:p>
          <a:p>
            <a:pPr marL="342900" lvl="0" indent="-15722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b="1" u="sng"/>
          </a:p>
        </p:txBody>
      </p:sp>
      <p:sp>
        <p:nvSpPr>
          <p:cNvPr id="1459" name="Google Shape;1459;p1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1" name="Google Shape;1461;p10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60" name="Google Shape;1460;p1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8" name="Google Shape;1458;p105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06"/>
          <p:cNvSpPr txBox="1">
            <a:spLocks noGrp="1"/>
          </p:cNvSpPr>
          <p:nvPr>
            <p:ph type="title"/>
          </p:nvPr>
        </p:nvSpPr>
        <p:spPr>
          <a:xfrm>
            <a:off x="1069975" y="152400"/>
            <a:ext cx="76168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Fork vs Exec</a:t>
            </a:r>
            <a:endParaRPr/>
          </a:p>
        </p:txBody>
      </p:sp>
      <p:sp>
        <p:nvSpPr>
          <p:cNvPr id="1467" name="Google Shape;1467;p106"/>
          <p:cNvSpPr txBox="1">
            <a:spLocks noGrp="1"/>
          </p:cNvSpPr>
          <p:nvPr>
            <p:ph idx="1"/>
          </p:nvPr>
        </p:nvSpPr>
        <p:spPr>
          <a:xfrm>
            <a:off x="869950" y="1060450"/>
            <a:ext cx="71548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fork starts a new process which is a copy of the one that calls it, while 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exec replaces the current process image with another (different) one</a:t>
            </a:r>
            <a:r>
              <a:rPr lang="en-US" sz="1800"/>
              <a:t>.</a:t>
            </a:r>
            <a:endParaRPr sz="1800" b="1" u="sng"/>
          </a:p>
        </p:txBody>
      </p:sp>
      <p:sp>
        <p:nvSpPr>
          <p:cNvPr id="1469" name="Google Shape;1469;p10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1" name="Google Shape;1471;p10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70" name="Google Shape;1470;p1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129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68" name="Google Shape;1468;p106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New</a:t>
            </a:r>
            <a:r>
              <a:rPr lang="en-US"/>
              <a:t>:  </a:t>
            </a:r>
            <a:endParaRPr/>
          </a:p>
          <a:p>
            <a:pPr marL="343217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process that has just been created </a:t>
            </a:r>
            <a:endParaRPr sz="2000"/>
          </a:p>
          <a:p>
            <a:pPr marL="343217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Not yet been admitted to the pool of executable processes by the OS. </a:t>
            </a:r>
            <a:endParaRPr sz="2000"/>
          </a:p>
          <a:p>
            <a:pPr marL="343217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new process has not yet been loaded into main memory, </a:t>
            </a:r>
            <a:endParaRPr sz="2000"/>
          </a:p>
          <a:p>
            <a:pPr marL="343217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Although its process control block has been created.</a:t>
            </a:r>
            <a:endParaRPr sz="2000"/>
          </a:p>
        </p:txBody>
      </p:sp>
      <p:sp>
        <p:nvSpPr>
          <p:cNvPr id="373" name="Google Shape;373;p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07"/>
          <p:cNvSpPr txBox="1"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execlp -- Overlay Calling Process and Run New Program</a:t>
            </a:r>
            <a:endParaRPr sz="2400"/>
          </a:p>
        </p:txBody>
      </p:sp>
      <p:sp>
        <p:nvSpPr>
          <p:cNvPr id="1477" name="Google Shape;1477;p107"/>
          <p:cNvSpPr txBox="1">
            <a:spLocks noGrp="1"/>
          </p:cNvSpPr>
          <p:nvPr>
            <p:ph idx="1"/>
          </p:nvPr>
        </p:nvSpPr>
        <p:spPr>
          <a:xfrm>
            <a:off x="879475" y="1492250"/>
            <a:ext cx="6777038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execlp function is most commonly used to overlay a process image that has been created by a call to the fork function. 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execlp replaces the calling process image with a new process image. 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This has the effect of running a new program with the </a:t>
            </a:r>
            <a:r>
              <a:rPr lang="en-US" sz="1800" b="1" u="sng"/>
              <a:t>process ID of the calling process.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u="sng"/>
              <a:t>Note that a new process is not started;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u="sng"/>
              <a:t>the new process image simply overlays the original process image. </a:t>
            </a:r>
            <a:endParaRPr/>
          </a:p>
        </p:txBody>
      </p:sp>
      <p:sp>
        <p:nvSpPr>
          <p:cNvPr id="1478" name="Google Shape;1478;p10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9" name="Google Shape;1479;p10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80" name="Google Shape;1480;p1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08"/>
          <p:cNvSpPr txBox="1"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execlp -- Overlay Calling Process and Run New Program</a:t>
            </a:r>
            <a:endParaRPr sz="2400"/>
          </a:p>
        </p:txBody>
      </p:sp>
      <p:sp>
        <p:nvSpPr>
          <p:cNvPr id="1486" name="Google Shape;1486;p108"/>
          <p:cNvSpPr txBox="1"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int execlp(const char *path, const char *arg0, ..., NULL);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path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identifies the location of the new process image </a:t>
            </a:r>
            <a:r>
              <a:rPr lang="en-US" sz="1600"/>
              <a:t>within the hierarchical file system (HFS).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arg0, ..., NULL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is a </a:t>
            </a:r>
            <a:r>
              <a:rPr lang="en-US" sz="1600" b="1"/>
              <a:t>variable length list of arguments that are passed to the new process image.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Each argument is specified as a null-terminated string, and the list must end with a NULL pointer.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u="sng"/>
              <a:t>The first argument, arg0, is required and must contain the name of the executable file for the new process image.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</p:txBody>
      </p:sp>
      <p:sp>
        <p:nvSpPr>
          <p:cNvPr id="1487" name="Google Shape;1487;p10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8" name="Google Shape;1488;p10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89" name="Google Shape;1489;p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09"/>
          <p:cNvSpPr txBox="1"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execlp -- Overlay Calling Process and Run New Program</a:t>
            </a:r>
            <a:endParaRPr sz="2400"/>
          </a:p>
        </p:txBody>
      </p:sp>
      <p:sp>
        <p:nvSpPr>
          <p:cNvPr id="1495" name="Google Shape;1495;p109"/>
          <p:cNvSpPr txBox="1"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int execlp(const char *path, const char *arg0, ..., NULL);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RETURN VALUE-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A successful call to execlp </a:t>
            </a:r>
            <a:r>
              <a:rPr lang="en-US" sz="1600" b="1"/>
              <a:t>does not have a return value </a:t>
            </a:r>
            <a:r>
              <a:rPr lang="en-US" sz="1600"/>
              <a:t>because </a:t>
            </a:r>
            <a:r>
              <a:rPr lang="en-US" sz="1600" b="1"/>
              <a:t>the new process image overlays the calling process image.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/>
              <a:t>However,  </a:t>
            </a:r>
            <a:r>
              <a:rPr lang="en-US" sz="1600" b="1"/>
              <a:t>-1 is returned if the call to execlp is unsuccessful. </a:t>
            </a:r>
            <a:endParaRPr sz="1600" b="1"/>
          </a:p>
        </p:txBody>
      </p:sp>
      <p:sp>
        <p:nvSpPr>
          <p:cNvPr id="1496" name="Google Shape;1496;p10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7" name="Google Shape;1497;p10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498" name="Google Shape;1498;p1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10"/>
          <p:cNvSpPr txBox="1"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fork()</a:t>
            </a:r>
            <a:endParaRPr/>
          </a:p>
        </p:txBody>
      </p:sp>
      <p:sp>
        <p:nvSpPr>
          <p:cNvPr id="1504" name="Google Shape;1504;p110"/>
          <p:cNvSpPr txBox="1"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-698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Fork system call is used for creating a new process, which is called </a:t>
            </a:r>
            <a:r>
              <a:rPr lang="en-US" sz="1800" b="1" i="1"/>
              <a:t>child process</a:t>
            </a:r>
            <a:r>
              <a:rPr lang="en-US" sz="1800"/>
              <a:t>, </a:t>
            </a:r>
            <a:endParaRPr/>
          </a:p>
          <a:p>
            <a:pPr marL="69850" lvl="0" indent="17018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9850" lvl="0" indent="-698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which </a:t>
            </a:r>
            <a:r>
              <a:rPr lang="en-US" sz="1800" b="1"/>
              <a:t>runs concurrently</a:t>
            </a:r>
            <a:r>
              <a:rPr lang="en-US" sz="1800"/>
              <a:t> with the process that makes the fork() call (parent process). </a:t>
            </a:r>
            <a:endParaRPr/>
          </a:p>
          <a:p>
            <a:pPr marL="69850" lvl="0" indent="17018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505" name="Google Shape;1505;p1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6" name="Google Shape;1506;p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07" name="Google Shape;1507;p1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11"/>
          <p:cNvSpPr txBox="1"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fork()</a:t>
            </a:r>
            <a:endParaRPr/>
          </a:p>
        </p:txBody>
      </p:sp>
      <p:sp>
        <p:nvSpPr>
          <p:cNvPr id="1513" name="Google Shape;1513;p111"/>
          <p:cNvSpPr txBox="1"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-698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It takes no parameters and returns an integer value. Below are different values returned by fork().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 b="1" i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i="1"/>
              <a:t>Negative Value</a:t>
            </a:r>
            <a:r>
              <a:rPr lang="en-US" sz="1600"/>
              <a:t>: creation of a child process was unsuccessful.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 b="1" i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i="1"/>
              <a:t>Zero</a:t>
            </a:r>
            <a:r>
              <a:rPr lang="en-US" sz="1600"/>
              <a:t>: Returned to the newly created child process.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 b="1" i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 i="1"/>
              <a:t>Positive value</a:t>
            </a:r>
            <a:r>
              <a:rPr lang="en-US" sz="1600"/>
              <a:t>: Returned to parent or caller. </a:t>
            </a:r>
            <a:endParaRPr/>
          </a:p>
          <a:p>
            <a:pPr marL="914400" lvl="2" indent="-228600" algn="l" rtl="0">
              <a:spcBef>
                <a:spcPts val="280"/>
              </a:spcBef>
              <a:spcAft>
                <a:spcPts val="0"/>
              </a:spcAft>
              <a:buSzPts val="1064"/>
              <a:buChar char="🞇"/>
            </a:pPr>
            <a:r>
              <a:rPr lang="en-US" sz="1400" b="1"/>
              <a:t>The value contains process ID of newly created child process.</a:t>
            </a:r>
            <a:endParaRPr/>
          </a:p>
          <a:p>
            <a:pPr marL="914400" lvl="2" indent="-161036" algn="l" rtl="0">
              <a:spcBef>
                <a:spcPts val="280"/>
              </a:spcBef>
              <a:spcAft>
                <a:spcPts val="0"/>
              </a:spcAft>
              <a:buSzPts val="1064"/>
              <a:buNone/>
            </a:pPr>
            <a:endParaRPr sz="1400" b="1"/>
          </a:p>
          <a:p>
            <a:pPr marL="914400" lvl="2" indent="-228600" algn="l" rtl="0">
              <a:spcBef>
                <a:spcPts val="280"/>
              </a:spcBef>
              <a:spcAft>
                <a:spcPts val="0"/>
              </a:spcAft>
              <a:buSzPts val="1064"/>
              <a:buChar char="🞇"/>
            </a:pPr>
            <a:r>
              <a:rPr lang="en-US" sz="1400" b="1"/>
              <a:t>i.e. the PID of the child process is returned in the parent</a:t>
            </a:r>
            <a:endParaRPr b="1"/>
          </a:p>
        </p:txBody>
      </p:sp>
      <p:sp>
        <p:nvSpPr>
          <p:cNvPr id="1514" name="Google Shape;1514;p1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5" name="Google Shape;1515;p1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16" name="Google Shape;1516;p1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2"/>
          <p:cNvSpPr txBox="1">
            <a:spLocks noGrp="1"/>
          </p:cNvSpPr>
          <p:nvPr>
            <p:ph type="title"/>
          </p:nvPr>
        </p:nvSpPr>
        <p:spPr>
          <a:xfrm>
            <a:off x="639763" y="5032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 Program Forking Separate Process</a:t>
            </a:r>
            <a:endParaRPr/>
          </a:p>
        </p:txBody>
      </p:sp>
      <p:sp>
        <p:nvSpPr>
          <p:cNvPr id="1523" name="Google Shape;1523;p1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5" name="Google Shape;1525;p1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24" name="Google Shape;1524;p1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2" name="Google Shape;1522;p112" descr="Screen Shot 2012-12-04 at 11.21.10 AM.png"/>
          <p:cNvPicPr preferRelativeResize="0"/>
          <p:nvPr/>
        </p:nvPicPr>
        <p:blipFill rotWithShape="1">
          <a:blip r:embed="rId3">
            <a:alphaModFix/>
          </a:blip>
          <a:srcRect l="15385"/>
          <a:stretch/>
        </p:blipFill>
        <p:spPr>
          <a:xfrm>
            <a:off x="668338" y="1160463"/>
            <a:ext cx="7751762" cy="514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13"/>
          <p:cNvSpPr txBox="1">
            <a:spLocks noGrp="1"/>
          </p:cNvSpPr>
          <p:nvPr>
            <p:ph type="title"/>
          </p:nvPr>
        </p:nvSpPr>
        <p:spPr>
          <a:xfrm>
            <a:off x="1042988" y="1027113"/>
            <a:ext cx="7024687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fork()</a:t>
            </a:r>
            <a:endParaRPr/>
          </a:p>
        </p:txBody>
      </p:sp>
      <p:sp>
        <p:nvSpPr>
          <p:cNvPr id="1531" name="Google Shape;1531;p113"/>
          <p:cNvSpPr txBox="1">
            <a:spLocks noGrp="1"/>
          </p:cNvSpPr>
          <p:nvPr>
            <p:ph idx="1"/>
          </p:nvPr>
        </p:nvSpPr>
        <p:spPr>
          <a:xfrm>
            <a:off x="988397" y="1696303"/>
            <a:ext cx="6777037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parent can create more children or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if it has nothing else to do while the child runs,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it can issue a wait system call to move itself off the ready queue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until the termination of the child.</a:t>
            </a:r>
            <a:endParaRPr/>
          </a:p>
        </p:txBody>
      </p:sp>
      <p:sp>
        <p:nvSpPr>
          <p:cNvPr id="1532" name="Google Shape;1532;p1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3" name="Google Shape;1533;p1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34" name="Google Shape;1534;p1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5" name="Google Shape;1535;p113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753" y="3689697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14"/>
          <p:cNvSpPr txBox="1">
            <a:spLocks noGrp="1"/>
          </p:cNvSpPr>
          <p:nvPr>
            <p:ph type="title"/>
          </p:nvPr>
        </p:nvSpPr>
        <p:spPr>
          <a:xfrm>
            <a:off x="1084263" y="1158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Creating a Separate Process via Windows API</a:t>
            </a:r>
            <a:endParaRPr/>
          </a:p>
        </p:txBody>
      </p:sp>
      <p:sp>
        <p:nvSpPr>
          <p:cNvPr id="1542" name="Google Shape;1542;p1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4" name="Google Shape;1544;p1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43" name="Google Shape;1543;p1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1" name="Google Shape;1541;p114" descr="Screen Shot 2012-12-04 at 11.23.48 AM.png"/>
          <p:cNvPicPr preferRelativeResize="0"/>
          <p:nvPr/>
        </p:nvPicPr>
        <p:blipFill rotWithShape="1">
          <a:blip r:embed="rId3">
            <a:alphaModFix/>
          </a:blip>
          <a:srcRect l="8487" r="7869"/>
          <a:stretch/>
        </p:blipFill>
        <p:spPr>
          <a:xfrm>
            <a:off x="504967" y="717954"/>
            <a:ext cx="8011235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15"/>
          <p:cNvSpPr txBox="1">
            <a:spLocks noGrp="1"/>
          </p:cNvSpPr>
          <p:nvPr>
            <p:ph type="title"/>
          </p:nvPr>
        </p:nvSpPr>
        <p:spPr>
          <a:xfrm>
            <a:off x="1042988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Tree of Processes in Linux</a:t>
            </a:r>
            <a:endParaRPr/>
          </a:p>
        </p:txBody>
      </p:sp>
      <p:sp>
        <p:nvSpPr>
          <p:cNvPr id="1551" name="Google Shape;1551;p1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3" name="Google Shape;1553;p1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52" name="Google Shape;1552;p1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0" name="Google Shape;1550;p115" descr="3_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375" y="955343"/>
            <a:ext cx="8202305" cy="469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16"/>
          <p:cNvSpPr txBox="1">
            <a:spLocks noGrp="1"/>
          </p:cNvSpPr>
          <p:nvPr>
            <p:ph idx="1"/>
          </p:nvPr>
        </p:nvSpPr>
        <p:spPr>
          <a:xfrm>
            <a:off x="606425" y="454025"/>
            <a:ext cx="7923213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ISRO | ISRO CS 2018 | Question 63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The following C program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main()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{ fork() ;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fork() ;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printf ("yes");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}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If we execute this core segment, how many times the string yes will be printed ?</a:t>
            </a:r>
            <a:br>
              <a:rPr lang="en-US" sz="1800"/>
            </a:br>
            <a:r>
              <a:rPr lang="en-US" sz="1800" b="1"/>
              <a:t>(A)</a:t>
            </a:r>
            <a:r>
              <a:rPr lang="en-US" sz="1800"/>
              <a:t> Only once</a:t>
            </a:r>
            <a:br>
              <a:rPr lang="en-US" sz="1800"/>
            </a:br>
            <a:r>
              <a:rPr lang="en-US" sz="1800" b="1"/>
              <a:t>(B)</a:t>
            </a:r>
            <a:r>
              <a:rPr lang="en-US" sz="1800"/>
              <a:t> 2 times</a:t>
            </a:r>
            <a:br>
              <a:rPr lang="en-US" sz="1800"/>
            </a:br>
            <a:r>
              <a:rPr lang="en-US" sz="1800" b="1"/>
              <a:t>(C)</a:t>
            </a:r>
            <a:r>
              <a:rPr lang="en-US" sz="1800"/>
              <a:t> 4 times</a:t>
            </a:r>
            <a:br>
              <a:rPr lang="en-US" sz="1800"/>
            </a:br>
            <a:r>
              <a:rPr lang="en-US" sz="1800" b="1"/>
              <a:t>(D)</a:t>
            </a:r>
            <a:r>
              <a:rPr lang="en-US" sz="1800"/>
              <a:t> 8 times</a:t>
            </a:r>
            <a:br>
              <a:rPr lang="en-US" sz="1800"/>
            </a:br>
            <a:endParaRPr sz="1800"/>
          </a:p>
        </p:txBody>
      </p:sp>
      <p:sp>
        <p:nvSpPr>
          <p:cNvPr id="1559" name="Google Shape;1559;p1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0" name="Google Shape;1560;p1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61" name="Google Shape;1561;p1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139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New</a:t>
            </a:r>
            <a:r>
              <a:rPr lang="en-US"/>
              <a:t>:  </a:t>
            </a:r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For example,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User attempts to log on to a time-sharing system or a new batch job is submitted for execution, </a:t>
            </a:r>
            <a:endParaRPr sz="2000" b="1"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 b="1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What will Happen next?</a:t>
            </a:r>
            <a:endParaRPr sz="2000" b="1"/>
          </a:p>
        </p:txBody>
      </p:sp>
      <p:sp>
        <p:nvSpPr>
          <p:cNvPr id="383" name="Google Shape;383;p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6" name="Google Shape;386;p14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17"/>
          <p:cNvSpPr txBox="1">
            <a:spLocks noGrp="1"/>
          </p:cNvSpPr>
          <p:nvPr>
            <p:ph idx="1"/>
          </p:nvPr>
        </p:nvSpPr>
        <p:spPr>
          <a:xfrm>
            <a:off x="606425" y="454025"/>
            <a:ext cx="8101013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ISRO | ISRO CS 2018 | Question 63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The following C program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main()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{ fork() ; fork() ; printf ("yes"); } 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If we execute this core segment, how many times the string yes will be printed ?</a:t>
            </a:r>
            <a:br>
              <a:rPr lang="en-US" sz="1800"/>
            </a:br>
            <a:r>
              <a:rPr lang="en-US" sz="1800" b="1"/>
              <a:t>(A)</a:t>
            </a:r>
            <a:r>
              <a:rPr lang="en-US" sz="1800"/>
              <a:t> Only once</a:t>
            </a:r>
            <a:br>
              <a:rPr lang="en-US" sz="1800"/>
            </a:br>
            <a:r>
              <a:rPr lang="en-US" sz="1800" b="1"/>
              <a:t>(B)</a:t>
            </a:r>
            <a:r>
              <a:rPr lang="en-US" sz="1800"/>
              <a:t> 2 times</a:t>
            </a:r>
            <a:br>
              <a:rPr lang="en-US" sz="1800"/>
            </a:br>
            <a:r>
              <a:rPr lang="en-US" sz="1800" b="1"/>
              <a:t>(C)</a:t>
            </a:r>
            <a:r>
              <a:rPr lang="en-US" sz="1800"/>
              <a:t> 4 times</a:t>
            </a:r>
            <a:br>
              <a:rPr lang="en-US" sz="1800"/>
            </a:br>
            <a:r>
              <a:rPr lang="en-US" sz="1800" b="1"/>
              <a:t>(D)</a:t>
            </a:r>
            <a:r>
              <a:rPr lang="en-US" sz="1800"/>
              <a:t> 8 times</a:t>
            </a:r>
            <a:br>
              <a:rPr lang="en-US" sz="1800"/>
            </a:br>
            <a:endParaRPr sz="1800"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Answer:</a:t>
            </a:r>
            <a:r>
              <a:rPr lang="en-US" sz="1800"/>
              <a:t> </a:t>
            </a:r>
            <a:r>
              <a:rPr lang="en-US" sz="1800" b="1"/>
              <a:t>(C)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 b="1"/>
              <a:t>Explanation:</a:t>
            </a:r>
            <a:r>
              <a:rPr lang="en-US" sz="1800"/>
              <a:t> Number of times YES printed is equal to number of process created. Total Number of Processes = 2</a:t>
            </a:r>
            <a:r>
              <a:rPr lang="en-US" sz="1800" baseline="30000"/>
              <a:t>n</a:t>
            </a:r>
            <a:r>
              <a:rPr lang="en-US" sz="1800"/>
              <a:t> where n is number of fork system calls. So here n = 2, 2</a:t>
            </a:r>
            <a:r>
              <a:rPr lang="en-US" sz="1800" baseline="30000"/>
              <a:t>4</a:t>
            </a:r>
            <a:r>
              <a:rPr lang="en-US" sz="1800"/>
              <a:t> = 4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So, there are total 4 processes (3 new child processes and one original process).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567" name="Google Shape;1567;p1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8" name="Google Shape;1568;p1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569" name="Google Shape;1569;p1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140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0" name="Google Shape;157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063" y="2316163"/>
            <a:ext cx="229711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18"/>
          <p:cNvSpPr txBox="1"/>
          <p:nvPr/>
        </p:nvSpPr>
        <p:spPr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7" name="Google Shape;1577;p118"/>
          <p:cNvSpPr txBox="1">
            <a:spLocks noGrp="1"/>
          </p:cNvSpPr>
          <p:nvPr>
            <p:ph idx="1"/>
          </p:nvPr>
        </p:nvSpPr>
        <p:spPr>
          <a:xfrm>
            <a:off x="4737100" y="736600"/>
            <a:ext cx="3298825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 ?</a:t>
            </a:r>
            <a:endParaRPr/>
          </a:p>
        </p:txBody>
      </p:sp>
      <p:sp>
        <p:nvSpPr>
          <p:cNvPr id="1576" name="Google Shape;1576;p118"/>
          <p:cNvSpPr txBox="1">
            <a:spLocks noGrp="1"/>
          </p:cNvSpPr>
          <p:nvPr>
            <p:ph type="body" sz="half" idx="2"/>
          </p:nvPr>
        </p:nvSpPr>
        <p:spPr>
          <a:xfrm>
            <a:off x="1119188" y="673100"/>
            <a:ext cx="3089275" cy="53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&lt;stdio.h&gt;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&lt;sys/types.h&gt;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&lt;unistd.h&gt;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int main()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{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// make two process which run same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// program after this instruction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fork();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printf("Hello world!\n");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return 0;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} </a:t>
            </a:r>
            <a:endParaRPr/>
          </a:p>
          <a:p>
            <a:pPr marL="342900" lvl="0" indent="-195834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19"/>
          <p:cNvSpPr txBox="1"/>
          <p:nvPr/>
        </p:nvSpPr>
        <p:spPr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4" name="Google Shape;1584;p119"/>
          <p:cNvSpPr txBox="1">
            <a:spLocks noGrp="1"/>
          </p:cNvSpPr>
          <p:nvPr>
            <p:ph idx="1"/>
          </p:nvPr>
        </p:nvSpPr>
        <p:spPr>
          <a:xfrm>
            <a:off x="4737100" y="736600"/>
            <a:ext cx="3298825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world! Hello world!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After a new child process is created, both processes will execute the next instruction following the fork() system call.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</p:txBody>
      </p:sp>
      <p:sp>
        <p:nvSpPr>
          <p:cNvPr id="1583" name="Google Shape;1583;p119"/>
          <p:cNvSpPr txBox="1">
            <a:spLocks noGrp="1"/>
          </p:cNvSpPr>
          <p:nvPr>
            <p:ph type="body" sz="half" idx="2"/>
          </p:nvPr>
        </p:nvSpPr>
        <p:spPr>
          <a:xfrm>
            <a:off x="1119188" y="673100"/>
            <a:ext cx="3089275" cy="53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&lt;stdio.h&gt;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&lt;sys/types.h&gt;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&lt;unistd.h&gt;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int main()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{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// make two process which run same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// program after this instruction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fork();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printf("Hello world!\n");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    return 0;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} </a:t>
            </a:r>
            <a:endParaRPr/>
          </a:p>
          <a:p>
            <a:pPr marL="342900" lvl="0" indent="-195834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20"/>
          <p:cNvSpPr txBox="1"/>
          <p:nvPr/>
        </p:nvSpPr>
        <p:spPr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1" name="Google Shape;1591;p120"/>
          <p:cNvSpPr txBox="1">
            <a:spLocks noGrp="1"/>
          </p:cNvSpPr>
          <p:nvPr>
            <p:ph idx="1"/>
          </p:nvPr>
        </p:nvSpPr>
        <p:spPr>
          <a:xfrm>
            <a:off x="4737100" y="736600"/>
            <a:ext cx="3298825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The number of times ‘hello’ is printed is equal to number of process created. Total Number of Processes = 2</a:t>
            </a:r>
            <a:r>
              <a:rPr lang="en-US" baseline="30000"/>
              <a:t>n</a:t>
            </a:r>
            <a:r>
              <a:rPr lang="en-US"/>
              <a:t>, where n is number of fork system calls. So here n = 3, 2</a:t>
            </a:r>
            <a:r>
              <a:rPr lang="en-US" baseline="30000"/>
              <a:t>3</a:t>
            </a:r>
            <a:r>
              <a:rPr lang="en-US"/>
              <a:t> = 8</a:t>
            </a:r>
            <a:endParaRPr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</p:txBody>
      </p:sp>
      <p:sp>
        <p:nvSpPr>
          <p:cNvPr id="1590" name="Google Shape;1590;p120"/>
          <p:cNvSpPr txBox="1">
            <a:spLocks noGrp="1"/>
          </p:cNvSpPr>
          <p:nvPr>
            <p:ph type="body" sz="half" idx="2"/>
          </p:nvPr>
        </p:nvSpPr>
        <p:spPr>
          <a:xfrm>
            <a:off x="1119188" y="673100"/>
            <a:ext cx="3089275" cy="53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&lt;stdio.h&gt;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#include &lt;sys/types.h&gt;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int main()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{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	fork();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	fork();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	fork();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	printf("hello\n");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	return 0;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/>
              <a:t>} </a:t>
            </a:r>
            <a:endParaRPr/>
          </a:p>
          <a:p>
            <a:pPr marL="342900" lvl="0" indent="-195834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21"/>
          <p:cNvSpPr txBox="1">
            <a:spLocks noGrp="1"/>
          </p:cNvSpPr>
          <p:nvPr>
            <p:ph idx="1"/>
          </p:nvPr>
        </p:nvSpPr>
        <p:spPr>
          <a:xfrm>
            <a:off x="4737100" y="763588"/>
            <a:ext cx="3298825" cy="489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 ?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</p:txBody>
      </p:sp>
      <p:sp>
        <p:nvSpPr>
          <p:cNvPr id="1596" name="Google Shape;1596;p121"/>
          <p:cNvSpPr txBox="1">
            <a:spLocks noGrp="1"/>
          </p:cNvSpPr>
          <p:nvPr>
            <p:ph type="body" sz="half" idx="2"/>
          </p:nvPr>
        </p:nvSpPr>
        <p:spPr>
          <a:xfrm>
            <a:off x="968375" y="857250"/>
            <a:ext cx="3452813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&lt;stdio.h&gt;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&lt;sys/types.h&gt;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&lt;unistd.h&gt;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void forkexample()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// child process because return value zero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if (fork() == 0)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    printf("Hello from Child!\n");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// parent process because return value non-zero.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else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    printf("Hello from Parent!\n");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int main()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forkexample();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return 0;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} </a:t>
            </a:r>
            <a:endParaRPr/>
          </a:p>
          <a:p>
            <a:pPr marL="342900" lvl="0" indent="-200660" algn="l" rtl="0">
              <a:spcBef>
                <a:spcPts val="300"/>
              </a:spcBef>
              <a:spcAft>
                <a:spcPts val="0"/>
              </a:spcAft>
              <a:buSzPct val="76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22"/>
          <p:cNvSpPr txBox="1">
            <a:spLocks noGrp="1"/>
          </p:cNvSpPr>
          <p:nvPr>
            <p:ph idx="1"/>
          </p:nvPr>
        </p:nvSpPr>
        <p:spPr>
          <a:xfrm>
            <a:off x="4737100" y="763588"/>
            <a:ext cx="3298825" cy="489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1. Hello from Child!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from Parent!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(or)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2. Hello from Parent!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Hello from Child!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Here, two outputs are possible because </a:t>
            </a:r>
            <a:r>
              <a:rPr lang="en-US" b="1"/>
              <a:t>the parent process and child process are running concurrently.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r>
              <a:rPr lang="en-US"/>
              <a:t>So we don’t know </a:t>
            </a:r>
            <a:r>
              <a:rPr lang="en-US" b="1"/>
              <a:t>whether the OS will first give control to the parent process or the child process.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</p:txBody>
      </p:sp>
      <p:sp>
        <p:nvSpPr>
          <p:cNvPr id="1602" name="Google Shape;1602;p122"/>
          <p:cNvSpPr txBox="1">
            <a:spLocks noGrp="1"/>
          </p:cNvSpPr>
          <p:nvPr>
            <p:ph type="body" sz="half" idx="2"/>
          </p:nvPr>
        </p:nvSpPr>
        <p:spPr>
          <a:xfrm>
            <a:off x="968375" y="857250"/>
            <a:ext cx="3452813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&lt;stdio.h&gt;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&lt;sys/types.h&gt;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#include &lt;unistd.h&gt;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void forkexample()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// child process because return value zero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if (fork() == 0)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    printf("Hello from Child!\n");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// parent process because return value non-zero.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else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    printf("Hello from Parent!\n");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int main()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forkexample();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    return 0;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/>
              <a:t>} </a:t>
            </a:r>
            <a:endParaRPr/>
          </a:p>
          <a:p>
            <a:pPr marL="342900" lvl="0" indent="-200660" algn="l" rtl="0">
              <a:spcBef>
                <a:spcPts val="300"/>
              </a:spcBef>
              <a:spcAft>
                <a:spcPts val="0"/>
              </a:spcAft>
              <a:buSzPct val="76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23"/>
          <p:cNvSpPr txBox="1">
            <a:spLocks noGrp="1"/>
          </p:cNvSpPr>
          <p:nvPr>
            <p:ph idx="1"/>
          </p:nvPr>
        </p:nvSpPr>
        <p:spPr>
          <a:xfrm>
            <a:off x="4737100" y="709613"/>
            <a:ext cx="3298825" cy="494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Output?</a:t>
            </a:r>
            <a:endParaRPr/>
          </a:p>
        </p:txBody>
      </p:sp>
      <p:sp>
        <p:nvSpPr>
          <p:cNvPr id="1608" name="Google Shape;1608;p123"/>
          <p:cNvSpPr txBox="1">
            <a:spLocks noGrp="1"/>
          </p:cNvSpPr>
          <p:nvPr>
            <p:ph type="body" sz="half" idx="2"/>
          </p:nvPr>
        </p:nvSpPr>
        <p:spPr>
          <a:xfrm>
            <a:off x="819150" y="600075"/>
            <a:ext cx="3738563" cy="54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&lt;stdio.h&gt;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&lt;sys/types.h&gt;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&lt;unistd.h&gt;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void forkexample()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{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int x = 1;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if (fork() == 0)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    printf("Child has x = %d\n", ++x);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else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    printf("Parent has x = %d\n", --x);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}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int main()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{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forkexample();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return 0;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} 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Point To be Noted….</a:t>
            </a:r>
            <a:endParaRPr b="1"/>
          </a:p>
        </p:txBody>
      </p:sp>
      <p:sp>
        <p:nvSpPr>
          <p:cNvPr id="1616" name="Google Shape;1616;p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Parent process and child process are running the same program, </a:t>
            </a:r>
            <a:endParaRPr sz="18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but it does not mean they are identical. </a:t>
            </a:r>
            <a:endParaRPr sz="1600" b="1"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OS allocate </a:t>
            </a:r>
            <a:endParaRPr sz="1800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different data and states for these two processes, and </a:t>
            </a:r>
            <a:endParaRPr sz="1600" b="1"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the control flow of these processes can be different. </a:t>
            </a:r>
            <a:endParaRPr/>
          </a:p>
          <a:p>
            <a:pPr marL="342900" lvl="0" indent="-15722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</p:txBody>
      </p:sp>
      <p:sp>
        <p:nvSpPr>
          <p:cNvPr id="1617" name="Google Shape;1617;p1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9/15/2022</a:t>
            </a:r>
            <a:endParaRPr/>
          </a:p>
        </p:txBody>
      </p:sp>
      <p:sp>
        <p:nvSpPr>
          <p:cNvPr id="1618" name="Google Shape;1618;p1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619" name="Google Shape;1619;p1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25"/>
          <p:cNvSpPr txBox="1">
            <a:spLocks noGrp="1"/>
          </p:cNvSpPr>
          <p:nvPr>
            <p:ph idx="1"/>
          </p:nvPr>
        </p:nvSpPr>
        <p:spPr>
          <a:xfrm>
            <a:off x="4586975" y="955273"/>
            <a:ext cx="3533443" cy="513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/>
              <a:t>Output: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40005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r>
              <a:rPr lang="en-US"/>
              <a:t>Parent has x = 0 </a:t>
            </a:r>
            <a:endParaRPr/>
          </a:p>
          <a:p>
            <a:pPr marL="40005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r>
              <a:rPr lang="en-US"/>
              <a:t>Child has x = 2 </a:t>
            </a:r>
            <a:endParaRPr/>
          </a:p>
          <a:p>
            <a:pPr marL="45720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endParaRPr/>
          </a:p>
          <a:p>
            <a:pPr marL="40005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r>
              <a:rPr lang="en-US"/>
              <a:t>(or) </a:t>
            </a:r>
            <a:endParaRPr/>
          </a:p>
          <a:p>
            <a:pPr marL="45720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endParaRPr/>
          </a:p>
          <a:p>
            <a:pPr marL="40005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r>
              <a:rPr lang="en-US"/>
              <a:t>Child has x = 2 </a:t>
            </a:r>
            <a:endParaRPr/>
          </a:p>
          <a:p>
            <a:pPr marL="400050" lvl="1" indent="0" algn="l" rtl="0">
              <a:spcBef>
                <a:spcPts val="240"/>
              </a:spcBef>
              <a:spcAft>
                <a:spcPts val="0"/>
              </a:spcAft>
              <a:buSzPts val="912"/>
              <a:buNone/>
            </a:pPr>
            <a:r>
              <a:rPr lang="en-US"/>
              <a:t>Parent has x = 0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Char char="•"/>
            </a:pPr>
            <a:r>
              <a:rPr lang="en-US"/>
              <a:t>Here, global variable change in one process does not affected two other processes </a:t>
            </a:r>
            <a:r>
              <a:rPr lang="en-US" b="1"/>
              <a:t>because data/state of two processes are different. </a:t>
            </a:r>
            <a:endParaRPr b="1"/>
          </a:p>
          <a:p>
            <a:pPr marL="285750" lvl="0" indent="-208534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Char char="•"/>
            </a:pPr>
            <a:r>
              <a:rPr lang="en-US"/>
              <a:t>And also parent and child run simultaneously so two outputs are possible. </a:t>
            </a:r>
            <a:endParaRPr/>
          </a:p>
          <a:p>
            <a:pPr marL="285750" lvl="0" indent="-208534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endParaRPr/>
          </a:p>
        </p:txBody>
      </p:sp>
      <p:sp>
        <p:nvSpPr>
          <p:cNvPr id="1624" name="Google Shape;1624;p125"/>
          <p:cNvSpPr txBox="1">
            <a:spLocks noGrp="1"/>
          </p:cNvSpPr>
          <p:nvPr>
            <p:ph type="body" sz="half" idx="2"/>
          </p:nvPr>
        </p:nvSpPr>
        <p:spPr>
          <a:xfrm>
            <a:off x="819150" y="600075"/>
            <a:ext cx="3738563" cy="54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&lt;stdio.h&gt;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&lt;sys/types.h&gt;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#include &lt;unistd.h&gt;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void forkexample()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{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int x = 1;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if (fork() == 0)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    printf("Child has x = %d\n", ++x);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else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    printf("Parent has x = %d\n", --x);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}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int main()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{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forkexample();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    return 0; </a:t>
            </a:r>
            <a:endParaRPr/>
          </a:p>
          <a:p>
            <a:pPr marL="69850" lvl="0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r>
              <a:rPr lang="en-US" sz="1600"/>
              <a:t>} 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26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1631" name="Google Shape;1631;p126"/>
          <p:cNvSpPr txBox="1">
            <a:spLocks noGrp="1"/>
          </p:cNvSpPr>
          <p:nvPr>
            <p:ph idx="1"/>
          </p:nvPr>
        </p:nvSpPr>
        <p:spPr>
          <a:xfrm>
            <a:off x="806450" y="1233488"/>
            <a:ext cx="717073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Process executes last statement and then asks the operating system to delete it using the 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lang="en-US" sz="2000"/>
              <a:t> system call.</a:t>
            </a:r>
            <a:endParaRPr sz="2000"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Return of  data(output) from child to parent (via 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2000"/>
              <a:t>)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Process resources (physical and virtual memory, open files, I/O buffers) are deallocated by operating system</a:t>
            </a:r>
            <a:endParaRPr sz="2000"/>
          </a:p>
        </p:txBody>
      </p:sp>
      <p:sp>
        <p:nvSpPr>
          <p:cNvPr id="1632" name="Google Shape;1632;p1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4" name="Google Shape;1634;p1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633" name="Google Shape;1633;p1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149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New</a:t>
            </a:r>
            <a:r>
              <a:rPr lang="en-US"/>
              <a:t>:  </a:t>
            </a:r>
            <a:endParaRPr/>
          </a:p>
        </p:txBody>
      </p:sp>
      <p:sp>
        <p:nvSpPr>
          <p:cNvPr id="392" name="Google Shape;392;p15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OS can define a new process. 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An identifier is associated with the process. </a:t>
            </a:r>
            <a:endParaRPr sz="2000" b="1"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Any tables that will be needed to manage the process are allocated and built.</a:t>
            </a:r>
            <a:endParaRPr/>
          </a:p>
          <a:p>
            <a:pPr marL="527050" lvl="0" indent="-36068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None/>
            </a:pPr>
            <a:endParaRPr sz="2000" b="1"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This means that the OS has performed the necessary actions to create the process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But has not committed itself to the execution of the process.</a:t>
            </a:r>
            <a:endParaRPr sz="2000"/>
          </a:p>
        </p:txBody>
      </p:sp>
      <p:sp>
        <p:nvSpPr>
          <p:cNvPr id="393" name="Google Shape;393;p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27"/>
          <p:cNvSpPr txBox="1">
            <a:spLocks noGrp="1"/>
          </p:cNvSpPr>
          <p:nvPr>
            <p:ph type="title"/>
          </p:nvPr>
        </p:nvSpPr>
        <p:spPr>
          <a:xfrm>
            <a:off x="457200" y="62151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Child Process Termination</a:t>
            </a:r>
            <a:endParaRPr/>
          </a:p>
        </p:txBody>
      </p:sp>
      <p:sp>
        <p:nvSpPr>
          <p:cNvPr id="1640" name="Google Shape;1640;p127"/>
          <p:cNvSpPr txBox="1">
            <a:spLocks noGrp="1"/>
          </p:cNvSpPr>
          <p:nvPr>
            <p:ph idx="1"/>
          </p:nvPr>
        </p:nvSpPr>
        <p:spPr>
          <a:xfrm>
            <a:off x="806450" y="1233488"/>
            <a:ext cx="717073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Parent may terminate the execution of children processes  using the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lang="en-US" sz="1800"/>
              <a:t> system call.  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Some reasons for doing so:</a:t>
            </a:r>
            <a:endParaRPr sz="1800"/>
          </a:p>
          <a:p>
            <a:pPr marL="823913" lvl="1" indent="-457199" algn="l" rtl="0">
              <a:spcBef>
                <a:spcPts val="360"/>
              </a:spcBef>
              <a:spcAft>
                <a:spcPts val="0"/>
              </a:spcAft>
              <a:buSzPts val="1368"/>
              <a:buFont typeface="Century Gothic"/>
              <a:buAutoNum type="arabicParenR"/>
            </a:pPr>
            <a:r>
              <a:rPr lang="en-US" sz="1800" b="1"/>
              <a:t>Child has exceeded allocated resources</a:t>
            </a:r>
            <a:r>
              <a:rPr lang="en-US" sz="1800"/>
              <a:t>, thus the parent needs a mechanism to inspect the state of its children.</a:t>
            </a:r>
            <a:endParaRPr/>
          </a:p>
          <a:p>
            <a:pPr marL="823913" lvl="1" indent="-370331" algn="l" rtl="0">
              <a:spcBef>
                <a:spcPts val="360"/>
              </a:spcBef>
              <a:spcAft>
                <a:spcPts val="0"/>
              </a:spcAft>
              <a:buSzPts val="1368"/>
              <a:buFont typeface="Century Gothic"/>
              <a:buNone/>
            </a:pPr>
            <a:endParaRPr sz="1800"/>
          </a:p>
          <a:p>
            <a:pPr marL="823913" lvl="1" indent="-457199" algn="l" rtl="0">
              <a:spcBef>
                <a:spcPts val="360"/>
              </a:spcBef>
              <a:spcAft>
                <a:spcPts val="0"/>
              </a:spcAft>
              <a:buSzPts val="1368"/>
              <a:buFont typeface="Century Gothic"/>
              <a:buAutoNum type="arabicParenR"/>
            </a:pPr>
            <a:r>
              <a:rPr lang="en-US" sz="1800" b="1"/>
              <a:t>Task assigned to child is no longer required</a:t>
            </a:r>
            <a:endParaRPr/>
          </a:p>
          <a:p>
            <a:pPr marL="823913" lvl="1" indent="-370331" algn="l" rtl="0">
              <a:spcBef>
                <a:spcPts val="360"/>
              </a:spcBef>
              <a:spcAft>
                <a:spcPts val="0"/>
              </a:spcAft>
              <a:buSzPts val="1368"/>
              <a:buFont typeface="Century Gothic"/>
              <a:buNone/>
            </a:pPr>
            <a:endParaRPr sz="1800"/>
          </a:p>
          <a:p>
            <a:pPr marL="823913" lvl="1" indent="-457199" algn="l" rtl="0">
              <a:spcBef>
                <a:spcPts val="360"/>
              </a:spcBef>
              <a:spcAft>
                <a:spcPts val="0"/>
              </a:spcAft>
              <a:buSzPts val="1368"/>
              <a:buFont typeface="Century Gothic"/>
              <a:buAutoNum type="arabicParenR"/>
            </a:pPr>
            <a:r>
              <a:rPr lang="en-US" sz="1800" b="1"/>
              <a:t>The parent is exiting </a:t>
            </a:r>
            <a:r>
              <a:rPr lang="en-US" sz="1800"/>
              <a:t>and the operating systems does not allow  a child to continue if its parent terminates</a:t>
            </a:r>
            <a:endParaRPr/>
          </a:p>
        </p:txBody>
      </p:sp>
      <p:sp>
        <p:nvSpPr>
          <p:cNvPr id="1641" name="Google Shape;1641;p1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3" name="Google Shape;1643;p1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642" name="Google Shape;1642;p1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150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28"/>
          <p:cNvSpPr txBox="1">
            <a:spLocks noGrp="1"/>
          </p:cNvSpPr>
          <p:nvPr>
            <p:ph idx="1"/>
          </p:nvPr>
        </p:nvSpPr>
        <p:spPr>
          <a:xfrm>
            <a:off x="957263" y="1042988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235712" algn="l" rtl="0">
              <a:spcBef>
                <a:spcPts val="0"/>
              </a:spcBef>
              <a:spcAft>
                <a:spcPts val="0"/>
              </a:spcAft>
              <a:buSzPts val="608"/>
              <a:buNone/>
            </a:pPr>
            <a:endParaRPr sz="800"/>
          </a:p>
          <a:p>
            <a:pPr marL="68580" lvl="0" indent="0" algn="l" rtl="0">
              <a:spcBef>
                <a:spcPts val="48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rPr lang="en-US" b="1"/>
              <a:t>Cascading termination</a:t>
            </a:r>
            <a:endParaRPr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Some operating systems </a:t>
            </a:r>
            <a:r>
              <a:rPr lang="en-US" sz="1800" b="1"/>
              <a:t>do not allow child to exists if its parent has terminated.  </a:t>
            </a:r>
            <a:endParaRPr/>
          </a:p>
          <a:p>
            <a:pPr marL="342900" lvl="0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If a process terminates, then all its children must also be terminated. </a:t>
            </a:r>
            <a:endParaRPr sz="1800" b="1"/>
          </a:p>
          <a:p>
            <a:pPr marL="342900" lvl="1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/>
          </a:p>
          <a:p>
            <a:pPr marL="617537" lvl="2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All children, grandchildren</a:t>
            </a:r>
            <a:r>
              <a:rPr lang="en-US" sz="1800"/>
              <a:t>, etc.  are  terminated.</a:t>
            </a:r>
            <a:endParaRPr sz="1800" b="1"/>
          </a:p>
          <a:p>
            <a:pPr marL="342900" lvl="0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termination is initiated by the operating system.</a:t>
            </a:r>
            <a:endParaRPr sz="1800" b="1"/>
          </a:p>
        </p:txBody>
      </p:sp>
      <p:sp>
        <p:nvSpPr>
          <p:cNvPr id="1649" name="Google Shape;1649;p12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1" name="Google Shape;1651;p1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650" name="Google Shape;1650;p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151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2" name="Google Shape;1652;p128"/>
          <p:cNvSpPr txBox="1"/>
          <p:nvPr/>
        </p:nvSpPr>
        <p:spPr>
          <a:xfrm>
            <a:off x="457200" y="62151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 Process Termination</a:t>
            </a:r>
            <a:endParaRPr sz="2400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9"/>
          <p:cNvSpPr txBox="1"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1658" name="Google Shape;1658;p129"/>
          <p:cNvSpPr txBox="1">
            <a:spLocks noGrp="1"/>
          </p:cNvSpPr>
          <p:nvPr>
            <p:ph idx="1"/>
          </p:nvPr>
        </p:nvSpPr>
        <p:spPr>
          <a:xfrm>
            <a:off x="957263" y="1042988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235712" algn="l" rtl="0">
              <a:spcBef>
                <a:spcPts val="0"/>
              </a:spcBef>
              <a:spcAft>
                <a:spcPts val="0"/>
              </a:spcAft>
              <a:buSzPts val="608"/>
              <a:buNone/>
            </a:pPr>
            <a:endParaRPr sz="800"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parent process may wait for termination of a child process by using the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1800"/>
              <a:t>system call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/>
          </a:p>
          <a:p>
            <a:pPr marL="342900" lvl="0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wait system call returns status information and the process identifier (pid) of the terminated process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If no parent waiting (did not invoke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1800"/>
              <a:t>) process is a </a:t>
            </a:r>
            <a:r>
              <a:rPr lang="en-US" sz="1800" b="1">
                <a:solidFill>
                  <a:srgbClr val="3366FF"/>
                </a:solidFill>
              </a:rPr>
              <a:t>zombie</a:t>
            </a:r>
            <a:endParaRPr/>
          </a:p>
          <a:p>
            <a:pPr marL="342900" lvl="0" indent="-18745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432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If parent terminated without invoking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lang="en-US" sz="1800"/>
              <a:t> , process is an </a:t>
            </a:r>
            <a:r>
              <a:rPr lang="en-US" sz="1800" b="1">
                <a:solidFill>
                  <a:srgbClr val="3366FF"/>
                </a:solidFill>
              </a:rPr>
              <a:t>orphan</a:t>
            </a:r>
            <a:endParaRPr/>
          </a:p>
        </p:txBody>
      </p:sp>
      <p:sp>
        <p:nvSpPr>
          <p:cNvPr id="1659" name="Google Shape;1659;p1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1" name="Google Shape;1661;p1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660" name="Google Shape;1660;p1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152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New</a:t>
            </a:r>
            <a:r>
              <a:rPr lang="en-US"/>
              <a:t>:  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While a process is in the new state, information concerning the process that is needed by the OS is maintained in control tables in main memory.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However, the process itself is not in main memory. 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Where then?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New</a:t>
            </a:r>
            <a:r>
              <a:rPr lang="en-US"/>
              <a:t>:  </a:t>
            </a:r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/>
              <a:t>The code of the program to be executed is not in main memory, and </a:t>
            </a:r>
            <a:endParaRPr sz="2000"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/>
              <a:t>No space has been allocated for the data associated with that program.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/>
              <a:t>While the process is in the New state, the program remains in secondary storage, typically disk storage.</a:t>
            </a:r>
            <a:endParaRPr sz="2000"/>
          </a:p>
        </p:txBody>
      </p:sp>
      <p:sp>
        <p:nvSpPr>
          <p:cNvPr id="413" name="Google Shape;413;p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17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Ready</a:t>
            </a:r>
            <a:r>
              <a:rPr lang="en-US"/>
              <a:t>: 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process that is prepared to execute when given the opportunity.</a:t>
            </a:r>
            <a:endParaRPr sz="2000"/>
          </a:p>
        </p:txBody>
      </p:sp>
      <p:sp>
        <p:nvSpPr>
          <p:cNvPr id="423" name="Google Shape;423;p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5" name="Google Shape;425;p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18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32" name="Google Shape;432;p19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Running</a:t>
            </a:r>
            <a:r>
              <a:rPr lang="en-US"/>
              <a:t>: 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process that is currently being executed</a:t>
            </a:r>
            <a:endParaRPr sz="2000"/>
          </a:p>
        </p:txBody>
      </p:sp>
      <p:sp>
        <p:nvSpPr>
          <p:cNvPr id="433" name="Google Shape;433;p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34" name="Google Shape;434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19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>
            <a:spLocks noGrp="1"/>
          </p:cNvSpPr>
          <p:nvPr>
            <p:ph type="title"/>
          </p:nvPr>
        </p:nvSpPr>
        <p:spPr>
          <a:xfrm>
            <a:off x="1644650" y="550863"/>
            <a:ext cx="63801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3:  Processes</a:t>
            </a:r>
            <a:endParaRPr/>
          </a:p>
        </p:txBody>
      </p:sp>
      <p:sp>
        <p:nvSpPr>
          <p:cNvPr id="268" name="Google Shape;268;p2"/>
          <p:cNvSpPr txBox="1">
            <a:spLocks noGrp="1"/>
          </p:cNvSpPr>
          <p:nvPr>
            <p:ph idx="1"/>
          </p:nvPr>
        </p:nvSpPr>
        <p:spPr>
          <a:xfrm>
            <a:off x="806450" y="1120775"/>
            <a:ext cx="7370763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Process Concept</a:t>
            </a:r>
            <a:endParaRPr/>
          </a:p>
          <a:p>
            <a:pPr marL="342900" lvl="0" indent="-273050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Process Scheduling</a:t>
            </a:r>
            <a:endParaRPr/>
          </a:p>
          <a:p>
            <a:pPr marL="342900" lvl="0" indent="-273050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Operations on Processes</a:t>
            </a:r>
            <a:endParaRPr/>
          </a:p>
          <a:p>
            <a:pPr marL="342900" lvl="0" indent="-273050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Interprocess Communication</a:t>
            </a:r>
            <a:endParaRPr/>
          </a:p>
          <a:p>
            <a:pPr marL="342900" lvl="0" indent="-273050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Examples of IPC Systems</a:t>
            </a:r>
            <a:endParaRPr/>
          </a:p>
          <a:p>
            <a:pPr marL="342900" lvl="0" indent="-273050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Communication in Client-Server Systems</a:t>
            </a:r>
            <a:endParaRPr/>
          </a:p>
        </p:txBody>
      </p:sp>
      <p:sp>
        <p:nvSpPr>
          <p:cNvPr id="269" name="Google Shape;269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270" name="Google Shape;270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Blocked/Waiting</a:t>
            </a:r>
            <a:r>
              <a:rPr lang="en-US"/>
              <a:t>: 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process that cannot execute until some event occurs,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Such as the completion of an I/O operation.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I/O completion or reception of signal</a:t>
            </a:r>
            <a:endParaRPr sz="2000"/>
          </a:p>
        </p:txBody>
      </p:sp>
      <p:sp>
        <p:nvSpPr>
          <p:cNvPr id="443" name="Google Shape;443;p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44" name="Google Shape;444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52" name="Google Shape;452;p21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Terminated/Exit: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process that has been released from the pool of executable processes by the OS,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Either because it halted or because it aborted for some reason.</a:t>
            </a:r>
            <a:endParaRPr sz="2000"/>
          </a:p>
        </p:txBody>
      </p:sp>
      <p:sp>
        <p:nvSpPr>
          <p:cNvPr id="453" name="Google Shape;453;p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54" name="Google Shape;454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Terminated/Exit: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process is terminated –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When it reaches a natural completion point, 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When it aborts due to an unrecoverable error, or 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When another process with the appropriate authority causes the process to abort</a:t>
            </a:r>
            <a:endParaRPr/>
          </a:p>
        </p:txBody>
      </p:sp>
      <p:sp>
        <p:nvSpPr>
          <p:cNvPr id="463" name="Google Shape;463;p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p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72" name="Google Shape;472;p23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Terminated/Exit: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Termination moves the process to the exit state.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At this point, the process is no longer eligible for execution.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tables and other information associated with the job are temporarily preserved by the OS, which provides time for auxiliary or support programs to extract any needed information. </a:t>
            </a:r>
            <a:endParaRPr sz="2000"/>
          </a:p>
        </p:txBody>
      </p:sp>
      <p:sp>
        <p:nvSpPr>
          <p:cNvPr id="473" name="Google Shape;473;p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74" name="Google Shape;474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82" name="Google Shape;482;p24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Terminated/Exit:</a:t>
            </a:r>
            <a:endParaRPr/>
          </a:p>
          <a:p>
            <a:pPr marL="69850" lvl="0" indent="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For example, </a:t>
            </a:r>
            <a:endParaRPr sz="2000" b="1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An accounting program may need to record the processor time and other resources utilized by the process for billing purposes.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utility program may need to extract information about the history of the process for purposes related to performance or utilization analysis. </a:t>
            </a:r>
            <a:endParaRPr sz="2000"/>
          </a:p>
        </p:txBody>
      </p:sp>
      <p:sp>
        <p:nvSpPr>
          <p:cNvPr id="483" name="Google Shape;483;p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Terminated/Exit: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Once these programs have extracted the needed information,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OS no longer needs to maintain any data relating to the process and the process is deleted from the system.</a:t>
            </a:r>
            <a:endParaRPr sz="2000"/>
          </a:p>
        </p:txBody>
      </p:sp>
      <p:sp>
        <p:nvSpPr>
          <p:cNvPr id="493" name="Google Shape;493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>
            <a:spLocks noGrp="1"/>
          </p:cNvSpPr>
          <p:nvPr>
            <p:ph type="title"/>
          </p:nvPr>
        </p:nvSpPr>
        <p:spPr>
          <a:xfrm>
            <a:off x="739775" y="332691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 Diagram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idx="1"/>
          </p:nvPr>
        </p:nvSpPr>
        <p:spPr>
          <a:xfrm>
            <a:off x="806450" y="4476750"/>
            <a:ext cx="7370763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ct val="76000"/>
              <a:buChar char="🞇"/>
            </a:pPr>
            <a:r>
              <a:rPr lang="en-US" b="1"/>
              <a:t>Only one process can be running on any processor at any instant, although many processes may be ready and waiting.</a:t>
            </a:r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 txBox="1">
            <a:spLocks noGrp="1"/>
          </p:cNvSpPr>
          <p:nvPr>
            <p:ph type="title"/>
          </p:nvPr>
        </p:nvSpPr>
        <p:spPr>
          <a:xfrm>
            <a:off x="432441" y="37363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512" name="Google Shape;512;p27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Null to New: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new process is created to execute a program</a:t>
            </a:r>
            <a:endParaRPr sz="2000"/>
          </a:p>
        </p:txBody>
      </p:sp>
      <p:sp>
        <p:nvSpPr>
          <p:cNvPr id="513" name="Google Shape;513;p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5" name="Google Shape;515;p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514" name="Google Shape;514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27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51f404958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1551f404958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1551f404958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51f404958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1551f404958_0_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1551f404958_0_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>
            <a:spLocks noGrp="1"/>
          </p:cNvSpPr>
          <p:nvPr>
            <p:ph type="title"/>
          </p:nvPr>
        </p:nvSpPr>
        <p:spPr>
          <a:xfrm>
            <a:off x="1644650" y="550863"/>
            <a:ext cx="63801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3:  Processes</a:t>
            </a:r>
            <a:endParaRPr/>
          </a:p>
        </p:txBody>
      </p:sp>
      <p:sp>
        <p:nvSpPr>
          <p:cNvPr id="277" name="Google Shape;277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278" name="Google Shape;278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0" name="Google Shape;2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46" y="1765395"/>
            <a:ext cx="7674461" cy="249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51f404958_0_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1551f404958_0_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1551f404958_0_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51f404958_0_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1551f404958_0_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1551f404958_0_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51f404958_0_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1551f404958_0_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1551f404958_0_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551f404958_0_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1551f404958_0_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1551f404958_0_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551f404958_0_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1551f404958_0_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1551f404958_0_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551f404958_0_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1551f404958_0_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1551f404958_0_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551f404958_0_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1551f404958_0_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1551f404958_0_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51f404958_0_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1551f404958_0_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1551f404958_0_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551f404958_0_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1551f404958_0_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1551f404958_0_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551f404958_0_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1551f404958_0_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1551f404958_0_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>
            <a:spLocks noGrp="1"/>
          </p:cNvSpPr>
          <p:nvPr>
            <p:ph type="title"/>
          </p:nvPr>
        </p:nvSpPr>
        <p:spPr>
          <a:xfrm>
            <a:off x="889072" y="535058"/>
            <a:ext cx="7024687" cy="4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86" name="Google Shape;286;p4"/>
          <p:cNvSpPr txBox="1">
            <a:spLocks noGrp="1"/>
          </p:cNvSpPr>
          <p:nvPr>
            <p:ph idx="1"/>
          </p:nvPr>
        </p:nvSpPr>
        <p:spPr>
          <a:xfrm>
            <a:off x="970011" y="903832"/>
            <a:ext cx="7464305" cy="409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432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What ?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A Program in execution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Unit of work in modern time sharing systems</a:t>
            </a:r>
            <a:endParaRPr/>
          </a:p>
          <a:p>
            <a:pPr marL="365760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endParaRPr sz="2000"/>
          </a:p>
          <a:p>
            <a:pPr marL="342900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How?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System consists of a collection of processes: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b="1"/>
              <a:t>Operating system processes execute system code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b="1"/>
              <a:t>User processes executing  user code.</a:t>
            </a:r>
            <a:endParaRPr/>
          </a:p>
          <a:p>
            <a:pPr marL="914400" lvl="2" indent="-13208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/>
          </a:p>
          <a:p>
            <a:pPr marL="342900" lvl="0" indent="-27432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Why?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/>
              <a:t>All these processes can execute concurrently with the CPU(s) multiplexed among them.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b="1"/>
              <a:t>By switching between processes, the OS can make computer more productive.</a:t>
            </a:r>
            <a:endParaRPr b="1"/>
          </a:p>
        </p:txBody>
      </p:sp>
      <p:sp>
        <p:nvSpPr>
          <p:cNvPr id="287" name="Google Shape;287;p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551f404958_0_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1551f404958_0_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1551f404958_0_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551f404958_0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1551f404958_0_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1551f404958_0_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551f404958_0_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g1551f404958_0_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1551f404958_0_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551f404958_0_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1551f404958_0_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1551f404958_0_1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551f404958_0_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1551f404958_0_1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1551f404958_0_1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551f404958_0_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1551f404958_0_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g1551f404958_0_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51f404958_0_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1551f404958_0_1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1551f404958_0_1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551f404958_0_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1551f404958_0_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1551f404958_0_1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551f404958_0_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1551f404958_0_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1551f404958_0_1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551f404958_0_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1551f404958_0_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1551f404958_0_1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 txBox="1">
            <a:spLocks noGrp="1"/>
          </p:cNvSpPr>
          <p:nvPr>
            <p:ph type="title"/>
          </p:nvPr>
        </p:nvSpPr>
        <p:spPr>
          <a:xfrm>
            <a:off x="4746625" y="777875"/>
            <a:ext cx="3300413" cy="21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</a:t>
            </a:r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 b="1">
                <a:solidFill>
                  <a:srgbClr val="94C600"/>
                </a:solidFill>
              </a:rPr>
              <a:t>Process</a:t>
            </a:r>
            <a:endParaRPr sz="2400" b="1"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A program in execution</a:t>
            </a:r>
            <a:endParaRPr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A process is more than the program code.</a:t>
            </a:r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298" name="Google Shape;29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9" name="Google Shape;2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551f404958_0_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1551f404958_0_1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1551f404958_0_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8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New to Ready: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OS will move a process from the New state to the Ready state when it is prepared to take on an additional process.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Most systems set some limit based on </a:t>
            </a:r>
            <a:endParaRPr sz="2000"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The number of existing processes or </a:t>
            </a:r>
            <a:endParaRPr/>
          </a:p>
          <a:p>
            <a:pPr marL="527050" lvl="0" indent="-4572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arenR"/>
            </a:pPr>
            <a:r>
              <a:rPr lang="en-US" sz="2000" b="1"/>
              <a:t>The amount of virtual memory committed to existing processes. </a:t>
            </a:r>
            <a:endParaRPr sz="2000" b="1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This limit assures that there are not so many active processes as to degrade performance.</a:t>
            </a:r>
            <a:endParaRPr sz="2000"/>
          </a:p>
        </p:txBody>
      </p:sp>
      <p:sp>
        <p:nvSpPr>
          <p:cNvPr id="707" name="Google Shape;707;p2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9" name="Google Shape;709;p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0" name="Google Shape;710;p28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9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Ready to</a:t>
            </a:r>
            <a:r>
              <a:rPr lang="en-US" sz="2000"/>
              <a:t> </a:t>
            </a:r>
            <a:r>
              <a:rPr lang="en-US" sz="2000" b="1"/>
              <a:t>Running: </a:t>
            </a:r>
            <a:endParaRPr sz="2000" b="1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When it is time to select a process to run, the OS chooses one of the processes in the Ready state.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This is the job of the scheduler or dispatcher.</a:t>
            </a:r>
            <a:endParaRPr sz="2000"/>
          </a:p>
        </p:txBody>
      </p:sp>
      <p:sp>
        <p:nvSpPr>
          <p:cNvPr id="717" name="Google Shape;717;p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9" name="Google Shape;719;p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29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0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26" name="Google Shape;726;p30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Running to Exit: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currently running process is terminated by the OS if the process indicates that it has completed, or if it aborts.</a:t>
            </a:r>
            <a:endParaRPr sz="2000"/>
          </a:p>
        </p:txBody>
      </p:sp>
      <p:sp>
        <p:nvSpPr>
          <p:cNvPr id="727" name="Google Shape;727;p3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9" name="Google Shape;729;p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28" name="Google Shape;728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0" name="Google Shape;730;p30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1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36" name="Google Shape;736;p31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Running to Ready: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most common reason for this transition is that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running process has reached the maximum allowable time for uninterrupted execution.</a:t>
            </a:r>
            <a:endParaRPr/>
          </a:p>
        </p:txBody>
      </p:sp>
      <p:sp>
        <p:nvSpPr>
          <p:cNvPr id="737" name="Google Shape;737;p3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9" name="Google Shape;739;p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1" name="Google Shape;7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47" name="Google Shape;747;p32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Running to Ready: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There are several other alternative causes for this transition-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OS assigns different levels of priority to different processes. </a:t>
            </a:r>
            <a:endParaRPr sz="2000"/>
          </a:p>
          <a:p>
            <a:pPr marL="69850" lvl="0" indent="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</p:txBody>
      </p:sp>
      <p:sp>
        <p:nvSpPr>
          <p:cNvPr id="748" name="Google Shape;748;p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49" name="Google Shape;749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2" name="Google Shape;7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3"/>
          <p:cNvSpPr txBox="1">
            <a:spLocks noGrp="1"/>
          </p:cNvSpPr>
          <p:nvPr>
            <p:ph type="title"/>
          </p:nvPr>
        </p:nvSpPr>
        <p:spPr>
          <a:xfrm>
            <a:off x="1360488" y="182563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State Transition</a:t>
            </a:r>
            <a:endParaRPr/>
          </a:p>
        </p:txBody>
      </p:sp>
      <p:sp>
        <p:nvSpPr>
          <p:cNvPr id="758" name="Google Shape;758;p33"/>
          <p:cNvSpPr txBox="1">
            <a:spLocks noGrp="1"/>
          </p:cNvSpPr>
          <p:nvPr>
            <p:ph idx="1"/>
          </p:nvPr>
        </p:nvSpPr>
        <p:spPr>
          <a:xfrm>
            <a:off x="806450" y="1246188"/>
            <a:ext cx="7370763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897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b="1"/>
              <a:t>Running to Ready:</a:t>
            </a:r>
            <a:endParaRPr/>
          </a:p>
          <a:p>
            <a:pPr marL="69850" lvl="0" indent="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For Example-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Process A is running at a given priority level, and process B, at a higher priority level, is blocked.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If the OS learns that the event upon which process B has been waiting has occurred, moving B to a ready state, </a:t>
            </a: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Then it can interrupt process A and dispatch process B.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Thus, the OS has pre-empted process A</a:t>
            </a:r>
            <a:endParaRPr sz="2000"/>
          </a:p>
        </p:txBody>
      </p:sp>
      <p:sp>
        <p:nvSpPr>
          <p:cNvPr id="759" name="Google Shape;759;p3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1" name="Google Shape;761;p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60" name="Google Shape;760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2" name="Google Shape;762;p33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Book-William Stallings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4"/>
          <p:cNvSpPr txBox="1">
            <a:spLocks noGrp="1"/>
          </p:cNvSpPr>
          <p:nvPr>
            <p:ph type="title"/>
          </p:nvPr>
        </p:nvSpPr>
        <p:spPr>
          <a:xfrm>
            <a:off x="4761220" y="915632"/>
            <a:ext cx="330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Control Block (PCB)</a:t>
            </a:r>
            <a:endParaRPr/>
          </a:p>
        </p:txBody>
      </p:sp>
      <p:sp>
        <p:nvSpPr>
          <p:cNvPr id="768" name="Google Shape;768;p34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34"/>
          <p:cNvSpPr txBox="1">
            <a:spLocks noGrp="1"/>
          </p:cNvSpPr>
          <p:nvPr>
            <p:ph type="body" sz="half" idx="2"/>
          </p:nvPr>
        </p:nvSpPr>
        <p:spPr>
          <a:xfrm>
            <a:off x="4733925" y="1624013"/>
            <a:ext cx="330200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rPr lang="en-US" sz="2000" b="1"/>
              <a:t>Information associated with each process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rPr lang="en-US" sz="2000" b="1"/>
              <a:t>(also called </a:t>
            </a:r>
            <a:r>
              <a:rPr lang="en-US" sz="2000" b="1">
                <a:solidFill>
                  <a:srgbClr val="3366FF"/>
                </a:solidFill>
              </a:rPr>
              <a:t>task control block</a:t>
            </a:r>
            <a:r>
              <a:rPr lang="en-US" sz="2000" b="1"/>
              <a:t>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rPr lang="en-US" sz="2000"/>
              <a:t>Repository of any information related to Process</a:t>
            </a:r>
            <a:endParaRPr/>
          </a:p>
        </p:txBody>
      </p:sp>
      <p:sp>
        <p:nvSpPr>
          <p:cNvPr id="770" name="Google Shape;770;p3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3" name="Google Shape;773;p3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71" name="Google Shape;771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2" name="Google Shape;7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950" y="806450"/>
            <a:ext cx="2979738" cy="519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5"/>
          <p:cNvSpPr txBox="1">
            <a:spLocks noGrp="1"/>
          </p:cNvSpPr>
          <p:nvPr>
            <p:ph type="title"/>
          </p:nvPr>
        </p:nvSpPr>
        <p:spPr>
          <a:xfrm>
            <a:off x="4706938" y="847725"/>
            <a:ext cx="3300412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779" name="Google Shape;779;p35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35"/>
          <p:cNvSpPr txBox="1">
            <a:spLocks noGrp="1"/>
          </p:cNvSpPr>
          <p:nvPr>
            <p:ph type="body" sz="half" idx="2"/>
          </p:nvPr>
        </p:nvSpPr>
        <p:spPr>
          <a:xfrm>
            <a:off x="4733925" y="1392238"/>
            <a:ext cx="33020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Process state – </a:t>
            </a:r>
            <a:r>
              <a:rPr lang="en-US" sz="2000"/>
              <a:t>running, waiting, etc</a:t>
            </a:r>
            <a:endParaRPr sz="2000"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Program counter – </a:t>
            </a:r>
            <a:r>
              <a:rPr lang="en-US" sz="2000"/>
              <a:t>address of the next instruction to be executed for this process</a:t>
            </a:r>
            <a:endParaRPr/>
          </a:p>
        </p:txBody>
      </p:sp>
      <p:sp>
        <p:nvSpPr>
          <p:cNvPr id="781" name="Google Shape;781;p3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4" name="Google Shape;784;p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82" name="Google Shape;782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3" name="Google Shape;78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4679950" y="684213"/>
            <a:ext cx="3300413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Process Control Block (PCB)</a:t>
            </a:r>
            <a:endParaRPr/>
          </a:p>
        </p:txBody>
      </p:sp>
      <p:sp>
        <p:nvSpPr>
          <p:cNvPr id="790" name="Google Shape;790;p36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791" name="Google Shape;791;p36"/>
          <p:cNvSpPr txBox="1">
            <a:spLocks noGrp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 b="1"/>
              <a:t>CPU registers –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/>
              <a:t>contents of all process-centric registers, </a:t>
            </a:r>
            <a:endParaRPr/>
          </a:p>
          <a:p>
            <a:pPr marL="285750" lvl="0" indent="-198882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Registers may vary in number and type depending on system architecture. </a:t>
            </a:r>
            <a:endParaRPr sz="1400" b="1"/>
          </a:p>
        </p:txBody>
      </p:sp>
      <p:sp>
        <p:nvSpPr>
          <p:cNvPr id="792" name="Google Shape;792;p3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5" name="Google Shape;795;p3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793" name="Google Shape;793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59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4" name="Google Shape;7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746625" y="777875"/>
            <a:ext cx="3300413" cy="21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</a:t>
            </a:r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Multiple parts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The program code, also called </a:t>
            </a:r>
            <a:r>
              <a:rPr lang="en-US" sz="2000" b="1">
                <a:solidFill>
                  <a:srgbClr val="3366FF"/>
                </a:solidFill>
              </a:rPr>
              <a:t>text section</a:t>
            </a:r>
            <a:endParaRPr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Current activity including</a:t>
            </a:r>
            <a:r>
              <a:rPr lang="en-US" sz="2000" b="1">
                <a:solidFill>
                  <a:srgbClr val="3366FF"/>
                </a:solidFill>
              </a:rPr>
              <a:t> value of program</a:t>
            </a:r>
            <a:r>
              <a:rPr lang="en-US" sz="2000" b="1"/>
              <a:t> </a:t>
            </a:r>
            <a:r>
              <a:rPr lang="en-US" sz="2000" b="1">
                <a:solidFill>
                  <a:srgbClr val="3366FF"/>
                </a:solidFill>
              </a:rPr>
              <a:t>counter</a:t>
            </a:r>
            <a:r>
              <a:rPr lang="en-US" sz="2000"/>
              <a:t>, content of processor registers</a:t>
            </a:r>
            <a:endParaRPr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 b="1">
              <a:solidFill>
                <a:srgbClr val="3366FF"/>
              </a:solidFill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>
                <a:solidFill>
                  <a:srgbClr val="3366FF"/>
                </a:solidFill>
              </a:rPr>
              <a:t>Process Stack</a:t>
            </a:r>
            <a:r>
              <a:rPr lang="en-US" sz="2000" b="1"/>
              <a:t> </a:t>
            </a:r>
            <a:r>
              <a:rPr lang="en-US" sz="2000"/>
              <a:t>containing temporary data</a:t>
            </a:r>
            <a:endParaRPr/>
          </a:p>
          <a:p>
            <a:pPr marL="628650" lvl="1" indent="-1714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Function parameters, return addresses, local variables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4679950" y="684213"/>
            <a:ext cx="3300413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Process Control Block (PCB)</a:t>
            </a:r>
            <a:endParaRPr/>
          </a:p>
        </p:txBody>
      </p:sp>
      <p:sp>
        <p:nvSpPr>
          <p:cNvPr id="801" name="Google Shape;801;p37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802" name="Google Shape;802;p37"/>
          <p:cNvSpPr txBox="1">
            <a:spLocks noGrp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/>
              <a:t>CPU registers –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/>
              <a:t>They may include </a:t>
            </a:r>
            <a:endParaRPr/>
          </a:p>
          <a:p>
            <a:pPr marL="628650" lvl="1" indent="-1714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accumulators, </a:t>
            </a:r>
            <a:endParaRPr/>
          </a:p>
          <a:p>
            <a:pPr marL="628650" lvl="1" indent="-1714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index registers , </a:t>
            </a:r>
            <a:endParaRPr/>
          </a:p>
          <a:p>
            <a:pPr marL="628650" lvl="1" indent="-1714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stack pointers and </a:t>
            </a:r>
            <a:endParaRPr/>
          </a:p>
          <a:p>
            <a:pPr marL="628650" lvl="1" indent="-1714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general purpose registers</a:t>
            </a:r>
            <a:endParaRPr/>
          </a:p>
          <a:p>
            <a:pPr marL="628650" lvl="1" indent="-1714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Any condition code information</a:t>
            </a:r>
            <a:endParaRPr/>
          </a:p>
          <a:p>
            <a:pPr marL="80010" lvl="0" indent="6857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  <a:p>
            <a:pPr marL="80010" lvl="0" indent="-8001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When interrupt occurs , then this state information along with program counter must be saved to be continued correctly afterward.</a:t>
            </a:r>
            <a:endParaRPr/>
          </a:p>
        </p:txBody>
      </p:sp>
      <p:sp>
        <p:nvSpPr>
          <p:cNvPr id="803" name="Google Shape;803;p3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6" name="Google Shape;806;p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04" name="Google Shape;804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5" name="Google Shape;80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8"/>
          <p:cNvSpPr txBox="1">
            <a:spLocks noGrp="1"/>
          </p:cNvSpPr>
          <p:nvPr>
            <p:ph type="title"/>
          </p:nvPr>
        </p:nvSpPr>
        <p:spPr>
          <a:xfrm>
            <a:off x="4706938" y="820738"/>
            <a:ext cx="330041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Process Control Block (PCB)</a:t>
            </a:r>
            <a:endParaRPr/>
          </a:p>
        </p:txBody>
      </p:sp>
      <p:sp>
        <p:nvSpPr>
          <p:cNvPr id="812" name="Google Shape;812;p38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813" name="Google Shape;813;p38"/>
          <p:cNvSpPr txBox="1">
            <a:spLocks noGrp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CPU scheduling information-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Process priorities,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scheduling queue pointers,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any other scheduling parameters.</a:t>
            </a:r>
            <a:endParaRPr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</p:txBody>
      </p:sp>
      <p:sp>
        <p:nvSpPr>
          <p:cNvPr id="814" name="Google Shape;814;p3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7" name="Google Shape;817;p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15" name="Google Shape;815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6" name="Google Shape;81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9"/>
          <p:cNvSpPr txBox="1">
            <a:spLocks noGrp="1"/>
          </p:cNvSpPr>
          <p:nvPr>
            <p:ph type="title"/>
          </p:nvPr>
        </p:nvSpPr>
        <p:spPr>
          <a:xfrm>
            <a:off x="4706938" y="820738"/>
            <a:ext cx="330041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Process Control Block (PCB)</a:t>
            </a:r>
            <a:endParaRPr/>
          </a:p>
        </p:txBody>
      </p:sp>
      <p:sp>
        <p:nvSpPr>
          <p:cNvPr id="823" name="Google Shape;823;p39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824" name="Google Shape;824;p39"/>
          <p:cNvSpPr txBox="1">
            <a:spLocks noGrp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Memory-management information –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memory allocated to the process,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value of the Base and limit registers,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the page tables or segment tables.</a:t>
            </a:r>
            <a:endParaRPr/>
          </a:p>
        </p:txBody>
      </p:sp>
      <p:sp>
        <p:nvSpPr>
          <p:cNvPr id="825" name="Google Shape;825;p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8" name="Google Shape;828;p3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26" name="Google Shape;826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7" name="Google Shape;82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"/>
          <p:cNvSpPr txBox="1">
            <a:spLocks noGrp="1"/>
          </p:cNvSpPr>
          <p:nvPr>
            <p:ph type="title"/>
          </p:nvPr>
        </p:nvSpPr>
        <p:spPr>
          <a:xfrm>
            <a:off x="4706938" y="820738"/>
            <a:ext cx="330041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834" name="Google Shape;834;p40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835" name="Google Shape;835;p40"/>
          <p:cNvSpPr txBox="1">
            <a:spLocks noGrp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 b="1"/>
              <a:t>Accounting information –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/>
              <a:t>CPU used,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clock time elapsed since start,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time limits,</a:t>
            </a:r>
            <a:r>
              <a:rPr lang="en-US" sz="1800"/>
              <a:t>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 b="1"/>
              <a:t>job or process numbers</a:t>
            </a:r>
            <a:endParaRPr/>
          </a:p>
          <a:p>
            <a:pPr marL="285750" lvl="0" indent="-198882" algn="l" rtl="0"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836" name="Google Shape;836;p4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9" name="Google Shape;839;p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8" name="Google Shape;8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1"/>
          <p:cNvSpPr txBox="1">
            <a:spLocks noGrp="1"/>
          </p:cNvSpPr>
          <p:nvPr>
            <p:ph type="title"/>
          </p:nvPr>
        </p:nvSpPr>
        <p:spPr>
          <a:xfrm>
            <a:off x="4706938" y="820738"/>
            <a:ext cx="330041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845" name="Google Shape;845;p41"/>
          <p:cNvSpPr>
            <a:spLocks noGrp="1"/>
          </p:cNvSpPr>
          <p:nvPr>
            <p:ph type="pic" idx="1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41"/>
          <p:cNvSpPr txBox="1">
            <a:spLocks noGrp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 b="1"/>
              <a:t>I/O status information –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/>
              <a:t>list of I/O devices allocated to process,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/>
              <a:t>list of open files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 b="1"/>
          </a:p>
        </p:txBody>
      </p:sp>
      <p:sp>
        <p:nvSpPr>
          <p:cNvPr id="847" name="Google Shape;847;p4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0" name="Google Shape;850;p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48" name="Google Shape;848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9" name="Google Shape;8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558800" y="6873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Switch From Process to Process</a:t>
            </a:r>
            <a:endParaRPr/>
          </a:p>
        </p:txBody>
      </p:sp>
      <p:sp>
        <p:nvSpPr>
          <p:cNvPr id="857" name="Google Shape;857;p4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9" name="Google Shape;859;p42"/>
          <p:cNvSpPr txBox="1">
            <a:spLocks noGrp="1"/>
          </p:cNvSpPr>
          <p:nvPr>
            <p:ph type="ftr" sz="quarter" idx="11"/>
          </p:nvPr>
        </p:nvSpPr>
        <p:spPr>
          <a:xfrm>
            <a:off x="4851401" y="6201947"/>
            <a:ext cx="350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6" name="Google Shape;856;p42"/>
          <p:cNvPicPr preferRelativeResize="0"/>
          <p:nvPr/>
        </p:nvPicPr>
        <p:blipFill rotWithShape="1">
          <a:blip r:embed="rId3">
            <a:alphaModFix/>
          </a:blip>
          <a:srcRect l="6422" r="15461"/>
          <a:stretch/>
        </p:blipFill>
        <p:spPr>
          <a:xfrm>
            <a:off x="777923" y="1200435"/>
            <a:ext cx="7547212" cy="527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is a Thread?</a:t>
            </a:r>
            <a:endParaRPr/>
          </a:p>
        </p:txBody>
      </p:sp>
      <p:sp>
        <p:nvSpPr>
          <p:cNvPr id="865" name="Google Shape;865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thread is a path of execution within a process.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A process can contain multiple threads.</a:t>
            </a:r>
            <a:endParaRPr/>
          </a:p>
        </p:txBody>
      </p:sp>
      <p:sp>
        <p:nvSpPr>
          <p:cNvPr id="866" name="Google Shape;866;p4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68" name="Google Shape;868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Traditional Heavy Weight process</a:t>
            </a:r>
            <a:endParaRPr/>
          </a:p>
        </p:txBody>
      </p:sp>
      <p:sp>
        <p:nvSpPr>
          <p:cNvPr id="874" name="Google Shape;874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Has </a:t>
            </a:r>
            <a:r>
              <a:rPr lang="en-US" sz="2000" b="1"/>
              <a:t>a single thread of control.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Process performs a single thread of execution.</a:t>
            </a:r>
            <a:endParaRPr/>
          </a:p>
          <a:p>
            <a:pPr marL="69850" lvl="0" indent="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</p:txBody>
      </p:sp>
      <p:sp>
        <p:nvSpPr>
          <p:cNvPr id="875" name="Google Shape;875;p4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Traditional Heavy Weight process</a:t>
            </a:r>
            <a:endParaRPr/>
          </a:p>
        </p:txBody>
      </p:sp>
      <p:sp>
        <p:nvSpPr>
          <p:cNvPr id="883" name="Google Shape;88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For Example,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If a process is running a word processor program,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single thread of instructions is being executed.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The user could not simultaneously type in characters and run the spell checker within the same process.</a:t>
            </a:r>
            <a:endParaRPr/>
          </a:p>
        </p:txBody>
      </p:sp>
      <p:sp>
        <p:nvSpPr>
          <p:cNvPr id="884" name="Google Shape;884;p4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5" name="Google Shape;885;p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86" name="Google Shape;886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Multithreaded Process</a:t>
            </a:r>
            <a:endParaRPr/>
          </a:p>
        </p:txBody>
      </p:sp>
      <p:sp>
        <p:nvSpPr>
          <p:cNvPr id="892" name="Google Shape;892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If a process has </a:t>
            </a:r>
            <a:r>
              <a:rPr lang="en-US" sz="2000" b="1"/>
              <a:t>multiple threads of control</a:t>
            </a:r>
            <a:r>
              <a:rPr lang="en-US" sz="2000"/>
              <a:t>, 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It can do </a:t>
            </a:r>
            <a:r>
              <a:rPr lang="en-US" sz="2000" b="1"/>
              <a:t>more than one task </a:t>
            </a:r>
            <a:r>
              <a:rPr lang="en-US" sz="2000"/>
              <a:t>at a time.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4" name="Google Shape;894;p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895" name="Google Shape;895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69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>
            <a:spLocks noGrp="1"/>
          </p:cNvSpPr>
          <p:nvPr>
            <p:ph type="title"/>
          </p:nvPr>
        </p:nvSpPr>
        <p:spPr>
          <a:xfrm>
            <a:off x="4746625" y="777875"/>
            <a:ext cx="3300413" cy="21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</a:t>
            </a:r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Multiple parts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>
                <a:solidFill>
                  <a:srgbClr val="3366FF"/>
                </a:solidFill>
              </a:rPr>
              <a:t>Data section</a:t>
            </a:r>
            <a:r>
              <a:rPr lang="en-US" sz="2000" b="1"/>
              <a:t> containing global variables</a:t>
            </a:r>
            <a:endParaRPr/>
          </a:p>
          <a:p>
            <a:pPr marL="285750" lvl="0" indent="-18923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 b="1">
              <a:solidFill>
                <a:srgbClr val="3366FF"/>
              </a:solidFill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2000" b="1">
                <a:solidFill>
                  <a:srgbClr val="3366FF"/>
                </a:solidFill>
              </a:rPr>
              <a:t>Heap</a:t>
            </a:r>
            <a:r>
              <a:rPr lang="en-US" sz="2000" b="1"/>
              <a:t> </a:t>
            </a:r>
            <a:r>
              <a:rPr lang="en-US" sz="2000"/>
              <a:t>containing </a:t>
            </a:r>
            <a:r>
              <a:rPr lang="en-US" sz="2000" b="1"/>
              <a:t>memory dynamically allocated during run time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2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68"/>
              <a:buFont typeface="Arial"/>
              <a:buNone/>
            </a:pPr>
            <a:endParaRPr sz="1800"/>
          </a:p>
        </p:txBody>
      </p:sp>
      <p:sp>
        <p:nvSpPr>
          <p:cNvPr id="316" name="Google Shape;316;p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18" name="Google Shape;318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9" name="Google Shape;3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Multithreading?</a:t>
            </a:r>
            <a:endParaRPr/>
          </a:p>
        </p:txBody>
      </p:sp>
      <p:sp>
        <p:nvSpPr>
          <p:cNvPr id="901" name="Google Shape;901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A thread is also known as lightweight process.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The idea is to </a:t>
            </a:r>
            <a:r>
              <a:rPr lang="en-US" sz="2000" b="1"/>
              <a:t>achieve parallelism by dividing a process into multiple threads. 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</p:txBody>
      </p:sp>
      <p:sp>
        <p:nvSpPr>
          <p:cNvPr id="902" name="Google Shape;902;p4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3" name="Google Shape;903;p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04" name="Google Shape;904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8"/>
          <p:cNvSpPr txBox="1">
            <a:spLocks noGrp="1"/>
          </p:cNvSpPr>
          <p:nvPr>
            <p:ph type="title"/>
          </p:nvPr>
        </p:nvSpPr>
        <p:spPr>
          <a:xfrm>
            <a:off x="914400" y="5461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Single and Multithreaded Processes</a:t>
            </a:r>
            <a:endParaRPr/>
          </a:p>
        </p:txBody>
      </p:sp>
      <p:pic>
        <p:nvPicPr>
          <p:cNvPr id="911" name="Google Shape;911;p48" descr="4_0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8"/>
          <p:cNvSpPr txBox="1"/>
          <p:nvPr/>
        </p:nvSpPr>
        <p:spPr>
          <a:xfrm>
            <a:off x="5199805" y="3161939"/>
            <a:ext cx="873457" cy="40011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3" name="Google Shape;913;p48"/>
          <p:cNvSpPr txBox="1"/>
          <p:nvPr/>
        </p:nvSpPr>
        <p:spPr>
          <a:xfrm>
            <a:off x="6157437" y="3177859"/>
            <a:ext cx="873457" cy="40011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4" name="Google Shape;914;p48"/>
          <p:cNvSpPr txBox="1"/>
          <p:nvPr/>
        </p:nvSpPr>
        <p:spPr>
          <a:xfrm>
            <a:off x="7071853" y="3177859"/>
            <a:ext cx="873457" cy="40011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9"/>
          <p:cNvSpPr txBox="1">
            <a:spLocks noGrp="1"/>
          </p:cNvSpPr>
          <p:nvPr>
            <p:ph type="title"/>
          </p:nvPr>
        </p:nvSpPr>
        <p:spPr>
          <a:xfrm>
            <a:off x="873124" y="358823"/>
            <a:ext cx="7024687" cy="35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Threads</a:t>
            </a:r>
            <a:endParaRPr/>
          </a:p>
        </p:txBody>
      </p:sp>
      <p:sp>
        <p:nvSpPr>
          <p:cNvPr id="920" name="Google Shape;920;p49"/>
          <p:cNvSpPr txBox="1">
            <a:spLocks noGrp="1"/>
          </p:cNvSpPr>
          <p:nvPr>
            <p:ph idx="1"/>
          </p:nvPr>
        </p:nvSpPr>
        <p:spPr>
          <a:xfrm>
            <a:off x="859477" y="699252"/>
            <a:ext cx="6777038" cy="208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Threads are not independent of one another like processes</a:t>
            </a:r>
            <a:endParaRPr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Threads share with other threads their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code section,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data section,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OS resources (like open files and signals). </a:t>
            </a:r>
            <a:endParaRPr/>
          </a:p>
        </p:txBody>
      </p:sp>
      <p:sp>
        <p:nvSpPr>
          <p:cNvPr id="921" name="Google Shape;921;p4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2" name="Google Shape;922;p49"/>
          <p:cNvSpPr txBox="1">
            <a:spLocks noGrp="1"/>
          </p:cNvSpPr>
          <p:nvPr>
            <p:ph type="ftr" sz="quarter" idx="11"/>
          </p:nvPr>
        </p:nvSpPr>
        <p:spPr>
          <a:xfrm>
            <a:off x="4751033" y="6124480"/>
            <a:ext cx="350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23" name="Google Shape;923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4" name="Google Shape;9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24" y="2975204"/>
            <a:ext cx="7261225" cy="322088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49"/>
          <p:cNvSpPr/>
          <p:nvPr/>
        </p:nvSpPr>
        <p:spPr>
          <a:xfrm>
            <a:off x="4503736" y="2784144"/>
            <a:ext cx="3610128" cy="736979"/>
          </a:xfrm>
          <a:prstGeom prst="rect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6" name="Google Shape;926;p49"/>
          <p:cNvSpPr txBox="1"/>
          <p:nvPr/>
        </p:nvSpPr>
        <p:spPr>
          <a:xfrm>
            <a:off x="4749421" y="4417555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7" name="Google Shape;927;p49"/>
          <p:cNvSpPr txBox="1"/>
          <p:nvPr/>
        </p:nvSpPr>
        <p:spPr>
          <a:xfrm>
            <a:off x="5611517" y="4433475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8" name="Google Shape;928;p49"/>
          <p:cNvSpPr txBox="1"/>
          <p:nvPr/>
        </p:nvSpPr>
        <p:spPr>
          <a:xfrm>
            <a:off x="6444045" y="4447123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0"/>
          <p:cNvSpPr txBox="1">
            <a:spLocks noGrp="1"/>
          </p:cNvSpPr>
          <p:nvPr>
            <p:ph type="title"/>
          </p:nvPr>
        </p:nvSpPr>
        <p:spPr>
          <a:xfrm>
            <a:off x="947738" y="495300"/>
            <a:ext cx="7024687" cy="37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Threads</a:t>
            </a:r>
            <a:endParaRPr/>
          </a:p>
        </p:txBody>
      </p:sp>
      <p:sp>
        <p:nvSpPr>
          <p:cNvPr id="934" name="Google Shape;934;p50"/>
          <p:cNvSpPr txBox="1">
            <a:spLocks noGrp="1"/>
          </p:cNvSpPr>
          <p:nvPr>
            <p:ph idx="1"/>
          </p:nvPr>
        </p:nvSpPr>
        <p:spPr>
          <a:xfrm>
            <a:off x="873124" y="822088"/>
            <a:ext cx="6777038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But, like process, a thread </a:t>
            </a:r>
            <a:r>
              <a:rPr lang="en-US" sz="2000" b="1"/>
              <a:t>has its own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program counter (PC),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register set, and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stack space.</a:t>
            </a:r>
            <a:endParaRPr/>
          </a:p>
        </p:txBody>
      </p:sp>
      <p:sp>
        <p:nvSpPr>
          <p:cNvPr id="935" name="Google Shape;935;p5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6" name="Google Shape;936;p5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37" name="Google Shape;937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73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8" name="Google Shape;93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24" y="2634016"/>
            <a:ext cx="7261225" cy="330276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50"/>
          <p:cNvSpPr/>
          <p:nvPr/>
        </p:nvSpPr>
        <p:spPr>
          <a:xfrm>
            <a:off x="4503736" y="3002508"/>
            <a:ext cx="3084419" cy="1514901"/>
          </a:xfrm>
          <a:prstGeom prst="rect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0" name="Google Shape;940;p50"/>
          <p:cNvSpPr txBox="1"/>
          <p:nvPr/>
        </p:nvSpPr>
        <p:spPr>
          <a:xfrm>
            <a:off x="4749421" y="4117299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1" name="Google Shape;941;p50"/>
          <p:cNvSpPr txBox="1"/>
          <p:nvPr/>
        </p:nvSpPr>
        <p:spPr>
          <a:xfrm>
            <a:off x="5611517" y="4133219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2" name="Google Shape;942;p50"/>
          <p:cNvSpPr txBox="1"/>
          <p:nvPr/>
        </p:nvSpPr>
        <p:spPr>
          <a:xfrm>
            <a:off x="6444045" y="4146867"/>
            <a:ext cx="873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Counter</a:t>
            </a:r>
            <a:endParaRPr sz="1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1"/>
          <p:cNvSpPr txBox="1">
            <a:spLocks noGrp="1"/>
          </p:cNvSpPr>
          <p:nvPr>
            <p:ph type="title"/>
          </p:nvPr>
        </p:nvSpPr>
        <p:spPr>
          <a:xfrm>
            <a:off x="741363" y="61436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 vs Thread?</a:t>
            </a:r>
            <a:endParaRPr/>
          </a:p>
        </p:txBody>
      </p:sp>
      <p:sp>
        <p:nvSpPr>
          <p:cNvPr id="948" name="Google Shape;948;p51"/>
          <p:cNvSpPr txBox="1">
            <a:spLocks noGrp="1"/>
          </p:cNvSpPr>
          <p:nvPr>
            <p:ph idx="1"/>
          </p:nvPr>
        </p:nvSpPr>
        <p:spPr>
          <a:xfrm>
            <a:off x="960438" y="1530350"/>
            <a:ext cx="6975475" cy="398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Threads within the same process run in a shared memory space, while processes run in separate memory spaces.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  <a:p>
            <a:pPr marL="342900" lvl="0" indent="-273050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Threads are not independent of one another like processes</a:t>
            </a:r>
            <a:endParaRPr/>
          </a:p>
          <a:p>
            <a:pPr marL="342900" lvl="0" indent="-176530" algn="l" rtl="0">
              <a:spcBef>
                <a:spcPts val="400"/>
              </a:spcBef>
              <a:spcAft>
                <a:spcPts val="0"/>
              </a:spcAft>
              <a:buSzPts val="1520"/>
              <a:buNone/>
            </a:pPr>
            <a:endParaRPr sz="2000"/>
          </a:p>
        </p:txBody>
      </p:sp>
      <p:sp>
        <p:nvSpPr>
          <p:cNvPr id="949" name="Google Shape;949;p5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1" name="Google Shape;951;p5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50" name="Google Shape;950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74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2" name="Google Shape;952;p51"/>
          <p:cNvSpPr/>
          <p:nvPr/>
        </p:nvSpPr>
        <p:spPr>
          <a:xfrm>
            <a:off x="791570" y="1473958"/>
            <a:ext cx="7315200" cy="117370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5875" cap="flat" cmpd="sng">
            <a:solidFill>
              <a:srgbClr val="6C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2"/>
          <p:cNvSpPr txBox="1"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Advantages of Thread over Process</a:t>
            </a:r>
            <a:endParaRPr/>
          </a:p>
        </p:txBody>
      </p:sp>
      <p:sp>
        <p:nvSpPr>
          <p:cNvPr id="958" name="Google Shape;958;p52"/>
          <p:cNvSpPr txBox="1">
            <a:spLocks noGrp="1"/>
          </p:cNvSpPr>
          <p:nvPr>
            <p:ph idx="1"/>
          </p:nvPr>
        </p:nvSpPr>
        <p:spPr>
          <a:xfrm>
            <a:off x="1015077" y="1915213"/>
            <a:ext cx="6777037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AutoNum type="arabicPeriod"/>
            </a:pPr>
            <a:r>
              <a:rPr lang="en-US" sz="2000" i="1"/>
              <a:t>Responsiveness: </a:t>
            </a:r>
            <a:r>
              <a:rPr lang="en-US" sz="2000"/>
              <a:t>If the process is divided into multiple threads, </a:t>
            </a:r>
            <a:r>
              <a:rPr lang="en-US" sz="2000" b="1"/>
              <a:t>if one thread completes its execution, then its output can be immediately returned.</a:t>
            </a:r>
            <a:endParaRPr/>
          </a:p>
          <a:p>
            <a:pPr marL="412750" lvl="0" indent="-24638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endParaRPr sz="2000"/>
          </a:p>
          <a:p>
            <a:pPr marL="412750" lvl="0" indent="-34290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AutoNum type="arabicPeriod"/>
            </a:pPr>
            <a:r>
              <a:rPr lang="en-US" sz="2000" i="1"/>
              <a:t>Faster context switch: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Context switch time between threads is lower compared to process context switch.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 b="1"/>
              <a:t>Process context switching requires more overhead from the CPU.</a:t>
            </a:r>
            <a:endParaRPr/>
          </a:p>
          <a:p>
            <a:pPr marL="412750" lvl="0" indent="-227076" algn="l" rtl="0">
              <a:spcBef>
                <a:spcPts val="480"/>
              </a:spcBef>
              <a:spcAft>
                <a:spcPts val="0"/>
              </a:spcAft>
              <a:buSzPts val="1824"/>
              <a:buFont typeface="Noto Sans Symbols"/>
              <a:buNone/>
            </a:pPr>
            <a:endParaRPr i="1"/>
          </a:p>
        </p:txBody>
      </p:sp>
      <p:sp>
        <p:nvSpPr>
          <p:cNvPr id="959" name="Google Shape;959;p5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0" name="Google Shape;960;p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61" name="Google Shape;961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3"/>
          <p:cNvSpPr txBox="1"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Advantages of Thread over Process</a:t>
            </a:r>
            <a:endParaRPr/>
          </a:p>
        </p:txBody>
      </p:sp>
      <p:sp>
        <p:nvSpPr>
          <p:cNvPr id="967" name="Google Shape;967;p53"/>
          <p:cNvSpPr txBox="1">
            <a:spLocks noGrp="1"/>
          </p:cNvSpPr>
          <p:nvPr>
            <p:ph idx="1"/>
          </p:nvPr>
        </p:nvSpPr>
        <p:spPr>
          <a:xfrm>
            <a:off x="1096963" y="2065338"/>
            <a:ext cx="6777037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lvl="0" indent="-256032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endParaRPr sz="1800" i="1"/>
          </a:p>
          <a:p>
            <a:pPr marL="69850" lvl="0" indent="0" algn="l" rtl="0">
              <a:spcBef>
                <a:spcPts val="4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i="1"/>
              <a:t>3.  </a:t>
            </a:r>
            <a:r>
              <a:rPr lang="en-US" sz="2000" i="1"/>
              <a:t>Resource sharing: </a:t>
            </a:r>
            <a:endParaRPr/>
          </a:p>
          <a:p>
            <a:pPr marL="366713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Resources like </a:t>
            </a:r>
            <a:r>
              <a:rPr lang="en-US" sz="2000" b="1"/>
              <a:t>code, data, and files can be shared </a:t>
            </a:r>
            <a:r>
              <a:rPr lang="en-US" sz="2000"/>
              <a:t>among all threads within a process.</a:t>
            </a:r>
            <a:br>
              <a:rPr lang="en-US" sz="2000"/>
            </a:br>
            <a:r>
              <a:rPr lang="en-US" sz="2000"/>
              <a:t>Note: </a:t>
            </a:r>
            <a:r>
              <a:rPr lang="en-US" sz="2000" b="1"/>
              <a:t>stack and registers can’t be shared among the threads. </a:t>
            </a:r>
            <a:endParaRPr/>
          </a:p>
          <a:p>
            <a:pPr marL="366713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Each thread has its own stack and registers.</a:t>
            </a:r>
            <a:endParaRPr/>
          </a:p>
        </p:txBody>
      </p:sp>
      <p:sp>
        <p:nvSpPr>
          <p:cNvPr id="968" name="Google Shape;968;p5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p5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70" name="Google Shape;970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Advantages of Thread over Process</a:t>
            </a:r>
            <a:endParaRPr/>
          </a:p>
        </p:txBody>
      </p:sp>
      <p:sp>
        <p:nvSpPr>
          <p:cNvPr id="976" name="Google Shape;976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1520"/>
              <a:buFont typeface="Century Gothic"/>
              <a:buAutoNum type="arabicPeriod" startAt="4"/>
            </a:pPr>
            <a:r>
              <a:rPr lang="en-US" sz="2000" i="1"/>
              <a:t>Communication: 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Communication between multiple threads is easier, as the </a:t>
            </a:r>
            <a:r>
              <a:rPr lang="en-US" sz="2000" b="1"/>
              <a:t>threads shares common address space, </a:t>
            </a:r>
            <a:endParaRPr/>
          </a:p>
          <a:p>
            <a:pPr marL="639763" lvl="1" indent="-273049" algn="l" rtl="0">
              <a:spcBef>
                <a:spcPts val="400"/>
              </a:spcBef>
              <a:spcAft>
                <a:spcPts val="0"/>
              </a:spcAft>
              <a:buSzPts val="1520"/>
              <a:buChar char="🞇"/>
            </a:pPr>
            <a:r>
              <a:rPr lang="en-US" sz="2000"/>
              <a:t>while in process we have to follow some </a:t>
            </a:r>
            <a:r>
              <a:rPr lang="en-US" sz="2000" b="1"/>
              <a:t>specific communication technique </a:t>
            </a:r>
            <a:r>
              <a:rPr lang="en-US" sz="2000"/>
              <a:t>for communication between two process.  </a:t>
            </a:r>
            <a:endParaRPr/>
          </a:p>
          <a:p>
            <a:pPr marL="412750" lvl="0" indent="-24638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None/>
            </a:pPr>
            <a:endParaRPr sz="2000" i="1"/>
          </a:p>
          <a:p>
            <a:pPr marL="342900" lvl="0" indent="-137922" algn="l" rtl="0"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/>
          </a:p>
        </p:txBody>
      </p:sp>
      <p:sp>
        <p:nvSpPr>
          <p:cNvPr id="977" name="Google Shape;977;p5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8" name="Google Shape;978;p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979" name="Google Shape;979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77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5"/>
          <p:cNvSpPr txBox="1"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Interprocess Communication</a:t>
            </a:r>
            <a:endParaRPr/>
          </a:p>
        </p:txBody>
      </p:sp>
      <p:sp>
        <p:nvSpPr>
          <p:cNvPr id="985" name="Google Shape;985;p55"/>
          <p:cNvSpPr txBox="1"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Cooperating processes need </a:t>
            </a:r>
            <a:r>
              <a:rPr lang="en-US" sz="2800" b="1">
                <a:solidFill>
                  <a:srgbClr val="3366FF"/>
                </a:solidFill>
              </a:rPr>
              <a:t>interprocess communication </a:t>
            </a:r>
            <a:r>
              <a:rPr lang="en-US" sz="2800"/>
              <a:t>(</a:t>
            </a:r>
            <a:r>
              <a:rPr lang="en-US" sz="2800" b="1">
                <a:solidFill>
                  <a:srgbClr val="3366FF"/>
                </a:solidFill>
              </a:rPr>
              <a:t>IPC</a:t>
            </a:r>
            <a:r>
              <a:rPr lang="en-US" sz="2800"/>
              <a:t>) mechanism to exchange data and information</a:t>
            </a:r>
            <a:endParaRPr/>
          </a:p>
          <a:p>
            <a:pPr marL="342900" lvl="0" indent="-137922" algn="l" rtl="0"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/>
          </a:p>
          <a:p>
            <a:pPr marL="639763" lvl="1" indent="-166878" algn="l" rtl="0">
              <a:spcBef>
                <a:spcPts val="440"/>
              </a:spcBef>
              <a:spcAft>
                <a:spcPts val="0"/>
              </a:spcAft>
              <a:buSzPts val="1672"/>
              <a:buNone/>
            </a:pPr>
            <a:endParaRPr/>
          </a:p>
        </p:txBody>
      </p:sp>
      <p:sp>
        <p:nvSpPr>
          <p:cNvPr id="987" name="Google Shape;987;p5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15-09-2022</a:t>
            </a:r>
            <a:endParaRPr/>
          </a:p>
        </p:txBody>
      </p:sp>
      <p:sp>
        <p:nvSpPr>
          <p:cNvPr id="988" name="Google Shape;988;p5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989" name="Google Shape;989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pic>
        <p:nvPicPr>
          <p:cNvPr id="986" name="Google Shape;986;p55" descr="Interprocess Commun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3789040"/>
            <a:ext cx="69246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6"/>
          <p:cNvSpPr txBox="1"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Interprocess Communication</a:t>
            </a:r>
            <a:endParaRPr/>
          </a:p>
        </p:txBody>
      </p:sp>
      <p:sp>
        <p:nvSpPr>
          <p:cNvPr id="995" name="Google Shape;995;p56"/>
          <p:cNvSpPr txBox="1"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7922" algn="l" rtl="0">
              <a:spcBef>
                <a:spcPts val="0"/>
              </a:spcBef>
              <a:spcAft>
                <a:spcPts val="0"/>
              </a:spcAft>
              <a:buSzPts val="2128"/>
              <a:buNone/>
            </a:pPr>
            <a:endParaRPr sz="2800"/>
          </a:p>
          <a:p>
            <a:pPr marL="342900" lvl="0" indent="-273050" algn="l" rtl="0">
              <a:spcBef>
                <a:spcPts val="56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Two models of IPC</a:t>
            </a:r>
            <a:endParaRPr/>
          </a:p>
          <a:p>
            <a:pPr marL="639763" lvl="1" indent="-27304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sz="2400" b="1">
                <a:solidFill>
                  <a:srgbClr val="3366FF"/>
                </a:solidFill>
              </a:rPr>
              <a:t>Shared memory</a:t>
            </a:r>
            <a:endParaRPr/>
          </a:p>
          <a:p>
            <a:pPr marL="639763" lvl="1" indent="-27304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sz="2400" b="1">
                <a:solidFill>
                  <a:srgbClr val="3366FF"/>
                </a:solidFill>
              </a:rPr>
              <a:t>Message passing</a:t>
            </a:r>
            <a:endParaRPr/>
          </a:p>
          <a:p>
            <a:pPr marL="639763" lvl="1" indent="-166878" algn="l" rtl="0">
              <a:spcBef>
                <a:spcPts val="440"/>
              </a:spcBef>
              <a:spcAft>
                <a:spcPts val="0"/>
              </a:spcAft>
              <a:buSzPts val="1672"/>
              <a:buNone/>
            </a:pPr>
            <a:endParaRPr/>
          </a:p>
        </p:txBody>
      </p:sp>
      <p:sp>
        <p:nvSpPr>
          <p:cNvPr id="1000" name="Google Shape;1000;p5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15-09-2022</a:t>
            </a:r>
            <a:endParaRPr/>
          </a:p>
        </p:txBody>
      </p:sp>
      <p:sp>
        <p:nvSpPr>
          <p:cNvPr id="1001" name="Google Shape;1001;p5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002" name="Google Shape;1002;p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996" name="Google Shape;996;p56" descr="Inter Process Communication in Operating System (OS) » PREP INSTA"/>
          <p:cNvSpPr/>
          <p:nvPr/>
        </p:nvSpPr>
        <p:spPr>
          <a:xfrm>
            <a:off x="155575" y="-830263"/>
            <a:ext cx="1733550" cy="1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7" name="Google Shape;997;p56" descr="Inter Process Communication in Operating System (OS) » PREP INSTA"/>
          <p:cNvSpPr/>
          <p:nvPr/>
        </p:nvSpPr>
        <p:spPr>
          <a:xfrm>
            <a:off x="307975" y="-677863"/>
            <a:ext cx="1733550" cy="1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8" name="Google Shape;998;p56" descr="Inter Process Communication in Operating System (OS) » PREP INSTA"/>
          <p:cNvSpPr/>
          <p:nvPr/>
        </p:nvSpPr>
        <p:spPr>
          <a:xfrm>
            <a:off x="460375" y="-525463"/>
            <a:ext cx="1733550" cy="1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9" name="Google Shape;999;p56" descr="Inter Process Communication in Operating System (OS) » PREP INSTA"/>
          <p:cNvPicPr preferRelativeResize="0"/>
          <p:nvPr/>
        </p:nvPicPr>
        <p:blipFill rotWithShape="1">
          <a:blip r:embed="rId3">
            <a:alphaModFix/>
          </a:blip>
          <a:srcRect t="32303" b="21442"/>
          <a:stretch/>
        </p:blipFill>
        <p:spPr>
          <a:xfrm>
            <a:off x="1825724" y="3573016"/>
            <a:ext cx="4762500" cy="220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>
            <a:spLocks noGrp="1"/>
          </p:cNvSpPr>
          <p:nvPr>
            <p:ph type="title"/>
          </p:nvPr>
        </p:nvSpPr>
        <p:spPr>
          <a:xfrm>
            <a:off x="1412875" y="849313"/>
            <a:ext cx="6107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</a:t>
            </a:r>
            <a:endParaRPr/>
          </a:p>
        </p:txBody>
      </p:sp>
      <p:sp>
        <p:nvSpPr>
          <p:cNvPr id="325" name="Google Shape;325;p8"/>
          <p:cNvSpPr txBox="1">
            <a:spLocks noGrp="1"/>
          </p:cNvSpPr>
          <p:nvPr>
            <p:ph idx="1"/>
          </p:nvPr>
        </p:nvSpPr>
        <p:spPr>
          <a:xfrm>
            <a:off x="860425" y="1668463"/>
            <a:ext cx="7370763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An operating system executes a variety of programs:</a:t>
            </a:r>
            <a:endParaRPr/>
          </a:p>
          <a:p>
            <a:pPr marL="639763" lvl="1" indent="-273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72"/>
              <a:buChar char="🞇"/>
            </a:pPr>
            <a:r>
              <a:rPr lang="en-US"/>
              <a:t>Batch system – </a:t>
            </a:r>
            <a:r>
              <a:rPr lang="en-US" b="1">
                <a:solidFill>
                  <a:srgbClr val="3366FF"/>
                </a:solidFill>
              </a:rPr>
              <a:t>jobs</a:t>
            </a:r>
            <a:endParaRPr/>
          </a:p>
          <a:p>
            <a:pPr marL="639763" lvl="1" indent="-273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72"/>
              <a:buChar char="🞇"/>
            </a:pPr>
            <a:r>
              <a:rPr lang="en-US"/>
              <a:t>Time-shared systems – </a:t>
            </a:r>
            <a:r>
              <a:rPr lang="en-US" b="1">
                <a:solidFill>
                  <a:srgbClr val="3366FF"/>
                </a:solidFill>
              </a:rPr>
              <a:t>user programs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tasks</a:t>
            </a:r>
            <a:endParaRPr/>
          </a:p>
          <a:p>
            <a:pPr marL="342900" lvl="0" indent="-15722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  <a:p>
            <a:pPr marL="34290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u="sng"/>
              <a:t>The terms </a:t>
            </a:r>
            <a:r>
              <a:rPr lang="en-US" b="1" i="1" u="sng"/>
              <a:t>job</a:t>
            </a:r>
            <a:r>
              <a:rPr lang="en-US" b="1" u="sng"/>
              <a:t> and </a:t>
            </a:r>
            <a:r>
              <a:rPr lang="en-US" b="1" i="1" u="sng"/>
              <a:t>process</a:t>
            </a:r>
            <a:r>
              <a:rPr lang="en-US" b="1" u="sng"/>
              <a:t> are used almost interchangeably</a:t>
            </a:r>
            <a:endParaRPr/>
          </a:p>
          <a:p>
            <a:pPr marL="34290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Arial"/>
              <a:buNone/>
            </a:pPr>
            <a:endParaRPr/>
          </a:p>
        </p:txBody>
      </p:sp>
      <p:sp>
        <p:nvSpPr>
          <p:cNvPr id="326" name="Google Shape;326;p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Advantages of Thread over Process</a:t>
            </a:r>
            <a:endParaRPr/>
          </a:p>
        </p:txBody>
      </p:sp>
      <p:sp>
        <p:nvSpPr>
          <p:cNvPr id="1008" name="Google Shape;1008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lvl="0" indent="-256032" algn="l" rtl="0">
              <a:spcBef>
                <a:spcPts val="0"/>
              </a:spcBef>
              <a:spcAft>
                <a:spcPts val="0"/>
              </a:spcAft>
              <a:buSzPts val="1368"/>
              <a:buFont typeface="Century Gothic"/>
              <a:buNone/>
            </a:pPr>
            <a:endParaRPr sz="1800" i="1"/>
          </a:p>
          <a:p>
            <a:pPr marL="412750" lvl="0" indent="-342900" algn="l" rtl="0">
              <a:spcBef>
                <a:spcPts val="400"/>
              </a:spcBef>
              <a:spcAft>
                <a:spcPts val="0"/>
              </a:spcAft>
              <a:buSzPts val="1520"/>
              <a:buFont typeface="Century Gothic"/>
              <a:buAutoNum type="arabicPeriod" startAt="5"/>
            </a:pPr>
            <a:r>
              <a:rPr lang="en-US" sz="2000" i="1"/>
              <a:t>Effective utilization of multiprocessor system: </a:t>
            </a:r>
            <a:endParaRPr/>
          </a:p>
          <a:p>
            <a:pPr marL="366713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If we have multiple threads in a single process, </a:t>
            </a:r>
            <a:endParaRPr/>
          </a:p>
          <a:p>
            <a:pPr marL="366713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then we can </a:t>
            </a:r>
            <a:r>
              <a:rPr lang="en-US" sz="2000" b="1"/>
              <a:t>schedule multiple threads on multiple processor. </a:t>
            </a:r>
            <a:endParaRPr/>
          </a:p>
          <a:p>
            <a:pPr marL="366713" lvl="1" indent="0" algn="l" rtl="0">
              <a:spcBef>
                <a:spcPts val="4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 b="1"/>
              <a:t>This will make have faster execution .</a:t>
            </a:r>
            <a:endParaRPr/>
          </a:p>
          <a:p>
            <a:pPr marL="641350" lvl="2" indent="0" algn="l" rtl="0">
              <a:spcBef>
                <a:spcPts val="320"/>
              </a:spcBef>
              <a:spcAft>
                <a:spcPts val="0"/>
              </a:spcAft>
              <a:buSzPts val="1216"/>
              <a:buFont typeface="Noto Sans Symbols"/>
              <a:buNone/>
            </a:pPr>
            <a:endParaRPr sz="1600"/>
          </a:p>
          <a:p>
            <a:pPr marL="342900" lvl="0" indent="-137922" algn="l" rtl="0"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/>
          </a:p>
        </p:txBody>
      </p:sp>
      <p:sp>
        <p:nvSpPr>
          <p:cNvPr id="1009" name="Google Shape;1009;p5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0" name="Google Shape;1010;p5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80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8"/>
          <p:cNvSpPr txBox="1">
            <a:spLocks noGrp="1"/>
          </p:cNvSpPr>
          <p:nvPr>
            <p:ph type="title"/>
          </p:nvPr>
        </p:nvSpPr>
        <p:spPr>
          <a:xfrm>
            <a:off x="763588" y="3349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Representation in Linux</a:t>
            </a:r>
            <a:endParaRPr/>
          </a:p>
        </p:txBody>
      </p:sp>
      <p:sp>
        <p:nvSpPr>
          <p:cNvPr id="1017" name="Google Shape;1017;p58"/>
          <p:cNvSpPr txBox="1">
            <a:spLocks noGrp="1"/>
          </p:cNvSpPr>
          <p:nvPr>
            <p:ph idx="1"/>
          </p:nvPr>
        </p:nvSpPr>
        <p:spPr>
          <a:xfrm>
            <a:off x="1001713" y="973138"/>
            <a:ext cx="7596377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spcBef>
                <a:spcPts val="0"/>
              </a:spcBef>
              <a:spcAft>
                <a:spcPts val="0"/>
              </a:spcAft>
              <a:buSzPts val="1368"/>
              <a:buFont typeface="Arial"/>
              <a:buNone/>
            </a:pPr>
            <a:r>
              <a:rPr lang="en-US" sz="1800"/>
              <a:t>Represented by the C structure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7432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74320" algn="l" rtl="0">
              <a:spcBef>
                <a:spcPts val="320"/>
              </a:spcBef>
              <a:spcAft>
                <a:spcPts val="0"/>
              </a:spcAft>
              <a:buSzPts val="1216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9" name="Google Shape;1019;p5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1" name="Google Shape;1021;p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020" name="Google Shape;1020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81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8" name="Google Shape;1018;p58" descr="C:\Users\as668\Desktop\in-3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75" y="4411663"/>
            <a:ext cx="5865813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Types of Threads</a:t>
            </a:r>
            <a:endParaRPr/>
          </a:p>
        </p:txBody>
      </p:sp>
      <p:sp>
        <p:nvSpPr>
          <p:cNvPr id="1027" name="Google Shape;1027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There are two types of threads.</a:t>
            </a:r>
            <a:br>
              <a:rPr lang="en-US" sz="1800"/>
            </a:b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User Level Thread</a:t>
            </a:r>
            <a:br>
              <a:rPr lang="en-US" sz="1800"/>
            </a:b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Kernel Level Thread</a:t>
            </a:r>
            <a:endParaRPr sz="1800"/>
          </a:p>
        </p:txBody>
      </p:sp>
      <p:sp>
        <p:nvSpPr>
          <p:cNvPr id="1028" name="Google Shape;1028;p5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9" name="Google Shape;1029;p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030" name="Google Shape;1030;p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82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0"/>
          <p:cNvSpPr txBox="1">
            <a:spLocks noGrp="1"/>
          </p:cNvSpPr>
          <p:nvPr>
            <p:ph type="title"/>
          </p:nvPr>
        </p:nvSpPr>
        <p:spPr>
          <a:xfrm>
            <a:off x="827088" y="774700"/>
            <a:ext cx="78263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User Threads and Kernel Threads</a:t>
            </a:r>
            <a:endParaRPr/>
          </a:p>
        </p:txBody>
      </p:sp>
      <p:sp>
        <p:nvSpPr>
          <p:cNvPr id="1037" name="Google Shape;1037;p60"/>
          <p:cNvSpPr txBox="1">
            <a:spLocks noGrp="1"/>
          </p:cNvSpPr>
          <p:nvPr>
            <p:ph idx="1"/>
          </p:nvPr>
        </p:nvSpPr>
        <p:spPr>
          <a:xfrm>
            <a:off x="947738" y="1423988"/>
            <a:ext cx="6777037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User threads</a:t>
            </a:r>
            <a:r>
              <a:rPr lang="en-US" sz="1800"/>
              <a:t> - </a:t>
            </a:r>
            <a:r>
              <a:rPr lang="en-US" sz="1800" b="1"/>
              <a:t>management done by user-level threads library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Three primary thread libraries: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 POSIX </a:t>
            </a:r>
            <a:r>
              <a:rPr lang="en-US" sz="1800" b="1">
                <a:solidFill>
                  <a:srgbClr val="3366FF"/>
                </a:solidFill>
              </a:rPr>
              <a:t>Pthreads</a:t>
            </a:r>
            <a:endParaRPr sz="1800" b="1" i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 Windows threads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 Java threads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Kernel threads </a:t>
            </a:r>
            <a:r>
              <a:rPr lang="en-US" sz="1800"/>
              <a:t>- </a:t>
            </a:r>
            <a:r>
              <a:rPr lang="en-US" sz="1800" b="1"/>
              <a:t>Supported by the Kernel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Examples – virtually all general purpose operating systems, including: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Windows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Solaris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Linux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Tru64 UNIX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Mac OS X</a:t>
            </a:r>
            <a:endParaRPr/>
          </a:p>
          <a:p>
            <a:pPr marL="639763" lvl="1" indent="-166878" algn="l" rtl="0">
              <a:spcBef>
                <a:spcPts val="440"/>
              </a:spcBef>
              <a:spcAft>
                <a:spcPts val="0"/>
              </a:spcAft>
              <a:buSzPts val="1672"/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1"/>
          <p:cNvSpPr txBox="1">
            <a:spLocks noGrp="1"/>
          </p:cNvSpPr>
          <p:nvPr>
            <p:ph sz="half" idx="1"/>
          </p:nvPr>
        </p:nvSpPr>
        <p:spPr>
          <a:xfrm>
            <a:off x="1014413" y="668338"/>
            <a:ext cx="3421062" cy="47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User Threads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Implemented by a </a:t>
            </a:r>
            <a:r>
              <a:rPr lang="en-US" sz="1800" b="1"/>
              <a:t>thread library at the user level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 library provides support for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thread creation,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scheduling and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management</a:t>
            </a:r>
            <a:r>
              <a:rPr lang="en-US" sz="1800"/>
              <a:t> in User space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with </a:t>
            </a:r>
            <a:r>
              <a:rPr lang="en-US" sz="1800" b="1" u="sng"/>
              <a:t>no support /no intervention from the kernel.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</p:txBody>
      </p:sp>
      <p:sp>
        <p:nvSpPr>
          <p:cNvPr id="1044" name="Google Shape;1044;p61"/>
          <p:cNvSpPr txBox="1">
            <a:spLocks noGrp="1"/>
          </p:cNvSpPr>
          <p:nvPr>
            <p:ph sz="half" idx="2"/>
          </p:nvPr>
        </p:nvSpPr>
        <p:spPr>
          <a:xfrm>
            <a:off x="4603750" y="736600"/>
            <a:ext cx="3421063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Kernel Threads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Supported </a:t>
            </a:r>
            <a:r>
              <a:rPr lang="en-US" sz="1800" b="1"/>
              <a:t>Directly by the OS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Kernel performs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thread creation,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scheduling and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management </a:t>
            </a:r>
            <a:r>
              <a:rPr lang="en-US" sz="1800"/>
              <a:t>in Kernel space.</a:t>
            </a:r>
            <a:endParaRPr/>
          </a:p>
        </p:txBody>
      </p:sp>
      <p:sp>
        <p:nvSpPr>
          <p:cNvPr id="1045" name="Google Shape;1045;p61"/>
          <p:cNvSpPr/>
          <p:nvPr/>
        </p:nvSpPr>
        <p:spPr>
          <a:xfrm>
            <a:off x="805218" y="1009934"/>
            <a:ext cx="3684895" cy="668741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5875" cap="flat" cmpd="sng">
            <a:solidFill>
              <a:srgbClr val="6C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2"/>
          <p:cNvSpPr txBox="1">
            <a:spLocks noGrp="1"/>
          </p:cNvSpPr>
          <p:nvPr>
            <p:ph sz="half" idx="1"/>
          </p:nvPr>
        </p:nvSpPr>
        <p:spPr>
          <a:xfrm>
            <a:off x="1014413" y="668338"/>
            <a:ext cx="3421062" cy="47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User Threads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Generally </a:t>
            </a:r>
            <a:r>
              <a:rPr lang="en-US" sz="1800" b="1"/>
              <a:t>fast to create 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If the </a:t>
            </a:r>
            <a:r>
              <a:rPr lang="en-US" sz="1800" b="1"/>
              <a:t>Kernel is single threaded</a:t>
            </a:r>
            <a:r>
              <a:rPr lang="en-US" sz="1800"/>
              <a:t>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then </a:t>
            </a:r>
            <a:r>
              <a:rPr lang="en-US" sz="1800" b="1"/>
              <a:t>any user level thread performing a blocking system call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will cause the entire process to block,</a:t>
            </a:r>
            <a:r>
              <a:rPr lang="en-US" sz="1800"/>
              <a:t>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even if other threads are available to run within the application</a:t>
            </a:r>
            <a:endParaRPr sz="1800"/>
          </a:p>
        </p:txBody>
      </p:sp>
      <p:sp>
        <p:nvSpPr>
          <p:cNvPr id="1052" name="Google Shape;1052;p62"/>
          <p:cNvSpPr txBox="1">
            <a:spLocks noGrp="1"/>
          </p:cNvSpPr>
          <p:nvPr>
            <p:ph sz="half" idx="2"/>
          </p:nvPr>
        </p:nvSpPr>
        <p:spPr>
          <a:xfrm>
            <a:off x="4603750" y="736600"/>
            <a:ext cx="3421063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 b="1"/>
              <a:t>Kernel Threads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Generally </a:t>
            </a:r>
            <a:r>
              <a:rPr lang="en-US" sz="1800" b="1"/>
              <a:t>slower to create </a:t>
            </a:r>
            <a:r>
              <a:rPr lang="en-US" sz="1800"/>
              <a:t>and manage than user threads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If a thread performs a </a:t>
            </a:r>
            <a:r>
              <a:rPr lang="en-US" sz="1800" b="1"/>
              <a:t>blocking system call,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the kernel can schedule another thread</a:t>
            </a:r>
            <a:r>
              <a:rPr lang="en-US" sz="1800"/>
              <a:t> in the application for execution.</a:t>
            </a:r>
            <a:endParaRPr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3"/>
          <p:cNvSpPr txBox="1">
            <a:spLocks noGrp="1"/>
          </p:cNvSpPr>
          <p:nvPr>
            <p:ph type="title"/>
          </p:nvPr>
        </p:nvSpPr>
        <p:spPr>
          <a:xfrm>
            <a:off x="430213" y="62547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Multithreading Models</a:t>
            </a:r>
            <a:endParaRPr/>
          </a:p>
        </p:txBody>
      </p:sp>
      <p:sp>
        <p:nvSpPr>
          <p:cNvPr id="1059" name="Google Shape;1059;p63"/>
          <p:cNvSpPr txBox="1">
            <a:spLocks noGrp="1"/>
          </p:cNvSpPr>
          <p:nvPr>
            <p:ph idx="1"/>
          </p:nvPr>
        </p:nvSpPr>
        <p:spPr>
          <a:xfrm>
            <a:off x="988397" y="1750894"/>
            <a:ext cx="6777037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/>
              <a:t>Many systems provide support for both user and kernel threads, resulting in different multithreading models</a:t>
            </a:r>
            <a:endParaRPr/>
          </a:p>
          <a:p>
            <a:pPr marL="69850" lvl="0" indent="0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Many-to-One</a:t>
            </a:r>
            <a:br>
              <a:rPr lang="en-US" sz="1800" b="1"/>
            </a:br>
            <a:endParaRPr sz="1800" b="1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One-to-One</a:t>
            </a:r>
            <a:br>
              <a:rPr lang="en-US" sz="1800" b="1"/>
            </a:br>
            <a:endParaRPr sz="1800" b="1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Many-to-Many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4"/>
          <p:cNvSpPr txBox="1"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Many-to-One</a:t>
            </a:r>
            <a:endParaRPr/>
          </a:p>
        </p:txBody>
      </p:sp>
      <p:sp>
        <p:nvSpPr>
          <p:cNvPr id="1066" name="Google Shape;1066;p64"/>
          <p:cNvSpPr txBox="1">
            <a:spLocks noGrp="1"/>
          </p:cNvSpPr>
          <p:nvPr>
            <p:ph idx="1"/>
          </p:nvPr>
        </p:nvSpPr>
        <p:spPr>
          <a:xfrm>
            <a:off x="806450" y="1233488"/>
            <a:ext cx="46545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Many user-level threads mapped to single kernel thread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Only one thread can access the Kernel at a time.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 u="sng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Thread Management done in User space, so is efficient.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If one thread makes a blocking system call, the entire process will block.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One thread blocking causes all to block</a:t>
            </a:r>
            <a:endParaRPr/>
          </a:p>
        </p:txBody>
      </p:sp>
      <p:pic>
        <p:nvPicPr>
          <p:cNvPr id="1067" name="Google Shape;1067;p64" descr="4_05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5"/>
          <p:cNvSpPr txBox="1"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Many-to-One</a:t>
            </a:r>
            <a:endParaRPr/>
          </a:p>
        </p:txBody>
      </p:sp>
      <p:sp>
        <p:nvSpPr>
          <p:cNvPr id="1074" name="Google Shape;1074;p65"/>
          <p:cNvSpPr txBox="1">
            <a:spLocks noGrp="1"/>
          </p:cNvSpPr>
          <p:nvPr>
            <p:ph idx="1"/>
          </p:nvPr>
        </p:nvSpPr>
        <p:spPr>
          <a:xfrm>
            <a:off x="806450" y="1233488"/>
            <a:ext cx="46545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Multiple threads are unable to run in parallel on multicore system because only one may be in kernel at a time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Few systems currently use this model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Examples: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Solaris Green Threads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Green thread, a thread that uses this model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Available for Solaris 2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>
              <a:solidFill>
                <a:srgbClr val="3366FF"/>
              </a:solidFill>
            </a:endParaRPr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>
                <a:solidFill>
                  <a:srgbClr val="3366FF"/>
                </a:solidFill>
              </a:rPr>
              <a:t>GNU Portable Threads</a:t>
            </a:r>
            <a:endParaRPr/>
          </a:p>
        </p:txBody>
      </p:sp>
      <p:pic>
        <p:nvPicPr>
          <p:cNvPr id="1075" name="Google Shape;1075;p65" descr="4_05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6"/>
          <p:cNvSpPr txBox="1">
            <a:spLocks noGrp="1"/>
          </p:cNvSpPr>
          <p:nvPr>
            <p:ph type="title"/>
          </p:nvPr>
        </p:nvSpPr>
        <p:spPr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One-to-One</a:t>
            </a:r>
            <a:endParaRPr/>
          </a:p>
        </p:txBody>
      </p:sp>
      <p:sp>
        <p:nvSpPr>
          <p:cNvPr id="1082" name="Google Shape;1082;p66"/>
          <p:cNvSpPr txBox="1">
            <a:spLocks noGrp="1"/>
          </p:cNvSpPr>
          <p:nvPr>
            <p:ph idx="1"/>
          </p:nvPr>
        </p:nvSpPr>
        <p:spPr>
          <a:xfrm>
            <a:off x="598203" y="941554"/>
            <a:ext cx="57721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Each user-level thread maps to kernel thread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Creating a user-level thread creates a kernel thread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More concurrency than many-to-one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By allowing another thread to run when a thread makes a blocking system call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Allows multiple threads to run in parallel on multiprocessors</a:t>
            </a:r>
            <a:endParaRPr/>
          </a:p>
        </p:txBody>
      </p:sp>
      <p:pic>
        <p:nvPicPr>
          <p:cNvPr id="1083" name="Google Shape;1083;p66" descr="4_06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4276635"/>
            <a:ext cx="4475162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When does a Program become a process?</a:t>
            </a:r>
            <a:endParaRPr sz="3200" b="1"/>
          </a:p>
        </p:txBody>
      </p:sp>
      <p:sp>
        <p:nvSpPr>
          <p:cNvPr id="334" name="Google Shape;334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 sz="1200" b="0" i="0" u="none" strike="noStrike" cap="none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7"/>
          <p:cNvSpPr txBox="1">
            <a:spLocks noGrp="1"/>
          </p:cNvSpPr>
          <p:nvPr>
            <p:ph idx="1"/>
          </p:nvPr>
        </p:nvSpPr>
        <p:spPr>
          <a:xfrm>
            <a:off x="551668" y="941554"/>
            <a:ext cx="57721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Creating a user thread requires creating the corresponding kernel thread.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Overhead of creating kernel threads can burden the performance of an application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 u="sng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Number of threads per process sometimes restricted due to overhead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Examples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Windows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Linux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Solaris 9 and later</a:t>
            </a:r>
            <a:endParaRPr/>
          </a:p>
        </p:txBody>
      </p:sp>
      <p:pic>
        <p:nvPicPr>
          <p:cNvPr id="1090" name="Google Shape;1090;p67" descr="4_06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67"/>
          <p:cNvSpPr txBox="1"/>
          <p:nvPr/>
        </p:nvSpPr>
        <p:spPr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One-to-One</a:t>
            </a:r>
            <a:endParaRPr sz="2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8"/>
          <p:cNvSpPr txBox="1">
            <a:spLocks noGrp="1"/>
          </p:cNvSpPr>
          <p:nvPr>
            <p:ph idx="1"/>
          </p:nvPr>
        </p:nvSpPr>
        <p:spPr>
          <a:xfrm>
            <a:off x="792163" y="1039813"/>
            <a:ext cx="4448175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Allows many user level threads to be mapped to many kernel threads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Allows the  operating system to create a sufficient number of kernel threads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The number of kernel threads may be specific to 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Either a particular application</a:t>
            </a:r>
            <a:endParaRPr/>
          </a:p>
          <a:p>
            <a:pPr marL="639763" lvl="1" indent="-273049" algn="l" rtl="0">
              <a:spcBef>
                <a:spcPts val="320"/>
              </a:spcBef>
              <a:spcAft>
                <a:spcPts val="0"/>
              </a:spcAft>
              <a:buSzPts val="1216"/>
              <a:buChar char="🞇"/>
            </a:pPr>
            <a:r>
              <a:rPr lang="en-US" sz="1600" b="1"/>
              <a:t>Or a particular machine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Solaris prior to version 9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Windows  with the </a:t>
            </a:r>
            <a:r>
              <a:rPr lang="en-US" sz="1800" i="1"/>
              <a:t>ThreadFiber</a:t>
            </a:r>
            <a:r>
              <a:rPr lang="en-US" sz="1800"/>
              <a:t> package</a:t>
            </a:r>
            <a:endParaRPr/>
          </a:p>
          <a:p>
            <a:pPr marL="639763" lvl="1" indent="-195833" algn="l" rtl="0"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</p:txBody>
      </p:sp>
      <p:pic>
        <p:nvPicPr>
          <p:cNvPr id="1098" name="Google Shape;1098;p68" descr="4_0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68"/>
          <p:cNvSpPr txBox="1"/>
          <p:nvPr/>
        </p:nvSpPr>
        <p:spPr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Many-to-Many Model</a:t>
            </a:r>
            <a:endParaRPr sz="2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9"/>
          <p:cNvSpPr txBox="1">
            <a:spLocks noGrp="1"/>
          </p:cNvSpPr>
          <p:nvPr>
            <p:ph idx="1"/>
          </p:nvPr>
        </p:nvSpPr>
        <p:spPr>
          <a:xfrm>
            <a:off x="682981" y="763492"/>
            <a:ext cx="4448175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Many to One 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Allows developer to create as many user threads as needed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But true concurrency is not gained because kernel can schedule only one thread at a time</a:t>
            </a:r>
            <a:endParaRPr/>
          </a:p>
          <a:p>
            <a:pPr marL="342900" lvl="0" indent="-186182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One to One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Allows for greater concurrency, but 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the developer has to be careful not to create too many threads within an application</a:t>
            </a:r>
            <a:endParaRPr/>
          </a:p>
        </p:txBody>
      </p:sp>
      <p:pic>
        <p:nvPicPr>
          <p:cNvPr id="1106" name="Google Shape;1106;p69" descr="4_0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69"/>
          <p:cNvSpPr txBox="1"/>
          <p:nvPr/>
        </p:nvSpPr>
        <p:spPr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Many-to-Many Model</a:t>
            </a:r>
            <a:endParaRPr sz="2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0"/>
          <p:cNvSpPr txBox="1">
            <a:spLocks noGrp="1"/>
          </p:cNvSpPr>
          <p:nvPr>
            <p:ph idx="1"/>
          </p:nvPr>
        </p:nvSpPr>
        <p:spPr>
          <a:xfrm>
            <a:off x="682981" y="763492"/>
            <a:ext cx="4448175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Many to Many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 u="sng"/>
              <a:t>Overcomes these shortcomings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Developers can create as many user threads as necessary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 b="1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 b="1"/>
              <a:t>Corresponding Kernel threads can run in parallel on a multiprocessor</a:t>
            </a:r>
            <a:endParaRPr/>
          </a:p>
          <a:p>
            <a:pPr marL="639763" lvl="1" indent="-186181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endParaRPr sz="1800"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When a thread performs a blocking system call, the kernel can schedule another thread for execution</a:t>
            </a:r>
            <a:endParaRPr/>
          </a:p>
        </p:txBody>
      </p:sp>
      <p:pic>
        <p:nvPicPr>
          <p:cNvPr id="1114" name="Google Shape;1114;p70" descr="4_0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70"/>
          <p:cNvSpPr txBox="1"/>
          <p:nvPr/>
        </p:nvSpPr>
        <p:spPr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Many-to-Many Model</a:t>
            </a:r>
            <a:endParaRPr sz="2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1"/>
          <p:cNvSpPr txBox="1">
            <a:spLocks noGrp="1"/>
          </p:cNvSpPr>
          <p:nvPr>
            <p:ph type="title"/>
          </p:nvPr>
        </p:nvSpPr>
        <p:spPr>
          <a:xfrm>
            <a:off x="381000" y="64135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Two-level Model</a:t>
            </a:r>
            <a:endParaRPr/>
          </a:p>
        </p:txBody>
      </p:sp>
      <p:sp>
        <p:nvSpPr>
          <p:cNvPr id="1122" name="Google Shape;1122;p71"/>
          <p:cNvSpPr txBox="1">
            <a:spLocks noGrp="1"/>
          </p:cNvSpPr>
          <p:nvPr>
            <p:ph idx="1"/>
          </p:nvPr>
        </p:nvSpPr>
        <p:spPr>
          <a:xfrm>
            <a:off x="620713" y="1579563"/>
            <a:ext cx="6450012" cy="44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Similar to M:M, </a:t>
            </a:r>
            <a:r>
              <a:rPr lang="en-US" sz="1800" b="1"/>
              <a:t>except that it allows a user thread to be bound to kernel thread</a:t>
            </a:r>
            <a:endParaRPr/>
          </a:p>
          <a:p>
            <a:pPr marL="342900" lvl="0" indent="-273050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Examples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IRIX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HP-UX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Tru64 UNIX</a:t>
            </a:r>
            <a:endParaRPr/>
          </a:p>
          <a:p>
            <a:pPr marL="639763" lvl="1" indent="-273049" algn="l" rtl="0">
              <a:spcBef>
                <a:spcPts val="360"/>
              </a:spcBef>
              <a:spcAft>
                <a:spcPts val="0"/>
              </a:spcAft>
              <a:buSzPts val="1368"/>
              <a:buChar char="🞇"/>
            </a:pPr>
            <a:r>
              <a:rPr lang="en-US" sz="1800"/>
              <a:t>Solaris 8 and earlier</a:t>
            </a:r>
            <a:endParaRPr/>
          </a:p>
        </p:txBody>
      </p:sp>
      <p:pic>
        <p:nvPicPr>
          <p:cNvPr id="1123" name="Google Shape;1123;p71" descr="4_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976438"/>
            <a:ext cx="3778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2"/>
          <p:cNvSpPr txBox="1">
            <a:spLocks noGrp="1"/>
          </p:cNvSpPr>
          <p:nvPr>
            <p:ph type="title"/>
          </p:nvPr>
        </p:nvSpPr>
        <p:spPr>
          <a:xfrm>
            <a:off x="989013" y="3511550"/>
            <a:ext cx="70246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</a:t>
            </a:r>
            <a:br>
              <a:rPr lang="en-US"/>
            </a:br>
            <a:r>
              <a:rPr lang="en-US"/>
              <a:t>Lets compare User and Kernel Level Threads</a:t>
            </a:r>
            <a:br>
              <a:rPr lang="en-US"/>
            </a:br>
            <a:endParaRPr/>
          </a:p>
        </p:txBody>
      </p:sp>
      <p:sp>
        <p:nvSpPr>
          <p:cNvPr id="1128" name="Google Shape;1128;p7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9" name="Google Shape;1129;p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30" name="Google Shape;1130;p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95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3"/>
          <p:cNvSpPr txBox="1">
            <a:spLocks noGrp="1"/>
          </p:cNvSpPr>
          <p:nvPr>
            <p:ph type="title"/>
          </p:nvPr>
        </p:nvSpPr>
        <p:spPr>
          <a:xfrm>
            <a:off x="769938" y="944563"/>
            <a:ext cx="7024687" cy="65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Difference between User Level thread and Kernel Level thread</a:t>
            </a:r>
            <a:endParaRPr sz="2800"/>
          </a:p>
        </p:txBody>
      </p:sp>
      <p:pic>
        <p:nvPicPr>
          <p:cNvPr id="1140" name="Google Shape;1140;p7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063" y="1541463"/>
            <a:ext cx="7970837" cy="4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7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8" name="Google Shape;1138;p7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39" name="Google Shape;1139;p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96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1" name="Google Shape;1141;p73"/>
          <p:cNvSpPr/>
          <p:nvPr/>
        </p:nvSpPr>
        <p:spPr>
          <a:xfrm>
            <a:off x="587375" y="3779838"/>
            <a:ext cx="6986588" cy="34131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5875" cap="flat" cmpd="sng">
            <a:solidFill>
              <a:srgbClr val="6C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2" name="Google Shape;1142;p73"/>
          <p:cNvSpPr/>
          <p:nvPr/>
        </p:nvSpPr>
        <p:spPr>
          <a:xfrm>
            <a:off x="615950" y="3386138"/>
            <a:ext cx="6988175" cy="34131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5875" cap="flat" cmpd="sng">
            <a:solidFill>
              <a:srgbClr val="6C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43" name="Google Shape;1143;p73"/>
          <p:cNvCxnSpPr/>
          <p:nvPr/>
        </p:nvCxnSpPr>
        <p:spPr>
          <a:xfrm>
            <a:off x="1869743" y="2906973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4" name="Google Shape;1144;p73"/>
          <p:cNvCxnSpPr/>
          <p:nvPr/>
        </p:nvCxnSpPr>
        <p:spPr>
          <a:xfrm>
            <a:off x="5595582" y="2906973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5" name="Google Shape;1145;p73"/>
          <p:cNvCxnSpPr/>
          <p:nvPr/>
        </p:nvCxnSpPr>
        <p:spPr>
          <a:xfrm>
            <a:off x="5595582" y="2538483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6" name="Google Shape;1146;p73"/>
          <p:cNvCxnSpPr/>
          <p:nvPr/>
        </p:nvCxnSpPr>
        <p:spPr>
          <a:xfrm>
            <a:off x="1869743" y="2511187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7" name="Google Shape;1147;p73"/>
          <p:cNvCxnSpPr/>
          <p:nvPr/>
        </p:nvCxnSpPr>
        <p:spPr>
          <a:xfrm>
            <a:off x="1869743" y="4476466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8" name="Google Shape;1148;p73"/>
          <p:cNvCxnSpPr/>
          <p:nvPr/>
        </p:nvCxnSpPr>
        <p:spPr>
          <a:xfrm>
            <a:off x="5595582" y="4476466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4"/>
          <p:cNvSpPr txBox="1">
            <a:spLocks noGrp="1"/>
          </p:cNvSpPr>
          <p:nvPr>
            <p:ph type="title"/>
          </p:nvPr>
        </p:nvSpPr>
        <p:spPr>
          <a:xfrm>
            <a:off x="1016000" y="4206875"/>
            <a:ext cx="70246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Done with Process and Threads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Now,</a:t>
            </a:r>
            <a:br>
              <a:rPr lang="en-US"/>
            </a:br>
            <a:r>
              <a:rPr lang="en-US"/>
              <a:t>Lets compare Process and Threads</a:t>
            </a:r>
            <a:br>
              <a:rPr lang="en-US"/>
            </a:br>
            <a:endParaRPr/>
          </a:p>
        </p:txBody>
      </p:sp>
      <p:sp>
        <p:nvSpPr>
          <p:cNvPr id="1154" name="Google Shape;1154;p7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5" name="Google Shape;1155;p7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56" name="Google Shape;1156;p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97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2" name="Google Shape;1162;p7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63" name="Google Shape;1163;p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98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4" name="Google Shape;1164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63" y="428625"/>
            <a:ext cx="7970837" cy="60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5" name="Google Shape;1165;p75"/>
          <p:cNvCxnSpPr/>
          <p:nvPr/>
        </p:nvCxnSpPr>
        <p:spPr>
          <a:xfrm>
            <a:off x="2565779" y="1132764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6" name="Google Shape;1166;p75"/>
          <p:cNvCxnSpPr/>
          <p:nvPr/>
        </p:nvCxnSpPr>
        <p:spPr>
          <a:xfrm>
            <a:off x="5911811" y="1135036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7" name="Google Shape;1167;p75"/>
          <p:cNvCxnSpPr/>
          <p:nvPr/>
        </p:nvCxnSpPr>
        <p:spPr>
          <a:xfrm>
            <a:off x="2718179" y="2213228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8" name="Google Shape;1168;p75"/>
          <p:cNvCxnSpPr/>
          <p:nvPr/>
        </p:nvCxnSpPr>
        <p:spPr>
          <a:xfrm>
            <a:off x="5675257" y="2201861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9" name="Google Shape;1169;p75"/>
          <p:cNvCxnSpPr/>
          <p:nvPr/>
        </p:nvCxnSpPr>
        <p:spPr>
          <a:xfrm>
            <a:off x="2110854" y="2540758"/>
            <a:ext cx="248892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0" name="Google Shape;1170;p75"/>
          <p:cNvCxnSpPr/>
          <p:nvPr/>
        </p:nvCxnSpPr>
        <p:spPr>
          <a:xfrm>
            <a:off x="5533980" y="2540758"/>
            <a:ext cx="248892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1" name="Google Shape;1171;p75"/>
          <p:cNvCxnSpPr/>
          <p:nvPr/>
        </p:nvCxnSpPr>
        <p:spPr>
          <a:xfrm>
            <a:off x="4945039" y="3539335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2" name="Google Shape;1172;p75"/>
          <p:cNvCxnSpPr/>
          <p:nvPr/>
        </p:nvCxnSpPr>
        <p:spPr>
          <a:xfrm>
            <a:off x="1392072" y="3539335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7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9/15/2022</a:t>
            </a:r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8" name="Google Shape;1178;p7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Prof. Shweta Dhawan Chachra</a:t>
            </a:r>
            <a:endParaRPr/>
          </a:p>
        </p:txBody>
      </p:sp>
      <p:sp>
        <p:nvSpPr>
          <p:cNvPr id="1179" name="Google Shape;1179;p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rPr>
              <a:t>99</a:t>
            </a:fld>
            <a:endParaRPr sz="1200">
              <a:solidFill>
                <a:srgbClr val="FEFEF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0" name="Google Shape;118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75" y="800100"/>
            <a:ext cx="7397750" cy="4986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1" name="Google Shape;1181;p76"/>
          <p:cNvCxnSpPr/>
          <p:nvPr/>
        </p:nvCxnSpPr>
        <p:spPr>
          <a:xfrm>
            <a:off x="5011003" y="4110266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2" name="Google Shape;1182;p76"/>
          <p:cNvCxnSpPr/>
          <p:nvPr/>
        </p:nvCxnSpPr>
        <p:spPr>
          <a:xfrm>
            <a:off x="1765111" y="4110266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3" name="Google Shape;1183;p76"/>
          <p:cNvCxnSpPr/>
          <p:nvPr/>
        </p:nvCxnSpPr>
        <p:spPr>
          <a:xfrm>
            <a:off x="5638800" y="1928899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4" name="Google Shape;1184;p76"/>
          <p:cNvCxnSpPr/>
          <p:nvPr/>
        </p:nvCxnSpPr>
        <p:spPr>
          <a:xfrm>
            <a:off x="1355678" y="1683240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5" name="Google Shape;1185;p76"/>
          <p:cNvCxnSpPr/>
          <p:nvPr/>
        </p:nvCxnSpPr>
        <p:spPr>
          <a:xfrm>
            <a:off x="1765111" y="3075310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6" name="Google Shape;1186;p76"/>
          <p:cNvCxnSpPr/>
          <p:nvPr/>
        </p:nvCxnSpPr>
        <p:spPr>
          <a:xfrm>
            <a:off x="5638800" y="3075310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7" name="Google Shape;1187;p76"/>
          <p:cNvCxnSpPr/>
          <p:nvPr/>
        </p:nvCxnSpPr>
        <p:spPr>
          <a:xfrm>
            <a:off x="4995081" y="5750059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8" name="Google Shape;1188;p76"/>
          <p:cNvCxnSpPr/>
          <p:nvPr/>
        </p:nvCxnSpPr>
        <p:spPr>
          <a:xfrm>
            <a:off x="1817428" y="5750059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9" name="Google Shape;1189;p76"/>
          <p:cNvCxnSpPr/>
          <p:nvPr/>
        </p:nvCxnSpPr>
        <p:spPr>
          <a:xfrm>
            <a:off x="5627435" y="4658458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90" name="Google Shape;1190;p76"/>
          <p:cNvCxnSpPr/>
          <p:nvPr/>
        </p:nvCxnSpPr>
        <p:spPr>
          <a:xfrm>
            <a:off x="2488435" y="4917759"/>
            <a:ext cx="17332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1" name="Google Shape;1191;p76"/>
          <p:cNvSpPr/>
          <p:nvPr/>
        </p:nvSpPr>
        <p:spPr>
          <a:xfrm>
            <a:off x="7779224" y="3075310"/>
            <a:ext cx="396401" cy="172870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6C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5947</Words>
  <Application>Microsoft Office PowerPoint</Application>
  <PresentationFormat>On-screen Show (4:3)</PresentationFormat>
  <Paragraphs>1322</Paragraphs>
  <Slides>153</Slides>
  <Notes>153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62" baseType="lpstr">
      <vt:lpstr>Arial</vt:lpstr>
      <vt:lpstr>Times New Roman</vt:lpstr>
      <vt:lpstr>Verdana</vt:lpstr>
      <vt:lpstr>Calibri</vt:lpstr>
      <vt:lpstr>Noto Sans Symbols</vt:lpstr>
      <vt:lpstr>Courier New</vt:lpstr>
      <vt:lpstr>Century Gothic</vt:lpstr>
      <vt:lpstr>Helvetica Neue</vt:lpstr>
      <vt:lpstr>Office Theme</vt:lpstr>
      <vt:lpstr>Chapter 2:  Process Concept and scheduling</vt:lpstr>
      <vt:lpstr>Chapter 3:  Processes</vt:lpstr>
      <vt:lpstr>Chapter 3:  Processes</vt:lpstr>
      <vt:lpstr>Process</vt:lpstr>
      <vt:lpstr>Process Concept</vt:lpstr>
      <vt:lpstr>Process Concept</vt:lpstr>
      <vt:lpstr>Process Concept</vt:lpstr>
      <vt:lpstr>Process Concept</vt:lpstr>
      <vt:lpstr>When does a Program become a process?</vt:lpstr>
      <vt:lpstr>Process Concept (Cont.)</vt:lpstr>
      <vt:lpstr>Process Concept (Cont.)</vt:lpstr>
      <vt:lpstr>Process State</vt:lpstr>
      <vt:lpstr>Process State</vt:lpstr>
      <vt:lpstr>New:  </vt:lpstr>
      <vt:lpstr>New:  </vt:lpstr>
      <vt:lpstr>New:  </vt:lpstr>
      <vt:lpstr>New:  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 Transition Diagram</vt:lpstr>
      <vt:lpstr>Process State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CPU Switch From Process to Process</vt:lpstr>
      <vt:lpstr>What is a Thread?</vt:lpstr>
      <vt:lpstr>Traditional Heavy Weight process</vt:lpstr>
      <vt:lpstr>Traditional Heavy Weight process</vt:lpstr>
      <vt:lpstr>Multithreaded Process</vt:lpstr>
      <vt:lpstr>Why Multithreading?</vt:lpstr>
      <vt:lpstr>Single and Multithreaded Processes</vt:lpstr>
      <vt:lpstr>Threads</vt:lpstr>
      <vt:lpstr>Threads</vt:lpstr>
      <vt:lpstr>Process vs Thread?</vt:lpstr>
      <vt:lpstr>Advantages of Thread over Process</vt:lpstr>
      <vt:lpstr>Advantages of Thread over Process</vt:lpstr>
      <vt:lpstr>Advantages of Thread over Process</vt:lpstr>
      <vt:lpstr>Interprocess Communication</vt:lpstr>
      <vt:lpstr>Interprocess Communication</vt:lpstr>
      <vt:lpstr>Advantages of Thread over Process</vt:lpstr>
      <vt:lpstr>Process Representation in Linux</vt:lpstr>
      <vt:lpstr>Types of Threads</vt:lpstr>
      <vt:lpstr>User Threads and Kernel Threads</vt:lpstr>
      <vt:lpstr>PowerPoint Presentation</vt:lpstr>
      <vt:lpstr>PowerPoint Presentation</vt:lpstr>
      <vt:lpstr>Multithreading Models</vt:lpstr>
      <vt:lpstr>Many-to-One</vt:lpstr>
      <vt:lpstr>Many-to-One</vt:lpstr>
      <vt:lpstr>One-to-One</vt:lpstr>
      <vt:lpstr>PowerPoint Presentation</vt:lpstr>
      <vt:lpstr>PowerPoint Presentation</vt:lpstr>
      <vt:lpstr>PowerPoint Presentation</vt:lpstr>
      <vt:lpstr>PowerPoint Presentation</vt:lpstr>
      <vt:lpstr>Two-level Model</vt:lpstr>
      <vt:lpstr>Now, Lets compare User and Kernel Level Threads </vt:lpstr>
      <vt:lpstr>Difference between User Level thread and Kernel Level thread</vt:lpstr>
      <vt:lpstr>Done with Process and Threads  Now, Lets compare Process and Threads </vt:lpstr>
      <vt:lpstr>PowerPoint Presentation</vt:lpstr>
      <vt:lpstr>PowerPoint Presentation</vt:lpstr>
      <vt:lpstr>Process Scheduling</vt:lpstr>
      <vt:lpstr>Process Scheduling</vt:lpstr>
      <vt:lpstr>Process Scheduling</vt:lpstr>
      <vt:lpstr>Process Scheduling</vt:lpstr>
      <vt:lpstr>Process Scheduling</vt:lpstr>
      <vt:lpstr>Summary of Queues</vt:lpstr>
      <vt:lpstr>Ready Queue And Various I/O Device Queues</vt:lpstr>
      <vt:lpstr>Representation of Process Scheduling</vt:lpstr>
      <vt:lpstr>Representation of Process Scheduling</vt:lpstr>
      <vt:lpstr>Representation of Process Scheduling</vt:lpstr>
      <vt:lpstr>Schedulers</vt:lpstr>
      <vt:lpstr>Long-term scheduler  (or job scheduler) </vt:lpstr>
      <vt:lpstr>Long-term scheduler  (or job scheduler)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of Medium Term Scheduling</vt:lpstr>
      <vt:lpstr>Addition of Medium Term Scheduling</vt:lpstr>
      <vt:lpstr>Context Switch</vt:lpstr>
      <vt:lpstr>Context Switch</vt:lpstr>
      <vt:lpstr>Operations on Processes</vt:lpstr>
      <vt:lpstr>Process Creation</vt:lpstr>
      <vt:lpstr>Process Creation</vt:lpstr>
      <vt:lpstr>Process Creation</vt:lpstr>
      <vt:lpstr>Process Creation-In terms of Address space</vt:lpstr>
      <vt:lpstr>Process Creation-In terms of Address space</vt:lpstr>
      <vt:lpstr>Process Creation (Cont.)</vt:lpstr>
      <vt:lpstr>Fork vs Exec</vt:lpstr>
      <vt:lpstr>execlp -- Overlay Calling Process and Run New Program</vt:lpstr>
      <vt:lpstr>execlp -- Overlay Calling Process and Run New Program</vt:lpstr>
      <vt:lpstr>execlp -- Overlay Calling Process and Run New Program</vt:lpstr>
      <vt:lpstr>fork()</vt:lpstr>
      <vt:lpstr>fork()</vt:lpstr>
      <vt:lpstr>C Program Forking Separate Process</vt:lpstr>
      <vt:lpstr>fork()</vt:lpstr>
      <vt:lpstr>Creating a Separate Process via Windows API</vt:lpstr>
      <vt:lpstr>A Tree of Processes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To be Noted….</vt:lpstr>
      <vt:lpstr>PowerPoint Presentation</vt:lpstr>
      <vt:lpstr>Process Termination</vt:lpstr>
      <vt:lpstr>Child Process Termination</vt:lpstr>
      <vt:lpstr>PowerPoint Presentation</vt:lpstr>
      <vt:lpstr>Process Termination</vt:lpstr>
      <vt:lpstr>extra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Process Concept and scheduling</dc:title>
  <dc:creator>Lucent End User</dc:creator>
  <cp:lastModifiedBy>KCS</cp:lastModifiedBy>
  <cp:revision>5</cp:revision>
  <dcterms:created xsi:type="dcterms:W3CDTF">2011-01-13T23:43:38Z</dcterms:created>
  <dcterms:modified xsi:type="dcterms:W3CDTF">2022-09-16T18:07:25Z</dcterms:modified>
</cp:coreProperties>
</file>