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02" r:id="rId3"/>
    <p:sldId id="303" r:id="rId4"/>
    <p:sldId id="288" r:id="rId5"/>
    <p:sldId id="301" r:id="rId6"/>
    <p:sldId id="289" r:id="rId7"/>
    <p:sldId id="290" r:id="rId8"/>
    <p:sldId id="291" r:id="rId9"/>
    <p:sldId id="292" r:id="rId10"/>
    <p:sldId id="293" r:id="rId11"/>
    <p:sldId id="294" r:id="rId12"/>
    <p:sldId id="257" r:id="rId13"/>
    <p:sldId id="258" r:id="rId14"/>
    <p:sldId id="259" r:id="rId15"/>
    <p:sldId id="260" r:id="rId16"/>
    <p:sldId id="261" r:id="rId17"/>
    <p:sldId id="262" r:id="rId18"/>
    <p:sldId id="268" r:id="rId19"/>
    <p:sldId id="269" r:id="rId20"/>
    <p:sldId id="270" r:id="rId21"/>
    <p:sldId id="271" r:id="rId22"/>
    <p:sldId id="272" r:id="rId23"/>
    <p:sldId id="273" r:id="rId24"/>
    <p:sldId id="276" r:id="rId25"/>
    <p:sldId id="277" r:id="rId26"/>
    <p:sldId id="295" r:id="rId27"/>
    <p:sldId id="296" r:id="rId28"/>
    <p:sldId id="297" r:id="rId29"/>
    <p:sldId id="298" r:id="rId30"/>
    <p:sldId id="299" r:id="rId31"/>
    <p:sldId id="300" r:id="rId32"/>
    <p:sldId id="280" r:id="rId33"/>
    <p:sldId id="28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9EA09C-FB2A-4CC7-AF3C-7669C3CDC1D6}" type="datetimeFigureOut">
              <a:rPr lang="en-IN" smtClean="0"/>
              <a:t>04-09-2023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578BA-8F43-4B6B-BE6D-3C2BA61DE5F8}" type="slidenum">
              <a:rPr lang="en-IN" smtClean="0"/>
              <a:t>‹#›</a:t>
            </a:fld>
            <a:endParaRPr lang="en-IN"/>
          </a:p>
        </p:txBody>
      </p:sp>
    </p:spTree>
    <p:extLst>
      <p:ext uri="{BB962C8B-B14F-4D97-AF65-F5344CB8AC3E}">
        <p14:creationId xmlns:p14="http://schemas.microsoft.com/office/powerpoint/2010/main" val="138116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D578BA-8F43-4B6B-BE6D-3C2BA61DE5F8}" type="slidenum">
              <a:rPr lang="en-IN" smtClean="0"/>
              <a:t>32</a:t>
            </a:fld>
            <a:endParaRPr lang="en-IN"/>
          </a:p>
        </p:txBody>
      </p:sp>
    </p:spTree>
    <p:extLst>
      <p:ext uri="{BB962C8B-B14F-4D97-AF65-F5344CB8AC3E}">
        <p14:creationId xmlns:p14="http://schemas.microsoft.com/office/powerpoint/2010/main" val="175153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CC9B4BB-6425-4759-8015-2230D48597E3}"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342339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C9B4BB-6425-4759-8015-2230D48597E3}"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213355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C9B4BB-6425-4759-8015-2230D48597E3}"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268453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C9B4BB-6425-4759-8015-2230D48597E3}"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183108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C9B4BB-6425-4759-8015-2230D48597E3}"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224183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C9B4BB-6425-4759-8015-2230D48597E3}"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103780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C9B4BB-6425-4759-8015-2230D48597E3}"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412797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C9B4BB-6425-4759-8015-2230D48597E3}"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43019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9B4BB-6425-4759-8015-2230D48597E3}"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388316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9B4BB-6425-4759-8015-2230D48597E3}"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2476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9B4BB-6425-4759-8015-2230D48597E3}"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C62357-7BB1-4517-A51F-C9DA765D10CA}" type="slidenum">
              <a:rPr lang="en-IN" smtClean="0"/>
              <a:t>‹#›</a:t>
            </a:fld>
            <a:endParaRPr lang="en-IN"/>
          </a:p>
        </p:txBody>
      </p:sp>
    </p:spTree>
    <p:extLst>
      <p:ext uri="{BB962C8B-B14F-4D97-AF65-F5344CB8AC3E}">
        <p14:creationId xmlns:p14="http://schemas.microsoft.com/office/powerpoint/2010/main" val="82887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9B4BB-6425-4759-8015-2230D48597E3}" type="datetimeFigureOut">
              <a:rPr lang="en-IN" smtClean="0"/>
              <a:t>04-09-2023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62357-7BB1-4517-A51F-C9DA765D10CA}" type="slidenum">
              <a:rPr lang="en-IN" smtClean="0"/>
              <a:t>‹#›</a:t>
            </a:fld>
            <a:endParaRPr lang="en-IN"/>
          </a:p>
        </p:txBody>
      </p:sp>
    </p:spTree>
    <p:extLst>
      <p:ext uri="{BB962C8B-B14F-4D97-AF65-F5344CB8AC3E}">
        <p14:creationId xmlns:p14="http://schemas.microsoft.com/office/powerpoint/2010/main" val="203332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OSSS_Module2_MCQs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03866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23" y="732767"/>
            <a:ext cx="7848872" cy="3488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94598" y="332656"/>
            <a:ext cx="4248472" cy="400110"/>
          </a:xfrm>
          <a:prstGeom prst="rect">
            <a:avLst/>
          </a:prstGeom>
          <a:noFill/>
        </p:spPr>
        <p:txBody>
          <a:bodyPr wrap="square" rtlCol="0">
            <a:spAutoFit/>
          </a:bodyPr>
          <a:lstStyle/>
          <a:p>
            <a:r>
              <a:rPr lang="en-IN" sz="2000" b="1" dirty="0" smtClean="0"/>
              <a:t>Gate CS 2012</a:t>
            </a:r>
            <a:endParaRPr lang="en-IN" sz="2000" b="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03" y="4221088"/>
            <a:ext cx="7831391" cy="204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956311" y="2924944"/>
            <a:ext cx="5976664" cy="1477328"/>
          </a:xfrm>
          <a:prstGeom prst="rect">
            <a:avLst/>
          </a:prstGeom>
        </p:spPr>
        <p:txBody>
          <a:bodyPr wrap="square">
            <a:spAutoFit/>
          </a:bodyPr>
          <a:lstStyle/>
          <a:p>
            <a:r>
              <a:rPr lang="en-IN" dirty="0"/>
              <a:t>This question involves the concept of ready queue. At t=2, p2 starts and p1 is sent to the ready queue and at t=3 p3 arrives so then the job p3 is queued in ready queue after p1. So at t=4, again p1 is executed then p3 is executed for first time at t=6.</a:t>
            </a:r>
          </a:p>
        </p:txBody>
      </p:sp>
      <p:sp>
        <p:nvSpPr>
          <p:cNvPr id="3" name="Date Placeholder 2"/>
          <p:cNvSpPr>
            <a:spLocks noGrp="1"/>
          </p:cNvSpPr>
          <p:nvPr>
            <p:ph type="dt" sz="half" idx="10"/>
          </p:nvPr>
        </p:nvSpPr>
        <p:spPr/>
        <p:txBody>
          <a:bodyPr/>
          <a:lstStyle/>
          <a:p>
            <a:fld id="{195091EA-5D31-49C8-8472-9CC152DF0345}" type="datetime1">
              <a:rPr lang="en-IN" smtClean="0"/>
              <a:t>04-09-2023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FF712F3E-07B2-454D-9BC3-17C0822A9A17}" type="slidenum">
              <a:rPr lang="en-IN" smtClean="0"/>
              <a:t>10</a:t>
            </a:fld>
            <a:endParaRPr lang="en-IN"/>
          </a:p>
        </p:txBody>
      </p:sp>
    </p:spTree>
    <p:extLst>
      <p:ext uri="{BB962C8B-B14F-4D97-AF65-F5344CB8AC3E}">
        <p14:creationId xmlns:p14="http://schemas.microsoft.com/office/powerpoint/2010/main" val="2446496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0"/>
            <a:ext cx="7848872" cy="3488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 y="4365104"/>
            <a:ext cx="7831391" cy="204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915816" y="965041"/>
            <a:ext cx="6408712" cy="5632311"/>
          </a:xfrm>
          <a:prstGeom prst="rect">
            <a:avLst/>
          </a:prstGeom>
        </p:spPr>
        <p:txBody>
          <a:bodyPr wrap="square">
            <a:spAutoFit/>
          </a:bodyPr>
          <a:lstStyle/>
          <a:p>
            <a:r>
              <a:rPr lang="en-IN" dirty="0" smtClean="0"/>
              <a:t>At time =0, Ready Queue={ (P1,5)}, </a:t>
            </a:r>
            <a:r>
              <a:rPr lang="en-IN" b="1" dirty="0" smtClean="0"/>
              <a:t>P1 selected</a:t>
            </a:r>
          </a:p>
          <a:p>
            <a:r>
              <a:rPr lang="en-IN" dirty="0" smtClean="0"/>
              <a:t>At time  =2,Ready Queue={ (P2,7)}, </a:t>
            </a:r>
            <a:r>
              <a:rPr lang="en-IN" b="1" dirty="0" smtClean="0"/>
              <a:t>P2 selected</a:t>
            </a:r>
            <a:r>
              <a:rPr lang="en-IN" dirty="0" smtClean="0"/>
              <a:t>, P1  </a:t>
            </a:r>
            <a:r>
              <a:rPr lang="en-IN" dirty="0" err="1" smtClean="0"/>
              <a:t>preempted</a:t>
            </a:r>
            <a:r>
              <a:rPr lang="en-IN" dirty="0" smtClean="0"/>
              <a:t> with remaining time=3 and sent back to Queue</a:t>
            </a:r>
          </a:p>
          <a:p>
            <a:r>
              <a:rPr lang="en-IN" dirty="0" smtClean="0"/>
              <a:t>At time =3, P3 arrives</a:t>
            </a:r>
          </a:p>
          <a:p>
            <a:r>
              <a:rPr lang="en-IN" dirty="0" smtClean="0"/>
              <a:t>At time  =4, Ready Queue={ (P1,3) (P3,4)}, </a:t>
            </a:r>
            <a:r>
              <a:rPr lang="en-IN" b="1" dirty="0" smtClean="0"/>
              <a:t>P1 selected, P2 </a:t>
            </a:r>
            <a:r>
              <a:rPr lang="en-IN" b="1" dirty="0" err="1" smtClean="0"/>
              <a:t>preempted</a:t>
            </a:r>
            <a:r>
              <a:rPr lang="en-IN" b="1" dirty="0" smtClean="0"/>
              <a:t> with remaining time=5</a:t>
            </a:r>
          </a:p>
          <a:p>
            <a:r>
              <a:rPr lang="en-IN" dirty="0" smtClean="0"/>
              <a:t>At time =6, Ready Queue={(P3,4) (P2,5)}, </a:t>
            </a:r>
            <a:r>
              <a:rPr lang="en-IN" b="1" dirty="0" smtClean="0"/>
              <a:t>P3 is selected, P1 is </a:t>
            </a:r>
            <a:r>
              <a:rPr lang="en-IN" b="1" dirty="0" err="1" smtClean="0"/>
              <a:t>prempted</a:t>
            </a:r>
            <a:r>
              <a:rPr lang="en-IN" b="1" dirty="0" smtClean="0"/>
              <a:t> with remaining time =1</a:t>
            </a:r>
          </a:p>
          <a:p>
            <a:r>
              <a:rPr lang="en-IN" dirty="0" smtClean="0"/>
              <a:t>At time =8, Ready Queue={(P2,5) (P1,1)}, </a:t>
            </a:r>
            <a:r>
              <a:rPr lang="en-IN" b="1" dirty="0" smtClean="0"/>
              <a:t>P2 is selected, P3 is </a:t>
            </a:r>
            <a:r>
              <a:rPr lang="en-IN" b="1" dirty="0" err="1" smtClean="0"/>
              <a:t>preempted</a:t>
            </a:r>
            <a:r>
              <a:rPr lang="en-IN" b="1" dirty="0" smtClean="0"/>
              <a:t> with remaining time=2</a:t>
            </a:r>
          </a:p>
          <a:p>
            <a:r>
              <a:rPr lang="en-IN" dirty="0" smtClean="0"/>
              <a:t>At time =10, Ready Queue={ (P1,1) (P3,2)}, </a:t>
            </a:r>
            <a:r>
              <a:rPr lang="en-IN" b="1" dirty="0" smtClean="0"/>
              <a:t>P1 is selected, P2 is </a:t>
            </a:r>
            <a:r>
              <a:rPr lang="en-IN" b="1" dirty="0" err="1" smtClean="0"/>
              <a:t>preempted</a:t>
            </a:r>
            <a:r>
              <a:rPr lang="en-IN" b="1" dirty="0" smtClean="0"/>
              <a:t> with remaining time=3</a:t>
            </a:r>
          </a:p>
          <a:p>
            <a:r>
              <a:rPr lang="en-IN" dirty="0" smtClean="0"/>
              <a:t>At time =11, P1 terminates, Ready Queue={ (P3,2),(P2,3)}</a:t>
            </a:r>
            <a:r>
              <a:rPr lang="en-IN" b="1" dirty="0" smtClean="0"/>
              <a:t>, P3 is selected</a:t>
            </a:r>
          </a:p>
          <a:p>
            <a:r>
              <a:rPr lang="en-IN" dirty="0" smtClean="0"/>
              <a:t>At time=13, P3 terminates, Ready queue={(P2,3)}, </a:t>
            </a:r>
            <a:r>
              <a:rPr lang="en-IN" b="1" dirty="0" smtClean="0"/>
              <a:t> P2 is selected</a:t>
            </a:r>
          </a:p>
          <a:p>
            <a:r>
              <a:rPr lang="en-IN" b="1" dirty="0" smtClean="0"/>
              <a:t>At time =15, P2 with Remaining time =1 continues as No other process is left</a:t>
            </a:r>
          </a:p>
          <a:p>
            <a:r>
              <a:rPr lang="en-IN" b="1" dirty="0" smtClean="0"/>
              <a:t>At time =16, P2 terminates</a:t>
            </a:r>
          </a:p>
          <a:p>
            <a:endParaRPr lang="en-IN" b="1" dirty="0" smtClean="0"/>
          </a:p>
          <a:p>
            <a:endParaRPr lang="en-IN" dirty="0"/>
          </a:p>
        </p:txBody>
      </p:sp>
      <p:sp>
        <p:nvSpPr>
          <p:cNvPr id="3" name="Date Placeholder 2"/>
          <p:cNvSpPr>
            <a:spLocks noGrp="1"/>
          </p:cNvSpPr>
          <p:nvPr>
            <p:ph type="dt" sz="half" idx="10"/>
          </p:nvPr>
        </p:nvSpPr>
        <p:spPr/>
        <p:txBody>
          <a:bodyPr/>
          <a:lstStyle/>
          <a:p>
            <a:fld id="{195091EA-5D31-49C8-8472-9CC152DF0345}" type="datetime1">
              <a:rPr lang="en-IN" smtClean="0"/>
              <a:t>04-09-2023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FF712F3E-07B2-454D-9BC3-17C0822A9A17}" type="slidenum">
              <a:rPr lang="en-IN" smtClean="0"/>
              <a:t>11</a:t>
            </a:fld>
            <a:endParaRPr lang="en-IN"/>
          </a:p>
        </p:txBody>
      </p:sp>
    </p:spTree>
    <p:extLst>
      <p:ext uri="{BB962C8B-B14F-4D97-AF65-F5344CB8AC3E}">
        <p14:creationId xmlns:p14="http://schemas.microsoft.com/office/powerpoint/2010/main" val="1782739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1560" y="548680"/>
            <a:ext cx="8229600" cy="4525963"/>
          </a:xfrm>
        </p:spPr>
        <p:txBody>
          <a:bodyPr>
            <a:normAutofit/>
          </a:bodyPr>
          <a:lstStyle/>
          <a:p>
            <a:pPr marL="0" indent="0">
              <a:buNone/>
            </a:pPr>
            <a:r>
              <a:rPr lang="en-IN" sz="2000" b="1" dirty="0" smtClean="0"/>
              <a:t>GATE | GATE-CS-2015 (Set 3) | Question 65</a:t>
            </a:r>
          </a:p>
          <a:p>
            <a:pPr marL="0" indent="0">
              <a:buNone/>
            </a:pPr>
            <a:r>
              <a:rPr lang="en-IN" sz="2000" dirty="0" smtClean="0"/>
              <a:t>The maximum number of processes that can be in Ready state for a computer system with n CPUs is</a:t>
            </a:r>
            <a:br>
              <a:rPr lang="en-IN" sz="2000" dirty="0" smtClean="0"/>
            </a:br>
            <a:r>
              <a:rPr lang="en-IN" sz="2000" b="1" dirty="0" smtClean="0"/>
              <a:t>(A)</a:t>
            </a:r>
            <a:r>
              <a:rPr lang="en-IN" sz="2000" dirty="0" smtClean="0"/>
              <a:t> n</a:t>
            </a:r>
            <a:br>
              <a:rPr lang="en-IN" sz="2000" dirty="0" smtClean="0"/>
            </a:br>
            <a:r>
              <a:rPr lang="en-IN" sz="2000" b="1" dirty="0" smtClean="0"/>
              <a:t>(B)</a:t>
            </a:r>
            <a:r>
              <a:rPr lang="en-IN" sz="2000" dirty="0" smtClean="0"/>
              <a:t> n</a:t>
            </a:r>
            <a:r>
              <a:rPr lang="en-IN" sz="2000" baseline="30000" dirty="0" smtClean="0"/>
              <a:t>2</a:t>
            </a:r>
            <a:r>
              <a:rPr lang="en-IN" sz="2000" dirty="0" smtClean="0"/>
              <a:t/>
            </a:r>
            <a:br>
              <a:rPr lang="en-IN" sz="2000" dirty="0" smtClean="0"/>
            </a:br>
            <a:r>
              <a:rPr lang="en-IN" sz="2000" b="1" dirty="0" smtClean="0"/>
              <a:t>(C)</a:t>
            </a:r>
            <a:r>
              <a:rPr lang="en-IN" sz="2000" dirty="0" smtClean="0"/>
              <a:t> 2n</a:t>
            </a:r>
            <a:br>
              <a:rPr lang="en-IN" sz="2000" dirty="0" smtClean="0"/>
            </a:br>
            <a:r>
              <a:rPr lang="en-IN" sz="2000" b="1" dirty="0" smtClean="0"/>
              <a:t>(D)</a:t>
            </a:r>
            <a:r>
              <a:rPr lang="en-IN" sz="2000" dirty="0" smtClean="0"/>
              <a:t> Independent of n</a:t>
            </a:r>
            <a:br>
              <a:rPr lang="en-IN" sz="2000" dirty="0" smtClean="0"/>
            </a:br>
            <a:r>
              <a:rPr lang="en-IN" sz="2000" dirty="0" smtClean="0"/>
              <a:t/>
            </a:r>
            <a:br>
              <a:rPr lang="en-IN" sz="2000" dirty="0" smtClean="0"/>
            </a:br>
            <a:r>
              <a:rPr lang="en-IN" sz="2000" dirty="0" smtClean="0"/>
              <a:t/>
            </a:r>
            <a:br>
              <a:rPr lang="en-IN" sz="2000" dirty="0" smtClean="0"/>
            </a:br>
            <a:endParaRPr lang="en-IN" sz="2000" dirty="0" smtClean="0"/>
          </a:p>
          <a:p>
            <a:endParaRPr lang="en-IN" dirty="0"/>
          </a:p>
        </p:txBody>
      </p:sp>
      <p:sp>
        <p:nvSpPr>
          <p:cNvPr id="2" name="Date Placeholder 1"/>
          <p:cNvSpPr>
            <a:spLocks noGrp="1"/>
          </p:cNvSpPr>
          <p:nvPr>
            <p:ph type="dt" sz="half" idx="10"/>
          </p:nvPr>
        </p:nvSpPr>
        <p:spPr/>
        <p:txBody>
          <a:bodyPr/>
          <a:lstStyle/>
          <a:p>
            <a:fld id="{4D927D6B-708B-43FC-8EC2-44CFC9594E3A}"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12</a:t>
            </a:fld>
            <a:endParaRPr lang="en-IN"/>
          </a:p>
        </p:txBody>
      </p:sp>
    </p:spTree>
    <p:extLst>
      <p:ext uri="{BB962C8B-B14F-4D97-AF65-F5344CB8AC3E}">
        <p14:creationId xmlns:p14="http://schemas.microsoft.com/office/powerpoint/2010/main" val="3613798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92150"/>
            <a:ext cx="8229600" cy="4525963"/>
          </a:xfrm>
        </p:spPr>
        <p:txBody>
          <a:bodyPr>
            <a:normAutofit fontScale="70000" lnSpcReduction="20000"/>
          </a:bodyPr>
          <a:lstStyle/>
          <a:p>
            <a:pPr marL="0" indent="0">
              <a:buNone/>
            </a:pPr>
            <a:r>
              <a:rPr lang="en-IN" b="1" dirty="0" smtClean="0"/>
              <a:t>GATE | GATE-CS-2015 (Set 3) | Question 65</a:t>
            </a:r>
          </a:p>
          <a:p>
            <a:pPr marL="0" indent="0">
              <a:buNone/>
            </a:pPr>
            <a:r>
              <a:rPr lang="en-IN" dirty="0" smtClean="0"/>
              <a:t>The maximum number of processes that can be in Ready state for a computer system with n CPUs is</a:t>
            </a:r>
            <a:br>
              <a:rPr lang="en-IN" dirty="0" smtClean="0"/>
            </a:br>
            <a:r>
              <a:rPr lang="en-IN" b="1" dirty="0" smtClean="0"/>
              <a:t>(A)</a:t>
            </a:r>
            <a:r>
              <a:rPr lang="en-IN" dirty="0" smtClean="0"/>
              <a:t> n</a:t>
            </a:r>
            <a:br>
              <a:rPr lang="en-IN" dirty="0" smtClean="0"/>
            </a:br>
            <a:r>
              <a:rPr lang="en-IN" b="1" dirty="0" smtClean="0"/>
              <a:t>(B)</a:t>
            </a:r>
            <a:r>
              <a:rPr lang="en-IN" dirty="0" smtClean="0"/>
              <a:t> n</a:t>
            </a:r>
            <a:r>
              <a:rPr lang="en-IN" baseline="30000" dirty="0" smtClean="0"/>
              <a:t>2</a:t>
            </a:r>
            <a:r>
              <a:rPr lang="en-IN" dirty="0" smtClean="0"/>
              <a:t/>
            </a:r>
            <a:br>
              <a:rPr lang="en-IN" dirty="0" smtClean="0"/>
            </a:br>
            <a:r>
              <a:rPr lang="en-IN" b="1" dirty="0" smtClean="0"/>
              <a:t>(C)</a:t>
            </a:r>
            <a:r>
              <a:rPr lang="en-IN" dirty="0" smtClean="0"/>
              <a:t> 2n</a:t>
            </a:r>
            <a:br>
              <a:rPr lang="en-IN" dirty="0" smtClean="0"/>
            </a:br>
            <a:r>
              <a:rPr lang="en-IN" b="1" dirty="0" smtClean="0"/>
              <a:t>(D)</a:t>
            </a:r>
            <a:r>
              <a:rPr lang="en-IN" dirty="0" smtClean="0"/>
              <a:t> Independent of n</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(D)</a:t>
            </a:r>
            <a:r>
              <a:rPr lang="en-IN" dirty="0" smtClean="0"/>
              <a:t> </a:t>
            </a:r>
            <a:br>
              <a:rPr lang="en-IN" dirty="0" smtClean="0"/>
            </a:br>
            <a:r>
              <a:rPr lang="en-IN" dirty="0" smtClean="0"/>
              <a:t/>
            </a:r>
            <a:br>
              <a:rPr lang="en-IN" dirty="0" smtClean="0"/>
            </a:br>
            <a:r>
              <a:rPr lang="en-IN" b="1" dirty="0" smtClean="0"/>
              <a:t>Explanation:</a:t>
            </a:r>
            <a:r>
              <a:rPr lang="en-IN" dirty="0" smtClean="0"/>
              <a:t> The size of ready queue doesn’t depend on number of processes. A single processor system may have a large number of processes waiting in ready queue.</a:t>
            </a:r>
            <a:br>
              <a:rPr lang="en-IN" dirty="0" smtClean="0"/>
            </a:br>
            <a:endParaRPr lang="en-IN" dirty="0" smtClean="0"/>
          </a:p>
          <a:p>
            <a:pPr marL="0" indent="0">
              <a:buNone/>
            </a:pPr>
            <a:endParaRPr lang="en-IN" dirty="0"/>
          </a:p>
        </p:txBody>
      </p:sp>
      <p:sp>
        <p:nvSpPr>
          <p:cNvPr id="2" name="Date Placeholder 1"/>
          <p:cNvSpPr>
            <a:spLocks noGrp="1"/>
          </p:cNvSpPr>
          <p:nvPr>
            <p:ph type="dt" sz="half" idx="10"/>
          </p:nvPr>
        </p:nvSpPr>
        <p:spPr/>
        <p:txBody>
          <a:bodyPr/>
          <a:lstStyle/>
          <a:p>
            <a:fld id="{594E09F9-689D-4605-9BD3-A24EF22BB485}"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13</a:t>
            </a:fld>
            <a:endParaRPr lang="en-IN"/>
          </a:p>
        </p:txBody>
      </p:sp>
    </p:spTree>
    <p:extLst>
      <p:ext uri="{BB962C8B-B14F-4D97-AF65-F5344CB8AC3E}">
        <p14:creationId xmlns:p14="http://schemas.microsoft.com/office/powerpoint/2010/main" val="423678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549275"/>
            <a:ext cx="8229600" cy="4813300"/>
          </a:xfrm>
        </p:spPr>
        <p:txBody>
          <a:bodyPr>
            <a:normAutofit/>
          </a:bodyPr>
          <a:lstStyle/>
          <a:p>
            <a:pPr marL="0" indent="0">
              <a:buNone/>
            </a:pPr>
            <a:r>
              <a:rPr lang="en-IN" sz="2400" dirty="0" smtClean="0"/>
              <a:t>Which module gives control of the CPU to the process selected by the short – term </a:t>
            </a:r>
            <a:r>
              <a:rPr lang="en-IN" sz="2400" dirty="0" err="1" smtClean="0"/>
              <a:t>schedular</a:t>
            </a:r>
            <a:r>
              <a:rPr lang="en-IN" sz="2400" dirty="0" smtClean="0"/>
              <a:t> ?</a:t>
            </a:r>
          </a:p>
          <a:p>
            <a:pPr marL="0" indent="0">
              <a:buNone/>
            </a:pPr>
            <a:r>
              <a:rPr lang="en-IN" sz="2400" b="1" dirty="0" smtClean="0"/>
              <a:t>(A)</a:t>
            </a:r>
            <a:r>
              <a:rPr lang="en-IN" sz="2400" dirty="0" smtClean="0"/>
              <a:t> Dispatcher</a:t>
            </a:r>
            <a:br>
              <a:rPr lang="en-IN" sz="2400" dirty="0" smtClean="0"/>
            </a:br>
            <a:r>
              <a:rPr lang="en-IN" sz="2400" b="1" dirty="0" smtClean="0"/>
              <a:t>(B)</a:t>
            </a:r>
            <a:r>
              <a:rPr lang="en-IN" sz="2400" dirty="0" smtClean="0"/>
              <a:t> Interrupt</a:t>
            </a:r>
            <a:br>
              <a:rPr lang="en-IN" sz="2400" dirty="0" smtClean="0"/>
            </a:br>
            <a:r>
              <a:rPr lang="en-IN" sz="2400" b="1" dirty="0" smtClean="0"/>
              <a:t>(C)</a:t>
            </a:r>
            <a:r>
              <a:rPr lang="en-IN" sz="2400" dirty="0" smtClean="0"/>
              <a:t> Scheduler</a:t>
            </a:r>
            <a:br>
              <a:rPr lang="en-IN" sz="2400" dirty="0" smtClean="0"/>
            </a:br>
            <a:r>
              <a:rPr lang="en-IN" sz="2400" b="1" dirty="0" smtClean="0"/>
              <a:t>(D)</a:t>
            </a:r>
            <a:r>
              <a:rPr lang="en-IN" sz="2400" dirty="0" smtClean="0"/>
              <a:t> Threading</a:t>
            </a:r>
            <a:br>
              <a:rPr lang="en-IN" sz="2400" dirty="0" smtClean="0"/>
            </a:br>
            <a:r>
              <a:rPr lang="en-IN" dirty="0" smtClean="0"/>
              <a:t/>
            </a:r>
            <a:br>
              <a:rPr lang="en-IN" dirty="0" smtClean="0"/>
            </a:br>
            <a:r>
              <a:rPr lang="en-IN" dirty="0" smtClean="0"/>
              <a:t/>
            </a:r>
            <a:br>
              <a:rPr lang="en-IN" dirty="0" smtClean="0"/>
            </a:br>
            <a:endParaRPr lang="en-IN" dirty="0"/>
          </a:p>
        </p:txBody>
      </p:sp>
      <p:sp>
        <p:nvSpPr>
          <p:cNvPr id="2" name="Date Placeholder 1"/>
          <p:cNvSpPr>
            <a:spLocks noGrp="1"/>
          </p:cNvSpPr>
          <p:nvPr>
            <p:ph type="dt" sz="half" idx="10"/>
          </p:nvPr>
        </p:nvSpPr>
        <p:spPr/>
        <p:txBody>
          <a:bodyPr/>
          <a:lstStyle/>
          <a:p>
            <a:fld id="{B3A138C3-E252-4E51-9A5C-3F6A4A2DE721}"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14</a:t>
            </a:fld>
            <a:endParaRPr lang="en-IN"/>
          </a:p>
        </p:txBody>
      </p:sp>
    </p:spTree>
    <p:extLst>
      <p:ext uri="{BB962C8B-B14F-4D97-AF65-F5344CB8AC3E}">
        <p14:creationId xmlns:p14="http://schemas.microsoft.com/office/powerpoint/2010/main" val="427263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549275"/>
            <a:ext cx="8229600" cy="4813300"/>
          </a:xfrm>
        </p:spPr>
        <p:txBody>
          <a:bodyPr>
            <a:normAutofit fontScale="70000" lnSpcReduction="20000"/>
          </a:bodyPr>
          <a:lstStyle/>
          <a:p>
            <a:pPr marL="0" indent="0">
              <a:buNone/>
            </a:pPr>
            <a:r>
              <a:rPr lang="en-IN" dirty="0" smtClean="0"/>
              <a:t>Which module gives control of the CPU to the process selected by the short – term </a:t>
            </a:r>
            <a:r>
              <a:rPr lang="en-IN" dirty="0" err="1" smtClean="0"/>
              <a:t>schedular</a:t>
            </a:r>
            <a:r>
              <a:rPr lang="en-IN" dirty="0" smtClean="0"/>
              <a:t> ?</a:t>
            </a:r>
          </a:p>
          <a:p>
            <a:pPr marL="0" indent="0">
              <a:buNone/>
            </a:pPr>
            <a:r>
              <a:rPr lang="en-IN" b="1" dirty="0" smtClean="0"/>
              <a:t>(A)</a:t>
            </a:r>
            <a:r>
              <a:rPr lang="en-IN" dirty="0" smtClean="0"/>
              <a:t> Dispatcher</a:t>
            </a:r>
            <a:br>
              <a:rPr lang="en-IN" dirty="0" smtClean="0"/>
            </a:br>
            <a:r>
              <a:rPr lang="en-IN" b="1" dirty="0" smtClean="0"/>
              <a:t>(B)</a:t>
            </a:r>
            <a:r>
              <a:rPr lang="en-IN" dirty="0" smtClean="0"/>
              <a:t> Interrupt</a:t>
            </a:r>
            <a:br>
              <a:rPr lang="en-IN" dirty="0" smtClean="0"/>
            </a:br>
            <a:r>
              <a:rPr lang="en-IN" b="1" dirty="0" smtClean="0"/>
              <a:t>(C)</a:t>
            </a:r>
            <a:r>
              <a:rPr lang="en-IN" dirty="0" smtClean="0"/>
              <a:t> Scheduler</a:t>
            </a:r>
            <a:br>
              <a:rPr lang="en-IN" dirty="0" smtClean="0"/>
            </a:br>
            <a:r>
              <a:rPr lang="en-IN" b="1" dirty="0" smtClean="0"/>
              <a:t>(D)</a:t>
            </a:r>
            <a:r>
              <a:rPr lang="en-IN" dirty="0" smtClean="0"/>
              <a:t> Threading</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(A)</a:t>
            </a:r>
            <a:r>
              <a:rPr lang="en-IN" dirty="0" smtClean="0"/>
              <a:t> </a:t>
            </a:r>
            <a:br>
              <a:rPr lang="en-IN" dirty="0" smtClean="0"/>
            </a:br>
            <a:r>
              <a:rPr lang="en-IN" dirty="0" smtClean="0"/>
              <a:t/>
            </a:r>
            <a:br>
              <a:rPr lang="en-IN" dirty="0" smtClean="0"/>
            </a:br>
            <a:r>
              <a:rPr lang="en-IN" b="1" dirty="0" smtClean="0"/>
              <a:t>Explanation:</a:t>
            </a:r>
            <a:r>
              <a:rPr lang="en-IN" dirty="0" smtClean="0"/>
              <a:t> There are three type of scheduler:</a:t>
            </a:r>
          </a:p>
          <a:p>
            <a:r>
              <a:rPr lang="en-IN" dirty="0" smtClean="0"/>
              <a:t>Short-term scheduler</a:t>
            </a:r>
          </a:p>
          <a:p>
            <a:r>
              <a:rPr lang="en-IN" dirty="0" smtClean="0"/>
              <a:t>Mid-term scheduler</a:t>
            </a:r>
          </a:p>
          <a:p>
            <a:r>
              <a:rPr lang="en-IN" dirty="0" smtClean="0"/>
              <a:t>Long-term scheduler</a:t>
            </a:r>
          </a:p>
          <a:p>
            <a:r>
              <a:rPr lang="en-IN" dirty="0" smtClean="0"/>
              <a:t>Dispatcher is responsible for </a:t>
            </a:r>
            <a:r>
              <a:rPr lang="en-IN" dirty="0" err="1" smtClean="0"/>
              <a:t>handovering</a:t>
            </a:r>
            <a:r>
              <a:rPr lang="en-IN" dirty="0" smtClean="0"/>
              <a:t> the control of CPU to the newly selected process by the Short-term scheduler.</a:t>
            </a:r>
          </a:p>
          <a:p>
            <a:endParaRPr lang="en-IN" dirty="0"/>
          </a:p>
        </p:txBody>
      </p:sp>
      <p:sp>
        <p:nvSpPr>
          <p:cNvPr id="2" name="Date Placeholder 1"/>
          <p:cNvSpPr>
            <a:spLocks noGrp="1"/>
          </p:cNvSpPr>
          <p:nvPr>
            <p:ph type="dt" sz="half" idx="10"/>
          </p:nvPr>
        </p:nvSpPr>
        <p:spPr/>
        <p:txBody>
          <a:bodyPr/>
          <a:lstStyle/>
          <a:p>
            <a:fld id="{A84FAEF4-5E25-4104-AEFA-1900B7C3B404}"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15</a:t>
            </a:fld>
            <a:endParaRPr lang="en-IN"/>
          </a:p>
        </p:txBody>
      </p:sp>
    </p:spTree>
    <p:extLst>
      <p:ext uri="{BB962C8B-B14F-4D97-AF65-F5344CB8AC3E}">
        <p14:creationId xmlns:p14="http://schemas.microsoft.com/office/powerpoint/2010/main" val="174670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44" y="836712"/>
            <a:ext cx="8229600" cy="4525963"/>
          </a:xfrm>
        </p:spPr>
        <p:txBody>
          <a:bodyPr>
            <a:normAutofit/>
          </a:bodyPr>
          <a:lstStyle/>
          <a:p>
            <a:pPr marL="0" indent="0">
              <a:buNone/>
            </a:pPr>
            <a:r>
              <a:rPr lang="en-IN" sz="2400" b="1" dirty="0" smtClean="0"/>
              <a:t>ISRO | ISRO CS 2016 | Question 47</a:t>
            </a:r>
          </a:p>
          <a:p>
            <a:pPr marL="0" indent="0">
              <a:buNone/>
            </a:pPr>
            <a:r>
              <a:rPr lang="en-IN" sz="2400" dirty="0" smtClean="0"/>
              <a:t>For the real time operating system, which of the following is the most suitable scheduling scheme?</a:t>
            </a:r>
            <a:br>
              <a:rPr lang="en-IN" sz="2400" dirty="0" smtClean="0"/>
            </a:br>
            <a:r>
              <a:rPr lang="en-IN" sz="2400" b="1" dirty="0" smtClean="0"/>
              <a:t>(A)</a:t>
            </a:r>
            <a:r>
              <a:rPr lang="en-IN" sz="2400" dirty="0" smtClean="0"/>
              <a:t> Round robin</a:t>
            </a:r>
            <a:br>
              <a:rPr lang="en-IN" sz="2400" dirty="0" smtClean="0"/>
            </a:br>
            <a:r>
              <a:rPr lang="en-IN" sz="2400" b="1" dirty="0" smtClean="0"/>
              <a:t>(B)</a:t>
            </a:r>
            <a:r>
              <a:rPr lang="en-IN" sz="2400" dirty="0" smtClean="0"/>
              <a:t> Pre-emptive</a:t>
            </a:r>
            <a:br>
              <a:rPr lang="en-IN" sz="2400" dirty="0" smtClean="0"/>
            </a:br>
            <a:r>
              <a:rPr lang="en-IN" sz="2400" b="1" dirty="0" smtClean="0"/>
              <a:t>(C)</a:t>
            </a:r>
            <a:r>
              <a:rPr lang="en-IN" sz="2400" dirty="0" smtClean="0"/>
              <a:t> First come first serve</a:t>
            </a:r>
            <a:br>
              <a:rPr lang="en-IN" sz="2400" dirty="0" smtClean="0"/>
            </a:br>
            <a:r>
              <a:rPr lang="en-IN" sz="2400" b="1" dirty="0" smtClean="0"/>
              <a:t>(D)</a:t>
            </a:r>
            <a:r>
              <a:rPr lang="en-IN" sz="2400" dirty="0" smtClean="0"/>
              <a:t> Random scheduling</a:t>
            </a:r>
            <a:br>
              <a:rPr lang="en-IN" sz="2400" dirty="0" smtClean="0"/>
            </a:br>
            <a:r>
              <a:rPr lang="en-IN" sz="2400" dirty="0" smtClean="0"/>
              <a:t/>
            </a:r>
            <a:br>
              <a:rPr lang="en-IN" sz="2400" dirty="0" smtClean="0"/>
            </a:br>
            <a:r>
              <a:rPr lang="en-IN" dirty="0" smtClean="0"/>
              <a:t/>
            </a:r>
            <a:br>
              <a:rPr lang="en-IN" dirty="0" smtClean="0"/>
            </a:br>
            <a:endParaRPr lang="en-IN" dirty="0" smtClean="0"/>
          </a:p>
          <a:p>
            <a:endParaRPr lang="en-IN" dirty="0"/>
          </a:p>
        </p:txBody>
      </p:sp>
      <p:sp>
        <p:nvSpPr>
          <p:cNvPr id="2" name="Date Placeholder 1"/>
          <p:cNvSpPr>
            <a:spLocks noGrp="1"/>
          </p:cNvSpPr>
          <p:nvPr>
            <p:ph type="dt" sz="half" idx="10"/>
          </p:nvPr>
        </p:nvSpPr>
        <p:spPr/>
        <p:txBody>
          <a:bodyPr/>
          <a:lstStyle/>
          <a:p>
            <a:fld id="{0A9B208D-E028-4DD7-B698-348482B97A23}"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16</a:t>
            </a:fld>
            <a:endParaRPr lang="en-IN"/>
          </a:p>
        </p:txBody>
      </p:sp>
    </p:spTree>
    <p:extLst>
      <p:ext uri="{BB962C8B-B14F-4D97-AF65-F5344CB8AC3E}">
        <p14:creationId xmlns:p14="http://schemas.microsoft.com/office/powerpoint/2010/main" val="555795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44" y="548680"/>
            <a:ext cx="8229600" cy="5577483"/>
          </a:xfrm>
        </p:spPr>
        <p:txBody>
          <a:bodyPr>
            <a:normAutofit fontScale="70000" lnSpcReduction="20000"/>
          </a:bodyPr>
          <a:lstStyle/>
          <a:p>
            <a:pPr marL="0" indent="0">
              <a:buNone/>
            </a:pPr>
            <a:r>
              <a:rPr lang="en-IN" b="1" dirty="0" smtClean="0"/>
              <a:t>ISRO | ISRO CS 2016 | Question 47</a:t>
            </a:r>
          </a:p>
          <a:p>
            <a:pPr marL="0" indent="0">
              <a:buNone/>
            </a:pPr>
            <a:r>
              <a:rPr lang="en-IN" dirty="0" smtClean="0"/>
              <a:t>For the real time operating system, which of the following is the most suitable scheduling scheme?</a:t>
            </a:r>
            <a:br>
              <a:rPr lang="en-IN" dirty="0" smtClean="0"/>
            </a:br>
            <a:r>
              <a:rPr lang="en-IN" b="1" dirty="0" smtClean="0"/>
              <a:t>(A)</a:t>
            </a:r>
            <a:r>
              <a:rPr lang="en-IN" dirty="0" smtClean="0"/>
              <a:t> Round robin</a:t>
            </a:r>
            <a:br>
              <a:rPr lang="en-IN" dirty="0" smtClean="0"/>
            </a:br>
            <a:r>
              <a:rPr lang="en-IN" b="1" dirty="0" smtClean="0"/>
              <a:t>(B)</a:t>
            </a:r>
            <a:r>
              <a:rPr lang="en-IN" dirty="0" smtClean="0"/>
              <a:t> Pre-emptive</a:t>
            </a:r>
            <a:br>
              <a:rPr lang="en-IN" dirty="0" smtClean="0"/>
            </a:br>
            <a:r>
              <a:rPr lang="en-IN" b="1" dirty="0" smtClean="0"/>
              <a:t>(C)</a:t>
            </a:r>
            <a:r>
              <a:rPr lang="en-IN" dirty="0" smtClean="0"/>
              <a:t> First come first serve</a:t>
            </a:r>
            <a:br>
              <a:rPr lang="en-IN" dirty="0" smtClean="0"/>
            </a:br>
            <a:r>
              <a:rPr lang="en-IN" b="1" dirty="0" smtClean="0"/>
              <a:t>(D)</a:t>
            </a:r>
            <a:r>
              <a:rPr lang="en-IN" dirty="0" smtClean="0"/>
              <a:t> Random scheduling</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(B)</a:t>
            </a:r>
            <a:r>
              <a:rPr lang="en-IN" dirty="0" smtClean="0"/>
              <a:t> </a:t>
            </a:r>
            <a:br>
              <a:rPr lang="en-IN" dirty="0" smtClean="0"/>
            </a:br>
            <a:r>
              <a:rPr lang="en-IN" dirty="0" smtClean="0"/>
              <a:t/>
            </a:r>
            <a:br>
              <a:rPr lang="en-IN" dirty="0" smtClean="0"/>
            </a:br>
            <a:r>
              <a:rPr lang="en-IN" b="1" dirty="0" smtClean="0"/>
              <a:t>Explanation:</a:t>
            </a:r>
            <a:r>
              <a:rPr lang="en-IN" dirty="0" smtClean="0"/>
              <a:t> Pre- </a:t>
            </a:r>
            <a:r>
              <a:rPr lang="en-IN" dirty="0" err="1" smtClean="0"/>
              <a:t>emptive</a:t>
            </a:r>
            <a:r>
              <a:rPr lang="en-IN" dirty="0" smtClean="0"/>
              <a:t> scheduling is the most suitable scheduling scheme for real time operating systems as it can always </a:t>
            </a:r>
            <a:r>
              <a:rPr lang="en-IN" dirty="0" err="1" smtClean="0"/>
              <a:t>preempt</a:t>
            </a:r>
            <a:r>
              <a:rPr lang="en-IN" dirty="0" smtClean="0"/>
              <a:t> other processes based on priority. </a:t>
            </a:r>
          </a:p>
          <a:p>
            <a:pPr marL="0" indent="0">
              <a:buNone/>
            </a:pPr>
            <a:r>
              <a:rPr lang="en-IN" dirty="0" smtClean="0"/>
              <a:t>In real time operating systems, we have different tasks to perform simultaneously and also there are a few tasks which need to be performed first at priority basis.</a:t>
            </a:r>
            <a:br>
              <a:rPr lang="en-IN" dirty="0" smtClean="0"/>
            </a:br>
            <a:r>
              <a:rPr lang="en-IN" dirty="0" smtClean="0"/>
              <a:t>Option (B) is correct.</a:t>
            </a:r>
            <a:br>
              <a:rPr lang="en-IN" dirty="0" smtClean="0"/>
            </a:br>
            <a:endParaRPr lang="en-IN" dirty="0" smtClean="0"/>
          </a:p>
          <a:p>
            <a:endParaRPr lang="en-IN" dirty="0"/>
          </a:p>
        </p:txBody>
      </p:sp>
      <p:sp>
        <p:nvSpPr>
          <p:cNvPr id="2" name="Date Placeholder 1"/>
          <p:cNvSpPr>
            <a:spLocks noGrp="1"/>
          </p:cNvSpPr>
          <p:nvPr>
            <p:ph type="dt" sz="half" idx="10"/>
          </p:nvPr>
        </p:nvSpPr>
        <p:spPr/>
        <p:txBody>
          <a:bodyPr/>
          <a:lstStyle/>
          <a:p>
            <a:fld id="{FCECE3D6-BAE7-43F1-B548-746A2CF2A8A2}"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17</a:t>
            </a:fld>
            <a:endParaRPr lang="en-IN"/>
          </a:p>
        </p:txBody>
      </p:sp>
    </p:spTree>
    <p:extLst>
      <p:ext uri="{BB962C8B-B14F-4D97-AF65-F5344CB8AC3E}">
        <p14:creationId xmlns:p14="http://schemas.microsoft.com/office/powerpoint/2010/main" val="2219352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443841"/>
            <a:ext cx="8424936" cy="3293209"/>
          </a:xfrm>
          <a:prstGeom prst="rect">
            <a:avLst/>
          </a:prstGeom>
        </p:spPr>
        <p:txBody>
          <a:bodyPr wrap="square">
            <a:spAutoFit/>
          </a:bodyPr>
          <a:lstStyle/>
          <a:p>
            <a:r>
              <a:rPr lang="en-IN" sz="2400" dirty="0"/>
              <a:t>Which of the following process scheduling algorithm may lead to starvation</a:t>
            </a:r>
            <a:br>
              <a:rPr lang="en-IN" sz="2400" dirty="0"/>
            </a:br>
            <a:r>
              <a:rPr lang="en-IN" sz="2400" b="1" dirty="0"/>
              <a:t>(A)</a:t>
            </a:r>
            <a:r>
              <a:rPr lang="en-IN" sz="2400" dirty="0"/>
              <a:t> FIFO</a:t>
            </a:r>
            <a:br>
              <a:rPr lang="en-IN" sz="2400" dirty="0"/>
            </a:br>
            <a:r>
              <a:rPr lang="en-IN" sz="2400" b="1" dirty="0"/>
              <a:t>(B)</a:t>
            </a:r>
            <a:r>
              <a:rPr lang="en-IN" sz="2400" dirty="0"/>
              <a:t> Round Robin</a:t>
            </a:r>
            <a:br>
              <a:rPr lang="en-IN" sz="2400" dirty="0"/>
            </a:br>
            <a:r>
              <a:rPr lang="en-IN" sz="2400" b="1" dirty="0"/>
              <a:t>(C)</a:t>
            </a:r>
            <a:r>
              <a:rPr lang="en-IN" sz="2400" dirty="0"/>
              <a:t> Shortest Job Next</a:t>
            </a:r>
            <a:br>
              <a:rPr lang="en-IN" sz="2400" dirty="0"/>
            </a:br>
            <a:r>
              <a:rPr lang="en-IN" sz="2400" b="1" dirty="0"/>
              <a:t>(D)</a:t>
            </a:r>
            <a:r>
              <a:rPr lang="en-IN" sz="2400" dirty="0"/>
              <a:t> None of the above</a:t>
            </a:r>
            <a:br>
              <a:rPr lang="en-IN" sz="2400" dirty="0"/>
            </a:br>
            <a:r>
              <a:rPr lang="en-IN" sz="2800" dirty="0"/>
              <a:t/>
            </a:r>
            <a:br>
              <a:rPr lang="en-IN" sz="2800" dirty="0"/>
            </a:br>
            <a:r>
              <a:rPr lang="en-IN" dirty="0"/>
              <a:t/>
            </a:r>
            <a:br>
              <a:rPr lang="en-IN" dirty="0"/>
            </a:br>
            <a:endParaRPr lang="en-IN" dirty="0"/>
          </a:p>
        </p:txBody>
      </p:sp>
      <p:sp>
        <p:nvSpPr>
          <p:cNvPr id="3" name="Date Placeholder 2"/>
          <p:cNvSpPr>
            <a:spLocks noGrp="1"/>
          </p:cNvSpPr>
          <p:nvPr>
            <p:ph type="dt" sz="half" idx="10"/>
          </p:nvPr>
        </p:nvSpPr>
        <p:spPr/>
        <p:txBody>
          <a:bodyPr/>
          <a:lstStyle/>
          <a:p>
            <a:fld id="{45306BEE-DD66-4C5A-B427-3626933BEF8C}"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18</a:t>
            </a:fld>
            <a:endParaRPr lang="en-IN"/>
          </a:p>
        </p:txBody>
      </p:sp>
    </p:spTree>
    <p:extLst>
      <p:ext uri="{BB962C8B-B14F-4D97-AF65-F5344CB8AC3E}">
        <p14:creationId xmlns:p14="http://schemas.microsoft.com/office/powerpoint/2010/main" val="2189451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443841"/>
            <a:ext cx="8424936" cy="3139321"/>
          </a:xfrm>
          <a:prstGeom prst="rect">
            <a:avLst/>
          </a:prstGeom>
        </p:spPr>
        <p:txBody>
          <a:bodyPr wrap="square">
            <a:spAutoFit/>
          </a:bodyPr>
          <a:lstStyle/>
          <a:p>
            <a:r>
              <a:rPr lang="en-IN" dirty="0"/>
              <a:t>Which of the following process scheduling algorithm may lead to starvation</a:t>
            </a:r>
            <a:br>
              <a:rPr lang="en-IN" dirty="0"/>
            </a:br>
            <a:r>
              <a:rPr lang="en-IN" b="1" dirty="0"/>
              <a:t>(A)</a:t>
            </a:r>
            <a:r>
              <a:rPr lang="en-IN" dirty="0"/>
              <a:t> FIFO</a:t>
            </a:r>
            <a:br>
              <a:rPr lang="en-IN" dirty="0"/>
            </a:br>
            <a:r>
              <a:rPr lang="en-IN" b="1" dirty="0"/>
              <a:t>(B)</a:t>
            </a:r>
            <a:r>
              <a:rPr lang="en-IN" dirty="0"/>
              <a:t> Round Robin</a:t>
            </a:r>
            <a:br>
              <a:rPr lang="en-IN" dirty="0"/>
            </a:br>
            <a:r>
              <a:rPr lang="en-IN" b="1" dirty="0"/>
              <a:t>(C)</a:t>
            </a:r>
            <a:r>
              <a:rPr lang="en-IN" dirty="0"/>
              <a:t> Shortest Job Next</a:t>
            </a:r>
            <a:br>
              <a:rPr lang="en-IN" dirty="0"/>
            </a:br>
            <a:r>
              <a:rPr lang="en-IN" b="1" dirty="0"/>
              <a:t>(D)</a:t>
            </a:r>
            <a:r>
              <a:rPr lang="en-IN" dirty="0"/>
              <a:t> None of the above</a:t>
            </a:r>
            <a:br>
              <a:rPr lang="en-IN" dirty="0"/>
            </a:br>
            <a:r>
              <a:rPr lang="en-IN" dirty="0"/>
              <a:t/>
            </a:r>
            <a:br>
              <a:rPr lang="en-IN" dirty="0"/>
            </a:br>
            <a:r>
              <a:rPr lang="en-IN" dirty="0"/>
              <a:t/>
            </a:r>
            <a:br>
              <a:rPr lang="en-IN" dirty="0"/>
            </a:br>
            <a:r>
              <a:rPr lang="en-IN" b="1" dirty="0"/>
              <a:t>Answer:</a:t>
            </a:r>
            <a:r>
              <a:rPr lang="en-IN" dirty="0"/>
              <a:t> </a:t>
            </a:r>
            <a:r>
              <a:rPr lang="en-IN" b="1" dirty="0"/>
              <a:t>(C)</a:t>
            </a:r>
            <a:r>
              <a:rPr lang="en-IN" dirty="0"/>
              <a:t> </a:t>
            </a:r>
            <a:br>
              <a:rPr lang="en-IN" dirty="0"/>
            </a:br>
            <a:r>
              <a:rPr lang="en-IN" dirty="0"/>
              <a:t/>
            </a:r>
            <a:br>
              <a:rPr lang="en-IN" dirty="0"/>
            </a:br>
            <a:r>
              <a:rPr lang="en-IN" b="1" dirty="0"/>
              <a:t>Explanation:</a:t>
            </a:r>
            <a:r>
              <a:rPr lang="en-IN" dirty="0"/>
              <a:t> Shortest job next may lead to process starvation for processes which will require a long time to complete if short processes are continually added.</a:t>
            </a:r>
          </a:p>
        </p:txBody>
      </p:sp>
      <p:sp>
        <p:nvSpPr>
          <p:cNvPr id="3" name="Date Placeholder 2"/>
          <p:cNvSpPr>
            <a:spLocks noGrp="1"/>
          </p:cNvSpPr>
          <p:nvPr>
            <p:ph type="dt" sz="half" idx="10"/>
          </p:nvPr>
        </p:nvSpPr>
        <p:spPr/>
        <p:txBody>
          <a:bodyPr/>
          <a:lstStyle/>
          <a:p>
            <a:fld id="{870B7751-F36A-43B0-BABE-EBA52D24E1C6}"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19</a:t>
            </a:fld>
            <a:endParaRPr lang="en-IN"/>
          </a:p>
        </p:txBody>
      </p:sp>
    </p:spTree>
    <p:extLst>
      <p:ext uri="{BB962C8B-B14F-4D97-AF65-F5344CB8AC3E}">
        <p14:creationId xmlns:p14="http://schemas.microsoft.com/office/powerpoint/2010/main" val="272464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GATE | GATE-CS-2016 (Set 1) | Question </a:t>
            </a:r>
            <a:r>
              <a:rPr lang="en-US" b="1" dirty="0" smtClean="0"/>
              <a:t>30</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000" dirty="0"/>
              <a:t>Consider an arbitrary set of CPU-bound processes with unequal CPU burst lengths submitted at the same time to a computer system. Which one of the following process scheduling algorithms would minimize the average waiting time in the ready queue?</a:t>
            </a:r>
          </a:p>
          <a:p>
            <a:pPr marL="0" indent="0" fontAlgn="base">
              <a:buNone/>
            </a:pPr>
            <a:r>
              <a:rPr lang="en-US" sz="2000" b="1" dirty="0"/>
              <a:t>(</a:t>
            </a:r>
            <a:r>
              <a:rPr lang="en-US" sz="2000" b="1" dirty="0" smtClean="0"/>
              <a:t>A)</a:t>
            </a:r>
            <a:r>
              <a:rPr lang="en-US" sz="2000" dirty="0" smtClean="0"/>
              <a:t>Shortest </a:t>
            </a:r>
            <a:r>
              <a:rPr lang="en-US" sz="2000" dirty="0"/>
              <a:t>remaining time first</a:t>
            </a:r>
          </a:p>
          <a:p>
            <a:pPr marL="0" indent="0" fontAlgn="base">
              <a:buNone/>
            </a:pPr>
            <a:r>
              <a:rPr lang="en-US" sz="2000" b="1" dirty="0"/>
              <a:t>(B</a:t>
            </a:r>
            <a:r>
              <a:rPr lang="en-US" sz="2000" b="1" dirty="0" smtClean="0"/>
              <a:t>)</a:t>
            </a:r>
            <a:r>
              <a:rPr lang="en-US" sz="2000" dirty="0"/>
              <a:t> Round-robin with time quantum less than the shortest CPU burst</a:t>
            </a:r>
          </a:p>
          <a:p>
            <a:pPr marL="0" indent="0" fontAlgn="base">
              <a:buNone/>
            </a:pPr>
            <a:r>
              <a:rPr lang="en-US" sz="2000" b="1" dirty="0"/>
              <a:t>(C</a:t>
            </a:r>
            <a:r>
              <a:rPr lang="en-US" sz="2000" b="1" dirty="0" smtClean="0"/>
              <a:t>) </a:t>
            </a:r>
            <a:r>
              <a:rPr lang="en-US" sz="2000" dirty="0" smtClean="0"/>
              <a:t>Uniform </a:t>
            </a:r>
            <a:r>
              <a:rPr lang="en-US" sz="2000" dirty="0"/>
              <a:t>random</a:t>
            </a:r>
          </a:p>
          <a:p>
            <a:pPr marL="0" indent="0" fontAlgn="base">
              <a:buNone/>
            </a:pPr>
            <a:r>
              <a:rPr lang="en-US" sz="2000" b="1" dirty="0"/>
              <a:t>(D</a:t>
            </a:r>
            <a:r>
              <a:rPr lang="en-US" sz="2000" b="1" dirty="0" smtClean="0"/>
              <a:t>) </a:t>
            </a:r>
            <a:r>
              <a:rPr lang="en-US" sz="2000" dirty="0" smtClean="0"/>
              <a:t>Highest </a:t>
            </a:r>
            <a:r>
              <a:rPr lang="en-US" sz="2000" dirty="0"/>
              <a:t>priority first with priority proportional to CPU burst length</a:t>
            </a:r>
          </a:p>
          <a:p>
            <a:pPr fontAlgn="base"/>
            <a:endParaRPr lang="en-US" dirty="0"/>
          </a:p>
          <a:p>
            <a:endParaRPr lang="en-IN" dirty="0"/>
          </a:p>
        </p:txBody>
      </p:sp>
    </p:spTree>
    <p:extLst>
      <p:ext uri="{BB962C8B-B14F-4D97-AF65-F5344CB8AC3E}">
        <p14:creationId xmlns:p14="http://schemas.microsoft.com/office/powerpoint/2010/main" val="626790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305342"/>
            <a:ext cx="8352928" cy="3877985"/>
          </a:xfrm>
          <a:prstGeom prst="rect">
            <a:avLst/>
          </a:prstGeom>
        </p:spPr>
        <p:txBody>
          <a:bodyPr wrap="square">
            <a:spAutoFit/>
          </a:bodyPr>
          <a:lstStyle/>
          <a:p>
            <a:r>
              <a:rPr lang="en-IN" sz="2400" b="1" dirty="0"/>
              <a:t>Operating Systems | CPU Scheduling | Question 5</a:t>
            </a:r>
          </a:p>
          <a:p>
            <a:r>
              <a:rPr lang="en-IN" sz="2400" dirty="0"/>
              <a:t>If the quantum time of round robin algorithm is very large, then it is equivalent to:</a:t>
            </a:r>
            <a:br>
              <a:rPr lang="en-IN" sz="2400" dirty="0"/>
            </a:br>
            <a:r>
              <a:rPr lang="en-IN" sz="2400" b="1" dirty="0"/>
              <a:t>(A)</a:t>
            </a:r>
            <a:r>
              <a:rPr lang="en-IN" sz="2400" dirty="0"/>
              <a:t> First in first out</a:t>
            </a:r>
            <a:br>
              <a:rPr lang="en-IN" sz="2400" dirty="0"/>
            </a:br>
            <a:r>
              <a:rPr lang="en-IN" sz="2400" b="1" dirty="0"/>
              <a:t>(B)</a:t>
            </a:r>
            <a:r>
              <a:rPr lang="en-IN" sz="2400" dirty="0"/>
              <a:t> Shortest Job Next</a:t>
            </a:r>
            <a:br>
              <a:rPr lang="en-IN" sz="2400" dirty="0"/>
            </a:br>
            <a:r>
              <a:rPr lang="en-IN" sz="2400" b="1" dirty="0"/>
              <a:t>(C)</a:t>
            </a:r>
            <a:r>
              <a:rPr lang="en-IN" sz="2400" dirty="0"/>
              <a:t> Lottery scheduling</a:t>
            </a:r>
            <a:br>
              <a:rPr lang="en-IN" sz="2400" dirty="0"/>
            </a:br>
            <a:r>
              <a:rPr lang="en-IN" sz="2400" b="1" dirty="0"/>
              <a:t>(D)</a:t>
            </a:r>
            <a:r>
              <a:rPr lang="en-IN" sz="2400" dirty="0"/>
              <a:t> None of the above</a:t>
            </a:r>
            <a:br>
              <a:rPr lang="en-IN" sz="2400" dirty="0"/>
            </a:br>
            <a:r>
              <a:rPr lang="en-IN" sz="2400" dirty="0"/>
              <a:t/>
            </a:r>
            <a:br>
              <a:rPr lang="en-IN" sz="2400" dirty="0"/>
            </a:br>
            <a:r>
              <a:rPr lang="en-IN" dirty="0"/>
              <a:t/>
            </a:r>
            <a:br>
              <a:rPr lang="en-IN" dirty="0"/>
            </a:br>
            <a:r>
              <a:rPr lang="en-IN" dirty="0"/>
              <a:t/>
            </a:r>
            <a:br>
              <a:rPr lang="en-IN" dirty="0"/>
            </a:br>
            <a:endParaRPr lang="en-IN" dirty="0"/>
          </a:p>
        </p:txBody>
      </p:sp>
      <p:sp>
        <p:nvSpPr>
          <p:cNvPr id="3" name="Date Placeholder 2"/>
          <p:cNvSpPr>
            <a:spLocks noGrp="1"/>
          </p:cNvSpPr>
          <p:nvPr>
            <p:ph type="dt" sz="half" idx="10"/>
          </p:nvPr>
        </p:nvSpPr>
        <p:spPr/>
        <p:txBody>
          <a:bodyPr/>
          <a:lstStyle/>
          <a:p>
            <a:fld id="{750C8B81-45E9-4C37-91A5-8D64A7F050FE}"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20</a:t>
            </a:fld>
            <a:endParaRPr lang="en-IN"/>
          </a:p>
        </p:txBody>
      </p:sp>
    </p:spTree>
    <p:extLst>
      <p:ext uri="{BB962C8B-B14F-4D97-AF65-F5344CB8AC3E}">
        <p14:creationId xmlns:p14="http://schemas.microsoft.com/office/powerpoint/2010/main" val="2107808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305342"/>
            <a:ext cx="8352928" cy="5262979"/>
          </a:xfrm>
          <a:prstGeom prst="rect">
            <a:avLst/>
          </a:prstGeom>
        </p:spPr>
        <p:txBody>
          <a:bodyPr wrap="square">
            <a:spAutoFit/>
          </a:bodyPr>
          <a:lstStyle/>
          <a:p>
            <a:r>
              <a:rPr lang="en-IN" sz="2400" b="1" dirty="0"/>
              <a:t>Operating Systems | CPU Scheduling | Question 5</a:t>
            </a:r>
          </a:p>
          <a:p>
            <a:r>
              <a:rPr lang="en-IN" sz="2400" dirty="0"/>
              <a:t>If the quantum time of round robin algorithm is very large, then it is equivalent to:</a:t>
            </a:r>
            <a:br>
              <a:rPr lang="en-IN" sz="2400" dirty="0"/>
            </a:br>
            <a:r>
              <a:rPr lang="en-IN" sz="2400" b="1" dirty="0"/>
              <a:t>(A)</a:t>
            </a:r>
            <a:r>
              <a:rPr lang="en-IN" sz="2400" dirty="0"/>
              <a:t> First in first out</a:t>
            </a:r>
            <a:br>
              <a:rPr lang="en-IN" sz="2400" dirty="0"/>
            </a:br>
            <a:r>
              <a:rPr lang="en-IN" sz="2400" b="1" dirty="0"/>
              <a:t>(B)</a:t>
            </a:r>
            <a:r>
              <a:rPr lang="en-IN" sz="2400" dirty="0"/>
              <a:t> Shortest Job Next</a:t>
            </a:r>
            <a:br>
              <a:rPr lang="en-IN" sz="2400" dirty="0"/>
            </a:br>
            <a:r>
              <a:rPr lang="en-IN" sz="2400" b="1" dirty="0"/>
              <a:t>(C)</a:t>
            </a:r>
            <a:r>
              <a:rPr lang="en-IN" sz="2400" dirty="0"/>
              <a:t> Lottery scheduling</a:t>
            </a:r>
            <a:br>
              <a:rPr lang="en-IN" sz="2400" dirty="0"/>
            </a:br>
            <a:r>
              <a:rPr lang="en-IN" sz="2400" b="1" dirty="0"/>
              <a:t>(D)</a:t>
            </a:r>
            <a:r>
              <a:rPr lang="en-IN" sz="2400" dirty="0"/>
              <a:t> None of the above</a:t>
            </a:r>
            <a:br>
              <a:rPr lang="en-IN" sz="2400" dirty="0"/>
            </a:br>
            <a:r>
              <a:rPr lang="en-IN" sz="2400" dirty="0"/>
              <a:t/>
            </a:r>
            <a:br>
              <a:rPr lang="en-IN" sz="2400" dirty="0"/>
            </a:br>
            <a:r>
              <a:rPr lang="en-IN" sz="2400" dirty="0"/>
              <a:t/>
            </a:r>
            <a:br>
              <a:rPr lang="en-IN" sz="2400" dirty="0"/>
            </a:br>
            <a:r>
              <a:rPr lang="en-IN" sz="2400" b="1" dirty="0"/>
              <a:t>Answer:</a:t>
            </a:r>
            <a:r>
              <a:rPr lang="en-IN" sz="2400" dirty="0"/>
              <a:t> </a:t>
            </a:r>
            <a:r>
              <a:rPr lang="en-IN" sz="2400" b="1" dirty="0"/>
              <a:t>(A)</a:t>
            </a:r>
            <a:r>
              <a:rPr lang="en-IN" sz="2400" dirty="0"/>
              <a:t> </a:t>
            </a:r>
            <a:br>
              <a:rPr lang="en-IN" sz="2400" dirty="0"/>
            </a:br>
            <a:r>
              <a:rPr lang="en-IN" sz="2400" dirty="0"/>
              <a:t/>
            </a:r>
            <a:br>
              <a:rPr lang="en-IN" sz="2400" dirty="0"/>
            </a:br>
            <a:r>
              <a:rPr lang="en-IN" sz="2400" b="1" dirty="0"/>
              <a:t>Explanation:</a:t>
            </a:r>
            <a:r>
              <a:rPr lang="en-IN" sz="2400" dirty="0"/>
              <a:t> If time quantum is very large, then scheduling happens according to FCFS.</a:t>
            </a:r>
            <a:br>
              <a:rPr lang="en-IN" sz="2400" dirty="0"/>
            </a:br>
            <a:endParaRPr lang="en-IN" sz="2400" dirty="0"/>
          </a:p>
        </p:txBody>
      </p:sp>
      <p:sp>
        <p:nvSpPr>
          <p:cNvPr id="3" name="Date Placeholder 2"/>
          <p:cNvSpPr>
            <a:spLocks noGrp="1"/>
          </p:cNvSpPr>
          <p:nvPr>
            <p:ph type="dt" sz="half" idx="10"/>
          </p:nvPr>
        </p:nvSpPr>
        <p:spPr/>
        <p:txBody>
          <a:bodyPr/>
          <a:lstStyle/>
          <a:p>
            <a:fld id="{E2577C46-4116-43B3-AA40-0E9A20A4C622}"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21</a:t>
            </a:fld>
            <a:endParaRPr lang="en-IN"/>
          </a:p>
        </p:txBody>
      </p:sp>
    </p:spTree>
    <p:extLst>
      <p:ext uri="{BB962C8B-B14F-4D97-AF65-F5344CB8AC3E}">
        <p14:creationId xmlns:p14="http://schemas.microsoft.com/office/powerpoint/2010/main" val="918032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353" y="1206992"/>
            <a:ext cx="8640960" cy="4278094"/>
          </a:xfrm>
          <a:prstGeom prst="rect">
            <a:avLst/>
          </a:prstGeom>
        </p:spPr>
        <p:txBody>
          <a:bodyPr wrap="square">
            <a:spAutoFit/>
          </a:bodyPr>
          <a:lstStyle/>
          <a:p>
            <a:r>
              <a:rPr lang="en-IN" sz="1600" b="1" dirty="0"/>
              <a:t>GATE | GATE CS 2010 | Question 65</a:t>
            </a:r>
          </a:p>
          <a:p>
            <a:r>
              <a:rPr lang="en-IN" sz="1600" dirty="0"/>
              <a:t>Which of the following statements are true</a:t>
            </a:r>
            <a:r>
              <a:rPr lang="en-IN" sz="1600" dirty="0" smtClean="0"/>
              <a:t>?</a:t>
            </a:r>
          </a:p>
          <a:p>
            <a:endParaRPr lang="en-IN" sz="1600" b="1" dirty="0" smtClean="0"/>
          </a:p>
          <a:p>
            <a:endParaRPr lang="en-IN" sz="1600" b="1" dirty="0"/>
          </a:p>
          <a:p>
            <a:endParaRPr lang="en-IN" sz="1600" b="1" dirty="0" smtClean="0"/>
          </a:p>
          <a:p>
            <a:endParaRPr lang="en-IN" sz="1600" b="1" dirty="0"/>
          </a:p>
          <a:p>
            <a:endParaRPr lang="en-IN" sz="1600" b="1" dirty="0" smtClean="0"/>
          </a:p>
          <a:p>
            <a:endParaRPr lang="en-IN" sz="1600" b="1" dirty="0"/>
          </a:p>
          <a:p>
            <a:endParaRPr lang="en-IN" sz="1600" b="1" dirty="0" smtClean="0"/>
          </a:p>
          <a:p>
            <a:endParaRPr lang="en-IN" sz="1600" b="1" dirty="0"/>
          </a:p>
          <a:p>
            <a:r>
              <a:rPr lang="en-IN" sz="1600" b="1" dirty="0" smtClean="0"/>
              <a:t>(A)</a:t>
            </a:r>
            <a:r>
              <a:rPr lang="en-IN" sz="1600" dirty="0" smtClean="0"/>
              <a:t> I </a:t>
            </a:r>
            <a:r>
              <a:rPr lang="en-IN" sz="1600" dirty="0"/>
              <a:t>only</a:t>
            </a:r>
            <a:br>
              <a:rPr lang="en-IN" sz="1600" dirty="0"/>
            </a:br>
            <a:r>
              <a:rPr lang="en-IN" sz="1600" b="1" dirty="0"/>
              <a:t>(B)</a:t>
            </a:r>
            <a:r>
              <a:rPr lang="en-IN" sz="1600" dirty="0"/>
              <a:t> I and III only</a:t>
            </a:r>
            <a:br>
              <a:rPr lang="en-IN" sz="1600" dirty="0"/>
            </a:br>
            <a:r>
              <a:rPr lang="en-IN" sz="1600" b="1" dirty="0"/>
              <a:t>(C)</a:t>
            </a:r>
            <a:r>
              <a:rPr lang="en-IN" sz="1600" dirty="0"/>
              <a:t> II and III only</a:t>
            </a:r>
            <a:br>
              <a:rPr lang="en-IN" sz="1600" dirty="0"/>
            </a:br>
            <a:r>
              <a:rPr lang="en-IN" sz="1600" b="1" dirty="0"/>
              <a:t>(D)</a:t>
            </a:r>
            <a:r>
              <a:rPr lang="en-IN" sz="1600" dirty="0"/>
              <a:t> I, II and III</a:t>
            </a:r>
            <a:br>
              <a:rPr lang="en-IN" sz="1600" dirty="0"/>
            </a:br>
            <a:r>
              <a:rPr lang="en-IN" sz="1600" dirty="0"/>
              <a:t/>
            </a:r>
            <a:br>
              <a:rPr lang="en-IN" sz="1600" dirty="0"/>
            </a:br>
            <a:r>
              <a:rPr lang="en-IN" sz="1600" dirty="0"/>
              <a:t/>
            </a:r>
            <a:br>
              <a:rPr lang="en-IN" sz="1600" dirty="0"/>
            </a:br>
            <a:endParaRPr lang="en-IN" sz="16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612068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BD3B0759-846F-4D66-A1F6-CAAD4AF124CF}"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22</a:t>
            </a:fld>
            <a:endParaRPr lang="en-IN"/>
          </a:p>
        </p:txBody>
      </p:sp>
    </p:spTree>
    <p:extLst>
      <p:ext uri="{BB962C8B-B14F-4D97-AF65-F5344CB8AC3E}">
        <p14:creationId xmlns:p14="http://schemas.microsoft.com/office/powerpoint/2010/main" val="1131164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353" y="52830"/>
            <a:ext cx="8640960" cy="6740307"/>
          </a:xfrm>
          <a:prstGeom prst="rect">
            <a:avLst/>
          </a:prstGeom>
        </p:spPr>
        <p:txBody>
          <a:bodyPr wrap="square">
            <a:spAutoFit/>
          </a:bodyPr>
          <a:lstStyle/>
          <a:p>
            <a:r>
              <a:rPr lang="en-IN" sz="1600" b="1" dirty="0"/>
              <a:t>GATE | GATE CS 2010 | Question 65</a:t>
            </a:r>
          </a:p>
          <a:p>
            <a:r>
              <a:rPr lang="en-IN" sz="1600" dirty="0"/>
              <a:t>Which of the following statements are true</a:t>
            </a:r>
            <a:r>
              <a:rPr lang="en-IN" sz="1600" dirty="0" smtClean="0"/>
              <a:t>?</a:t>
            </a:r>
          </a:p>
          <a:p>
            <a:r>
              <a:rPr lang="en-IN" sz="1600" b="1" dirty="0" smtClean="0"/>
              <a:t>(A)</a:t>
            </a:r>
            <a:r>
              <a:rPr lang="en-IN" sz="1600" dirty="0" smtClean="0"/>
              <a:t> I </a:t>
            </a:r>
            <a:r>
              <a:rPr lang="en-IN" sz="1600" dirty="0"/>
              <a:t>only</a:t>
            </a:r>
            <a:br>
              <a:rPr lang="en-IN" sz="1600" dirty="0"/>
            </a:br>
            <a:r>
              <a:rPr lang="en-IN" sz="1600" b="1" dirty="0"/>
              <a:t>(B)</a:t>
            </a:r>
            <a:r>
              <a:rPr lang="en-IN" sz="1600" dirty="0"/>
              <a:t> I and III only</a:t>
            </a:r>
            <a:br>
              <a:rPr lang="en-IN" sz="1600" dirty="0"/>
            </a:br>
            <a:r>
              <a:rPr lang="en-IN" sz="1600" b="1" dirty="0"/>
              <a:t>(C)</a:t>
            </a:r>
            <a:r>
              <a:rPr lang="en-IN" sz="1600" dirty="0"/>
              <a:t> II and III only</a:t>
            </a:r>
            <a:br>
              <a:rPr lang="en-IN" sz="1600" dirty="0"/>
            </a:br>
            <a:r>
              <a:rPr lang="en-IN" sz="1600" b="1" dirty="0"/>
              <a:t>(D)</a:t>
            </a:r>
            <a:r>
              <a:rPr lang="en-IN" sz="1600" dirty="0"/>
              <a:t> I, II and III</a:t>
            </a:r>
            <a:br>
              <a:rPr lang="en-IN" sz="1600" dirty="0"/>
            </a:br>
            <a:r>
              <a:rPr lang="en-IN" sz="1600" dirty="0"/>
              <a:t/>
            </a:r>
            <a:br>
              <a:rPr lang="en-IN" sz="1600" dirty="0"/>
            </a:br>
            <a:r>
              <a:rPr lang="en-IN" sz="1600" dirty="0"/>
              <a:t/>
            </a:r>
            <a:br>
              <a:rPr lang="en-IN" sz="1600" dirty="0"/>
            </a:br>
            <a:r>
              <a:rPr lang="en-IN" sz="1600" b="1" dirty="0"/>
              <a:t>Answer:</a:t>
            </a:r>
            <a:r>
              <a:rPr lang="en-IN" sz="1600" dirty="0"/>
              <a:t> </a:t>
            </a:r>
            <a:r>
              <a:rPr lang="en-IN" sz="1600" b="1" dirty="0"/>
              <a:t>(D)</a:t>
            </a:r>
            <a:r>
              <a:rPr lang="en-IN" sz="1600" dirty="0"/>
              <a:t> </a:t>
            </a:r>
            <a:br>
              <a:rPr lang="en-IN" sz="1600" dirty="0"/>
            </a:br>
            <a:r>
              <a:rPr lang="en-IN" sz="1600" dirty="0"/>
              <a:t/>
            </a:r>
            <a:br>
              <a:rPr lang="en-IN" sz="1600" dirty="0"/>
            </a:br>
            <a:r>
              <a:rPr lang="en-IN" sz="1600" b="1" dirty="0"/>
              <a:t>Explanation:</a:t>
            </a:r>
            <a:r>
              <a:rPr lang="en-IN" sz="1600" dirty="0"/>
              <a:t> I) Shortest remaining time first scheduling is a pre-emptive version of shortest job scheduling. In SRTF, job with the shortest CPU burst will be scheduled first. Because of this process, It may cause starvation as shorter processes may keep coming and a long CPU burst process never gets CPU</a:t>
            </a:r>
            <a:r>
              <a:rPr lang="en-IN" sz="1600" dirty="0" smtClean="0"/>
              <a:t>.</a:t>
            </a:r>
          </a:p>
          <a:p>
            <a:endParaRPr lang="en-IN" sz="1600" dirty="0"/>
          </a:p>
          <a:p>
            <a:r>
              <a:rPr lang="en-IN" sz="1600" dirty="0"/>
              <a:t>II) Pre-emptive just means a process before completing its execution is stopped and other process can start execution. The stopped process can later come back and continue from where it was stopped. In pre-emptive scheduling, suppose process P1 is executing in CPU and after some time process P2 with high priority then P1 will arrive in ready queue then p1 is pre-empted and p2 will brought into CPU for execution. In this way if process which is arriving in ready queue is of higher priority then p1, then p1 is always pre-empted and it may possible that it suffer from starvation.</a:t>
            </a:r>
          </a:p>
          <a:p>
            <a:endParaRPr lang="en-IN" sz="1600" dirty="0" smtClean="0"/>
          </a:p>
          <a:p>
            <a:r>
              <a:rPr lang="en-IN" sz="1600" dirty="0" smtClean="0"/>
              <a:t>III</a:t>
            </a:r>
            <a:r>
              <a:rPr lang="en-IN" sz="1600" dirty="0"/>
              <a:t>) round robin will give better response time then FCFS ,in FCFS when process is executing ,it executed up to its complete burst time, but in round robin it will execute up to time quantum. So Round Robin Scheduling improves response time as all processes get CPU after a specified time.</a:t>
            </a:r>
          </a:p>
          <a:p>
            <a:r>
              <a:rPr lang="en-IN" sz="1600" dirty="0"/>
              <a:t>So, I,II,III are true which is option (D). Option (D) is correct answer.</a:t>
            </a:r>
          </a:p>
          <a:p>
            <a:endParaRPr lang="en-IN" sz="16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20688"/>
            <a:ext cx="612068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1F27BD30-DDB1-40EE-A89E-7DF794D36C21}"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23</a:t>
            </a:fld>
            <a:endParaRPr lang="en-IN"/>
          </a:p>
        </p:txBody>
      </p:sp>
    </p:spTree>
    <p:extLst>
      <p:ext uri="{BB962C8B-B14F-4D97-AF65-F5344CB8AC3E}">
        <p14:creationId xmlns:p14="http://schemas.microsoft.com/office/powerpoint/2010/main" val="1729673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064896" cy="4524315"/>
          </a:xfrm>
          <a:prstGeom prst="rect">
            <a:avLst/>
          </a:prstGeom>
        </p:spPr>
        <p:txBody>
          <a:bodyPr wrap="square">
            <a:spAutoFit/>
          </a:bodyPr>
          <a:lstStyle/>
          <a:p>
            <a:r>
              <a:rPr lang="en-IN" sz="2400" b="1" dirty="0"/>
              <a:t>ISRO | ISRO CS 2020 | Question </a:t>
            </a:r>
            <a:r>
              <a:rPr lang="en-IN" sz="2400" b="1" dirty="0" smtClean="0"/>
              <a:t>41</a:t>
            </a:r>
          </a:p>
          <a:p>
            <a:endParaRPr lang="en-IN" sz="2400" b="1" dirty="0"/>
          </a:p>
          <a:p>
            <a:endParaRPr lang="en-IN" sz="2400" b="1" dirty="0"/>
          </a:p>
          <a:p>
            <a:r>
              <a:rPr lang="en-IN" sz="2400" dirty="0"/>
              <a:t>Which of the following algorithms defines time quantum ?</a:t>
            </a:r>
            <a:br>
              <a:rPr lang="en-IN" sz="2400" dirty="0"/>
            </a:br>
            <a:r>
              <a:rPr lang="en-IN" sz="2400" b="1" dirty="0"/>
              <a:t>(A)</a:t>
            </a:r>
            <a:r>
              <a:rPr lang="en-IN" sz="2400" dirty="0"/>
              <a:t> shortest job scheduling algorithm</a:t>
            </a:r>
            <a:br>
              <a:rPr lang="en-IN" sz="2400" dirty="0"/>
            </a:br>
            <a:r>
              <a:rPr lang="en-IN" sz="2400" b="1" dirty="0"/>
              <a:t>(B)</a:t>
            </a:r>
            <a:r>
              <a:rPr lang="en-IN" sz="2400" dirty="0"/>
              <a:t> round robin scheduling algorithm</a:t>
            </a:r>
            <a:br>
              <a:rPr lang="en-IN" sz="2400" dirty="0"/>
            </a:br>
            <a:r>
              <a:rPr lang="en-IN" sz="2400" b="1" dirty="0"/>
              <a:t>(C)</a:t>
            </a:r>
            <a:r>
              <a:rPr lang="en-IN" sz="2400" dirty="0"/>
              <a:t> priority scheduling algorithm</a:t>
            </a:r>
            <a:br>
              <a:rPr lang="en-IN" sz="2400" dirty="0"/>
            </a:br>
            <a:r>
              <a:rPr lang="en-IN" sz="2400" b="1" dirty="0"/>
              <a:t>(D)</a:t>
            </a:r>
            <a:r>
              <a:rPr lang="en-IN" sz="2400" dirty="0"/>
              <a:t> multilevel queue scheduling algorithm</a:t>
            </a:r>
            <a:br>
              <a:rPr lang="en-IN" sz="2400" dirty="0"/>
            </a:br>
            <a:endParaRPr lang="en-IN" sz="2400" dirty="0" smtClean="0"/>
          </a:p>
          <a:p>
            <a:r>
              <a:rPr lang="en-IN" sz="2400" dirty="0"/>
              <a:t/>
            </a:r>
            <a:br>
              <a:rPr lang="en-IN" sz="2400" dirty="0"/>
            </a:br>
            <a:r>
              <a:rPr lang="en-IN" sz="2400" dirty="0"/>
              <a:t/>
            </a:r>
            <a:br>
              <a:rPr lang="en-IN" sz="2400" dirty="0"/>
            </a:br>
            <a:endParaRPr lang="en-IN" sz="2400" dirty="0"/>
          </a:p>
        </p:txBody>
      </p:sp>
      <p:sp>
        <p:nvSpPr>
          <p:cNvPr id="3" name="Date Placeholder 2"/>
          <p:cNvSpPr>
            <a:spLocks noGrp="1"/>
          </p:cNvSpPr>
          <p:nvPr>
            <p:ph type="dt" sz="half" idx="10"/>
          </p:nvPr>
        </p:nvSpPr>
        <p:spPr/>
        <p:txBody>
          <a:bodyPr/>
          <a:lstStyle/>
          <a:p>
            <a:fld id="{9294F303-C8E1-4B36-BB5D-C75A46FA3164}"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24</a:t>
            </a:fld>
            <a:endParaRPr lang="en-IN"/>
          </a:p>
        </p:txBody>
      </p:sp>
    </p:spTree>
    <p:extLst>
      <p:ext uri="{BB962C8B-B14F-4D97-AF65-F5344CB8AC3E}">
        <p14:creationId xmlns:p14="http://schemas.microsoft.com/office/powerpoint/2010/main" val="22029277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064896" cy="4524315"/>
          </a:xfrm>
          <a:prstGeom prst="rect">
            <a:avLst/>
          </a:prstGeom>
        </p:spPr>
        <p:txBody>
          <a:bodyPr wrap="square">
            <a:spAutoFit/>
          </a:bodyPr>
          <a:lstStyle/>
          <a:p>
            <a:r>
              <a:rPr lang="en-IN" sz="2400" b="1" dirty="0"/>
              <a:t>ISRO | ISRO CS 2020 | Question </a:t>
            </a:r>
            <a:r>
              <a:rPr lang="en-IN" sz="2400" b="1" dirty="0" smtClean="0"/>
              <a:t>41</a:t>
            </a:r>
          </a:p>
          <a:p>
            <a:endParaRPr lang="en-IN" sz="2400" b="1" dirty="0"/>
          </a:p>
          <a:p>
            <a:endParaRPr lang="en-IN" sz="2400" b="1" dirty="0"/>
          </a:p>
          <a:p>
            <a:r>
              <a:rPr lang="en-IN" sz="2400" dirty="0"/>
              <a:t>Which of the following algorithms defines time quantum ?</a:t>
            </a:r>
            <a:br>
              <a:rPr lang="en-IN" sz="2400" dirty="0"/>
            </a:br>
            <a:r>
              <a:rPr lang="en-IN" sz="2400" b="1" dirty="0"/>
              <a:t>(A)</a:t>
            </a:r>
            <a:r>
              <a:rPr lang="en-IN" sz="2400" dirty="0"/>
              <a:t> shortest job scheduling algorithm</a:t>
            </a:r>
            <a:br>
              <a:rPr lang="en-IN" sz="2400" dirty="0"/>
            </a:br>
            <a:r>
              <a:rPr lang="en-IN" sz="2400" b="1" dirty="0"/>
              <a:t>(B)</a:t>
            </a:r>
            <a:r>
              <a:rPr lang="en-IN" sz="2400" dirty="0"/>
              <a:t> round robin scheduling algorithm</a:t>
            </a:r>
            <a:br>
              <a:rPr lang="en-IN" sz="2400" dirty="0"/>
            </a:br>
            <a:r>
              <a:rPr lang="en-IN" sz="2400" b="1" dirty="0"/>
              <a:t>(C)</a:t>
            </a:r>
            <a:r>
              <a:rPr lang="en-IN" sz="2400" dirty="0"/>
              <a:t> priority scheduling algorithm</a:t>
            </a:r>
            <a:br>
              <a:rPr lang="en-IN" sz="2400" dirty="0"/>
            </a:br>
            <a:r>
              <a:rPr lang="en-IN" sz="2400" b="1" dirty="0"/>
              <a:t>(D)</a:t>
            </a:r>
            <a:r>
              <a:rPr lang="en-IN" sz="2400" dirty="0"/>
              <a:t> multilevel queue scheduling algorithm</a:t>
            </a:r>
            <a:br>
              <a:rPr lang="en-IN" sz="2400" dirty="0"/>
            </a:br>
            <a:endParaRPr lang="en-IN" sz="2400" dirty="0" smtClean="0"/>
          </a:p>
          <a:p>
            <a:r>
              <a:rPr lang="en-IN" sz="2400" dirty="0"/>
              <a:t/>
            </a:r>
            <a:br>
              <a:rPr lang="en-IN" sz="2400" dirty="0"/>
            </a:br>
            <a:r>
              <a:rPr lang="en-IN" sz="2400" dirty="0"/>
              <a:t/>
            </a:r>
            <a:br>
              <a:rPr lang="en-IN" sz="2400" dirty="0"/>
            </a:br>
            <a:r>
              <a:rPr lang="en-IN" sz="2400" b="1" dirty="0"/>
              <a:t>Answer:</a:t>
            </a:r>
            <a:r>
              <a:rPr lang="en-IN" sz="2400" dirty="0"/>
              <a:t> </a:t>
            </a:r>
            <a:r>
              <a:rPr lang="en-IN" sz="2400" b="1" dirty="0"/>
              <a:t>(B)</a:t>
            </a:r>
            <a:endParaRPr lang="en-IN" sz="2400" dirty="0"/>
          </a:p>
        </p:txBody>
      </p:sp>
      <p:sp>
        <p:nvSpPr>
          <p:cNvPr id="3" name="Date Placeholder 2"/>
          <p:cNvSpPr>
            <a:spLocks noGrp="1"/>
          </p:cNvSpPr>
          <p:nvPr>
            <p:ph type="dt" sz="half" idx="10"/>
          </p:nvPr>
        </p:nvSpPr>
        <p:spPr/>
        <p:txBody>
          <a:bodyPr/>
          <a:lstStyle/>
          <a:p>
            <a:fld id="{73C18D5A-2A19-4FFA-B38B-B0ECE4A96487}"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25</a:t>
            </a:fld>
            <a:endParaRPr lang="en-IN"/>
          </a:p>
        </p:txBody>
      </p:sp>
    </p:spTree>
    <p:extLst>
      <p:ext uri="{BB962C8B-B14F-4D97-AF65-F5344CB8AC3E}">
        <p14:creationId xmlns:p14="http://schemas.microsoft.com/office/powerpoint/2010/main" val="1355226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50048"/>
            <a:ext cx="7776864" cy="3477875"/>
          </a:xfrm>
          <a:prstGeom prst="rect">
            <a:avLst/>
          </a:prstGeom>
        </p:spPr>
        <p:txBody>
          <a:bodyPr wrap="square">
            <a:spAutoFit/>
          </a:bodyPr>
          <a:lstStyle/>
          <a:p>
            <a:r>
              <a:rPr lang="en-IN" sz="2000" b="1" dirty="0"/>
              <a:t>ISRO | ISRO CS 2013 | Question 58</a:t>
            </a:r>
          </a:p>
          <a:p>
            <a:r>
              <a:rPr lang="en-IN" sz="2000" dirty="0"/>
              <a:t>A starvation free job scheduling policy guarantees that no job indefinitely waits for a service. Which of the following job scheduling policies is starvation free?</a:t>
            </a:r>
            <a:br>
              <a:rPr lang="en-IN" sz="2000" dirty="0"/>
            </a:br>
            <a:r>
              <a:rPr lang="en-IN" sz="2000" b="1" dirty="0"/>
              <a:t>(A)</a:t>
            </a:r>
            <a:r>
              <a:rPr lang="en-IN" sz="2000" dirty="0"/>
              <a:t> Priority </a:t>
            </a:r>
            <a:r>
              <a:rPr lang="en-IN" sz="2000" dirty="0" smtClean="0"/>
              <a:t>queueing</a:t>
            </a:r>
            <a:r>
              <a:rPr lang="en-IN" sz="2000" dirty="0"/>
              <a:t/>
            </a:r>
            <a:br>
              <a:rPr lang="en-IN" sz="2000" dirty="0"/>
            </a:br>
            <a:r>
              <a:rPr lang="en-IN" sz="2000" b="1" dirty="0"/>
              <a:t>(B)</a:t>
            </a:r>
            <a:r>
              <a:rPr lang="en-IN" sz="2000" dirty="0"/>
              <a:t> Shortest Job First</a:t>
            </a:r>
            <a:br>
              <a:rPr lang="en-IN" sz="2000" dirty="0"/>
            </a:br>
            <a:r>
              <a:rPr lang="en-IN" sz="2000" b="1" dirty="0"/>
              <a:t>(C)</a:t>
            </a:r>
            <a:r>
              <a:rPr lang="en-IN" sz="2000" dirty="0"/>
              <a:t> Youngest Job First</a:t>
            </a:r>
            <a:br>
              <a:rPr lang="en-IN" sz="2000" dirty="0"/>
            </a:br>
            <a:r>
              <a:rPr lang="en-IN" sz="2000" b="1" dirty="0"/>
              <a:t>(D)</a:t>
            </a:r>
            <a:r>
              <a:rPr lang="en-IN" sz="2000" dirty="0"/>
              <a:t> Round robin</a:t>
            </a:r>
            <a:br>
              <a:rPr lang="en-IN" sz="2000" dirty="0"/>
            </a:br>
            <a:r>
              <a:rPr lang="en-IN" sz="2000" dirty="0"/>
              <a:t/>
            </a:r>
            <a:br>
              <a:rPr lang="en-IN" sz="2000" dirty="0"/>
            </a:br>
            <a:r>
              <a:rPr lang="en-IN" sz="2000" dirty="0"/>
              <a:t/>
            </a:r>
            <a:br>
              <a:rPr lang="en-IN" sz="2000" dirty="0"/>
            </a:br>
            <a:endParaRPr lang="en-IN" sz="2000" dirty="0"/>
          </a:p>
        </p:txBody>
      </p:sp>
      <p:sp>
        <p:nvSpPr>
          <p:cNvPr id="3" name="Date Placeholder 2"/>
          <p:cNvSpPr>
            <a:spLocks noGrp="1"/>
          </p:cNvSpPr>
          <p:nvPr>
            <p:ph type="dt" sz="half" idx="10"/>
          </p:nvPr>
        </p:nvSpPr>
        <p:spPr/>
        <p:txBody>
          <a:bodyPr/>
          <a:lstStyle/>
          <a:p>
            <a:fld id="{D6093D8E-3326-41EA-BFC6-093121A9627F}"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26</a:t>
            </a:fld>
            <a:endParaRPr lang="en-IN"/>
          </a:p>
        </p:txBody>
      </p:sp>
    </p:spTree>
    <p:extLst>
      <p:ext uri="{BB962C8B-B14F-4D97-AF65-F5344CB8AC3E}">
        <p14:creationId xmlns:p14="http://schemas.microsoft.com/office/powerpoint/2010/main" val="2023561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50048"/>
            <a:ext cx="7776864" cy="5940088"/>
          </a:xfrm>
          <a:prstGeom prst="rect">
            <a:avLst/>
          </a:prstGeom>
        </p:spPr>
        <p:txBody>
          <a:bodyPr wrap="square">
            <a:spAutoFit/>
          </a:bodyPr>
          <a:lstStyle/>
          <a:p>
            <a:r>
              <a:rPr lang="en-IN" sz="2000" b="1" dirty="0"/>
              <a:t>ISRO | ISRO CS 2013 | Question 58</a:t>
            </a:r>
          </a:p>
          <a:p>
            <a:r>
              <a:rPr lang="en-IN" sz="2000" dirty="0"/>
              <a:t>A starvation free job scheduling policy guarantees that no job indefinitely waits for a service. Which of the following job scheduling policies is starvation free?</a:t>
            </a:r>
            <a:br>
              <a:rPr lang="en-IN" sz="2000" dirty="0"/>
            </a:br>
            <a:r>
              <a:rPr lang="en-IN" sz="2000" b="1" dirty="0"/>
              <a:t>(A)</a:t>
            </a:r>
            <a:r>
              <a:rPr lang="en-IN" sz="2000" dirty="0"/>
              <a:t> Priority </a:t>
            </a:r>
            <a:r>
              <a:rPr lang="en-IN" sz="2000" dirty="0" smtClean="0"/>
              <a:t>queueing</a:t>
            </a:r>
            <a:r>
              <a:rPr lang="en-IN" sz="2000" dirty="0"/>
              <a:t/>
            </a:r>
            <a:br>
              <a:rPr lang="en-IN" sz="2000" dirty="0"/>
            </a:br>
            <a:r>
              <a:rPr lang="en-IN" sz="2000" b="1" dirty="0"/>
              <a:t>(B)</a:t>
            </a:r>
            <a:r>
              <a:rPr lang="en-IN" sz="2000" dirty="0"/>
              <a:t> Shortest Job First</a:t>
            </a:r>
            <a:br>
              <a:rPr lang="en-IN" sz="2000" dirty="0"/>
            </a:br>
            <a:r>
              <a:rPr lang="en-IN" sz="2000" b="1" dirty="0"/>
              <a:t>(C)</a:t>
            </a:r>
            <a:r>
              <a:rPr lang="en-IN" sz="2000" dirty="0"/>
              <a:t> Youngest Job First</a:t>
            </a:r>
            <a:br>
              <a:rPr lang="en-IN" sz="2000" dirty="0"/>
            </a:br>
            <a:r>
              <a:rPr lang="en-IN" sz="2000" b="1" dirty="0"/>
              <a:t>(D)</a:t>
            </a:r>
            <a:r>
              <a:rPr lang="en-IN" sz="2000" dirty="0"/>
              <a:t> Round robin</a:t>
            </a:r>
            <a:br>
              <a:rPr lang="en-IN" sz="2000" dirty="0"/>
            </a:br>
            <a:r>
              <a:rPr lang="en-IN" sz="2000" dirty="0"/>
              <a:t/>
            </a:r>
            <a:br>
              <a:rPr lang="en-IN" sz="2000" dirty="0"/>
            </a:br>
            <a:r>
              <a:rPr lang="en-IN" sz="2000" dirty="0"/>
              <a:t/>
            </a:r>
            <a:br>
              <a:rPr lang="en-IN" sz="2000" dirty="0"/>
            </a:br>
            <a:r>
              <a:rPr lang="en-IN" sz="2000" b="1" dirty="0"/>
              <a:t>Answer:</a:t>
            </a:r>
            <a:r>
              <a:rPr lang="en-IN" sz="2000" dirty="0"/>
              <a:t> </a:t>
            </a:r>
            <a:r>
              <a:rPr lang="en-IN" sz="2000" b="1" dirty="0"/>
              <a:t>(D)</a:t>
            </a:r>
            <a:r>
              <a:rPr lang="en-IN" sz="2000" dirty="0"/>
              <a:t> </a:t>
            </a:r>
            <a:br>
              <a:rPr lang="en-IN" sz="2000" dirty="0"/>
            </a:br>
            <a:r>
              <a:rPr lang="en-IN" sz="2000" dirty="0"/>
              <a:t/>
            </a:r>
            <a:br>
              <a:rPr lang="en-IN" sz="2000" dirty="0"/>
            </a:br>
            <a:r>
              <a:rPr lang="en-IN" sz="2000" b="1" dirty="0"/>
              <a:t>Explanation:</a:t>
            </a:r>
            <a:r>
              <a:rPr lang="en-IN" sz="2000" dirty="0"/>
              <a:t> Round Robin is a starvation free scheduling algorithm as it imposes a strict time bound on the response time of each process i.e. for a system with ‘n’ processes running in a round robin system with time quanta </a:t>
            </a:r>
            <a:r>
              <a:rPr lang="en-IN" sz="2000" dirty="0" err="1"/>
              <a:t>t</a:t>
            </a:r>
            <a:r>
              <a:rPr lang="en-IN" sz="2000" baseline="-25000" dirty="0" err="1"/>
              <a:t>q</a:t>
            </a:r>
            <a:r>
              <a:rPr lang="en-IN" sz="2000" dirty="0"/>
              <a:t>, no process will wait for more than (n-1) </a:t>
            </a:r>
            <a:r>
              <a:rPr lang="en-IN" sz="2000" dirty="0" err="1"/>
              <a:t>t</a:t>
            </a:r>
            <a:r>
              <a:rPr lang="en-IN" sz="2000" baseline="-25000" dirty="0" err="1"/>
              <a:t>q</a:t>
            </a:r>
            <a:r>
              <a:rPr lang="en-IN" sz="2000" dirty="0"/>
              <a:t> time units to get its CPU turn.</a:t>
            </a:r>
            <a:br>
              <a:rPr lang="en-IN" sz="2000" dirty="0"/>
            </a:br>
            <a:r>
              <a:rPr lang="en-IN" sz="2000" dirty="0"/>
              <a:t>Option (D) is correct.</a:t>
            </a:r>
            <a:br>
              <a:rPr lang="en-IN" sz="2000" dirty="0"/>
            </a:br>
            <a:endParaRPr lang="en-IN" sz="2000" dirty="0"/>
          </a:p>
        </p:txBody>
      </p:sp>
      <p:sp>
        <p:nvSpPr>
          <p:cNvPr id="3" name="Date Placeholder 2"/>
          <p:cNvSpPr>
            <a:spLocks noGrp="1"/>
          </p:cNvSpPr>
          <p:nvPr>
            <p:ph type="dt" sz="half" idx="10"/>
          </p:nvPr>
        </p:nvSpPr>
        <p:spPr/>
        <p:txBody>
          <a:bodyPr/>
          <a:lstStyle/>
          <a:p>
            <a:fld id="{2E670A40-00BA-49CC-99CA-69B46594B63E}"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27</a:t>
            </a:fld>
            <a:endParaRPr lang="en-IN"/>
          </a:p>
        </p:txBody>
      </p:sp>
    </p:spTree>
    <p:extLst>
      <p:ext uri="{BB962C8B-B14F-4D97-AF65-F5344CB8AC3E}">
        <p14:creationId xmlns:p14="http://schemas.microsoft.com/office/powerpoint/2010/main" val="985535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35255"/>
            <a:ext cx="8352928" cy="2585323"/>
          </a:xfrm>
          <a:prstGeom prst="rect">
            <a:avLst/>
          </a:prstGeom>
        </p:spPr>
        <p:txBody>
          <a:bodyPr wrap="square">
            <a:spAutoFit/>
          </a:bodyPr>
          <a:lstStyle/>
          <a:p>
            <a:r>
              <a:rPr lang="en-IN" b="1" dirty="0"/>
              <a:t>GATE | GATE-CS-2002 | Question 22</a:t>
            </a:r>
          </a:p>
          <a:p>
            <a:r>
              <a:rPr lang="en-IN" dirty="0"/>
              <a:t>Which of the following scheduling algorithms is non-</a:t>
            </a:r>
            <a:r>
              <a:rPr lang="en-IN" dirty="0" err="1"/>
              <a:t>preemptive</a:t>
            </a:r>
            <a:r>
              <a:rPr lang="en-IN" dirty="0"/>
              <a:t>?</a:t>
            </a:r>
            <a:br>
              <a:rPr lang="en-IN" dirty="0"/>
            </a:br>
            <a:endParaRPr lang="en-IN" dirty="0" smtClean="0"/>
          </a:p>
          <a:p>
            <a:r>
              <a:rPr lang="en-IN" b="1" dirty="0" smtClean="0"/>
              <a:t>(</a:t>
            </a:r>
            <a:r>
              <a:rPr lang="en-IN" b="1" dirty="0"/>
              <a:t>A)</a:t>
            </a:r>
            <a:r>
              <a:rPr lang="en-IN" dirty="0"/>
              <a:t> Round Robin</a:t>
            </a:r>
            <a:br>
              <a:rPr lang="en-IN" dirty="0"/>
            </a:br>
            <a:r>
              <a:rPr lang="en-IN" b="1" dirty="0"/>
              <a:t>(B)</a:t>
            </a:r>
            <a:r>
              <a:rPr lang="en-IN" dirty="0"/>
              <a:t> First-In First-Out</a:t>
            </a:r>
            <a:br>
              <a:rPr lang="en-IN" dirty="0"/>
            </a:br>
            <a:r>
              <a:rPr lang="en-IN" b="1" dirty="0"/>
              <a:t>(C)</a:t>
            </a:r>
            <a:r>
              <a:rPr lang="en-IN" dirty="0"/>
              <a:t> Multilevel Queue Scheduling</a:t>
            </a:r>
            <a:br>
              <a:rPr lang="en-IN" dirty="0"/>
            </a:br>
            <a:r>
              <a:rPr lang="en-IN" b="1" dirty="0"/>
              <a:t>(D)</a:t>
            </a:r>
            <a:r>
              <a:rPr lang="en-IN" dirty="0"/>
              <a:t> Multilevel Queue Scheduling with </a:t>
            </a:r>
            <a:r>
              <a:rPr lang="en-IN" dirty="0" smtClean="0"/>
              <a:t>Feedback</a:t>
            </a:r>
          </a:p>
          <a:p>
            <a:endParaRPr lang="en-IN" dirty="0"/>
          </a:p>
          <a:p>
            <a:endParaRPr lang="en-IN" dirty="0"/>
          </a:p>
        </p:txBody>
      </p:sp>
      <p:sp>
        <p:nvSpPr>
          <p:cNvPr id="2" name="Date Placeholder 1"/>
          <p:cNvSpPr>
            <a:spLocks noGrp="1"/>
          </p:cNvSpPr>
          <p:nvPr>
            <p:ph type="dt" sz="half" idx="10"/>
          </p:nvPr>
        </p:nvSpPr>
        <p:spPr/>
        <p:txBody>
          <a:bodyPr/>
          <a:lstStyle/>
          <a:p>
            <a:fld id="{4207FF7F-43C8-4FA3-89F8-30DFBDFEE8EA}" type="datetime1">
              <a:rPr lang="en-IN" smtClean="0"/>
              <a:t>04-09-2023</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28</a:t>
            </a:fld>
            <a:endParaRPr lang="en-IN"/>
          </a:p>
        </p:txBody>
      </p:sp>
    </p:spTree>
    <p:extLst>
      <p:ext uri="{BB962C8B-B14F-4D97-AF65-F5344CB8AC3E}">
        <p14:creationId xmlns:p14="http://schemas.microsoft.com/office/powerpoint/2010/main" val="3570151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35255"/>
            <a:ext cx="8352928" cy="5355312"/>
          </a:xfrm>
          <a:prstGeom prst="rect">
            <a:avLst/>
          </a:prstGeom>
        </p:spPr>
        <p:txBody>
          <a:bodyPr wrap="square">
            <a:spAutoFit/>
          </a:bodyPr>
          <a:lstStyle/>
          <a:p>
            <a:r>
              <a:rPr lang="en-IN" b="1" dirty="0"/>
              <a:t>GATE | GATE-CS-2002 | Question 22</a:t>
            </a:r>
          </a:p>
          <a:p>
            <a:r>
              <a:rPr lang="en-IN" dirty="0"/>
              <a:t>Which of the following scheduling algorithms is non-</a:t>
            </a:r>
            <a:r>
              <a:rPr lang="en-IN" dirty="0" err="1"/>
              <a:t>preemptive</a:t>
            </a:r>
            <a:r>
              <a:rPr lang="en-IN" dirty="0"/>
              <a:t>?</a:t>
            </a:r>
            <a:br>
              <a:rPr lang="en-IN" dirty="0"/>
            </a:br>
            <a:endParaRPr lang="en-IN" dirty="0" smtClean="0"/>
          </a:p>
          <a:p>
            <a:r>
              <a:rPr lang="en-IN" b="1" dirty="0" smtClean="0"/>
              <a:t>(</a:t>
            </a:r>
            <a:r>
              <a:rPr lang="en-IN" b="1" dirty="0"/>
              <a:t>A)</a:t>
            </a:r>
            <a:r>
              <a:rPr lang="en-IN" dirty="0"/>
              <a:t> Round Robin</a:t>
            </a:r>
            <a:br>
              <a:rPr lang="en-IN" dirty="0"/>
            </a:br>
            <a:r>
              <a:rPr lang="en-IN" b="1" dirty="0"/>
              <a:t>(B)</a:t>
            </a:r>
            <a:r>
              <a:rPr lang="en-IN" dirty="0"/>
              <a:t> First-In First-Out</a:t>
            </a:r>
            <a:br>
              <a:rPr lang="en-IN" dirty="0"/>
            </a:br>
            <a:r>
              <a:rPr lang="en-IN" b="1" dirty="0"/>
              <a:t>(C)</a:t>
            </a:r>
            <a:r>
              <a:rPr lang="en-IN" dirty="0"/>
              <a:t> Multilevel Queue Scheduling</a:t>
            </a:r>
            <a:br>
              <a:rPr lang="en-IN" dirty="0"/>
            </a:br>
            <a:r>
              <a:rPr lang="en-IN" b="1" dirty="0"/>
              <a:t>(D)</a:t>
            </a:r>
            <a:r>
              <a:rPr lang="en-IN" dirty="0"/>
              <a:t> Multilevel Queue Scheduling with </a:t>
            </a:r>
            <a:r>
              <a:rPr lang="en-IN" dirty="0" smtClean="0"/>
              <a:t>Feedback</a:t>
            </a:r>
          </a:p>
          <a:p>
            <a:endParaRPr lang="en-IN" dirty="0"/>
          </a:p>
          <a:p>
            <a:endParaRPr lang="en-IN" dirty="0"/>
          </a:p>
          <a:p>
            <a:r>
              <a:rPr lang="en-IN" b="1" dirty="0"/>
              <a:t>Answer:</a:t>
            </a:r>
            <a:r>
              <a:rPr lang="en-IN" dirty="0"/>
              <a:t> </a:t>
            </a:r>
            <a:r>
              <a:rPr lang="en-IN" b="1" dirty="0"/>
              <a:t>(B)</a:t>
            </a:r>
            <a:r>
              <a:rPr lang="en-IN" dirty="0"/>
              <a:t/>
            </a:r>
            <a:br>
              <a:rPr lang="en-IN" dirty="0"/>
            </a:br>
            <a:endParaRPr lang="en-IN" dirty="0" smtClean="0"/>
          </a:p>
          <a:p>
            <a:r>
              <a:rPr lang="en-IN" b="1" dirty="0" smtClean="0"/>
              <a:t>Explanation</a:t>
            </a:r>
            <a:r>
              <a:rPr lang="en-IN" b="1" dirty="0"/>
              <a:t>:</a:t>
            </a:r>
            <a:r>
              <a:rPr lang="en-IN" dirty="0"/>
              <a:t> Round Robin – </a:t>
            </a:r>
            <a:r>
              <a:rPr lang="en-IN" dirty="0" err="1"/>
              <a:t>Preemption</a:t>
            </a:r>
            <a:r>
              <a:rPr lang="en-IN" dirty="0"/>
              <a:t> takes place when the time quantum expires</a:t>
            </a:r>
          </a:p>
          <a:p>
            <a:r>
              <a:rPr lang="en-IN" dirty="0"/>
              <a:t>First In First Out – No </a:t>
            </a:r>
            <a:r>
              <a:rPr lang="en-IN" dirty="0" err="1"/>
              <a:t>Preemption</a:t>
            </a:r>
            <a:r>
              <a:rPr lang="en-IN" dirty="0"/>
              <a:t>, the process once started completes before the other process takes over</a:t>
            </a:r>
          </a:p>
          <a:p>
            <a:r>
              <a:rPr lang="en-IN" dirty="0"/>
              <a:t>Multi Level Queue Scheduling – </a:t>
            </a:r>
            <a:r>
              <a:rPr lang="en-IN" dirty="0" err="1"/>
              <a:t>Preemption</a:t>
            </a:r>
            <a:r>
              <a:rPr lang="en-IN" dirty="0"/>
              <a:t> takes place when a process of higher priority arrives</a:t>
            </a:r>
          </a:p>
          <a:p>
            <a:r>
              <a:rPr lang="en-IN" dirty="0"/>
              <a:t>Multi Level Queue Scheduling with Feedback – </a:t>
            </a:r>
            <a:r>
              <a:rPr lang="en-IN" dirty="0" err="1"/>
              <a:t>Preemption</a:t>
            </a:r>
            <a:r>
              <a:rPr lang="en-IN" dirty="0"/>
              <a:t> takes a place when process of higher priority arrives or when the quantum of high priority queue expires and we need to move the process to low priority queue</a:t>
            </a:r>
          </a:p>
        </p:txBody>
      </p:sp>
      <p:sp>
        <p:nvSpPr>
          <p:cNvPr id="2" name="Date Placeholder 1"/>
          <p:cNvSpPr>
            <a:spLocks noGrp="1"/>
          </p:cNvSpPr>
          <p:nvPr>
            <p:ph type="dt" sz="half" idx="10"/>
          </p:nvPr>
        </p:nvSpPr>
        <p:spPr/>
        <p:txBody>
          <a:bodyPr/>
          <a:lstStyle/>
          <a:p>
            <a:fld id="{652B5D6C-CF30-4F95-B722-36F6CDCE5322}" type="datetime1">
              <a:rPr lang="en-IN" smtClean="0"/>
              <a:t>04-09-2023</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29</a:t>
            </a:fld>
            <a:endParaRPr lang="en-IN"/>
          </a:p>
        </p:txBody>
      </p:sp>
    </p:spTree>
    <p:extLst>
      <p:ext uri="{BB962C8B-B14F-4D97-AF65-F5344CB8AC3E}">
        <p14:creationId xmlns:p14="http://schemas.microsoft.com/office/powerpoint/2010/main" val="2069411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GATE | GATE-CS-2016 (Set 1) | Question </a:t>
            </a:r>
            <a:r>
              <a:rPr lang="en-US" b="1" dirty="0" smtClean="0"/>
              <a:t>30</a:t>
            </a:r>
            <a:endParaRPr lang="en-IN" dirty="0"/>
          </a:p>
        </p:txBody>
      </p:sp>
      <p:sp>
        <p:nvSpPr>
          <p:cNvPr id="3" name="Content Placeholder 2"/>
          <p:cNvSpPr>
            <a:spLocks noGrp="1"/>
          </p:cNvSpPr>
          <p:nvPr>
            <p:ph idx="1"/>
          </p:nvPr>
        </p:nvSpPr>
        <p:spPr/>
        <p:txBody>
          <a:bodyPr>
            <a:normAutofit lnSpcReduction="10000"/>
          </a:bodyPr>
          <a:lstStyle/>
          <a:p>
            <a:pPr marL="0" indent="0" fontAlgn="base">
              <a:buNone/>
            </a:pPr>
            <a:r>
              <a:rPr lang="en-US" sz="2000" dirty="0"/>
              <a:t>Consider an arbitrary set of CPU-bound processes with unequal CPU burst lengths submitted at the same time to a computer system. Which one of the following process scheduling algorithms would minimize the average waiting time in the ready queue?</a:t>
            </a:r>
          </a:p>
          <a:p>
            <a:pPr marL="0" indent="0" fontAlgn="base">
              <a:buNone/>
            </a:pPr>
            <a:r>
              <a:rPr lang="en-US" sz="2000" b="1" dirty="0"/>
              <a:t>(</a:t>
            </a:r>
            <a:r>
              <a:rPr lang="en-US" sz="2000" b="1" dirty="0" smtClean="0"/>
              <a:t>A)</a:t>
            </a:r>
            <a:r>
              <a:rPr lang="en-US" sz="2000" dirty="0" smtClean="0"/>
              <a:t>Shortest </a:t>
            </a:r>
            <a:r>
              <a:rPr lang="en-US" sz="2000" dirty="0"/>
              <a:t>remaining time first</a:t>
            </a:r>
          </a:p>
          <a:p>
            <a:pPr marL="0" indent="0" fontAlgn="base">
              <a:buNone/>
            </a:pPr>
            <a:r>
              <a:rPr lang="en-US" sz="2000" b="1" dirty="0"/>
              <a:t>(B</a:t>
            </a:r>
            <a:r>
              <a:rPr lang="en-US" sz="2000" b="1" dirty="0" smtClean="0"/>
              <a:t>)</a:t>
            </a:r>
            <a:r>
              <a:rPr lang="en-US" sz="2000" dirty="0"/>
              <a:t> Round-robin with time quantum less than the shortest CPU burst</a:t>
            </a:r>
          </a:p>
          <a:p>
            <a:pPr marL="0" indent="0" fontAlgn="base">
              <a:buNone/>
            </a:pPr>
            <a:r>
              <a:rPr lang="en-US" sz="2000" b="1" dirty="0"/>
              <a:t>(C</a:t>
            </a:r>
            <a:r>
              <a:rPr lang="en-US" sz="2000" b="1" dirty="0" smtClean="0"/>
              <a:t>) </a:t>
            </a:r>
            <a:r>
              <a:rPr lang="en-US" sz="2000" dirty="0" smtClean="0"/>
              <a:t>Uniform </a:t>
            </a:r>
            <a:r>
              <a:rPr lang="en-US" sz="2000" dirty="0"/>
              <a:t>random</a:t>
            </a:r>
          </a:p>
          <a:p>
            <a:pPr marL="0" indent="0" fontAlgn="base">
              <a:buNone/>
            </a:pPr>
            <a:r>
              <a:rPr lang="en-US" sz="2000" b="1" dirty="0"/>
              <a:t>(D</a:t>
            </a:r>
            <a:r>
              <a:rPr lang="en-US" sz="2000" b="1" dirty="0" smtClean="0"/>
              <a:t>) </a:t>
            </a:r>
            <a:r>
              <a:rPr lang="en-US" sz="2000" dirty="0" smtClean="0"/>
              <a:t>Highest </a:t>
            </a:r>
            <a:r>
              <a:rPr lang="en-US" sz="2000" dirty="0"/>
              <a:t>priority first with priority proportional to CPU burst </a:t>
            </a:r>
            <a:r>
              <a:rPr lang="en-US" sz="2000" dirty="0" smtClean="0"/>
              <a:t>length</a:t>
            </a:r>
          </a:p>
          <a:p>
            <a:pPr marL="0" indent="0" fontAlgn="base">
              <a:buNone/>
            </a:pPr>
            <a:endParaRPr lang="en-US" sz="2000" dirty="0"/>
          </a:p>
          <a:p>
            <a:pPr marL="0" indent="0" fontAlgn="base">
              <a:buNone/>
            </a:pPr>
            <a:r>
              <a:rPr lang="en-IN" sz="2000" b="1" dirty="0"/>
              <a:t>Answer:</a:t>
            </a:r>
            <a:r>
              <a:rPr lang="en-IN" sz="2000" dirty="0"/>
              <a:t> </a:t>
            </a:r>
            <a:r>
              <a:rPr lang="en-IN" sz="2000" b="1" dirty="0"/>
              <a:t>(A)</a:t>
            </a:r>
            <a:r>
              <a:rPr lang="en-IN" sz="2000" dirty="0"/>
              <a:t/>
            </a:r>
            <a:br>
              <a:rPr lang="en-IN" sz="2000" dirty="0"/>
            </a:br>
            <a:r>
              <a:rPr lang="en-US" sz="2000" dirty="0"/>
              <a:t>As we know, in all CPU Scheduling algorithms, shortest job first is optimal i.ie. it gives minimum turn round time, minimum average waiting time and high throughput and the most important thing is that shortest remaining time first is the pre-emptive version of shortest job first. </a:t>
            </a:r>
          </a:p>
          <a:p>
            <a:pPr fontAlgn="base"/>
            <a:endParaRPr lang="en-US" dirty="0"/>
          </a:p>
          <a:p>
            <a:endParaRPr lang="en-IN" dirty="0"/>
          </a:p>
        </p:txBody>
      </p:sp>
    </p:spTree>
    <p:extLst>
      <p:ext uri="{BB962C8B-B14F-4D97-AF65-F5344CB8AC3E}">
        <p14:creationId xmlns:p14="http://schemas.microsoft.com/office/powerpoint/2010/main" val="2628970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765" y="260648"/>
            <a:ext cx="8352928" cy="4801314"/>
          </a:xfrm>
          <a:prstGeom prst="rect">
            <a:avLst/>
          </a:prstGeom>
        </p:spPr>
        <p:txBody>
          <a:bodyPr wrap="square">
            <a:spAutoFit/>
          </a:bodyPr>
          <a:lstStyle/>
          <a:p>
            <a:r>
              <a:rPr lang="en-IN" b="1" dirty="0"/>
              <a:t>GATE | GATE-CS-2009 | Question 60</a:t>
            </a:r>
          </a:p>
          <a:p>
            <a:r>
              <a:rPr lang="en-IN" dirty="0"/>
              <a:t>In the following process state transition diagram for a uniprocessor system, assume that there are always some processes in the ready state: Now consider the following statements</a:t>
            </a:r>
            <a:r>
              <a:rPr lang="en-IN" dirty="0" smtClean="0"/>
              <a:t>:</a:t>
            </a:r>
          </a:p>
          <a:p>
            <a:endParaRPr lang="en-IN" dirty="0" smtClean="0"/>
          </a:p>
          <a:p>
            <a:endParaRPr lang="en-IN" dirty="0" smtClean="0"/>
          </a:p>
          <a:p>
            <a:endParaRPr lang="en-IN" dirty="0"/>
          </a:p>
          <a:p>
            <a:endParaRPr lang="en-IN" dirty="0" smtClean="0"/>
          </a:p>
          <a:p>
            <a:endParaRPr lang="en-IN" dirty="0" smtClean="0"/>
          </a:p>
          <a:p>
            <a:endParaRPr lang="en-IN" dirty="0"/>
          </a:p>
          <a:p>
            <a:r>
              <a:rPr lang="en-IN" dirty="0" smtClean="0"/>
              <a:t>Which </a:t>
            </a:r>
            <a:r>
              <a:rPr lang="en-IN" dirty="0"/>
              <a:t>of the above statements are TRUE? </a:t>
            </a:r>
          </a:p>
          <a:p>
            <a:r>
              <a:rPr lang="en-IN" b="1" dirty="0" smtClean="0"/>
              <a:t>(A)</a:t>
            </a:r>
            <a:r>
              <a:rPr lang="en-IN" dirty="0" smtClean="0"/>
              <a:t> I </a:t>
            </a:r>
            <a:r>
              <a:rPr lang="en-IN" dirty="0"/>
              <a:t>and II</a:t>
            </a:r>
            <a:br>
              <a:rPr lang="en-IN" dirty="0"/>
            </a:br>
            <a:r>
              <a:rPr lang="en-IN" b="1" dirty="0"/>
              <a:t>(B)</a:t>
            </a:r>
            <a:r>
              <a:rPr lang="en-IN" dirty="0"/>
              <a:t> I and III</a:t>
            </a:r>
            <a:br>
              <a:rPr lang="en-IN" dirty="0"/>
            </a:br>
            <a:r>
              <a:rPr lang="en-IN" b="1" dirty="0"/>
              <a:t>(C)</a:t>
            </a:r>
            <a:r>
              <a:rPr lang="en-IN" dirty="0"/>
              <a:t> II and III</a:t>
            </a:r>
            <a:br>
              <a:rPr lang="en-IN" dirty="0"/>
            </a:br>
            <a:r>
              <a:rPr lang="en-IN" b="1" dirty="0"/>
              <a:t>(D)</a:t>
            </a:r>
            <a:r>
              <a:rPr lang="en-IN" dirty="0"/>
              <a:t> II and IV</a:t>
            </a:r>
            <a:br>
              <a:rPr lang="en-IN" dirty="0"/>
            </a:br>
            <a:endParaRPr lang="en-IN" dirty="0" smtClean="0"/>
          </a:p>
          <a:p>
            <a:endParaRPr lang="en-IN" dirty="0"/>
          </a:p>
        </p:txBody>
      </p:sp>
      <p:pic>
        <p:nvPicPr>
          <p:cNvPr id="40964" name="Picture 4" descr="gate2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475374"/>
            <a:ext cx="3312368" cy="2155427"/>
          </a:xfrm>
          <a:prstGeom prst="rect">
            <a:avLst/>
          </a:prstGeom>
          <a:noFill/>
          <a:extLst>
            <a:ext uri="{909E8E84-426E-40DD-AFC4-6F175D3DCCD1}">
              <a14:hiddenFill xmlns:a14="http://schemas.microsoft.com/office/drawing/2010/main">
                <a:solidFill>
                  <a:srgbClr val="FFFFFF"/>
                </a:solidFill>
              </a14:hiddenFill>
            </a:ext>
          </a:extLst>
        </p:spPr>
      </p:pic>
      <p:pic>
        <p:nvPicPr>
          <p:cNvPr id="409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75374"/>
            <a:ext cx="5184576" cy="1517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EC3C08F2-D94B-4FB0-A953-B870B4075AD9}"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30</a:t>
            </a:fld>
            <a:endParaRPr lang="en-IN"/>
          </a:p>
        </p:txBody>
      </p:sp>
    </p:spTree>
    <p:extLst>
      <p:ext uri="{BB962C8B-B14F-4D97-AF65-F5344CB8AC3E}">
        <p14:creationId xmlns:p14="http://schemas.microsoft.com/office/powerpoint/2010/main" val="3100976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765" y="260648"/>
            <a:ext cx="8352928" cy="6740307"/>
          </a:xfrm>
          <a:prstGeom prst="rect">
            <a:avLst/>
          </a:prstGeom>
        </p:spPr>
        <p:txBody>
          <a:bodyPr wrap="square">
            <a:spAutoFit/>
          </a:bodyPr>
          <a:lstStyle/>
          <a:p>
            <a:r>
              <a:rPr lang="en-IN" b="1" dirty="0"/>
              <a:t>GATE | GATE-CS-2009 | Question 60</a:t>
            </a:r>
          </a:p>
          <a:p>
            <a:r>
              <a:rPr lang="en-IN" dirty="0"/>
              <a:t>In the following process state transition diagram for a uniprocessor system, assume that there are always some processes in the ready state: Now consider the following statements</a:t>
            </a:r>
            <a:r>
              <a:rPr lang="en-IN" dirty="0" smtClean="0"/>
              <a:t>:</a:t>
            </a:r>
          </a:p>
          <a:p>
            <a:endParaRPr lang="en-IN" dirty="0" smtClean="0"/>
          </a:p>
          <a:p>
            <a:endParaRPr lang="en-IN" dirty="0" smtClean="0"/>
          </a:p>
          <a:p>
            <a:endParaRPr lang="en-IN" dirty="0"/>
          </a:p>
          <a:p>
            <a:endParaRPr lang="en-IN" dirty="0" smtClean="0"/>
          </a:p>
          <a:p>
            <a:endParaRPr lang="en-IN" dirty="0" smtClean="0"/>
          </a:p>
          <a:p>
            <a:endParaRPr lang="en-IN" dirty="0"/>
          </a:p>
          <a:p>
            <a:r>
              <a:rPr lang="en-IN" dirty="0" smtClean="0"/>
              <a:t>Which </a:t>
            </a:r>
            <a:r>
              <a:rPr lang="en-IN" dirty="0"/>
              <a:t>of the above statements are TRUE? </a:t>
            </a:r>
          </a:p>
          <a:p>
            <a:r>
              <a:rPr lang="en-IN" b="1" dirty="0" smtClean="0"/>
              <a:t>(A)</a:t>
            </a:r>
            <a:r>
              <a:rPr lang="en-IN" dirty="0" smtClean="0"/>
              <a:t> I </a:t>
            </a:r>
            <a:r>
              <a:rPr lang="en-IN" dirty="0"/>
              <a:t>and II</a:t>
            </a:r>
            <a:br>
              <a:rPr lang="en-IN" dirty="0"/>
            </a:br>
            <a:r>
              <a:rPr lang="en-IN" b="1" dirty="0"/>
              <a:t>(B)</a:t>
            </a:r>
            <a:r>
              <a:rPr lang="en-IN" dirty="0"/>
              <a:t> I and III</a:t>
            </a:r>
            <a:br>
              <a:rPr lang="en-IN" dirty="0"/>
            </a:br>
            <a:r>
              <a:rPr lang="en-IN" b="1" dirty="0"/>
              <a:t>(C)</a:t>
            </a:r>
            <a:r>
              <a:rPr lang="en-IN" dirty="0"/>
              <a:t> II and III</a:t>
            </a:r>
            <a:br>
              <a:rPr lang="en-IN" dirty="0"/>
            </a:br>
            <a:r>
              <a:rPr lang="en-IN" b="1" dirty="0"/>
              <a:t>(D)</a:t>
            </a:r>
            <a:r>
              <a:rPr lang="en-IN" dirty="0"/>
              <a:t> II and IV</a:t>
            </a:r>
            <a:br>
              <a:rPr lang="en-IN" dirty="0"/>
            </a:br>
            <a:endParaRPr lang="en-IN" dirty="0" smtClean="0"/>
          </a:p>
          <a:p>
            <a:r>
              <a:rPr lang="en-IN" b="1" dirty="0" smtClean="0"/>
              <a:t>Answer</a:t>
            </a:r>
            <a:r>
              <a:rPr lang="en-IN" b="1" dirty="0"/>
              <a:t>:</a:t>
            </a:r>
            <a:r>
              <a:rPr lang="en-IN" dirty="0"/>
              <a:t> </a:t>
            </a:r>
            <a:r>
              <a:rPr lang="en-IN" b="1" dirty="0"/>
              <a:t>(C)</a:t>
            </a:r>
            <a:r>
              <a:rPr lang="en-IN" dirty="0"/>
              <a:t> </a:t>
            </a:r>
            <a:br>
              <a:rPr lang="en-IN" dirty="0"/>
            </a:br>
            <a:r>
              <a:rPr lang="en-IN" b="1" dirty="0" smtClean="0"/>
              <a:t>Explanation</a:t>
            </a:r>
            <a:r>
              <a:rPr lang="en-IN" b="1" dirty="0"/>
              <a:t>:</a:t>
            </a:r>
            <a:r>
              <a:rPr lang="en-IN" dirty="0"/>
              <a:t> I is false. If a process makes a transition D, it would result in another process making transition B, not A.</a:t>
            </a:r>
            <a:br>
              <a:rPr lang="en-IN" dirty="0"/>
            </a:br>
            <a:r>
              <a:rPr lang="en-IN" dirty="0"/>
              <a:t>II is true. A process can move to ready state when I/O completes irrespective of other process being in running state or not.</a:t>
            </a:r>
            <a:br>
              <a:rPr lang="en-IN" dirty="0"/>
            </a:br>
            <a:r>
              <a:rPr lang="en-IN" dirty="0"/>
              <a:t>III is true because there is a transition from running to ready state.</a:t>
            </a:r>
            <a:br>
              <a:rPr lang="en-IN" dirty="0"/>
            </a:br>
            <a:r>
              <a:rPr lang="en-IN" dirty="0"/>
              <a:t>IV is false as the OS uses </a:t>
            </a:r>
            <a:r>
              <a:rPr lang="en-IN" dirty="0" err="1"/>
              <a:t>preemptive</a:t>
            </a:r>
            <a:r>
              <a:rPr lang="en-IN" dirty="0"/>
              <a:t> scheduling.</a:t>
            </a:r>
          </a:p>
          <a:p>
            <a:endParaRPr lang="en-IN" dirty="0"/>
          </a:p>
        </p:txBody>
      </p:sp>
      <p:pic>
        <p:nvPicPr>
          <p:cNvPr id="40964" name="Picture 4" descr="gate2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475374"/>
            <a:ext cx="3312368" cy="2155427"/>
          </a:xfrm>
          <a:prstGeom prst="rect">
            <a:avLst/>
          </a:prstGeom>
          <a:noFill/>
          <a:extLst>
            <a:ext uri="{909E8E84-426E-40DD-AFC4-6F175D3DCCD1}">
              <a14:hiddenFill xmlns:a14="http://schemas.microsoft.com/office/drawing/2010/main">
                <a:solidFill>
                  <a:srgbClr val="FFFFFF"/>
                </a:solidFill>
              </a14:hiddenFill>
            </a:ext>
          </a:extLst>
        </p:spPr>
      </p:pic>
      <p:pic>
        <p:nvPicPr>
          <p:cNvPr id="409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75374"/>
            <a:ext cx="5184576" cy="1517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4E83ECCC-D3CE-4DD7-8F7A-BF5EF475B7E7}"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31</a:t>
            </a:fld>
            <a:endParaRPr lang="en-IN"/>
          </a:p>
        </p:txBody>
      </p:sp>
    </p:spTree>
    <p:extLst>
      <p:ext uri="{BB962C8B-B14F-4D97-AF65-F5344CB8AC3E}">
        <p14:creationId xmlns:p14="http://schemas.microsoft.com/office/powerpoint/2010/main" val="1399580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16632"/>
            <a:ext cx="8208912" cy="4893647"/>
          </a:xfrm>
          <a:prstGeom prst="rect">
            <a:avLst/>
          </a:prstGeom>
        </p:spPr>
        <p:txBody>
          <a:bodyPr wrap="square">
            <a:spAutoFit/>
          </a:bodyPr>
          <a:lstStyle/>
          <a:p>
            <a:r>
              <a:rPr lang="en-IN" sz="2400" b="1" dirty="0"/>
              <a:t>GATE CS 1998 | Question 52</a:t>
            </a:r>
          </a:p>
          <a:p>
            <a:r>
              <a:rPr lang="en-IN" sz="2400" dirty="0" smtClean="0"/>
              <a:t>Consider </a:t>
            </a:r>
            <a:r>
              <a:rPr lang="en-IN" sz="2400" i="1" dirty="0"/>
              <a:t>n</a:t>
            </a:r>
            <a:r>
              <a:rPr lang="en-IN" sz="2400" dirty="0"/>
              <a:t> processes sharing the CPU in a round-robin fashion. Assuming that each process switch takes </a:t>
            </a:r>
            <a:r>
              <a:rPr lang="en-IN" sz="2400" i="1" dirty="0"/>
              <a:t>s</a:t>
            </a:r>
            <a:r>
              <a:rPr lang="en-IN" sz="2400" dirty="0"/>
              <a:t> seconds, </a:t>
            </a:r>
            <a:endParaRPr lang="en-IN" sz="2400" dirty="0" smtClean="0"/>
          </a:p>
          <a:p>
            <a:r>
              <a:rPr lang="en-IN" sz="2400" dirty="0" smtClean="0"/>
              <a:t>what </a:t>
            </a:r>
            <a:r>
              <a:rPr lang="en-IN" sz="2400" dirty="0"/>
              <a:t>must be the quantum size </a:t>
            </a:r>
            <a:r>
              <a:rPr lang="en-IN" sz="2400" i="1" dirty="0"/>
              <a:t>q</a:t>
            </a:r>
            <a:r>
              <a:rPr lang="en-IN" sz="2400" dirty="0"/>
              <a:t> such that the overhead resulting from process switching is minimized but, at the same time, each process is guaranteed to get its turn at the CPU at least every </a:t>
            </a:r>
            <a:r>
              <a:rPr lang="en-IN" sz="2400" i="1" dirty="0"/>
              <a:t>t</a:t>
            </a:r>
            <a:r>
              <a:rPr lang="en-IN" sz="2400" dirty="0"/>
              <a:t> seconds </a:t>
            </a:r>
            <a:r>
              <a:rPr lang="en-IN" sz="2400" dirty="0" smtClean="0"/>
              <a:t>?</a:t>
            </a:r>
          </a:p>
          <a:p>
            <a:r>
              <a:rPr lang="en-IN" sz="2400" dirty="0"/>
              <a:t/>
            </a:r>
            <a:br>
              <a:rPr lang="en-IN" sz="2400" dirty="0"/>
            </a:br>
            <a:r>
              <a:rPr lang="en-IN" sz="2400" dirty="0"/>
              <a:t/>
            </a:r>
            <a:br>
              <a:rPr lang="en-IN" sz="2400" dirty="0"/>
            </a:br>
            <a:endParaRPr lang="en-IN" sz="2400" dirty="0" smtClean="0"/>
          </a:p>
          <a:p>
            <a:endParaRPr lang="en-IN" b="1" dirty="0"/>
          </a:p>
          <a:p>
            <a:endParaRPr lang="en-IN" b="1" dirty="0" smtClean="0"/>
          </a:p>
          <a:p>
            <a:endParaRPr lang="en-IN" b="1" dirty="0"/>
          </a:p>
          <a:p>
            <a:endParaRPr lang="en-IN" b="1" dirty="0" smtClean="0"/>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3960439" cy="348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CF10D77B-A2E5-466E-AF47-454CDE17CC1C}"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32</a:t>
            </a:fld>
            <a:endParaRPr lang="en-IN"/>
          </a:p>
        </p:txBody>
      </p:sp>
    </p:spTree>
    <p:extLst>
      <p:ext uri="{BB962C8B-B14F-4D97-AF65-F5344CB8AC3E}">
        <p14:creationId xmlns:p14="http://schemas.microsoft.com/office/powerpoint/2010/main" val="32504887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16632"/>
            <a:ext cx="8208912" cy="5909310"/>
          </a:xfrm>
          <a:prstGeom prst="rect">
            <a:avLst/>
          </a:prstGeom>
        </p:spPr>
        <p:txBody>
          <a:bodyPr wrap="square">
            <a:spAutoFit/>
          </a:bodyPr>
          <a:lstStyle/>
          <a:p>
            <a:r>
              <a:rPr lang="en-IN" b="1" dirty="0"/>
              <a:t>GATE CS 1998 | Question 52</a:t>
            </a:r>
          </a:p>
          <a:p>
            <a:r>
              <a:rPr lang="en-IN" dirty="0" smtClean="0"/>
              <a:t>Consider </a:t>
            </a:r>
            <a:r>
              <a:rPr lang="en-IN" i="1" dirty="0"/>
              <a:t>n</a:t>
            </a:r>
            <a:r>
              <a:rPr lang="en-IN" dirty="0"/>
              <a:t> processes sharing the CPU in a round-robin fashion. Assuming that each process switch takes </a:t>
            </a:r>
            <a:r>
              <a:rPr lang="en-IN" i="1" dirty="0"/>
              <a:t>s</a:t>
            </a:r>
            <a:r>
              <a:rPr lang="en-IN" dirty="0"/>
              <a:t> seconds, what must be the quantum size </a:t>
            </a:r>
            <a:r>
              <a:rPr lang="en-IN" i="1" dirty="0"/>
              <a:t>q</a:t>
            </a:r>
            <a:r>
              <a:rPr lang="en-IN" dirty="0"/>
              <a:t> such that the overhead resulting from process switching is minimized but, at the same time, each process is guaranteed to get its turn at the CPU at least every </a:t>
            </a:r>
            <a:r>
              <a:rPr lang="en-IN" i="1" dirty="0"/>
              <a:t>t</a:t>
            </a:r>
            <a:r>
              <a:rPr lang="en-IN" dirty="0"/>
              <a:t> seconds </a:t>
            </a:r>
            <a:r>
              <a:rPr lang="en-IN" dirty="0" smtClean="0"/>
              <a:t>?</a:t>
            </a:r>
          </a:p>
          <a:p>
            <a:r>
              <a:rPr lang="en-IN" dirty="0"/>
              <a:t/>
            </a:r>
            <a:br>
              <a:rPr lang="en-IN" dirty="0"/>
            </a:br>
            <a:r>
              <a:rPr lang="en-IN" dirty="0"/>
              <a:t/>
            </a:r>
            <a:br>
              <a:rPr lang="en-IN" dirty="0"/>
            </a:br>
            <a:endParaRPr lang="en-IN" dirty="0" smtClean="0"/>
          </a:p>
          <a:p>
            <a:endParaRPr lang="en-IN" b="1" dirty="0"/>
          </a:p>
          <a:p>
            <a:endParaRPr lang="en-IN" b="1" dirty="0" smtClean="0"/>
          </a:p>
          <a:p>
            <a:endParaRPr lang="en-IN" b="1" dirty="0"/>
          </a:p>
          <a:p>
            <a:endParaRPr lang="en-IN" b="1" dirty="0" smtClean="0"/>
          </a:p>
          <a:p>
            <a:r>
              <a:rPr lang="en-IN" b="1" dirty="0" smtClean="0"/>
              <a:t>Answer</a:t>
            </a:r>
            <a:r>
              <a:rPr lang="en-IN" b="1" dirty="0"/>
              <a:t>:</a:t>
            </a:r>
            <a:r>
              <a:rPr lang="en-IN" dirty="0"/>
              <a:t> </a:t>
            </a:r>
            <a:r>
              <a:rPr lang="en-IN" b="1" dirty="0"/>
              <a:t>(A)</a:t>
            </a:r>
            <a:r>
              <a:rPr lang="en-IN" dirty="0"/>
              <a:t> </a:t>
            </a:r>
            <a:br>
              <a:rPr lang="en-IN" dirty="0"/>
            </a:br>
            <a:r>
              <a:rPr lang="en-IN" b="1" dirty="0" smtClean="0"/>
              <a:t>Explanation</a:t>
            </a:r>
            <a:r>
              <a:rPr lang="en-IN" b="1" dirty="0"/>
              <a:t>:</a:t>
            </a:r>
            <a:r>
              <a:rPr lang="en-IN" dirty="0"/>
              <a:t> Each process will get CPU for q seconds and each process wants CPU again after t seconds</a:t>
            </a:r>
            <a:r>
              <a:rPr lang="en-IN" dirty="0" smtClean="0"/>
              <a:t>. Thus</a:t>
            </a:r>
            <a:r>
              <a:rPr lang="en-IN" dirty="0"/>
              <a:t>, there will be (n-1) processes once after current process gets CPU again. Each process takes s seconds for context switch</a:t>
            </a:r>
            <a:r>
              <a:rPr lang="en-IN" dirty="0" smtClean="0"/>
              <a:t>.</a:t>
            </a:r>
          </a:p>
          <a:p>
            <a:endParaRPr lang="en-IN" dirty="0" smtClean="0"/>
          </a:p>
          <a:p>
            <a:endParaRPr lang="en-IN" dirty="0" smtClean="0"/>
          </a:p>
          <a:p>
            <a:r>
              <a:rPr lang="en-IN" dirty="0" smtClean="0"/>
              <a:t>It </a:t>
            </a:r>
            <a:r>
              <a:rPr lang="en-IN" dirty="0"/>
              <a:t>can be seen that since P1 left and arrived again, there have been n context switches and (n-1) processes. Thus, equation will be: </a:t>
            </a:r>
            <a:endParaRPr lang="en-IN" dirty="0" smtClean="0"/>
          </a:p>
          <a:p>
            <a:endParaRPr lang="en-IN"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9" y="1700809"/>
            <a:ext cx="2376263"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5733256"/>
            <a:ext cx="4273437" cy="709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218" y="4554274"/>
            <a:ext cx="3686336" cy="530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480CE64A-47FF-4314-9C39-38D6BD493100}"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33</a:t>
            </a:fld>
            <a:endParaRPr lang="en-IN"/>
          </a:p>
        </p:txBody>
      </p:sp>
    </p:spTree>
    <p:extLst>
      <p:ext uri="{BB962C8B-B14F-4D97-AF65-F5344CB8AC3E}">
        <p14:creationId xmlns:p14="http://schemas.microsoft.com/office/powerpoint/2010/main" val="149679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44" y="116632"/>
            <a:ext cx="8424936" cy="6480720"/>
          </a:xfrm>
        </p:spPr>
        <p:txBody>
          <a:bodyPr>
            <a:normAutofit fontScale="62500" lnSpcReduction="20000"/>
          </a:bodyPr>
          <a:lstStyle/>
          <a:p>
            <a:pPr marL="0" indent="0">
              <a:buNone/>
            </a:pPr>
            <a:endParaRPr lang="en-IN" b="1" dirty="0" smtClean="0"/>
          </a:p>
          <a:p>
            <a:pPr marL="0" indent="0">
              <a:buNone/>
            </a:pPr>
            <a:r>
              <a:rPr lang="en-IN" b="1" dirty="0" smtClean="0"/>
              <a:t>ISRO | ISRO CS 2009 | Question 17</a:t>
            </a:r>
          </a:p>
          <a:p>
            <a:pPr marL="0" indent="0">
              <a:buNone/>
            </a:pPr>
            <a:r>
              <a:rPr lang="en-IN" dirty="0" smtClean="0"/>
              <a:t>Consider a set of 5 processes whose arrival time, CPU time needed and the priority are given below:</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a:p>
            <a:pPr marL="0" indent="0">
              <a:buNone/>
            </a:pPr>
            <a:r>
              <a:rPr lang="en-IN" dirty="0" smtClean="0"/>
              <a:t>(smaller the number, higher the priority)</a:t>
            </a:r>
            <a:br>
              <a:rPr lang="en-IN" dirty="0" smtClean="0"/>
            </a:br>
            <a:r>
              <a:rPr lang="en-IN" dirty="0" smtClean="0"/>
              <a:t>If the CPU scheduling policy is </a:t>
            </a:r>
            <a:r>
              <a:rPr lang="en-IN" sz="3800" b="1" dirty="0" smtClean="0"/>
              <a:t>priority scheduling without </a:t>
            </a:r>
            <a:r>
              <a:rPr lang="en-IN" sz="3800" b="1" dirty="0" err="1" smtClean="0"/>
              <a:t>preemption</a:t>
            </a:r>
            <a:r>
              <a:rPr lang="en-IN" sz="3800" b="1" dirty="0" smtClean="0"/>
              <a:t>, </a:t>
            </a:r>
            <a:r>
              <a:rPr lang="en-IN" dirty="0" smtClean="0"/>
              <a:t>the average waiting time will be</a:t>
            </a:r>
          </a:p>
          <a:p>
            <a:pPr marL="0" indent="0">
              <a:buNone/>
            </a:pPr>
            <a:r>
              <a:rPr lang="en-IN" b="1" dirty="0" smtClean="0"/>
              <a:t>(A)</a:t>
            </a:r>
            <a:r>
              <a:rPr lang="en-IN" dirty="0" smtClean="0"/>
              <a:t> 12.8 </a:t>
            </a:r>
            <a:r>
              <a:rPr lang="en-IN" dirty="0" err="1" smtClean="0"/>
              <a:t>ms</a:t>
            </a:r>
            <a:endParaRPr lang="en-IN" dirty="0" smtClean="0"/>
          </a:p>
          <a:p>
            <a:pPr marL="0" indent="0">
              <a:buNone/>
            </a:pPr>
            <a:r>
              <a:rPr lang="en-IN" b="1" dirty="0" smtClean="0"/>
              <a:t>(B)</a:t>
            </a:r>
            <a:r>
              <a:rPr lang="en-IN" dirty="0" smtClean="0"/>
              <a:t> 11.8 </a:t>
            </a:r>
            <a:r>
              <a:rPr lang="en-IN" dirty="0" err="1" smtClean="0"/>
              <a:t>ms</a:t>
            </a:r>
            <a:r>
              <a:rPr lang="en-IN" dirty="0" smtClean="0"/>
              <a:t/>
            </a:r>
            <a:br>
              <a:rPr lang="en-IN" dirty="0" smtClean="0"/>
            </a:br>
            <a:r>
              <a:rPr lang="en-IN" b="1" dirty="0" smtClean="0"/>
              <a:t>(C)</a:t>
            </a:r>
            <a:r>
              <a:rPr lang="en-IN" dirty="0" smtClean="0"/>
              <a:t> 10.8 </a:t>
            </a:r>
            <a:r>
              <a:rPr lang="en-IN" dirty="0" err="1" smtClean="0"/>
              <a:t>ms</a:t>
            </a:r>
            <a:r>
              <a:rPr lang="en-IN" dirty="0" smtClean="0"/>
              <a:t/>
            </a:r>
            <a:br>
              <a:rPr lang="en-IN" dirty="0" smtClean="0"/>
            </a:br>
            <a:r>
              <a:rPr lang="en-IN" b="1" dirty="0" smtClean="0"/>
              <a:t>(D)</a:t>
            </a:r>
            <a:r>
              <a:rPr lang="en-IN" dirty="0" smtClean="0"/>
              <a:t> 9.8 </a:t>
            </a:r>
            <a:r>
              <a:rPr lang="en-IN" dirty="0" err="1" smtClean="0"/>
              <a:t>ms</a:t>
            </a:r>
            <a:r>
              <a:rPr lang="en-IN" dirty="0" smtClean="0"/>
              <a:t/>
            </a:r>
            <a:br>
              <a:rPr lang="en-IN" dirty="0" smtClean="0"/>
            </a:br>
            <a:r>
              <a:rPr lang="en-IN" dirty="0" smtClean="0"/>
              <a:t/>
            </a:r>
            <a:br>
              <a:rPr lang="en-IN" dirty="0" smtClean="0"/>
            </a:br>
            <a:r>
              <a:rPr lang="en-IN" dirty="0" smtClean="0"/>
              <a:t/>
            </a:r>
            <a:br>
              <a:rPr lang="en-IN" dirty="0" smtClean="0"/>
            </a:br>
            <a:endParaRPr lang="en-IN" dirty="0" smtClean="0"/>
          </a:p>
          <a:p>
            <a:endParaRPr lang="en-IN" dirty="0" smtClean="0"/>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03" y="1340768"/>
            <a:ext cx="5777806"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C4897026-3B2F-4DC6-AA31-702748847374}"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4</a:t>
            </a:fld>
            <a:endParaRPr lang="en-IN"/>
          </a:p>
        </p:txBody>
      </p:sp>
    </p:spTree>
    <p:extLst>
      <p:ext uri="{BB962C8B-B14F-4D97-AF65-F5344CB8AC3E}">
        <p14:creationId xmlns:p14="http://schemas.microsoft.com/office/powerpoint/2010/main" val="3200137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1372" y="116632"/>
            <a:ext cx="8424936" cy="6480720"/>
          </a:xfrm>
        </p:spPr>
        <p:txBody>
          <a:bodyPr>
            <a:normAutofit/>
          </a:bodyPr>
          <a:lstStyle/>
          <a:p>
            <a:pPr marL="0" indent="0">
              <a:buNone/>
            </a:pPr>
            <a:r>
              <a:rPr lang="en-IN" sz="1800" dirty="0" smtClean="0"/>
              <a:t>At time=0,Ready Queue={(P2,BT=5,PR=2), (P1,BT=10,PR=5)}, </a:t>
            </a:r>
          </a:p>
          <a:p>
            <a:pPr marL="0" indent="0">
              <a:buNone/>
            </a:pPr>
            <a:r>
              <a:rPr lang="en-IN" sz="1800" dirty="0" smtClean="0"/>
              <a:t>P2 is selected,</a:t>
            </a:r>
          </a:p>
          <a:p>
            <a:pPr marL="0" indent="0">
              <a:buNone/>
            </a:pPr>
            <a:r>
              <a:rPr lang="en-IN" sz="1800" dirty="0" smtClean="0"/>
              <a:t>Non Pre-emptive so P2 terminates and only then CPU will be free</a:t>
            </a:r>
          </a:p>
          <a:p>
            <a:pPr marL="0" indent="0">
              <a:buNone/>
            </a:pPr>
            <a:r>
              <a:rPr lang="en-IN" sz="1800" dirty="0" smtClean="0"/>
              <a:t>At time=5, </a:t>
            </a:r>
          </a:p>
          <a:p>
            <a:pPr marL="0" indent="0">
              <a:buNone/>
            </a:pPr>
            <a:r>
              <a:rPr lang="en-IN" sz="1800" dirty="0" smtClean="0"/>
              <a:t>P2 terminates, </a:t>
            </a:r>
          </a:p>
          <a:p>
            <a:pPr marL="0" indent="0">
              <a:buNone/>
            </a:pPr>
            <a:r>
              <a:rPr lang="en-IN" sz="1800" dirty="0" smtClean="0"/>
              <a:t>Ready Queue={(P1,BT=10,PR=5), (P3,BT=3,PR=1), (P4, BT=20, PR=4)}</a:t>
            </a:r>
          </a:p>
          <a:p>
            <a:pPr marL="0" indent="0">
              <a:buNone/>
            </a:pPr>
            <a:r>
              <a:rPr lang="en-IN" sz="1800" dirty="0" smtClean="0"/>
              <a:t>P3 is selected</a:t>
            </a:r>
          </a:p>
          <a:p>
            <a:pPr marL="0" indent="0">
              <a:buNone/>
            </a:pPr>
            <a:r>
              <a:rPr lang="en-IN" sz="1800" dirty="0" smtClean="0"/>
              <a:t>At time=8,</a:t>
            </a:r>
          </a:p>
          <a:p>
            <a:pPr marL="0" indent="0">
              <a:buNone/>
            </a:pPr>
            <a:r>
              <a:rPr lang="en-IN" sz="1800" dirty="0" smtClean="0"/>
              <a:t>P3 terminates,</a:t>
            </a:r>
          </a:p>
          <a:p>
            <a:pPr marL="0" indent="0">
              <a:buNone/>
            </a:pPr>
            <a:r>
              <a:rPr lang="en-IN" sz="1800" dirty="0" smtClean="0"/>
              <a:t>Ready Queue</a:t>
            </a:r>
            <a:r>
              <a:rPr lang="en-IN" sz="1800" dirty="0"/>
              <a:t>={(P1,BT=10,PR=5</a:t>
            </a:r>
            <a:r>
              <a:rPr lang="en-IN" sz="1800" dirty="0" smtClean="0"/>
              <a:t>), (</a:t>
            </a:r>
            <a:r>
              <a:rPr lang="en-IN" sz="1800" dirty="0"/>
              <a:t>P4, BT=20, PR=4</a:t>
            </a:r>
            <a:r>
              <a:rPr lang="en-IN" sz="1800" dirty="0" smtClean="0"/>
              <a:t>)}</a:t>
            </a:r>
          </a:p>
          <a:p>
            <a:pPr marL="0" indent="0">
              <a:buNone/>
            </a:pPr>
            <a:r>
              <a:rPr lang="en-IN" sz="1800" dirty="0" smtClean="0"/>
              <a:t>P4 is selected</a:t>
            </a:r>
          </a:p>
          <a:p>
            <a:pPr marL="0" indent="0">
              <a:buNone/>
            </a:pPr>
            <a:r>
              <a:rPr lang="en-IN" sz="1800" dirty="0" smtClean="0"/>
              <a:t>At time=28,</a:t>
            </a:r>
          </a:p>
          <a:p>
            <a:pPr marL="0" indent="0">
              <a:buNone/>
            </a:pPr>
            <a:r>
              <a:rPr lang="en-IN" sz="1800" dirty="0" smtClean="0"/>
              <a:t>P4 terminates,</a:t>
            </a:r>
          </a:p>
          <a:p>
            <a:pPr marL="0" indent="0">
              <a:buNone/>
            </a:pPr>
            <a:r>
              <a:rPr lang="en-IN" sz="1800" dirty="0"/>
              <a:t>Ready Queue={(</a:t>
            </a:r>
            <a:r>
              <a:rPr lang="en-IN" sz="1800" dirty="0" smtClean="0"/>
              <a:t>P1,BT=10,PR=5), (P5,BT=2,PR=3)}</a:t>
            </a:r>
          </a:p>
          <a:p>
            <a:pPr marL="0" indent="0">
              <a:buNone/>
            </a:pPr>
            <a:r>
              <a:rPr lang="en-IN" sz="1800" dirty="0" smtClean="0"/>
              <a:t>P5 is selected</a:t>
            </a:r>
          </a:p>
          <a:p>
            <a:pPr marL="0" indent="0">
              <a:buNone/>
            </a:pPr>
            <a:r>
              <a:rPr lang="en-IN" sz="1800" dirty="0" smtClean="0"/>
              <a:t>At time=30,</a:t>
            </a:r>
          </a:p>
          <a:p>
            <a:pPr marL="0" indent="0">
              <a:buNone/>
            </a:pPr>
            <a:r>
              <a:rPr lang="en-IN" sz="1800" dirty="0" smtClean="0"/>
              <a:t>P5 terminates</a:t>
            </a:r>
            <a:endParaRPr lang="en-IN" sz="1800" dirty="0"/>
          </a:p>
          <a:p>
            <a:pPr marL="0" indent="0">
              <a:buNone/>
            </a:pPr>
            <a:r>
              <a:rPr lang="en-IN" sz="2000" dirty="0"/>
              <a:t>Ready Queue={(</a:t>
            </a:r>
            <a:r>
              <a:rPr lang="en-IN" sz="2000" dirty="0" smtClean="0"/>
              <a:t>P1,BT=10,PR=5)}</a:t>
            </a:r>
          </a:p>
          <a:p>
            <a:pPr marL="0" indent="0">
              <a:buNone/>
            </a:pPr>
            <a:r>
              <a:rPr lang="en-IN" sz="2000" dirty="0" smtClean="0"/>
              <a:t>P1 is selected, At time=40, P1 terminates</a:t>
            </a:r>
          </a:p>
          <a:p>
            <a:pPr marL="0" indent="0">
              <a:buNone/>
            </a:pPr>
            <a:endParaRPr lang="en-IN" sz="2000" dirty="0"/>
          </a:p>
          <a:p>
            <a:pPr marL="0" indent="0">
              <a:buNone/>
            </a:pPr>
            <a:endParaRPr lang="en-IN" sz="2000"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a:p>
            <a:endParaRPr lang="en-IN" dirty="0" smtClean="0"/>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725144"/>
            <a:ext cx="486003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C4897026-3B2F-4DC6-AA31-702748847374}"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5</a:t>
            </a:fld>
            <a:endParaRPr lang="en-IN"/>
          </a:p>
        </p:txBody>
      </p:sp>
    </p:spTree>
    <p:extLst>
      <p:ext uri="{BB962C8B-B14F-4D97-AF65-F5344CB8AC3E}">
        <p14:creationId xmlns:p14="http://schemas.microsoft.com/office/powerpoint/2010/main" val="30149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44" y="116632"/>
            <a:ext cx="8424936" cy="6480720"/>
          </a:xfrm>
        </p:spPr>
        <p:txBody>
          <a:bodyPr>
            <a:normAutofit fontScale="62500" lnSpcReduction="20000"/>
          </a:bodyPr>
          <a:lstStyle/>
          <a:p>
            <a:pPr marL="0" indent="0">
              <a:buNone/>
            </a:pPr>
            <a:r>
              <a:rPr lang="en-IN" b="1" dirty="0" smtClean="0"/>
              <a:t>ISRO | ISRO CS 2009 | Question 17</a:t>
            </a:r>
          </a:p>
          <a:p>
            <a:pPr marL="0" indent="0">
              <a:buNone/>
            </a:pPr>
            <a:r>
              <a:rPr lang="en-IN" dirty="0" smtClean="0"/>
              <a:t>Consider a set of 5 processes whose arrival time, CPU time needed and the priority are given below:</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smtClean="0"/>
              <a:t>(smaller the number, higher the priority)</a:t>
            </a:r>
            <a:br>
              <a:rPr lang="en-IN" dirty="0" smtClean="0"/>
            </a:br>
            <a:r>
              <a:rPr lang="en-IN" dirty="0" smtClean="0"/>
              <a:t>If the CPU scheduling policy is </a:t>
            </a:r>
            <a:r>
              <a:rPr lang="en-IN" sz="3800" b="1" dirty="0" smtClean="0"/>
              <a:t>priority scheduling without </a:t>
            </a:r>
            <a:r>
              <a:rPr lang="en-IN" sz="3800" b="1" dirty="0" err="1" smtClean="0"/>
              <a:t>preemption</a:t>
            </a:r>
            <a:r>
              <a:rPr lang="en-IN" sz="3800" b="1" dirty="0" smtClean="0"/>
              <a:t>,</a:t>
            </a:r>
            <a:r>
              <a:rPr lang="en-IN" dirty="0" smtClean="0"/>
              <a:t> the average waiting time will be</a:t>
            </a:r>
          </a:p>
          <a:p>
            <a:pPr marL="0" indent="0">
              <a:buNone/>
            </a:pPr>
            <a:r>
              <a:rPr lang="en-IN" b="1" dirty="0" smtClean="0"/>
              <a:t>(A)</a:t>
            </a:r>
            <a:r>
              <a:rPr lang="en-IN" dirty="0" smtClean="0"/>
              <a:t> 12.8 </a:t>
            </a:r>
            <a:r>
              <a:rPr lang="en-IN" dirty="0" err="1" smtClean="0"/>
              <a:t>ms</a:t>
            </a:r>
            <a:endParaRPr lang="en-IN" dirty="0" smtClean="0"/>
          </a:p>
          <a:p>
            <a:pPr marL="0" indent="0">
              <a:buNone/>
            </a:pPr>
            <a:r>
              <a:rPr lang="en-IN" b="1" dirty="0" smtClean="0"/>
              <a:t>(B)</a:t>
            </a:r>
            <a:r>
              <a:rPr lang="en-IN" dirty="0" smtClean="0"/>
              <a:t> 11.8 </a:t>
            </a:r>
            <a:r>
              <a:rPr lang="en-IN" dirty="0" err="1" smtClean="0"/>
              <a:t>ms</a:t>
            </a:r>
            <a:r>
              <a:rPr lang="en-IN" dirty="0" smtClean="0"/>
              <a:t/>
            </a:r>
            <a:br>
              <a:rPr lang="en-IN" dirty="0" smtClean="0"/>
            </a:br>
            <a:r>
              <a:rPr lang="en-IN" b="1" dirty="0" smtClean="0"/>
              <a:t>(C)</a:t>
            </a:r>
            <a:r>
              <a:rPr lang="en-IN" dirty="0" smtClean="0"/>
              <a:t> 10.8 </a:t>
            </a:r>
            <a:r>
              <a:rPr lang="en-IN" dirty="0" err="1" smtClean="0"/>
              <a:t>ms</a:t>
            </a:r>
            <a:r>
              <a:rPr lang="en-IN" dirty="0" smtClean="0"/>
              <a:t/>
            </a:r>
            <a:br>
              <a:rPr lang="en-IN" dirty="0" smtClean="0"/>
            </a:br>
            <a:r>
              <a:rPr lang="en-IN" b="1" dirty="0" smtClean="0"/>
              <a:t>(D)</a:t>
            </a:r>
            <a:r>
              <a:rPr lang="en-IN" dirty="0" smtClean="0"/>
              <a:t> 9.8 </a:t>
            </a:r>
            <a:r>
              <a:rPr lang="en-IN" dirty="0" err="1" smtClean="0"/>
              <a:t>ms</a:t>
            </a:r>
            <a:r>
              <a:rPr lang="en-IN" dirty="0" smtClean="0"/>
              <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(C)</a:t>
            </a:r>
            <a:r>
              <a:rPr lang="en-IN" dirty="0" smtClean="0"/>
              <a:t> </a:t>
            </a:r>
            <a:br>
              <a:rPr lang="en-IN" dirty="0" smtClean="0"/>
            </a:br>
            <a:r>
              <a:rPr lang="en-IN" b="1" dirty="0" smtClean="0"/>
              <a:t>Explanation:</a:t>
            </a:r>
            <a:r>
              <a:rPr lang="en-IN" dirty="0" smtClean="0"/>
              <a:t> Following is the Gantt diagram:</a:t>
            </a:r>
          </a:p>
          <a:p>
            <a:r>
              <a:rPr lang="en-IN" dirty="0" smtClean="0"/>
              <a:t>Average Waiting Time = (30 + 3 + 3 + 18)/ 5 = 10.8</a:t>
            </a:r>
          </a:p>
          <a:p>
            <a:r>
              <a:rPr lang="en-IN" dirty="0" smtClean="0"/>
              <a:t>So, option (C) is correct.</a:t>
            </a:r>
            <a:br>
              <a:rPr lang="en-IN" dirty="0" smtClean="0"/>
            </a:br>
            <a:endParaRPr lang="en-IN" dirty="0" smtClean="0"/>
          </a:p>
          <a:p>
            <a:endParaRPr lang="en-IN" dirty="0" smtClean="0"/>
          </a:p>
          <a:p>
            <a:endParaRPr lang="en-IN" dirty="0" smtClean="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221088"/>
            <a:ext cx="624840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03" y="980728"/>
            <a:ext cx="577780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8AA1D86D-F765-4335-892A-1EA29DF345AB}"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FF712F3E-07B2-454D-9BC3-17C0822A9A17}" type="slidenum">
              <a:rPr lang="en-IN" smtClean="0"/>
              <a:t>6</a:t>
            </a:fld>
            <a:endParaRPr lang="en-IN"/>
          </a:p>
        </p:txBody>
      </p:sp>
    </p:spTree>
    <p:extLst>
      <p:ext uri="{BB962C8B-B14F-4D97-AF65-F5344CB8AC3E}">
        <p14:creationId xmlns:p14="http://schemas.microsoft.com/office/powerpoint/2010/main" val="2739725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8D229C7-F71F-4BDA-82FE-94CBA6434C20}" type="datetime1">
              <a:rPr lang="en-IN" altLang="en-US" smtClean="0">
                <a:solidFill>
                  <a:srgbClr val="FEFEFE"/>
                </a:solidFill>
              </a:rPr>
              <a:t>04-09-2023</a:t>
            </a:fld>
            <a:endParaRPr lang="en-US" altLang="en-US" smtClean="0">
              <a:solidFill>
                <a:srgbClr val="FEFEFE"/>
              </a:solidFill>
            </a:endParaRPr>
          </a:p>
        </p:txBody>
      </p:sp>
      <p:sp>
        <p:nvSpPr>
          <p:cNvPr id="9318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931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02F8F7C-E4F5-45E1-9A19-CA18471469A1}" type="slidenum">
              <a:rPr lang="en-US" altLang="en-US" smtClean="0">
                <a:solidFill>
                  <a:srgbClr val="FEFEFE"/>
                </a:solidFill>
              </a:rPr>
              <a:pPr/>
              <a:t>7</a:t>
            </a:fld>
            <a:endParaRPr lang="en-US" altLang="en-US" smtClean="0">
              <a:solidFill>
                <a:srgbClr val="FEFEFE"/>
              </a:solidFill>
            </a:endParaRPr>
          </a:p>
        </p:txBody>
      </p:sp>
      <p:sp>
        <p:nvSpPr>
          <p:cNvPr id="93189" name="Rectangle 6"/>
          <p:cNvSpPr>
            <a:spLocks noChangeArrowheads="1"/>
          </p:cNvSpPr>
          <p:nvPr/>
        </p:nvSpPr>
        <p:spPr bwMode="auto">
          <a:xfrm>
            <a:off x="709613" y="862013"/>
            <a:ext cx="776605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b="1"/>
              <a:t>ISRO | ISRO CS 2017 | Question 60</a:t>
            </a:r>
          </a:p>
          <a:p>
            <a:r>
              <a:rPr lang="en-IN" altLang="en-US" sz="1600"/>
              <a:t>Consider three CPU intensive processes, which require 10, 20, 30 units and arrive at times 0, 2, 6 respectively. How many context switches are needed if shortest remaining time first is implemented? Context switch at 0 is included but context switch at end is ignored</a:t>
            </a:r>
            <a:br>
              <a:rPr lang="en-IN" altLang="en-US" sz="1600"/>
            </a:br>
            <a:r>
              <a:rPr lang="en-IN" altLang="en-US" sz="1600" b="1"/>
              <a:t>(A)</a:t>
            </a:r>
            <a:r>
              <a:rPr lang="en-IN" altLang="en-US" sz="1600"/>
              <a:t> 1</a:t>
            </a:r>
            <a:br>
              <a:rPr lang="en-IN" altLang="en-US" sz="1600"/>
            </a:br>
            <a:r>
              <a:rPr lang="en-IN" altLang="en-US" sz="1600" b="1"/>
              <a:t>(B)</a:t>
            </a:r>
            <a:r>
              <a:rPr lang="en-IN" altLang="en-US" sz="1600"/>
              <a:t> 2</a:t>
            </a:r>
            <a:br>
              <a:rPr lang="en-IN" altLang="en-US" sz="1600"/>
            </a:br>
            <a:r>
              <a:rPr lang="en-IN" altLang="en-US" sz="1600" b="1"/>
              <a:t>(C)</a:t>
            </a:r>
            <a:r>
              <a:rPr lang="en-IN" altLang="en-US" sz="1600"/>
              <a:t> 3</a:t>
            </a:r>
            <a:br>
              <a:rPr lang="en-IN" altLang="en-US" sz="1600"/>
            </a:br>
            <a:r>
              <a:rPr lang="en-IN" altLang="en-US" sz="1600" b="1"/>
              <a:t>(D)</a:t>
            </a:r>
            <a:r>
              <a:rPr lang="en-IN" altLang="en-US" sz="1600"/>
              <a:t> 4</a:t>
            </a:r>
            <a:br>
              <a:rPr lang="en-IN" altLang="en-US" sz="1600"/>
            </a:br>
            <a:r>
              <a:rPr lang="en-IN" altLang="en-US" sz="1600"/>
              <a:t/>
            </a:r>
            <a:br>
              <a:rPr lang="en-IN" altLang="en-US" sz="1600"/>
            </a:br>
            <a:r>
              <a:rPr lang="en-IN" altLang="en-US" sz="1600"/>
              <a:t/>
            </a:r>
            <a:br>
              <a:rPr lang="en-IN" altLang="en-US" sz="1600"/>
            </a:br>
            <a:endParaRPr lang="en-IN" altLang="en-US" sz="1600"/>
          </a:p>
        </p:txBody>
      </p:sp>
    </p:spTree>
    <p:extLst>
      <p:ext uri="{BB962C8B-B14F-4D97-AF65-F5344CB8AC3E}">
        <p14:creationId xmlns:p14="http://schemas.microsoft.com/office/powerpoint/2010/main" val="628255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D527B4A-895C-4CF3-80BF-E3F44A07CEF4}" type="datetime1">
              <a:rPr lang="en-IN" altLang="en-US" smtClean="0">
                <a:solidFill>
                  <a:srgbClr val="FEFEFE"/>
                </a:solidFill>
              </a:rPr>
              <a:t>04-09-2023</a:t>
            </a:fld>
            <a:endParaRPr lang="en-US" altLang="en-US" smtClean="0">
              <a:solidFill>
                <a:srgbClr val="FEFEFE"/>
              </a:solidFill>
            </a:endParaRPr>
          </a:p>
        </p:txBody>
      </p:sp>
      <p:sp>
        <p:nvSpPr>
          <p:cNvPr id="9421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942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A0E69E0D-ECC3-4779-9D58-DE32EF03213B}" type="slidenum">
              <a:rPr lang="en-US" altLang="en-US" smtClean="0">
                <a:solidFill>
                  <a:srgbClr val="FEFEFE"/>
                </a:solidFill>
              </a:rPr>
              <a:pPr/>
              <a:t>8</a:t>
            </a:fld>
            <a:endParaRPr lang="en-US" altLang="en-US" smtClean="0">
              <a:solidFill>
                <a:srgbClr val="FEFEFE"/>
              </a:solidFill>
            </a:endParaRPr>
          </a:p>
        </p:txBody>
      </p:sp>
      <p:sp>
        <p:nvSpPr>
          <p:cNvPr id="94213" name="Rectangle 6"/>
          <p:cNvSpPr>
            <a:spLocks noChangeArrowheads="1"/>
          </p:cNvSpPr>
          <p:nvPr/>
        </p:nvSpPr>
        <p:spPr bwMode="auto">
          <a:xfrm>
            <a:off x="709613" y="862013"/>
            <a:ext cx="776605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b="1" dirty="0"/>
              <a:t>ISRO | ISRO CS 2017 | Question 60</a:t>
            </a:r>
          </a:p>
          <a:p>
            <a:r>
              <a:rPr lang="en-IN" altLang="en-US" sz="1600" dirty="0"/>
              <a:t>Consider three CPU intensive processes, which require 10, 20, 30 units and arrive at times 0, 2, 6 respectively. How many context switches are needed if shortest remaining time first is implemented? Context switch at 0 is included but context switch at end is ignored</a:t>
            </a:r>
            <a:br>
              <a:rPr lang="en-IN" altLang="en-US" sz="1600" dirty="0"/>
            </a:br>
            <a:r>
              <a:rPr lang="en-IN" altLang="en-US" sz="1600" b="1" dirty="0"/>
              <a:t>(A)</a:t>
            </a:r>
            <a:r>
              <a:rPr lang="en-IN" altLang="en-US" sz="1600" dirty="0"/>
              <a:t> 1</a:t>
            </a:r>
            <a:br>
              <a:rPr lang="en-IN" altLang="en-US" sz="1600" dirty="0"/>
            </a:br>
            <a:r>
              <a:rPr lang="en-IN" altLang="en-US" sz="1600" b="1" dirty="0"/>
              <a:t>(B)</a:t>
            </a:r>
            <a:r>
              <a:rPr lang="en-IN" altLang="en-US" sz="1600" dirty="0"/>
              <a:t> 2</a:t>
            </a:r>
            <a:br>
              <a:rPr lang="en-IN" altLang="en-US" sz="1600" dirty="0"/>
            </a:br>
            <a:r>
              <a:rPr lang="en-IN" altLang="en-US" sz="1600" b="1" dirty="0"/>
              <a:t>(C)</a:t>
            </a:r>
            <a:r>
              <a:rPr lang="en-IN" altLang="en-US" sz="1600" dirty="0"/>
              <a:t> 3</a:t>
            </a:r>
            <a:br>
              <a:rPr lang="en-IN" altLang="en-US" sz="1600" dirty="0"/>
            </a:br>
            <a:r>
              <a:rPr lang="en-IN" altLang="en-US" sz="1600" b="1" dirty="0"/>
              <a:t>(D)</a:t>
            </a:r>
            <a:r>
              <a:rPr lang="en-IN" altLang="en-US" sz="1600" dirty="0"/>
              <a:t> 4</a:t>
            </a:r>
            <a:br>
              <a:rPr lang="en-IN" altLang="en-US" sz="1600" dirty="0"/>
            </a:br>
            <a:r>
              <a:rPr lang="en-IN" altLang="en-US" sz="1600" dirty="0"/>
              <a:t/>
            </a:r>
            <a:br>
              <a:rPr lang="en-IN" altLang="en-US" sz="1600" dirty="0"/>
            </a:br>
            <a:r>
              <a:rPr lang="en-IN" altLang="en-US" sz="1600" dirty="0"/>
              <a:t/>
            </a:r>
            <a:br>
              <a:rPr lang="en-IN" altLang="en-US" sz="1600" dirty="0"/>
            </a:br>
            <a:r>
              <a:rPr lang="en-IN" altLang="en-US" sz="1600" b="1" dirty="0"/>
              <a:t>Answer:</a:t>
            </a:r>
            <a:r>
              <a:rPr lang="en-IN" altLang="en-US" sz="1600" dirty="0"/>
              <a:t> </a:t>
            </a:r>
            <a:r>
              <a:rPr lang="en-IN" altLang="en-US" sz="1600" b="1" dirty="0"/>
              <a:t>(C)</a:t>
            </a:r>
            <a:r>
              <a:rPr lang="en-IN" altLang="en-US" sz="1600" dirty="0"/>
              <a:t> </a:t>
            </a:r>
            <a:br>
              <a:rPr lang="en-IN" altLang="en-US" sz="1600" dirty="0"/>
            </a:br>
            <a:r>
              <a:rPr lang="en-IN" altLang="en-US" sz="1600" dirty="0"/>
              <a:t/>
            </a:r>
            <a:br>
              <a:rPr lang="en-IN" altLang="en-US" sz="1600" dirty="0"/>
            </a:br>
            <a:r>
              <a:rPr lang="en-IN" altLang="en-US" sz="1600" b="1" dirty="0"/>
              <a:t>Explanation:</a:t>
            </a:r>
            <a:r>
              <a:rPr lang="en-IN" altLang="en-US" sz="1600" dirty="0"/>
              <a:t> Let three process be P0, P1 and P2 with arrival times 0, 2 and 6 respectively and CPU burst times 10, 20 and 30 respectively. At time 0, P0 is the only available process so it runs. </a:t>
            </a:r>
            <a:endParaRPr lang="en-IN" altLang="en-US" sz="1600" dirty="0" smtClean="0"/>
          </a:p>
          <a:p>
            <a:r>
              <a:rPr lang="en-IN" altLang="en-US" sz="1600" dirty="0" smtClean="0"/>
              <a:t>At </a:t>
            </a:r>
            <a:r>
              <a:rPr lang="en-IN" altLang="en-US" sz="1600" dirty="0"/>
              <a:t>time 2, P1 arrives, but P0 has the shortest remaining time, so it continues. </a:t>
            </a:r>
            <a:endParaRPr lang="en-IN" altLang="en-US" sz="1600" dirty="0" smtClean="0"/>
          </a:p>
          <a:p>
            <a:r>
              <a:rPr lang="en-IN" altLang="en-US" sz="1600" dirty="0" smtClean="0"/>
              <a:t>At </a:t>
            </a:r>
            <a:r>
              <a:rPr lang="en-IN" altLang="en-US" sz="1600" dirty="0"/>
              <a:t>time 6, P2 also arrives, but P0 still has the shortest remaining time, so it continues. </a:t>
            </a:r>
            <a:endParaRPr lang="en-IN" altLang="en-US" sz="1600" dirty="0" smtClean="0"/>
          </a:p>
          <a:p>
            <a:r>
              <a:rPr lang="en-IN" altLang="en-US" sz="1600" dirty="0" smtClean="0"/>
              <a:t>At </a:t>
            </a:r>
            <a:r>
              <a:rPr lang="en-IN" altLang="en-US" sz="1600" dirty="0"/>
              <a:t>time 10, P1 is scheduled as it is the shortest remaining time process. At time 30, P2 is scheduled.</a:t>
            </a:r>
          </a:p>
        </p:txBody>
      </p:sp>
      <p:pic>
        <p:nvPicPr>
          <p:cNvPr id="942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563" y="2381250"/>
            <a:ext cx="5753100" cy="115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957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20798"/>
            <a:ext cx="7848872" cy="5616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29246" y="620688"/>
            <a:ext cx="4248472" cy="400110"/>
          </a:xfrm>
          <a:prstGeom prst="rect">
            <a:avLst/>
          </a:prstGeom>
          <a:noFill/>
        </p:spPr>
        <p:txBody>
          <a:bodyPr wrap="square" rtlCol="0">
            <a:spAutoFit/>
          </a:bodyPr>
          <a:lstStyle/>
          <a:p>
            <a:r>
              <a:rPr lang="en-IN" sz="2000" b="1" dirty="0" smtClean="0"/>
              <a:t>Gate CS 2012</a:t>
            </a:r>
            <a:endParaRPr lang="en-IN" sz="2000" b="1" dirty="0"/>
          </a:p>
        </p:txBody>
      </p:sp>
      <p:sp>
        <p:nvSpPr>
          <p:cNvPr id="2" name="Date Placeholder 1"/>
          <p:cNvSpPr>
            <a:spLocks noGrp="1"/>
          </p:cNvSpPr>
          <p:nvPr>
            <p:ph type="dt" sz="half" idx="10"/>
          </p:nvPr>
        </p:nvSpPr>
        <p:spPr/>
        <p:txBody>
          <a:bodyPr/>
          <a:lstStyle/>
          <a:p>
            <a:fld id="{B03A6DCE-AAEE-4C7E-8873-A7AE09D963D9}" type="datetime1">
              <a:rPr lang="en-IN" smtClean="0"/>
              <a:t>04-09-2023</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FF712F3E-07B2-454D-9BC3-17C0822A9A17}" type="slidenum">
              <a:rPr lang="en-IN" smtClean="0"/>
              <a:t>9</a:t>
            </a:fld>
            <a:endParaRPr lang="en-IN"/>
          </a:p>
        </p:txBody>
      </p:sp>
    </p:spTree>
    <p:extLst>
      <p:ext uri="{BB962C8B-B14F-4D97-AF65-F5344CB8AC3E}">
        <p14:creationId xmlns:p14="http://schemas.microsoft.com/office/powerpoint/2010/main" val="4059241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1584</Words>
  <Application>Microsoft Office PowerPoint</Application>
  <PresentationFormat>On-screen Show (4:3)</PresentationFormat>
  <Paragraphs>289</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OSSS_Module2_MCQs</vt:lpstr>
      <vt:lpstr>GATE | GATE-CS-2016 (Set 1) | Question 30</vt:lpstr>
      <vt:lpstr>GATE | GATE-CS-2016 (Set 1) | Question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23</cp:revision>
  <dcterms:created xsi:type="dcterms:W3CDTF">2020-09-19T16:12:29Z</dcterms:created>
  <dcterms:modified xsi:type="dcterms:W3CDTF">2023-09-04T02:02:27Z</dcterms:modified>
</cp:coreProperties>
</file>