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4"/>
  </p:notesMasterIdLst>
  <p:sldIdLst>
    <p:sldId id="256" r:id="rId2"/>
    <p:sldId id="261" r:id="rId3"/>
    <p:sldId id="287" r:id="rId4"/>
    <p:sldId id="274" r:id="rId5"/>
    <p:sldId id="262" r:id="rId6"/>
    <p:sldId id="263" r:id="rId7"/>
    <p:sldId id="265" r:id="rId8"/>
    <p:sldId id="273" r:id="rId9"/>
    <p:sldId id="267" r:id="rId10"/>
    <p:sldId id="264" r:id="rId11"/>
    <p:sldId id="268" r:id="rId12"/>
    <p:sldId id="269" r:id="rId13"/>
    <p:sldId id="271" r:id="rId14"/>
    <p:sldId id="272" r:id="rId15"/>
    <p:sldId id="270" r:id="rId16"/>
    <p:sldId id="275" r:id="rId17"/>
    <p:sldId id="288" r:id="rId18"/>
    <p:sldId id="277" r:id="rId19"/>
    <p:sldId id="279" r:id="rId20"/>
    <p:sldId id="278" r:id="rId21"/>
    <p:sldId id="280" r:id="rId22"/>
    <p:sldId id="281" r:id="rId23"/>
    <p:sldId id="282" r:id="rId24"/>
    <p:sldId id="283" r:id="rId25"/>
    <p:sldId id="367" r:id="rId26"/>
    <p:sldId id="284" r:id="rId27"/>
    <p:sldId id="368" r:id="rId28"/>
    <p:sldId id="286" r:id="rId29"/>
    <p:sldId id="291" r:id="rId30"/>
    <p:sldId id="292" r:id="rId31"/>
    <p:sldId id="293" r:id="rId32"/>
    <p:sldId id="294" r:id="rId33"/>
    <p:sldId id="295" r:id="rId34"/>
    <p:sldId id="285" r:id="rId35"/>
    <p:sldId id="350" r:id="rId36"/>
    <p:sldId id="340" r:id="rId37"/>
    <p:sldId id="300" r:id="rId38"/>
    <p:sldId id="299" r:id="rId39"/>
    <p:sldId id="302" r:id="rId40"/>
    <p:sldId id="494" r:id="rId41"/>
    <p:sldId id="496" r:id="rId42"/>
    <p:sldId id="303" r:id="rId43"/>
    <p:sldId id="306" r:id="rId44"/>
    <p:sldId id="304" r:id="rId45"/>
    <p:sldId id="305" r:id="rId46"/>
    <p:sldId id="308" r:id="rId47"/>
    <p:sldId id="310" r:id="rId48"/>
    <p:sldId id="307" r:id="rId49"/>
    <p:sldId id="311" r:id="rId50"/>
    <p:sldId id="309" r:id="rId51"/>
    <p:sldId id="313" r:id="rId52"/>
    <p:sldId id="314" r:id="rId53"/>
    <p:sldId id="323" r:id="rId54"/>
    <p:sldId id="296" r:id="rId55"/>
    <p:sldId id="315" r:id="rId56"/>
    <p:sldId id="495" r:id="rId57"/>
    <p:sldId id="316" r:id="rId58"/>
    <p:sldId id="498" r:id="rId59"/>
    <p:sldId id="312" r:id="rId60"/>
    <p:sldId id="318" r:id="rId61"/>
    <p:sldId id="289" r:id="rId62"/>
    <p:sldId id="317" r:id="rId63"/>
    <p:sldId id="362" r:id="rId64"/>
    <p:sldId id="320" r:id="rId65"/>
    <p:sldId id="319" r:id="rId66"/>
    <p:sldId id="363" r:id="rId67"/>
    <p:sldId id="322" r:id="rId68"/>
    <p:sldId id="321" r:id="rId69"/>
    <p:sldId id="324" r:id="rId70"/>
    <p:sldId id="325" r:id="rId71"/>
    <p:sldId id="328" r:id="rId72"/>
    <p:sldId id="327" r:id="rId73"/>
    <p:sldId id="326" r:id="rId74"/>
    <p:sldId id="364" r:id="rId75"/>
    <p:sldId id="329" r:id="rId76"/>
    <p:sldId id="330" r:id="rId77"/>
    <p:sldId id="297" r:id="rId78"/>
    <p:sldId id="384" r:id="rId79"/>
    <p:sldId id="290" r:id="rId80"/>
    <p:sldId id="298" r:id="rId81"/>
    <p:sldId id="331" r:id="rId82"/>
    <p:sldId id="385" r:id="rId83"/>
    <p:sldId id="332" r:id="rId84"/>
    <p:sldId id="333" r:id="rId85"/>
    <p:sldId id="334" r:id="rId86"/>
    <p:sldId id="335" r:id="rId87"/>
    <p:sldId id="336" r:id="rId88"/>
    <p:sldId id="337" r:id="rId89"/>
    <p:sldId id="386" r:id="rId90"/>
    <p:sldId id="338" r:id="rId91"/>
    <p:sldId id="499" r:id="rId92"/>
    <p:sldId id="339" r:id="rId93"/>
    <p:sldId id="301" r:id="rId94"/>
    <p:sldId id="349" r:id="rId95"/>
    <p:sldId id="342" r:id="rId96"/>
    <p:sldId id="341" r:id="rId97"/>
    <p:sldId id="356" r:id="rId98"/>
    <p:sldId id="355" r:id="rId99"/>
    <p:sldId id="348" r:id="rId100"/>
    <p:sldId id="351" r:id="rId101"/>
    <p:sldId id="361" r:id="rId102"/>
    <p:sldId id="357" r:id="rId103"/>
    <p:sldId id="360" r:id="rId104"/>
    <p:sldId id="352" r:id="rId105"/>
    <p:sldId id="353" r:id="rId106"/>
    <p:sldId id="358" r:id="rId107"/>
    <p:sldId id="359" r:id="rId108"/>
    <p:sldId id="365" r:id="rId109"/>
    <p:sldId id="354" r:id="rId110"/>
    <p:sldId id="366" r:id="rId111"/>
    <p:sldId id="502" r:id="rId112"/>
    <p:sldId id="503" r:id="rId113"/>
    <p:sldId id="369" r:id="rId114"/>
    <p:sldId id="370" r:id="rId115"/>
    <p:sldId id="371" r:id="rId116"/>
    <p:sldId id="372" r:id="rId117"/>
    <p:sldId id="418" r:id="rId118"/>
    <p:sldId id="373" r:id="rId119"/>
    <p:sldId id="374" r:id="rId120"/>
    <p:sldId id="383" r:id="rId121"/>
    <p:sldId id="405" r:id="rId122"/>
    <p:sldId id="406" r:id="rId123"/>
    <p:sldId id="408" r:id="rId124"/>
    <p:sldId id="407" r:id="rId125"/>
    <p:sldId id="500" r:id="rId126"/>
    <p:sldId id="501" r:id="rId127"/>
    <p:sldId id="376" r:id="rId128"/>
    <p:sldId id="377" r:id="rId129"/>
    <p:sldId id="390" r:id="rId130"/>
    <p:sldId id="395" r:id="rId131"/>
    <p:sldId id="436" r:id="rId132"/>
    <p:sldId id="397" r:id="rId133"/>
    <p:sldId id="396" r:id="rId134"/>
    <p:sldId id="437" r:id="rId135"/>
    <p:sldId id="393" r:id="rId136"/>
    <p:sldId id="402" r:id="rId137"/>
    <p:sldId id="392" r:id="rId138"/>
    <p:sldId id="382" r:id="rId139"/>
    <p:sldId id="380" r:id="rId140"/>
    <p:sldId id="398" r:id="rId141"/>
    <p:sldId id="400" r:id="rId142"/>
    <p:sldId id="399" r:id="rId143"/>
    <p:sldId id="401" r:id="rId144"/>
    <p:sldId id="394" r:id="rId145"/>
    <p:sldId id="403" r:id="rId146"/>
    <p:sldId id="404" r:id="rId147"/>
    <p:sldId id="420" r:id="rId148"/>
    <p:sldId id="421" r:id="rId149"/>
    <p:sldId id="422" r:id="rId150"/>
    <p:sldId id="423" r:id="rId151"/>
    <p:sldId id="424" r:id="rId152"/>
    <p:sldId id="425" r:id="rId153"/>
    <p:sldId id="427" r:id="rId154"/>
    <p:sldId id="430" r:id="rId155"/>
    <p:sldId id="505" r:id="rId156"/>
    <p:sldId id="510" r:id="rId157"/>
    <p:sldId id="431" r:id="rId158"/>
    <p:sldId id="432" r:id="rId159"/>
    <p:sldId id="507" r:id="rId160"/>
    <p:sldId id="433" r:id="rId161"/>
    <p:sldId id="509" r:id="rId162"/>
    <p:sldId id="508" r:id="rId163"/>
    <p:sldId id="434" r:id="rId164"/>
    <p:sldId id="511" r:id="rId165"/>
    <p:sldId id="512" r:id="rId166"/>
    <p:sldId id="513" r:id="rId167"/>
    <p:sldId id="514" r:id="rId168"/>
    <p:sldId id="435" r:id="rId169"/>
    <p:sldId id="457" r:id="rId170"/>
    <p:sldId id="491" r:id="rId171"/>
    <p:sldId id="458" r:id="rId172"/>
    <p:sldId id="456" r:id="rId173"/>
    <p:sldId id="459" r:id="rId174"/>
    <p:sldId id="460" r:id="rId175"/>
    <p:sldId id="489" r:id="rId176"/>
    <p:sldId id="461" r:id="rId177"/>
    <p:sldId id="490" r:id="rId178"/>
    <p:sldId id="485" r:id="rId179"/>
    <p:sldId id="463" r:id="rId180"/>
    <p:sldId id="462" r:id="rId181"/>
    <p:sldId id="465" r:id="rId182"/>
    <p:sldId id="468" r:id="rId183"/>
    <p:sldId id="469" r:id="rId184"/>
    <p:sldId id="486" r:id="rId185"/>
    <p:sldId id="467" r:id="rId186"/>
    <p:sldId id="492" r:id="rId187"/>
    <p:sldId id="466" r:id="rId188"/>
    <p:sldId id="470" r:id="rId189"/>
    <p:sldId id="487" r:id="rId190"/>
    <p:sldId id="471" r:id="rId191"/>
    <p:sldId id="482" r:id="rId192"/>
    <p:sldId id="473" r:id="rId193"/>
    <p:sldId id="474" r:id="rId194"/>
    <p:sldId id="504" r:id="rId195"/>
    <p:sldId id="478" r:id="rId196"/>
    <p:sldId id="479" r:id="rId197"/>
    <p:sldId id="475" r:id="rId198"/>
    <p:sldId id="488" r:id="rId199"/>
    <p:sldId id="476" r:id="rId200"/>
    <p:sldId id="480" r:id="rId201"/>
    <p:sldId id="477" r:id="rId202"/>
    <p:sldId id="481" r:id="rId2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671" autoAdjust="0"/>
  </p:normalViewPr>
  <p:slideViewPr>
    <p:cSldViewPr snapToGrid="0">
      <p:cViewPr>
        <p:scale>
          <a:sx n="70" d="100"/>
          <a:sy n="70" d="100"/>
        </p:scale>
        <p:origin x="-34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B97F0-4B34-4CDC-A359-84A279ED7BAC}" type="datetimeFigureOut">
              <a:rPr lang="en-IN" smtClean="0"/>
              <a:t>12-10-2021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E777D-BC6B-427D-9DEF-338C5E89032C}" type="slidenum">
              <a:rPr lang="en-IN" smtClean="0"/>
              <a:t>‹#›</a:t>
            </a:fld>
            <a:endParaRPr lang="en-IN"/>
          </a:p>
        </p:txBody>
      </p:sp>
    </p:spTree>
    <p:extLst>
      <p:ext uri="{BB962C8B-B14F-4D97-AF65-F5344CB8AC3E}">
        <p14:creationId xmlns:p14="http://schemas.microsoft.com/office/powerpoint/2010/main" val="328040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5ED89-7D81-4B47-B408-DF27ADD94BA1}"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9910B-0100-44C1-BD5F-F1271E25E11C}"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19864-D8C1-4FF5-A205-4E41AB4D0E97}"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8E944-41C3-4DE2-8AC1-8417D21CB5EC}"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495BD-0E0A-4A12-AA28-E20F9A1F80F1}"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8F80B-937D-4C70-87FC-686BCD43E42E}"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7FBA0-4619-4DDD-BBAB-819BA402B60B}" type="datetime1">
              <a:rPr lang="en-US" smtClean="0"/>
              <a:t>10/12/2021</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82A09-0797-48C5-8818-8044389C6B30}" type="datetime1">
              <a:rPr lang="en-US" smtClean="0"/>
              <a:t>10/12/2021</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D6B88-91EF-49C9-8144-3E14EC4A6B19}" type="datetime1">
              <a:rPr lang="en-US" smtClean="0"/>
              <a:t>10/12/2021</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F063D-42BD-418E-8747-D3A8F007C800}"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A22CF8-36FD-4037-8D77-D14E0F23944E}"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28307-3545-4459-8EA1-EE51CD4160E7}" type="datetime1">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jp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jpg"/><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6.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6.jpg"/><Relationship Id="rId4" Type="http://schemas.openxmlformats.org/officeDocument/2006/relationships/image" Target="../media/image5.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6.jpg"/><Relationship Id="rId4" Type="http://schemas.openxmlformats.org/officeDocument/2006/relationships/image" Target="../media/image5.png"/></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6.jpg"/><Relationship Id="rId4" Type="http://schemas.openxmlformats.org/officeDocument/2006/relationships/image" Target="../media/image5.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6.jpg"/><Relationship Id="rId4" Type="http://schemas.openxmlformats.org/officeDocument/2006/relationships/image" Target="../media/image5.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6.jpg"/><Relationship Id="rId4" Type="http://schemas.openxmlformats.org/officeDocument/2006/relationships/image" Target="../media/image5.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6.jpg"/><Relationship Id="rId4" Type="http://schemas.openxmlformats.org/officeDocument/2006/relationships/image" Target="../media/image5.png"/></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6.jpg"/><Relationship Id="rId4" Type="http://schemas.openxmlformats.org/officeDocument/2006/relationships/image" Target="../media/image5.png"/></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6.jpg"/><Relationship Id="rId4" Type="http://schemas.openxmlformats.org/officeDocument/2006/relationships/image" Target="../media/image5.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6.jpg"/><Relationship Id="rId4" Type="http://schemas.openxmlformats.org/officeDocument/2006/relationships/image" Target="../media/image5.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jp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jpg"/><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Process Synchronization</a:t>
            </a:r>
            <a:endParaRPr lang="en-US" dirty="0"/>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10/12/2021</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1</a:t>
            </a:fld>
            <a:endParaRPr lang="en-US"/>
          </a:p>
        </p:txBody>
      </p:sp>
    </p:spTree>
    <p:extLst>
      <p:ext uri="{BB962C8B-B14F-4D97-AF65-F5344CB8AC3E}">
        <p14:creationId xmlns:p14="http://schemas.microsoft.com/office/powerpoint/2010/main" val="185570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lumMod val="85000"/>
                    <a:lumOff val="15000"/>
                  </a:schemeClr>
                </a:solidFill>
                <a:latin typeface="Marcellus" panose="020E0602050203020307" pitchFamily="34" charset="0"/>
              </a:rPr>
              <a:t>The concurrent execution of "counter++" and "counter--" is </a:t>
            </a:r>
            <a:r>
              <a:rPr lang="en-IN" dirty="0" smtClean="0">
                <a:solidFill>
                  <a:schemeClr val="tx1">
                    <a:lumMod val="85000"/>
                    <a:lumOff val="15000"/>
                  </a:schemeClr>
                </a:solidFill>
                <a:latin typeface="Marcellus" panose="020E0602050203020307" pitchFamily="34" charset="0"/>
              </a:rPr>
              <a:t>equivalent to </a:t>
            </a:r>
          </a:p>
          <a:p>
            <a:endParaRPr lang="en-IN" dirty="0" smtClean="0">
              <a:solidFill>
                <a:schemeClr val="tx1">
                  <a:lumMod val="85000"/>
                  <a:lumOff val="15000"/>
                </a:schemeClr>
              </a:solidFill>
              <a:latin typeface="Marcellus" panose="020E0602050203020307" pitchFamily="34" charset="0"/>
            </a:endParaRPr>
          </a:p>
          <a:p>
            <a:pPr lvl="1"/>
            <a:r>
              <a:rPr lang="en-IN" dirty="0" smtClean="0">
                <a:solidFill>
                  <a:schemeClr val="tx1">
                    <a:lumMod val="85000"/>
                    <a:lumOff val="15000"/>
                  </a:schemeClr>
                </a:solidFill>
                <a:latin typeface="Marcellus" panose="020E0602050203020307" pitchFamily="34" charset="0"/>
              </a:rPr>
              <a:t>A </a:t>
            </a:r>
            <a:r>
              <a:rPr lang="en-IN" dirty="0">
                <a:solidFill>
                  <a:schemeClr val="tx1">
                    <a:lumMod val="85000"/>
                    <a:lumOff val="15000"/>
                  </a:schemeClr>
                </a:solidFill>
                <a:latin typeface="Marcellus" panose="020E0602050203020307" pitchFamily="34" charset="0"/>
              </a:rPr>
              <a:t>sequential execution in which the lower-level statements </a:t>
            </a:r>
            <a:r>
              <a:rPr lang="en-IN" dirty="0" smtClean="0">
                <a:solidFill>
                  <a:schemeClr val="tx1">
                    <a:lumMod val="85000"/>
                    <a:lumOff val="15000"/>
                  </a:schemeClr>
                </a:solidFill>
                <a:latin typeface="Marcellus" panose="020E0602050203020307" pitchFamily="34" charset="0"/>
              </a:rPr>
              <a:t>presented previously </a:t>
            </a:r>
            <a:r>
              <a:rPr lang="en-IN" dirty="0">
                <a:solidFill>
                  <a:schemeClr val="tx1">
                    <a:lumMod val="85000"/>
                    <a:lumOff val="15000"/>
                  </a:schemeClr>
                </a:solidFill>
                <a:latin typeface="Marcellus" panose="020E0602050203020307" pitchFamily="34" charset="0"/>
              </a:rPr>
              <a:t>are interleaved in some arbitrary </a:t>
            </a:r>
            <a:r>
              <a:rPr lang="en-IN" dirty="0" smtClean="0">
                <a:solidFill>
                  <a:schemeClr val="tx1">
                    <a:lumMod val="85000"/>
                    <a:lumOff val="15000"/>
                  </a:schemeClr>
                </a:solidFill>
                <a:latin typeface="Marcellus" panose="020E0602050203020307" pitchFamily="34" charset="0"/>
              </a:rPr>
              <a:t>order. </a:t>
            </a:r>
          </a:p>
          <a:p>
            <a:endParaRPr lang="en-IN" dirty="0" smtClean="0">
              <a:solidFill>
                <a:schemeClr val="tx1">
                  <a:lumMod val="85000"/>
                  <a:lumOff val="15000"/>
                </a:schemeClr>
              </a:solidFill>
              <a:latin typeface="Marcellus" panose="020E0602050203020307" pitchFamily="34" charset="0"/>
            </a:endParaRPr>
          </a:p>
          <a:p>
            <a:r>
              <a:rPr lang="en-IN" dirty="0" smtClean="0">
                <a:solidFill>
                  <a:schemeClr val="tx1">
                    <a:lumMod val="85000"/>
                    <a:lumOff val="15000"/>
                  </a:schemeClr>
                </a:solidFill>
                <a:latin typeface="Marcellus" panose="020E0602050203020307" pitchFamily="34" charset="0"/>
              </a:rPr>
              <a:t>But </a:t>
            </a:r>
            <a:r>
              <a:rPr lang="en-IN" dirty="0">
                <a:solidFill>
                  <a:schemeClr val="tx1">
                    <a:lumMod val="85000"/>
                    <a:lumOff val="15000"/>
                  </a:schemeClr>
                </a:solidFill>
                <a:latin typeface="Marcellus" panose="020E0602050203020307" pitchFamily="34" charset="0"/>
              </a:rPr>
              <a:t>the order within </a:t>
            </a:r>
            <a:r>
              <a:rPr lang="en-IN" dirty="0" smtClean="0">
                <a:solidFill>
                  <a:schemeClr val="tx1">
                    <a:lumMod val="85000"/>
                    <a:lumOff val="15000"/>
                  </a:schemeClr>
                </a:solidFill>
                <a:latin typeface="Marcellus" panose="020E0602050203020307" pitchFamily="34" charset="0"/>
              </a:rPr>
              <a:t>each high-level </a:t>
            </a:r>
            <a:r>
              <a:rPr lang="en-IN" dirty="0">
                <a:solidFill>
                  <a:schemeClr val="tx1">
                    <a:lumMod val="85000"/>
                    <a:lumOff val="15000"/>
                  </a:schemeClr>
                </a:solidFill>
                <a:latin typeface="Marcellus" panose="020E0602050203020307" pitchFamily="34" charset="0"/>
              </a:rPr>
              <a:t>statement is </a:t>
            </a:r>
            <a:r>
              <a:rPr lang="en-IN" dirty="0" smtClean="0">
                <a:solidFill>
                  <a:schemeClr val="tx1">
                    <a:lumMod val="85000"/>
                    <a:lumOff val="15000"/>
                  </a:schemeClr>
                </a:solidFill>
                <a:latin typeface="Marcellus" panose="020E0602050203020307" pitchFamily="34" charset="0"/>
              </a:rPr>
              <a:t>preserved</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8B14852-997A-45E8-B776-A12C198ABFF5}"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a:t>
            </a:fld>
            <a:endParaRPr lang="en-US"/>
          </a:p>
        </p:txBody>
      </p:sp>
    </p:spTree>
    <p:extLst>
      <p:ext uri="{BB962C8B-B14F-4D97-AF65-F5344CB8AC3E}">
        <p14:creationId xmlns:p14="http://schemas.microsoft.com/office/powerpoint/2010/main" val="38819864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2060812"/>
            <a:ext cx="10315074" cy="3379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IN" sz="2400" dirty="0">
                <a:latin typeface="Marcellus"/>
              </a:rPr>
              <a:t>Implements mutual exclusion</a:t>
            </a:r>
          </a:p>
          <a:p>
            <a:pPr>
              <a:tabLst>
                <a:tab pos="742278" algn="l"/>
                <a:tab pos="1023411" algn="l"/>
                <a:tab pos="1258984" algn="l"/>
              </a:tabLst>
              <a:defRPr/>
            </a:pPr>
            <a:r>
              <a:rPr lang="en-US" sz="2400" dirty="0" smtClean="0">
                <a:solidFill>
                  <a:srgbClr val="C00000"/>
                </a:solidFill>
                <a:latin typeface="Marcellus"/>
                <a:ea typeface="ＭＳ Ｐゴシック" charset="0"/>
                <a:cs typeface="ＭＳ Ｐゴシック" charset="0"/>
              </a:rPr>
              <a:t>Lock=Shared /Global Boolean </a:t>
            </a:r>
            <a:r>
              <a:rPr lang="en-US" sz="2400" dirty="0">
                <a:solidFill>
                  <a:srgbClr val="C00000"/>
                </a:solidFill>
                <a:latin typeface="Marcellus"/>
                <a:ea typeface="ＭＳ Ｐゴシック" charset="0"/>
                <a:cs typeface="ＭＳ Ｐゴシック" charset="0"/>
              </a:rPr>
              <a:t>variable </a:t>
            </a:r>
            <a:r>
              <a:rPr lang="en-US" sz="2400" dirty="0" smtClean="0">
                <a:latin typeface="Marcellus"/>
                <a:ea typeface="ＭＳ Ｐゴシック" charset="0"/>
                <a:cs typeface="ＭＳ Ｐゴシック" charset="0"/>
              </a:rPr>
              <a:t>, </a:t>
            </a:r>
            <a:r>
              <a:rPr lang="en-US" sz="2400" dirty="0">
                <a:latin typeface="Marcellus"/>
                <a:ea typeface="ＭＳ Ｐゴシック" charset="0"/>
                <a:cs typeface="ＭＳ Ｐゴシック" charset="0"/>
              </a:rPr>
              <a:t>initialized to </a:t>
            </a:r>
            <a:r>
              <a:rPr lang="en-US" sz="2400" dirty="0" smtClean="0">
                <a:solidFill>
                  <a:srgbClr val="C00000"/>
                </a:solidFill>
                <a:latin typeface="Marcellus"/>
                <a:ea typeface="ＭＳ Ｐゴシック" charset="0"/>
                <a:cs typeface="ＭＳ Ｐゴシック" charset="0"/>
              </a:rPr>
              <a:t>FALSE</a:t>
            </a:r>
          </a:p>
        </p:txBody>
      </p:sp>
    </p:spTree>
    <p:extLst>
      <p:ext uri="{BB962C8B-B14F-4D97-AF65-F5344CB8AC3E}">
        <p14:creationId xmlns:p14="http://schemas.microsoft.com/office/powerpoint/2010/main" val="7251936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endParaRPr lang="en-US" sz="2400" dirty="0" smtClean="0">
              <a:latin typeface="Marcellus"/>
              <a:ea typeface="ＭＳ Ｐゴシック" charset="0"/>
              <a:cs typeface="ＭＳ Ｐゴシック" charset="0"/>
            </a:endParaRPr>
          </a:p>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479" y="2661142"/>
            <a:ext cx="4734755" cy="257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9037539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smtClean="0"/>
          </a:p>
          <a:p>
            <a:pPr marL="0" indent="0">
              <a:buNone/>
            </a:pPr>
            <a:endParaRPr lang="en-IN" b="1" dirty="0"/>
          </a:p>
        </p:txBody>
      </p:sp>
      <p:sp>
        <p:nvSpPr>
          <p:cNvPr id="16" name="TextBox 15"/>
          <p:cNvSpPr txBox="1"/>
          <p:nvPr/>
        </p:nvSpPr>
        <p:spPr>
          <a:xfrm>
            <a:off x="4567728" y="854316"/>
            <a:ext cx="2098636"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P0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T&amp;S returns False and set lock=True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While(False);</a:t>
            </a:r>
          </a:p>
          <a:p>
            <a:pPr marL="285750" indent="-285750">
              <a:buFont typeface="Arial" panose="020B0604020202020204" pitchFamily="34" charset="0"/>
              <a:buChar char="•"/>
            </a:pPr>
            <a:r>
              <a:rPr lang="en-IN" sz="1600" dirty="0" smtClean="0">
                <a:latin typeface="Marcellus"/>
              </a:rPr>
              <a:t>P0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 CS</a:t>
            </a:r>
          </a:p>
          <a:p>
            <a:pPr marL="285750" indent="-285750">
              <a:buFont typeface="Arial" panose="020B0604020202020204" pitchFamily="34" charset="0"/>
              <a:buChar char="•"/>
            </a:pPr>
            <a:endParaRPr lang="en-IN" sz="1600" dirty="0">
              <a:latin typeface="Marcellus"/>
            </a:endParaRPr>
          </a:p>
        </p:txBody>
      </p:sp>
      <p:sp>
        <p:nvSpPr>
          <p:cNvPr id="17" name="TextBox 16"/>
          <p:cNvSpPr txBox="1"/>
          <p:nvPr/>
        </p:nvSpPr>
        <p:spPr>
          <a:xfrm>
            <a:off x="9005248" y="722986"/>
            <a:ext cx="2868304" cy="452431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P0 is still inside CS and lock=true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err="1" smtClean="0">
                <a:latin typeface="Marcellus"/>
              </a:rPr>
              <a:t>Test&amp;Set</a:t>
            </a:r>
            <a:r>
              <a:rPr lang="en-IN" sz="1600" dirty="0" smtClean="0">
                <a:latin typeface="Marcellus"/>
              </a:rPr>
              <a:t> Returns </a:t>
            </a:r>
            <a:r>
              <a:rPr lang="en-IN" sz="1600" dirty="0">
                <a:latin typeface="Marcellus"/>
              </a:rPr>
              <a:t>the original value of passed parameter </a:t>
            </a:r>
            <a:r>
              <a:rPr lang="en-IN" sz="1600" dirty="0" smtClean="0">
                <a:latin typeface="Marcellus"/>
              </a:rPr>
              <a:t>i.e. 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Goes in </a:t>
            </a:r>
            <a:r>
              <a:rPr lang="en-IN" sz="1600" dirty="0" err="1" smtClean="0">
                <a:latin typeface="Marcellus"/>
              </a:rPr>
              <a:t>Infinte</a:t>
            </a:r>
            <a:r>
              <a:rPr lang="en-IN" sz="1600" dirty="0" smtClean="0">
                <a:latin typeface="Marcellus"/>
              </a:rPr>
              <a:t> Loop/Do Nothing</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so P1 cannot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endParaRPr lang="en-IN" sz="16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99525887"/>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while(</a:t>
                      </a:r>
                      <a:r>
                        <a:rPr lang="en-IN" sz="2000" dirty="0" err="1" smtClean="0"/>
                        <a:t>TestAndSet</a:t>
                      </a:r>
                      <a:r>
                        <a:rPr lang="en-IN" sz="2000" dirty="0" smtClean="0"/>
                        <a:t>(&amp;lock));</a:t>
                      </a:r>
                    </a:p>
                    <a:p>
                      <a:r>
                        <a:rPr lang="en-IN" sz="2000" dirty="0" smtClean="0"/>
                        <a:t>         critical</a:t>
                      </a:r>
                      <a:r>
                        <a:rPr lang="en-IN" sz="2000" baseline="0" dirty="0" smtClean="0"/>
                        <a:t> section</a:t>
                      </a:r>
                    </a:p>
                    <a:p>
                      <a:r>
                        <a:rPr lang="en-IN" sz="2000" baseline="0" dirty="0" smtClean="0"/>
                        <a:t>         lock=FALSE;</a:t>
                      </a:r>
                    </a:p>
                    <a:p>
                      <a:r>
                        <a:rPr lang="en-IN" sz="2000" baseline="0" dirty="0" smtClean="0"/>
                        <a:t>         remainder section</a:t>
                      </a:r>
                      <a:endParaRPr lang="en-IN" sz="2000" dirty="0" smtClean="0"/>
                    </a:p>
                    <a:p>
                      <a:r>
                        <a:rPr lang="en-IN" sz="2000" dirty="0" smtClean="0"/>
                        <a:t>}while(1);</a:t>
                      </a:r>
                    </a:p>
                  </a:txBody>
                  <a:tcPr/>
                </a:tc>
              </a:tr>
            </a:tbl>
          </a:graphicData>
        </a:graphic>
      </p:graphicFrame>
      <p:sp>
        <p:nvSpPr>
          <p:cNvPr id="15" name="Right Arrow 14"/>
          <p:cNvSpPr/>
          <p:nvPr/>
        </p:nvSpPr>
        <p:spPr>
          <a:xfrm rot="20619845" flipV="1">
            <a:off x="5817618" y="2530851"/>
            <a:ext cx="3167980"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6569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smtClean="0"/>
          </a:p>
          <a:p>
            <a:pPr marL="0" indent="0">
              <a:buNone/>
            </a:pPr>
            <a:endParaRPr lang="en-IN" b="1" dirty="0"/>
          </a:p>
        </p:txBody>
      </p:sp>
      <p:sp>
        <p:nvSpPr>
          <p:cNvPr id="16" name="TextBox 15"/>
          <p:cNvSpPr txBox="1"/>
          <p:nvPr/>
        </p:nvSpPr>
        <p:spPr>
          <a:xfrm>
            <a:off x="4567728" y="854316"/>
            <a:ext cx="2098636" cy="3046988"/>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After completing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P0 makes lock=false </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Exits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Enters RS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7" name="TextBox 16"/>
          <p:cNvSpPr txBox="1"/>
          <p:nvPr/>
        </p:nvSpPr>
        <p:spPr>
          <a:xfrm>
            <a:off x="9758809" y="1338540"/>
            <a:ext cx="2129050"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can enter CS as lock is false now</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Comes out of while loop</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Executes CS</a:t>
            </a:r>
          </a:p>
        </p:txBody>
      </p:sp>
      <p:graphicFrame>
        <p:nvGraphicFramePr>
          <p:cNvPr id="19" name="Table 18"/>
          <p:cNvGraphicFramePr>
            <a:graphicFrameLocks noGrp="1"/>
          </p:cNvGraphicFramePr>
          <p:nvPr>
            <p:extLst>
              <p:ext uri="{D42A27DB-BD31-4B8C-83A1-F6EECF244321}">
                <p14:modId xmlns:p14="http://schemas.microsoft.com/office/powerpoint/2010/main" val="3883407418"/>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while(</a:t>
                      </a:r>
                      <a:r>
                        <a:rPr lang="en-IN" sz="2000" dirty="0" err="1" smtClean="0"/>
                        <a:t>TestAndSet</a:t>
                      </a:r>
                      <a:r>
                        <a:rPr lang="en-IN" sz="2000" dirty="0" smtClean="0"/>
                        <a:t>(&amp;lock));</a:t>
                      </a:r>
                    </a:p>
                    <a:p>
                      <a:r>
                        <a:rPr lang="en-IN" sz="2000" dirty="0" smtClean="0"/>
                        <a:t>         critical</a:t>
                      </a:r>
                      <a:r>
                        <a:rPr lang="en-IN" sz="2000" baseline="0" dirty="0" smtClean="0"/>
                        <a:t> section</a:t>
                      </a:r>
                    </a:p>
                    <a:p>
                      <a:r>
                        <a:rPr lang="en-IN" sz="2000" baseline="0" dirty="0" smtClean="0"/>
                        <a:t>         lock=FALSE;</a:t>
                      </a:r>
                    </a:p>
                    <a:p>
                      <a:r>
                        <a:rPr lang="en-IN" sz="2000" baseline="0" dirty="0" smtClean="0"/>
                        <a:t>         remainder section</a:t>
                      </a:r>
                      <a:endParaRPr lang="en-IN" sz="2000" dirty="0" smtClean="0"/>
                    </a:p>
                    <a:p>
                      <a:r>
                        <a:rPr lang="en-IN" sz="2000" dirty="0" smtClean="0"/>
                        <a:t>}while(1);</a:t>
                      </a:r>
                    </a:p>
                  </a:txBody>
                  <a:tcPr/>
                </a:tc>
              </a:tr>
            </a:tbl>
          </a:graphicData>
        </a:graphic>
      </p:graphicFrame>
      <p:sp>
        <p:nvSpPr>
          <p:cNvPr id="15" name="Right Arrow 14"/>
          <p:cNvSpPr/>
          <p:nvPr/>
        </p:nvSpPr>
        <p:spPr>
          <a:xfrm rot="20619845" flipV="1">
            <a:off x="5794608" y="2370547"/>
            <a:ext cx="4307851"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2158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swap  </a:t>
            </a:r>
            <a:r>
              <a:rPr lang="en-US" sz="3600" dirty="0">
                <a:solidFill>
                  <a:srgbClr val="C00000"/>
                </a:solidFill>
                <a:latin typeface="Marcellus" panose="020E0602050203020307" pitchFamily="34" charset="0"/>
              </a:rPr>
              <a:t>Instruction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endParaRPr lang="en-IN" sz="2400" dirty="0" smtClean="0">
              <a:latin typeface="Marcellus"/>
            </a:endParaRPr>
          </a:p>
          <a:p>
            <a:endParaRPr lang="en-IN" sz="2400" dirty="0">
              <a:latin typeface="Marcellus"/>
            </a:endParaRPr>
          </a:p>
          <a:p>
            <a:endParaRPr lang="en-IN" sz="2400" dirty="0" smtClean="0">
              <a:latin typeface="Marcellus"/>
            </a:endParaRPr>
          </a:p>
          <a:p>
            <a:endParaRPr lang="en-IN" sz="2400" dirty="0">
              <a:latin typeface="Marcellus"/>
            </a:endParaRPr>
          </a:p>
          <a:p>
            <a:endParaRPr lang="en-IN" sz="2400" dirty="0" smtClean="0">
              <a:latin typeface="Marcellus"/>
            </a:endParaRPr>
          </a:p>
          <a:p>
            <a:endParaRPr lang="en-IN" sz="2400" dirty="0">
              <a:latin typeface="Marcellus"/>
            </a:endParaRPr>
          </a:p>
          <a:p>
            <a:r>
              <a:rPr lang="en-IN" sz="2400" dirty="0" smtClean="0">
                <a:latin typeface="Marcellus"/>
              </a:rPr>
              <a:t>Swaps the contents of 2 memory word</a:t>
            </a:r>
          </a:p>
          <a:p>
            <a:r>
              <a:rPr lang="en-IN" sz="2400" dirty="0" smtClean="0">
                <a:latin typeface="Marcellus"/>
              </a:rPr>
              <a:t>Executed atomically=Non-</a:t>
            </a:r>
            <a:r>
              <a:rPr lang="en-IN" sz="2400" dirty="0" err="1" smtClean="0">
                <a:latin typeface="Marcellus"/>
              </a:rPr>
              <a:t>interruptable</a:t>
            </a:r>
            <a:endParaRPr lang="en-IN" sz="2400" dirty="0">
              <a:latin typeface="Marcellus"/>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801" y="1433442"/>
            <a:ext cx="6129850" cy="176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9959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5467404" y="953777"/>
            <a:ext cx="6724595"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p>
          <a:p>
            <a:pPr>
              <a:tabLst>
                <a:tab pos="742278" algn="l"/>
                <a:tab pos="1023411" algn="l"/>
                <a:tab pos="1258984" algn="l"/>
              </a:tabLst>
              <a:defRPr/>
            </a:pPr>
            <a:r>
              <a:rPr lang="en-US" sz="2400" dirty="0" smtClean="0">
                <a:latin typeface="Marcellus"/>
                <a:ea typeface="ＭＳ Ｐゴシック" charset="0"/>
                <a:cs typeface="Courier New"/>
              </a:rPr>
              <a:t>Key</a:t>
            </a:r>
            <a:r>
              <a:rPr lang="en-US" sz="2400" dirty="0">
                <a:latin typeface="Marcellus"/>
                <a:ea typeface="ＭＳ Ｐゴシック" charset="0"/>
                <a:cs typeface="Courier New"/>
              </a:rPr>
              <a:t>=Local Variable</a:t>
            </a:r>
            <a:r>
              <a:rPr lang="en-US" sz="2400" dirty="0" smtClean="0">
                <a:latin typeface="Marcellus"/>
                <a:ea typeface="ＭＳ Ｐゴシック" charset="0"/>
                <a:cs typeface="Courier New"/>
              </a:rPr>
              <a:t>=Each process has its own Key</a:t>
            </a:r>
          </a:p>
          <a:p>
            <a:pPr>
              <a:tabLst>
                <a:tab pos="742278" algn="l"/>
                <a:tab pos="1023411" algn="l"/>
                <a:tab pos="1258984" algn="l"/>
              </a:tabLst>
              <a:defRPr/>
            </a:pPr>
            <a:r>
              <a:rPr lang="en-US" sz="2400" dirty="0" smtClean="0">
                <a:latin typeface="Marcellus"/>
                <a:ea typeface="ＭＳ Ｐゴシック" charset="0"/>
                <a:cs typeface="Courier New"/>
              </a:rPr>
              <a:t>Lock=Global Variable=Common for all Processes</a:t>
            </a:r>
          </a:p>
          <a:p>
            <a:pPr>
              <a:tabLst>
                <a:tab pos="742278" algn="l"/>
                <a:tab pos="1023411" algn="l"/>
                <a:tab pos="1258984" algn="l"/>
              </a:tabLst>
              <a:defRPr/>
            </a:pPr>
            <a:r>
              <a:rPr lang="en-US" sz="2400" dirty="0" smtClean="0">
                <a:latin typeface="Marcellus"/>
                <a:ea typeface="ＭＳ Ｐゴシック" charset="0"/>
                <a:cs typeface="Courier New"/>
              </a:rPr>
              <a:t>Both Initialized to False</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014" y="1473562"/>
            <a:ext cx="5347390" cy="34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7501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5509200"/>
          </a:xfrm>
          <a:prstGeom prst="rect">
            <a:avLst/>
          </a:prstGeom>
          <a:noFill/>
        </p:spPr>
        <p:txBody>
          <a:bodyPr wrap="square" rtlCol="0">
            <a:spAutoFit/>
          </a:bodyPr>
          <a:lstStyle/>
          <a:p>
            <a:pPr marL="285750" indent="-285750">
              <a:buFont typeface="Arial" panose="020B0604020202020204" pitchFamily="34" charset="0"/>
              <a:buChar char="•"/>
            </a:pPr>
            <a:r>
              <a:rPr lang="en-IN" sz="1600" dirty="0" err="1" smtClean="0">
                <a:latin typeface="Marcellus"/>
              </a:rPr>
              <a:t>Initilally</a:t>
            </a:r>
            <a:r>
              <a:rPr lang="en-IN" sz="1600" dirty="0" smtClean="0">
                <a:latin typeface="Marcellus"/>
              </a:rPr>
              <a:t> (L,K)=(F,F)</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 P0 makes key=true so</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(L,K)=(F,T)</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 key is 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Swap values of Key and Lock so</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(L,K)=(T,F)</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Key becomes false, exits while loop</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Enters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4" name="TextBox 13"/>
          <p:cNvSpPr txBox="1"/>
          <p:nvPr/>
        </p:nvSpPr>
        <p:spPr>
          <a:xfrm>
            <a:off x="9130352" y="852751"/>
            <a:ext cx="2866029" cy="3785652"/>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P1’s own key is False Initially</a:t>
            </a:r>
          </a:p>
          <a:p>
            <a:pPr marL="285750" indent="-285750">
              <a:buFont typeface="Arial" panose="020B0604020202020204" pitchFamily="34" charset="0"/>
              <a:buChar char="•"/>
            </a:pPr>
            <a:r>
              <a:rPr lang="en-IN" sz="1600" dirty="0" smtClean="0">
                <a:latin typeface="Marcellus"/>
              </a:rPr>
              <a:t>Global  Lock is True as P0 is in CS</a:t>
            </a: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Key=true so</a:t>
            </a:r>
          </a:p>
          <a:p>
            <a:pPr marL="285750" indent="-285750">
              <a:buFont typeface="Arial" panose="020B0604020202020204" pitchFamily="34" charset="0"/>
              <a:buChar char="•"/>
            </a:pPr>
            <a:r>
              <a:rPr lang="en-IN" sz="1600" dirty="0" smtClean="0">
                <a:latin typeface="Marcellus"/>
              </a:rPr>
              <a:t>(L,K)=(T,T)</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After Swapping also,</a:t>
            </a:r>
          </a:p>
          <a:p>
            <a:pPr marL="285750" indent="-285750">
              <a:buFont typeface="Arial" panose="020B0604020202020204" pitchFamily="34" charset="0"/>
              <a:buChar char="•"/>
            </a:pPr>
            <a:r>
              <a:rPr lang="en-IN" sz="1600" dirty="0" smtClean="0">
                <a:latin typeface="Marcellus"/>
              </a:rPr>
              <a:t>Key will always be True, So trapped in while loop</a:t>
            </a:r>
          </a:p>
          <a:p>
            <a:pPr marL="285750" indent="-285750">
              <a:buFont typeface="Arial" panose="020B0604020202020204" pitchFamily="34" charset="0"/>
              <a:buChar char="•"/>
            </a:pPr>
            <a:r>
              <a:rPr lang="en-IN" sz="1600" dirty="0" smtClean="0">
                <a:latin typeface="Marcellus"/>
              </a:rPr>
              <a:t>P1 will not be able to enter CS</a:t>
            </a: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5" name="Right Arrow 14"/>
          <p:cNvSpPr/>
          <p:nvPr/>
        </p:nvSpPr>
        <p:spPr>
          <a:xfrm rot="17502918" flipV="1">
            <a:off x="6880556" y="2666928"/>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5585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P0</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Now, Lock=False and P0 exits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P0 enters RS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4" name="TextBox 13"/>
          <p:cNvSpPr txBox="1"/>
          <p:nvPr/>
        </p:nvSpPr>
        <p:spPr>
          <a:xfrm>
            <a:off x="9130352" y="852751"/>
            <a:ext cx="2866029"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So Pair (L,K)=(F,T)</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The value will be swapped</a:t>
            </a:r>
          </a:p>
          <a:p>
            <a:pPr marL="285750" indent="-285750">
              <a:buFont typeface="Arial" panose="020B0604020202020204" pitchFamily="34" charset="0"/>
              <a:buChar char="•"/>
            </a:pPr>
            <a:r>
              <a:rPr lang="en-IN" sz="1600" dirty="0" smtClean="0">
                <a:latin typeface="Marcellus"/>
              </a:rPr>
              <a:t>Key will become False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Pair(L,K)=(T,F)</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Control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Enters CS</a:t>
            </a: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5" name="Right Arrow 14"/>
          <p:cNvSpPr/>
          <p:nvPr/>
        </p:nvSpPr>
        <p:spPr>
          <a:xfrm flipV="1">
            <a:off x="6782934" y="1945519"/>
            <a:ext cx="2210937" cy="43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12762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N" sz="2000" dirty="0" smtClean="0"/>
          </a:p>
          <a:p>
            <a:pPr marL="457200" indent="-457200">
              <a:buFont typeface="+mj-lt"/>
              <a:buAutoNum type="arabicParenR"/>
            </a:pPr>
            <a:r>
              <a:rPr lang="en-IN" sz="2400" b="1" dirty="0" smtClean="0">
                <a:solidFill>
                  <a:srgbClr val="C00000"/>
                </a:solidFill>
              </a:rPr>
              <a:t>Test Memory word and Set value-Test and Set()</a:t>
            </a:r>
          </a:p>
          <a:p>
            <a:pPr marL="457200" indent="-457200">
              <a:buFont typeface="+mj-lt"/>
              <a:buAutoNum type="arabicParenR"/>
            </a:pPr>
            <a:r>
              <a:rPr lang="en-IN" sz="2400" b="1" dirty="0" smtClean="0">
                <a:solidFill>
                  <a:srgbClr val="C00000"/>
                </a:solidFill>
              </a:rPr>
              <a:t>Swap contents of two memory words-Swap() </a:t>
            </a:r>
          </a:p>
          <a:p>
            <a:pPr marL="457200" indent="-457200">
              <a:buFont typeface="+mj-lt"/>
              <a:buAutoNum type="arabicParenR"/>
            </a:pPr>
            <a:endParaRPr lang="en-IN" sz="2400" b="1" dirty="0">
              <a:solidFill>
                <a:srgbClr val="C00000"/>
              </a:solidFill>
            </a:endParaRPr>
          </a:p>
          <a:p>
            <a:pPr marL="0" indent="0">
              <a:buNone/>
            </a:pPr>
            <a:r>
              <a:rPr lang="en-IN" sz="2400" b="1" dirty="0" smtClean="0">
                <a:solidFill>
                  <a:srgbClr val="C00000"/>
                </a:solidFill>
              </a:rPr>
              <a:t>These algorithms do not satisfy the bounded waiting requirement</a:t>
            </a:r>
            <a:endParaRPr lang="en-IN" b="1" dirty="0">
              <a:solidFill>
                <a:srgbClr val="C00000"/>
              </a:solidFill>
            </a:endParaRPr>
          </a:p>
        </p:txBody>
      </p:sp>
    </p:spTree>
    <p:extLst>
      <p:ext uri="{BB962C8B-B14F-4D97-AF65-F5344CB8AC3E}">
        <p14:creationId xmlns:p14="http://schemas.microsoft.com/office/powerpoint/2010/main" val="26107991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58" y="1569492"/>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ight Arrow 12"/>
          <p:cNvSpPr/>
          <p:nvPr/>
        </p:nvSpPr>
        <p:spPr>
          <a:xfrm>
            <a:off x="6037861"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TextBox 13"/>
          <p:cNvSpPr txBox="1"/>
          <p:nvPr/>
        </p:nvSpPr>
        <p:spPr>
          <a:xfrm>
            <a:off x="9508388" y="3161620"/>
            <a:ext cx="2524977" cy="523220"/>
          </a:xfrm>
          <a:prstGeom prst="rect">
            <a:avLst/>
          </a:prstGeom>
          <a:noFill/>
        </p:spPr>
        <p:txBody>
          <a:bodyPr wrap="square" rtlCol="0">
            <a:spAutoFit/>
          </a:bodyPr>
          <a:lstStyle/>
          <a:p>
            <a:r>
              <a:rPr lang="en-IN" sz="2800" b="1" dirty="0" smtClean="0">
                <a:solidFill>
                  <a:schemeClr val="accent5"/>
                </a:solidFill>
              </a:rPr>
              <a:t>Exit Code</a:t>
            </a:r>
            <a:endParaRPr lang="en-IN" sz="2800" b="1" dirty="0">
              <a:solidFill>
                <a:schemeClr val="accent5"/>
              </a:solidFill>
            </a:endParaRPr>
          </a:p>
        </p:txBody>
      </p:sp>
      <p:sp>
        <p:nvSpPr>
          <p:cNvPr id="15" name="Right Arrow 14"/>
          <p:cNvSpPr/>
          <p:nvPr/>
        </p:nvSpPr>
        <p:spPr>
          <a:xfrm>
            <a:off x="6742030" y="3295189"/>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TextBox 15"/>
          <p:cNvSpPr txBox="1"/>
          <p:nvPr/>
        </p:nvSpPr>
        <p:spPr>
          <a:xfrm>
            <a:off x="8612255" y="2044863"/>
            <a:ext cx="2524977" cy="523220"/>
          </a:xfrm>
          <a:prstGeom prst="rect">
            <a:avLst/>
          </a:prstGeom>
          <a:noFill/>
        </p:spPr>
        <p:txBody>
          <a:bodyPr wrap="square" rtlCol="0">
            <a:spAutoFit/>
          </a:bodyPr>
          <a:lstStyle/>
          <a:p>
            <a:r>
              <a:rPr lang="en-IN" sz="2800" b="1" dirty="0" smtClean="0">
                <a:solidFill>
                  <a:schemeClr val="accent5"/>
                </a:solidFill>
              </a:rPr>
              <a:t>Entry Code</a:t>
            </a:r>
            <a:endParaRPr lang="en-IN" sz="2800" b="1" dirty="0">
              <a:solidFill>
                <a:schemeClr val="accent5"/>
              </a:solidFill>
            </a:endParaRPr>
          </a:p>
        </p:txBody>
      </p:sp>
    </p:spTree>
    <p:extLst>
      <p:ext uri="{BB962C8B-B14F-4D97-AF65-F5344CB8AC3E}">
        <p14:creationId xmlns:p14="http://schemas.microsoft.com/office/powerpoint/2010/main" val="2204854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solidFill>
                  <a:schemeClr val="tx1">
                    <a:lumMod val="85000"/>
                    <a:lumOff val="15000"/>
                  </a:schemeClr>
                </a:solidFill>
                <a:latin typeface="Marcellus" panose="020E0602050203020307" pitchFamily="34" charset="0"/>
              </a:rPr>
              <a:t>One such </a:t>
            </a:r>
            <a:r>
              <a:rPr lang="en-IN" dirty="0">
                <a:solidFill>
                  <a:schemeClr val="tx1">
                    <a:lumMod val="85000"/>
                    <a:lumOff val="15000"/>
                  </a:schemeClr>
                </a:solidFill>
                <a:latin typeface="Marcellus" panose="020E0602050203020307" pitchFamily="34" charset="0"/>
              </a:rPr>
              <a:t>interleaving </a:t>
            </a:r>
            <a:r>
              <a:rPr lang="en-IN" dirty="0" smtClean="0">
                <a:solidFill>
                  <a:schemeClr val="tx1">
                    <a:lumMod val="85000"/>
                    <a:lumOff val="15000"/>
                  </a:schemeClr>
                </a:solidFill>
                <a:latin typeface="Marcellus" panose="020E0602050203020307" pitchFamily="34" charset="0"/>
              </a:rPr>
              <a:t>is-</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2229" y="1975757"/>
            <a:ext cx="8278585" cy="30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C347584-CE2D-45DB-AC89-AEA68651B409}"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a:t>
            </a:fld>
            <a:endParaRPr lang="en-US"/>
          </a:p>
        </p:txBody>
      </p:sp>
    </p:spTree>
    <p:extLst>
      <p:ext uri="{BB962C8B-B14F-4D97-AF65-F5344CB8AC3E}">
        <p14:creationId xmlns:p14="http://schemas.microsoft.com/office/powerpoint/2010/main" val="26228714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6605516" y="953778"/>
            <a:ext cx="4531716"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r>
              <a:rPr lang="en-US" sz="2000" dirty="0">
                <a:latin typeface="Marcellus"/>
                <a:ea typeface="ＭＳ Ｐゴシック" charset="0"/>
                <a:cs typeface="Courier New"/>
              </a:rPr>
              <a:t> </a:t>
            </a:r>
            <a:r>
              <a:rPr lang="en-US" sz="2000" dirty="0" smtClean="0">
                <a:latin typeface="Marcellus"/>
                <a:ea typeface="ＭＳ Ｐゴシック" charset="0"/>
                <a:cs typeface="Courier New"/>
              </a:rPr>
              <a:t>Satisfies all 3 critical section requirements</a:t>
            </a:r>
          </a:p>
          <a:p>
            <a:pPr>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smtClean="0">
                <a:latin typeface="Marcellus"/>
                <a:ea typeface="ＭＳ Ｐゴシック" charset="0"/>
                <a:cs typeface="Courier New"/>
              </a:rPr>
              <a:t>Shared Data </a:t>
            </a:r>
            <a:r>
              <a:rPr lang="en-US" sz="2000" dirty="0" err="1" smtClean="0">
                <a:latin typeface="Marcellus"/>
                <a:ea typeface="ＭＳ Ｐゴシック" charset="0"/>
                <a:cs typeface="Courier New"/>
              </a:rPr>
              <a:t>strcutures</a:t>
            </a:r>
            <a:r>
              <a:rPr lang="en-US" sz="2000" dirty="0" smtClean="0">
                <a:latin typeface="Marcellus"/>
                <a:ea typeface="ＭＳ Ｐゴシック" charset="0"/>
                <a:cs typeface="Courier New"/>
              </a:rPr>
              <a:t>/Global variables</a:t>
            </a:r>
          </a:p>
          <a:p>
            <a:pPr lvl="1">
              <a:tabLst>
                <a:tab pos="742278" algn="l"/>
                <a:tab pos="1023411" algn="l"/>
                <a:tab pos="1258984" algn="l"/>
              </a:tabLst>
              <a:defRPr/>
            </a:pPr>
            <a:r>
              <a:rPr lang="en-US" sz="2000" dirty="0" err="1">
                <a:latin typeface="Marcellus"/>
                <a:ea typeface="ＭＳ Ｐゴシック" charset="0"/>
                <a:cs typeface="Courier New"/>
              </a:rPr>
              <a:t>boolean</a:t>
            </a:r>
            <a:r>
              <a:rPr lang="en-US" sz="2000" dirty="0">
                <a:latin typeface="Marcellus"/>
                <a:ea typeface="ＭＳ Ｐゴシック" charset="0"/>
                <a:cs typeface="Courier New"/>
              </a:rPr>
              <a:t> waiting[n</a:t>
            </a:r>
            <a:r>
              <a:rPr lang="en-US" sz="2000" dirty="0" smtClean="0">
                <a:latin typeface="Marcellus"/>
                <a:ea typeface="ＭＳ Ｐゴシック" charset="0"/>
                <a:cs typeface="Courier New"/>
              </a:rPr>
              <a:t>];</a:t>
            </a:r>
          </a:p>
          <a:p>
            <a:pPr lvl="1">
              <a:tabLst>
                <a:tab pos="742278" algn="l"/>
                <a:tab pos="1023411" algn="l"/>
                <a:tab pos="1258984" algn="l"/>
              </a:tabLst>
              <a:defRPr/>
            </a:pPr>
            <a:r>
              <a:rPr lang="en-US" sz="2000" dirty="0" err="1" smtClean="0">
                <a:latin typeface="Marcellus"/>
                <a:ea typeface="ＭＳ Ｐゴシック" charset="0"/>
                <a:cs typeface="Courier New"/>
              </a:rPr>
              <a:t>boolean</a:t>
            </a:r>
            <a:r>
              <a:rPr lang="en-US" sz="2000" dirty="0" smtClean="0">
                <a:latin typeface="Marcellus"/>
                <a:ea typeface="ＭＳ Ｐゴシック" charset="0"/>
                <a:cs typeface="Courier New"/>
              </a:rPr>
              <a:t> lock;</a:t>
            </a:r>
          </a:p>
          <a:p>
            <a:pPr lvl="1">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smtClean="0">
                <a:latin typeface="Marcellus"/>
                <a:ea typeface="ＭＳ Ｐゴシック" charset="0"/>
                <a:cs typeface="Courier New"/>
              </a:rPr>
              <a:t>Both initialized to false</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259" y="1132764"/>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517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6428131" y="953778"/>
            <a:ext cx="552730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200" dirty="0" smtClean="0">
                <a:latin typeface="Marcellus"/>
                <a:ea typeface="ＭＳ Ｐゴシック" charset="0"/>
                <a:cs typeface="ＭＳ Ｐゴシック" charset="0"/>
              </a:rPr>
              <a:t>Lock is initialized to False</a:t>
            </a:r>
          </a:p>
          <a:p>
            <a:pPr>
              <a:tabLst>
                <a:tab pos="742278" algn="l"/>
                <a:tab pos="1023411" algn="l"/>
                <a:tab pos="1258984" algn="l"/>
              </a:tabLst>
              <a:defRPr/>
            </a:pPr>
            <a:r>
              <a:rPr lang="en-US" sz="2200" dirty="0" smtClean="0">
                <a:latin typeface="Marcellus"/>
                <a:ea typeface="ＭＳ Ｐゴシック" charset="0"/>
                <a:cs typeface="ＭＳ Ｐゴシック" charset="0"/>
              </a:rPr>
              <a:t>Pi can enter its critical section only if either waiting[</a:t>
            </a:r>
            <a:r>
              <a:rPr lang="en-US" sz="2200" dirty="0" err="1" smtClean="0">
                <a:latin typeface="Marcellus"/>
                <a:ea typeface="ＭＳ Ｐゴシック" charset="0"/>
                <a:cs typeface="ＭＳ Ｐゴシック" charset="0"/>
              </a:rPr>
              <a:t>i</a:t>
            </a:r>
            <a:r>
              <a:rPr lang="en-US" sz="2200" dirty="0" smtClean="0">
                <a:latin typeface="Marcellus"/>
                <a:ea typeface="ＭＳ Ｐゴシック" charset="0"/>
                <a:cs typeface="ＭＳ Ｐゴシック" charset="0"/>
              </a:rPr>
              <a:t>]==false or key==false</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The value of Key can become false only if </a:t>
            </a:r>
            <a:r>
              <a:rPr lang="en-US" sz="2200" dirty="0" err="1" smtClean="0">
                <a:latin typeface="Marcellus"/>
                <a:ea typeface="ＭＳ Ｐゴシック" charset="0"/>
                <a:cs typeface="Courier New"/>
              </a:rPr>
              <a:t>Test&amp;Set</a:t>
            </a:r>
            <a:r>
              <a:rPr lang="en-US" sz="2200" dirty="0" smtClean="0">
                <a:latin typeface="Marcellus"/>
                <a:ea typeface="ＭＳ Ｐゴシック" charset="0"/>
                <a:cs typeface="Courier New"/>
              </a:rPr>
              <a:t>() is executed</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The 1</a:t>
            </a:r>
            <a:r>
              <a:rPr lang="en-US" sz="2200" baseline="30000" dirty="0" smtClean="0">
                <a:latin typeface="Marcellus"/>
                <a:ea typeface="ＭＳ Ｐゴシック" charset="0"/>
                <a:cs typeface="Courier New"/>
              </a:rPr>
              <a:t>st</a:t>
            </a:r>
            <a:r>
              <a:rPr lang="en-US" sz="2200" dirty="0" smtClean="0">
                <a:latin typeface="Marcellus"/>
                <a:ea typeface="ＭＳ Ｐゴシック" charset="0"/>
                <a:cs typeface="Courier New"/>
              </a:rPr>
              <a:t> process to execute the </a:t>
            </a:r>
            <a:r>
              <a:rPr lang="en-US" sz="2200" dirty="0" err="1" smtClean="0">
                <a:latin typeface="Marcellus"/>
                <a:ea typeface="ＭＳ Ｐゴシック" charset="0"/>
                <a:cs typeface="Courier New"/>
              </a:rPr>
              <a:t>Test&amp;Set</a:t>
            </a:r>
            <a:r>
              <a:rPr lang="en-US" sz="2200" dirty="0" smtClean="0">
                <a:latin typeface="Marcellus"/>
                <a:ea typeface="ＭＳ Ｐゴシック" charset="0"/>
                <a:cs typeface="Courier New"/>
              </a:rPr>
              <a:t>() will set key==false and lock to True</a:t>
            </a:r>
          </a:p>
          <a:p>
            <a:pPr>
              <a:tabLst>
                <a:tab pos="742278" algn="l"/>
                <a:tab pos="1023411" algn="l"/>
                <a:tab pos="1258984" algn="l"/>
              </a:tabLst>
              <a:defRPr/>
            </a:pPr>
            <a:r>
              <a:rPr lang="en-US" sz="2200" dirty="0" smtClean="0">
                <a:latin typeface="Marcellus"/>
                <a:ea typeface="ＭＳ Ｐゴシック" charset="0"/>
                <a:cs typeface="Courier New"/>
              </a:rPr>
              <a:t>waiting[</a:t>
            </a:r>
            <a:r>
              <a:rPr lang="en-US" sz="2200" dirty="0" err="1" smtClean="0">
                <a:latin typeface="Marcellus"/>
                <a:ea typeface="ＭＳ Ｐゴシック" charset="0"/>
                <a:cs typeface="Courier New"/>
              </a:rPr>
              <a:t>i</a:t>
            </a:r>
            <a:r>
              <a:rPr lang="en-US" sz="2200" dirty="0" smtClean="0">
                <a:latin typeface="Marcellus"/>
                <a:ea typeface="ＭＳ Ｐゴシック" charset="0"/>
                <a:cs typeface="Courier New"/>
              </a:rPr>
              <a:t>] of Pi=False</a:t>
            </a: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All other processes must wait</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45575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4220803" cy="721920"/>
          </a:xfrm>
        </p:spPr>
        <p:txBody>
          <a:bodyPr>
            <a:noAutofit/>
          </a:bodyPr>
          <a:lstStyle/>
          <a:p>
            <a:pPr algn="ctr"/>
            <a:r>
              <a:rPr lang="en-US" sz="2000" dirty="0" smtClean="0">
                <a:solidFill>
                  <a:srgbClr val="C00000"/>
                </a:solidFill>
                <a:latin typeface="Marcellus" panose="020E0602050203020307" pitchFamily="34" charset="0"/>
              </a:rPr>
              <a:t>Bounded Waiting </a:t>
            </a:r>
            <a:r>
              <a:rPr lang="en-US" sz="2000" dirty="0">
                <a:solidFill>
                  <a:srgbClr val="C00000"/>
                </a:solidFill>
                <a:latin typeface="Marcellus" panose="020E0602050203020307" pitchFamily="34" charset="0"/>
              </a:rPr>
              <a:t>implementation with </a:t>
            </a:r>
            <a:r>
              <a:rPr lang="en-US" sz="2000" dirty="0" smtClean="0">
                <a:solidFill>
                  <a:srgbClr val="C00000"/>
                </a:solidFill>
                <a:latin typeface="Marcellus" panose="020E0602050203020307" pitchFamily="34" charset="0"/>
              </a:rPr>
              <a:t>test and set ()</a:t>
            </a:r>
            <a:endParaRPr lang="en-US" sz="20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6496369" y="0"/>
            <a:ext cx="65554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1800" dirty="0" smtClean="0">
                <a:latin typeface="Marcellus"/>
                <a:ea typeface="ＭＳ Ｐゴシック" charset="0"/>
                <a:cs typeface="ＭＳ Ｐゴシック" charset="0"/>
              </a:rPr>
              <a:t>Lock=false</a:t>
            </a:r>
          </a:p>
          <a:p>
            <a:pPr>
              <a:tabLst>
                <a:tab pos="742278" algn="l"/>
                <a:tab pos="1023411" algn="l"/>
                <a:tab pos="1258984" algn="l"/>
              </a:tabLst>
              <a:defRPr/>
            </a:pPr>
            <a:r>
              <a:rPr lang="en-US" sz="1800" dirty="0" smtClean="0">
                <a:latin typeface="Marcellus"/>
                <a:ea typeface="ＭＳ Ｐゴシック" charset="0"/>
                <a:cs typeface="ＭＳ Ｐゴシック" charset="0"/>
              </a:rPr>
              <a:t>For Pi , waiting and Key both are True</a:t>
            </a:r>
          </a:p>
          <a:p>
            <a:pPr>
              <a:tabLst>
                <a:tab pos="742278" algn="l"/>
                <a:tab pos="1023411" algn="l"/>
                <a:tab pos="1258984" algn="l"/>
              </a:tabLst>
              <a:defRPr/>
            </a:pPr>
            <a:r>
              <a:rPr lang="en-US" sz="1800" dirty="0" smtClean="0">
                <a:latin typeface="Marcellus"/>
                <a:ea typeface="ＭＳ Ｐゴシック" charset="0"/>
                <a:cs typeface="ＭＳ Ｐゴシック" charset="0"/>
              </a:rPr>
              <a:t>while </a:t>
            </a:r>
            <a:r>
              <a:rPr lang="en-US" sz="1800" dirty="0" err="1" smtClean="0">
                <a:latin typeface="Marcellus"/>
                <a:ea typeface="ＭＳ Ｐゴシック" charset="0"/>
                <a:cs typeface="ＭＳ Ｐゴシック" charset="0"/>
              </a:rPr>
              <a:t>Condtn</a:t>
            </a:r>
            <a:r>
              <a:rPr lang="en-US" sz="1800" dirty="0" smtClean="0">
                <a:latin typeface="Marcellus"/>
                <a:ea typeface="ＭＳ Ｐゴシック" charset="0"/>
                <a:cs typeface="ＭＳ Ｐゴシック" charset="0"/>
              </a:rPr>
              <a:t>=True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Inside While Loop, </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smtClean="0">
                <a:latin typeface="Marcellus"/>
                <a:ea typeface="ＭＳ Ｐゴシック" charset="0"/>
                <a:cs typeface="ＭＳ Ｐゴシック" charset="0"/>
              </a:rPr>
              <a:t>So Key=False(Returns Original Value of Lock=False)</a:t>
            </a:r>
          </a:p>
          <a:p>
            <a:pPr lvl="1">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a:tabLst>
                <a:tab pos="742278" algn="l"/>
                <a:tab pos="1023411" algn="l"/>
                <a:tab pos="1258984" algn="l"/>
              </a:tabLst>
              <a:defRPr/>
            </a:pPr>
            <a:r>
              <a:rPr lang="en-US" sz="1800" dirty="0" smtClean="0">
                <a:latin typeface="Marcellus"/>
                <a:ea typeface="ＭＳ Ｐゴシック" charset="0"/>
                <a:cs typeface="ＭＳ Ｐゴシック" charset="0"/>
              </a:rPr>
              <a:t>exit form While loop as Key=false</a:t>
            </a:r>
          </a:p>
          <a:p>
            <a:pPr>
              <a:tabLst>
                <a:tab pos="742278" algn="l"/>
                <a:tab pos="1023411" algn="l"/>
                <a:tab pos="1258984" algn="l"/>
              </a:tabLst>
              <a:defRPr/>
            </a:pPr>
            <a:r>
              <a:rPr lang="en-US" sz="1800" dirty="0" smtClean="0">
                <a:latin typeface="Marcellus"/>
                <a:ea typeface="ＭＳ Ｐゴシック" charset="0"/>
                <a:cs typeface="ＭＳ Ｐゴシック" charset="0"/>
              </a:rPr>
              <a:t>Waiting of Pi finishes=false</a:t>
            </a:r>
          </a:p>
          <a:p>
            <a:pPr>
              <a:tabLst>
                <a:tab pos="742278" algn="l"/>
                <a:tab pos="1023411" algn="l"/>
                <a:tab pos="1258984" algn="l"/>
              </a:tabLst>
              <a:defRPr/>
            </a:pPr>
            <a:r>
              <a:rPr lang="en-US" sz="1800" dirty="0" smtClean="0">
                <a:latin typeface="Marcellus"/>
                <a:ea typeface="ＭＳ Ｐゴシック" charset="0"/>
                <a:cs typeface="ＭＳ Ｐゴシック" charset="0"/>
              </a:rPr>
              <a:t>Enters Critical Section</a:t>
            </a:r>
          </a:p>
          <a:p>
            <a:pPr>
              <a:tabLst>
                <a:tab pos="742278" algn="l"/>
                <a:tab pos="1023411" algn="l"/>
                <a:tab pos="1258984" algn="l"/>
              </a:tabLst>
              <a:defRPr/>
            </a:pPr>
            <a:r>
              <a:rPr lang="en-US" sz="1800" dirty="0" smtClean="0">
                <a:latin typeface="Marcellus"/>
                <a:ea typeface="ＭＳ Ｐゴシック" charset="0"/>
                <a:cs typeface="ＭＳ Ｐゴシック" charset="0"/>
              </a:rPr>
              <a:t>Now </a:t>
            </a:r>
            <a:r>
              <a:rPr lang="en-US" sz="1800" dirty="0" err="1" smtClean="0">
                <a:latin typeface="Marcellus"/>
                <a:ea typeface="ＭＳ Ｐゴシック" charset="0"/>
                <a:cs typeface="ＭＳ Ｐゴシック" charset="0"/>
              </a:rPr>
              <a:t>Pj</a:t>
            </a:r>
            <a:r>
              <a:rPr lang="en-US" sz="1800" dirty="0" smtClean="0">
                <a:latin typeface="Marcellus"/>
                <a:ea typeface="ＭＳ Ｐゴシック" charset="0"/>
                <a:cs typeface="ＭＳ Ｐゴシック" charset="0"/>
              </a:rPr>
              <a:t> tries to enter Critical Section</a:t>
            </a:r>
          </a:p>
          <a:p>
            <a:pPr>
              <a:tabLst>
                <a:tab pos="742278" algn="l"/>
                <a:tab pos="1023411" algn="l"/>
                <a:tab pos="1258984" algn="l"/>
              </a:tabLst>
              <a:defRPr/>
            </a:pPr>
            <a:r>
              <a:rPr lang="en-US" sz="1800" dirty="0" smtClean="0">
                <a:latin typeface="Marcellus"/>
                <a:ea typeface="ＭＳ Ｐゴシック" charset="0"/>
                <a:cs typeface="ＭＳ Ｐゴシック" charset="0"/>
              </a:rPr>
              <a:t>waiting and key Both are True,</a:t>
            </a:r>
          </a:p>
          <a:p>
            <a:pPr>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a:tabLst>
                <a:tab pos="742278" algn="l"/>
                <a:tab pos="1023411" algn="l"/>
                <a:tab pos="1258984" algn="l"/>
              </a:tabLst>
              <a:defRPr/>
            </a:pPr>
            <a:r>
              <a:rPr lang="en-US" sz="1800" dirty="0" smtClean="0">
                <a:latin typeface="Marcellus"/>
                <a:ea typeface="ＭＳ Ｐゴシック" charset="0"/>
                <a:cs typeface="ＭＳ Ｐゴシック" charset="0"/>
              </a:rPr>
              <a:t>while </a:t>
            </a:r>
            <a:r>
              <a:rPr lang="en-US" sz="1800" dirty="0" err="1" smtClean="0">
                <a:latin typeface="Marcellus"/>
                <a:ea typeface="ＭＳ Ｐゴシック" charset="0"/>
                <a:cs typeface="ＭＳ Ｐゴシック" charset="0"/>
              </a:rPr>
              <a:t>conditn</a:t>
            </a:r>
            <a:r>
              <a:rPr lang="en-US" sz="1800" dirty="0" smtClean="0">
                <a:latin typeface="Marcellus"/>
                <a:ea typeface="ＭＳ Ｐゴシック" charset="0"/>
                <a:cs typeface="ＭＳ Ｐゴシック" charset="0"/>
              </a:rPr>
              <a:t>=True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Inside While Loop</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Trapped in while loop</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a:p>
            <a:pPr>
              <a:tabLst>
                <a:tab pos="742278" algn="l"/>
                <a:tab pos="1023411" algn="l"/>
                <a:tab pos="1258984" algn="l"/>
              </a:tabLst>
              <a:defRPr/>
            </a:pPr>
            <a:endParaRPr lang="en-US" sz="14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45345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p>
          <a:p>
            <a:r>
              <a:rPr lang="en-US" sz="2400" dirty="0" smtClean="0"/>
              <a:t>The </a:t>
            </a:r>
            <a:r>
              <a:rPr lang="en-US" sz="2400" dirty="0"/>
              <a:t>hardware-based solutions to the </a:t>
            </a:r>
            <a:r>
              <a:rPr lang="en-US" sz="2400" dirty="0" smtClean="0"/>
              <a:t>CSP are </a:t>
            </a:r>
            <a:r>
              <a:rPr lang="en-US" sz="2400" dirty="0">
                <a:solidFill>
                  <a:srgbClr val="C00000"/>
                </a:solidFill>
              </a:rPr>
              <a:t>complicated for application programmers to use. </a:t>
            </a:r>
            <a:endParaRPr lang="en-US" sz="2400" dirty="0" smtClean="0">
              <a:solidFill>
                <a:srgbClr val="C00000"/>
              </a:solidFill>
            </a:endParaRPr>
          </a:p>
          <a:p>
            <a:endParaRPr lang="en-US" sz="2400" dirty="0" smtClean="0"/>
          </a:p>
          <a:p>
            <a:r>
              <a:rPr lang="en-US" sz="2400" dirty="0" err="1" smtClean="0"/>
              <a:t>Soln</a:t>
            </a:r>
            <a:r>
              <a:rPr lang="en-US" sz="2400" dirty="0" smtClean="0"/>
              <a:t>= Semaphore</a:t>
            </a:r>
          </a:p>
          <a:p>
            <a:endParaRPr lang="en-US" sz="2400" dirty="0" smtClean="0"/>
          </a:p>
        </p:txBody>
      </p:sp>
    </p:spTree>
    <p:extLst>
      <p:ext uri="{BB962C8B-B14F-4D97-AF65-F5344CB8AC3E}">
        <p14:creationId xmlns:p14="http://schemas.microsoft.com/office/powerpoint/2010/main" val="5799286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A </a:t>
            </a:r>
            <a:r>
              <a:rPr lang="en-US" sz="2400" dirty="0">
                <a:latin typeface="Marcellus"/>
              </a:rPr>
              <a:t>synchronization tool </a:t>
            </a:r>
          </a:p>
          <a:p>
            <a:r>
              <a:rPr lang="en-US" sz="2400" dirty="0">
                <a:latin typeface="Marcellus"/>
              </a:rPr>
              <a:t>A semaphore S is </a:t>
            </a:r>
            <a:r>
              <a:rPr lang="en-US" sz="2400" dirty="0">
                <a:solidFill>
                  <a:srgbClr val="C00000"/>
                </a:solidFill>
                <a:latin typeface="Marcellus"/>
              </a:rPr>
              <a:t>an integer variable </a:t>
            </a:r>
            <a:r>
              <a:rPr lang="en-US" sz="2400" dirty="0">
                <a:latin typeface="Marcellus"/>
              </a:rPr>
              <a:t>that, </a:t>
            </a:r>
            <a:endParaRPr lang="en-US" sz="2400" dirty="0" smtClean="0">
              <a:latin typeface="Marcellus"/>
            </a:endParaRPr>
          </a:p>
          <a:p>
            <a:pPr lvl="1"/>
            <a:r>
              <a:rPr lang="en-US" dirty="0" smtClean="0">
                <a:latin typeface="Marcellus"/>
              </a:rPr>
              <a:t>apart </a:t>
            </a:r>
            <a:r>
              <a:rPr lang="en-US" dirty="0">
                <a:latin typeface="Marcellus"/>
              </a:rPr>
              <a:t>from initialization, </a:t>
            </a:r>
            <a:endParaRPr lang="en-US" dirty="0" smtClean="0">
              <a:latin typeface="Marcellus"/>
            </a:endParaRPr>
          </a:p>
          <a:p>
            <a:pPr lvl="1"/>
            <a:r>
              <a:rPr lang="en-US" dirty="0" smtClean="0">
                <a:latin typeface="Marcellus"/>
              </a:rPr>
              <a:t>is accessed </a:t>
            </a:r>
            <a:r>
              <a:rPr lang="en-US" dirty="0">
                <a:latin typeface="Marcellus"/>
              </a:rPr>
              <a:t>only through two standard atomic operations: </a:t>
            </a:r>
            <a:endParaRPr lang="en-US" dirty="0" smtClean="0">
              <a:latin typeface="Marcellus"/>
            </a:endParaRPr>
          </a:p>
          <a:p>
            <a:pPr lvl="2"/>
            <a:r>
              <a:rPr lang="en-US" sz="2400" dirty="0" smtClean="0">
                <a:latin typeface="Marcellus"/>
              </a:rPr>
              <a:t>wait </a:t>
            </a:r>
            <a:r>
              <a:rPr lang="en-US" sz="2400" dirty="0">
                <a:latin typeface="Marcellus"/>
              </a:rPr>
              <a:t>() and </a:t>
            </a:r>
            <a:endParaRPr lang="en-US" sz="2400" dirty="0" smtClean="0">
              <a:latin typeface="Marcellus"/>
            </a:endParaRPr>
          </a:p>
          <a:p>
            <a:pPr lvl="2"/>
            <a:r>
              <a:rPr lang="en-US" sz="2400" dirty="0" smtClean="0">
                <a:latin typeface="Marcellus"/>
              </a:rPr>
              <a:t>signal </a:t>
            </a:r>
            <a:r>
              <a:rPr lang="en-US" sz="2400" dirty="0">
                <a:latin typeface="Marcellus"/>
              </a:rPr>
              <a:t>().</a:t>
            </a:r>
          </a:p>
          <a:p>
            <a:pPr lvl="1"/>
            <a:r>
              <a:rPr lang="en-US" dirty="0" smtClean="0">
                <a:solidFill>
                  <a:srgbClr val="C00000"/>
                </a:solidFill>
                <a:latin typeface="Marcellus"/>
              </a:rPr>
              <a:t>wait </a:t>
            </a:r>
            <a:r>
              <a:rPr lang="en-US" dirty="0">
                <a:solidFill>
                  <a:srgbClr val="C00000"/>
                </a:solidFill>
                <a:latin typeface="Marcellus"/>
              </a:rPr>
              <a:t>() operation </a:t>
            </a:r>
            <a:r>
              <a:rPr lang="en-US" dirty="0" smtClean="0">
                <a:solidFill>
                  <a:srgbClr val="C00000"/>
                </a:solidFill>
                <a:latin typeface="Marcellus"/>
              </a:rPr>
              <a:t>= originally </a:t>
            </a:r>
            <a:r>
              <a:rPr lang="en-US" dirty="0">
                <a:solidFill>
                  <a:srgbClr val="C00000"/>
                </a:solidFill>
                <a:latin typeface="Marcellus"/>
              </a:rPr>
              <a:t>termed P </a:t>
            </a:r>
            <a:endParaRPr lang="en-US" dirty="0" smtClean="0">
              <a:solidFill>
                <a:srgbClr val="C00000"/>
              </a:solidFill>
              <a:latin typeface="Marcellus"/>
            </a:endParaRPr>
          </a:p>
          <a:p>
            <a:pPr lvl="2"/>
            <a:r>
              <a:rPr lang="en-US" sz="2400" dirty="0" smtClean="0">
                <a:latin typeface="Marcellus"/>
              </a:rPr>
              <a:t>from </a:t>
            </a:r>
            <a:r>
              <a:rPr lang="en-US" sz="2400" dirty="0">
                <a:latin typeface="Marcellus"/>
              </a:rPr>
              <a:t>the Dutch </a:t>
            </a:r>
            <a:r>
              <a:rPr lang="en-US" sz="2400" i="1" dirty="0" err="1">
                <a:latin typeface="Marcellus"/>
              </a:rPr>
              <a:t>proberen</a:t>
            </a:r>
            <a:r>
              <a:rPr lang="en-US" sz="2400" i="1" dirty="0" smtClean="0">
                <a:latin typeface="Marcellus"/>
              </a:rPr>
              <a:t>,</a:t>
            </a:r>
          </a:p>
          <a:p>
            <a:pPr lvl="2"/>
            <a:r>
              <a:rPr lang="en-US" sz="2400" i="1" dirty="0" smtClean="0">
                <a:latin typeface="Marcellus"/>
              </a:rPr>
              <a:t>Meaning  </a:t>
            </a:r>
            <a:r>
              <a:rPr lang="en-US" sz="2400" dirty="0">
                <a:latin typeface="Marcellus"/>
              </a:rPr>
              <a:t>"</a:t>
            </a:r>
            <a:r>
              <a:rPr lang="en-US" sz="2400" dirty="0" smtClean="0">
                <a:latin typeface="Marcellus"/>
              </a:rPr>
              <a:t>to test“ or “to attempt” </a:t>
            </a:r>
          </a:p>
          <a:p>
            <a:pPr lvl="1"/>
            <a:r>
              <a:rPr lang="en-US" dirty="0" smtClean="0">
                <a:solidFill>
                  <a:srgbClr val="C00000"/>
                </a:solidFill>
                <a:latin typeface="Marcellus"/>
              </a:rPr>
              <a:t>signal() operation = originally </a:t>
            </a:r>
            <a:r>
              <a:rPr lang="en-US" dirty="0">
                <a:solidFill>
                  <a:srgbClr val="C00000"/>
                </a:solidFill>
                <a:latin typeface="Marcellus"/>
              </a:rPr>
              <a:t>called V </a:t>
            </a:r>
            <a:endParaRPr lang="en-US" dirty="0" smtClean="0">
              <a:solidFill>
                <a:srgbClr val="C00000"/>
              </a:solidFill>
              <a:latin typeface="Marcellus"/>
            </a:endParaRPr>
          </a:p>
          <a:p>
            <a:pPr lvl="2"/>
            <a:r>
              <a:rPr lang="en-US" sz="2400" dirty="0" smtClean="0">
                <a:latin typeface="Marcellus"/>
              </a:rPr>
              <a:t>from </a:t>
            </a:r>
            <a:r>
              <a:rPr lang="en-US" sz="2400" i="1" dirty="0" err="1">
                <a:latin typeface="Marcellus"/>
              </a:rPr>
              <a:t>verhogen</a:t>
            </a:r>
            <a:r>
              <a:rPr lang="en-US" sz="2400" i="1" dirty="0">
                <a:latin typeface="Marcellus"/>
              </a:rPr>
              <a:t>, </a:t>
            </a:r>
            <a:endParaRPr lang="en-US" sz="2400" i="1" dirty="0" smtClean="0">
              <a:latin typeface="Marcellus"/>
            </a:endParaRPr>
          </a:p>
          <a:p>
            <a:pPr lvl="2"/>
            <a:r>
              <a:rPr lang="en-US" sz="2400" i="1" dirty="0" smtClean="0">
                <a:latin typeface="Marcellus"/>
              </a:rPr>
              <a:t>Meaning  </a:t>
            </a:r>
            <a:r>
              <a:rPr lang="en-US" sz="2400" dirty="0" smtClean="0">
                <a:latin typeface="Marcellus"/>
              </a:rPr>
              <a:t>"to </a:t>
            </a:r>
            <a:r>
              <a:rPr lang="en-US" sz="2400" dirty="0">
                <a:latin typeface="Marcellus"/>
              </a:rPr>
              <a:t>increment</a:t>
            </a:r>
            <a:r>
              <a:rPr lang="en-US" sz="2400" dirty="0" smtClean="0">
                <a:latin typeface="Marcellus"/>
              </a:rPr>
              <a:t>" </a:t>
            </a:r>
            <a:endParaRPr lang="en-US" sz="2400" dirty="0" smtClean="0">
              <a:latin typeface="Marcellus"/>
              <a:ea typeface="ＭＳ Ｐゴシック" charset="0"/>
              <a:cs typeface="ＭＳ Ｐゴシック" charset="0"/>
            </a:endParaRPr>
          </a:p>
        </p:txBody>
      </p:sp>
    </p:spTree>
    <p:extLst>
      <p:ext uri="{BB962C8B-B14F-4D97-AF65-F5344CB8AC3E}">
        <p14:creationId xmlns:p14="http://schemas.microsoft.com/office/powerpoint/2010/main" val="36700512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Classical Definition of Wait-</a:t>
            </a:r>
          </a:p>
          <a:p>
            <a:pPr marL="3200400" lvl="7" indent="0">
              <a:buNone/>
            </a:pPr>
            <a:endParaRPr lang="en-US" sz="2000" dirty="0" smtClean="0"/>
          </a:p>
          <a:p>
            <a:pPr marL="3200400" lvl="7" indent="0">
              <a:buNone/>
            </a:pPr>
            <a:r>
              <a:rPr lang="en-US" sz="2400" dirty="0" smtClean="0"/>
              <a:t>wait(S</a:t>
            </a:r>
            <a:r>
              <a:rPr lang="en-US" sz="2400" dirty="0"/>
              <a:t>) {</a:t>
            </a:r>
          </a:p>
          <a:p>
            <a:pPr marL="3200400" lvl="7" indent="0">
              <a:buNone/>
            </a:pPr>
            <a:r>
              <a:rPr lang="en-US" sz="2400" dirty="0" smtClean="0"/>
              <a:t>while </a:t>
            </a:r>
            <a:r>
              <a:rPr lang="en-US" sz="2400" dirty="0"/>
              <a:t>S &lt;= 0</a:t>
            </a:r>
          </a:p>
          <a:p>
            <a:pPr marL="3200400" lvl="7" indent="0">
              <a:buNone/>
            </a:pPr>
            <a:r>
              <a:rPr lang="en-US" sz="2400" i="1" dirty="0" smtClean="0"/>
              <a:t>;  II </a:t>
            </a:r>
            <a:r>
              <a:rPr lang="en-US" sz="2400" dirty="0"/>
              <a:t>no-op</a:t>
            </a:r>
          </a:p>
          <a:p>
            <a:pPr marL="3200400" lvl="7" indent="0">
              <a:buNone/>
            </a:pPr>
            <a:r>
              <a:rPr lang="en-US" sz="2400" dirty="0"/>
              <a:t>s-</a:t>
            </a:r>
            <a:r>
              <a:rPr lang="en-US" sz="2400" dirty="0" smtClean="0"/>
              <a:t>-;</a:t>
            </a:r>
          </a:p>
          <a:p>
            <a:pPr marL="3200400" lvl="7" indent="0">
              <a:buNone/>
            </a:pPr>
            <a:r>
              <a:rPr lang="en-US" sz="2400" dirty="0" smtClean="0"/>
              <a:t>}</a:t>
            </a:r>
          </a:p>
          <a:p>
            <a:pPr marL="3200400" lvl="7" indent="0">
              <a:buNone/>
            </a:pPr>
            <a:endParaRPr lang="en-US" sz="2000" dirty="0" smtClean="0"/>
          </a:p>
          <a:p>
            <a:r>
              <a:rPr lang="en-US" sz="2400" dirty="0" smtClean="0"/>
              <a:t>The </a:t>
            </a:r>
            <a:r>
              <a:rPr lang="en-US" sz="2400" dirty="0"/>
              <a:t>testing </a:t>
            </a:r>
            <a:r>
              <a:rPr lang="en-US" sz="2400" dirty="0" smtClean="0"/>
              <a:t>of the </a:t>
            </a:r>
            <a:r>
              <a:rPr lang="en-US" sz="2400" dirty="0"/>
              <a:t>integer value of S (</a:t>
            </a:r>
            <a:r>
              <a:rPr lang="en-US" sz="2400" dirty="0" smtClean="0"/>
              <a:t>S&lt;=0</a:t>
            </a:r>
            <a:r>
              <a:rPr lang="en-US" sz="2400" dirty="0"/>
              <a:t>), as well as its possible modification (S--), </a:t>
            </a:r>
            <a:r>
              <a:rPr lang="en-US" sz="2400" dirty="0" smtClean="0"/>
              <a:t>must be </a:t>
            </a:r>
            <a:r>
              <a:rPr lang="en-US" sz="2400" dirty="0"/>
              <a:t>executed without interruption.</a:t>
            </a:r>
          </a:p>
          <a:p>
            <a:pPr marL="3200400" lvl="7" indent="0">
              <a:buNone/>
            </a:pPr>
            <a:endParaRPr lang="en-US" dirty="0"/>
          </a:p>
        </p:txBody>
      </p:sp>
    </p:spTree>
    <p:extLst>
      <p:ext uri="{BB962C8B-B14F-4D97-AF65-F5344CB8AC3E}">
        <p14:creationId xmlns:p14="http://schemas.microsoft.com/office/powerpoint/2010/main" val="22011233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Classical Definition of </a:t>
            </a:r>
            <a:r>
              <a:rPr lang="en-US" sz="2400" dirty="0" smtClean="0"/>
              <a:t>Signal-</a:t>
            </a:r>
            <a:endParaRPr lang="en-US" sz="2400" dirty="0"/>
          </a:p>
          <a:p>
            <a:pPr marL="3200400" lvl="7" indent="0">
              <a:buNone/>
            </a:pPr>
            <a:endParaRPr lang="en-US" sz="2400" dirty="0" smtClean="0"/>
          </a:p>
          <a:p>
            <a:pPr marL="3200400" lvl="7" indent="0">
              <a:buNone/>
            </a:pPr>
            <a:r>
              <a:rPr lang="en-US" sz="2400" dirty="0" smtClean="0"/>
              <a:t>signal(S</a:t>
            </a:r>
            <a:r>
              <a:rPr lang="en-US" sz="2400" dirty="0"/>
              <a:t>) {</a:t>
            </a:r>
          </a:p>
          <a:p>
            <a:pPr marL="3200400" lvl="7" indent="0">
              <a:buNone/>
            </a:pPr>
            <a:r>
              <a:rPr lang="en-US" sz="2400" dirty="0"/>
              <a:t>S++;</a:t>
            </a:r>
          </a:p>
          <a:p>
            <a:pPr marL="3200400" lvl="7" indent="0">
              <a:buNone/>
            </a:pPr>
            <a:r>
              <a:rPr lang="en-US" sz="2400" dirty="0" smtClean="0"/>
              <a:t>}</a:t>
            </a:r>
          </a:p>
          <a:p>
            <a:endParaRPr lang="en-US" sz="2400" dirty="0" smtClean="0"/>
          </a:p>
          <a:p>
            <a:r>
              <a:rPr lang="en-US" sz="2400" dirty="0" smtClean="0">
                <a:solidFill>
                  <a:srgbClr val="C00000"/>
                </a:solidFill>
              </a:rPr>
              <a:t>All </a:t>
            </a:r>
            <a:r>
              <a:rPr lang="en-US" sz="2400" dirty="0">
                <a:solidFill>
                  <a:srgbClr val="C00000"/>
                </a:solidFill>
              </a:rPr>
              <a:t>modifications to the integer value of the semaphore in the wait () </a:t>
            </a:r>
            <a:r>
              <a:rPr lang="en-US" sz="2400" dirty="0" smtClean="0">
                <a:solidFill>
                  <a:srgbClr val="C00000"/>
                </a:solidFill>
              </a:rPr>
              <a:t>and signal</a:t>
            </a:r>
            <a:r>
              <a:rPr lang="en-US" sz="2400" dirty="0">
                <a:solidFill>
                  <a:srgbClr val="C00000"/>
                </a:solidFill>
              </a:rPr>
              <a:t>() operations must be executed indivisibly. </a:t>
            </a:r>
            <a:endParaRPr lang="en-US" sz="2400" dirty="0" smtClean="0">
              <a:solidFill>
                <a:srgbClr val="C00000"/>
              </a:solidFill>
            </a:endParaRPr>
          </a:p>
          <a:p>
            <a:pPr lvl="1"/>
            <a:r>
              <a:rPr lang="en-US" dirty="0" smtClean="0"/>
              <a:t>That </a:t>
            </a:r>
            <a:r>
              <a:rPr lang="en-US" dirty="0"/>
              <a:t>is, when one </a:t>
            </a:r>
            <a:r>
              <a:rPr lang="en-US" dirty="0" smtClean="0"/>
              <a:t>process modifies </a:t>
            </a:r>
            <a:r>
              <a:rPr lang="en-US" dirty="0"/>
              <a:t>the semaphore value, </a:t>
            </a:r>
            <a:r>
              <a:rPr lang="en-US" dirty="0">
                <a:solidFill>
                  <a:srgbClr val="C00000"/>
                </a:solidFill>
              </a:rPr>
              <a:t>no other process can simultaneously </a:t>
            </a:r>
            <a:r>
              <a:rPr lang="en-US" dirty="0" smtClean="0">
                <a:solidFill>
                  <a:srgbClr val="C00000"/>
                </a:solidFill>
              </a:rPr>
              <a:t>modify</a:t>
            </a:r>
            <a:r>
              <a:rPr lang="en-US" dirty="0" smtClean="0"/>
              <a:t> that </a:t>
            </a:r>
            <a:r>
              <a:rPr lang="en-US" dirty="0"/>
              <a:t>same semaphore value.</a:t>
            </a:r>
            <a:endParaRPr lang="en-US" dirty="0" smtClean="0"/>
          </a:p>
        </p:txBody>
      </p:sp>
    </p:spTree>
    <p:extLst>
      <p:ext uri="{BB962C8B-B14F-4D97-AF65-F5344CB8AC3E}">
        <p14:creationId xmlns:p14="http://schemas.microsoft.com/office/powerpoint/2010/main" val="40889916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Usage of 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To Deal with n-process </a:t>
            </a:r>
            <a:r>
              <a:rPr lang="en-US" sz="2400" dirty="0" smtClean="0">
                <a:solidFill>
                  <a:srgbClr val="C00000"/>
                </a:solidFill>
              </a:rPr>
              <a:t>Critical Section Problem, </a:t>
            </a:r>
            <a:r>
              <a:rPr lang="en-US" sz="2400" dirty="0" err="1" smtClean="0">
                <a:solidFill>
                  <a:srgbClr val="C00000"/>
                </a:solidFill>
              </a:rPr>
              <a:t>i.e</a:t>
            </a:r>
            <a:r>
              <a:rPr lang="en-US" sz="2400" dirty="0" smtClean="0">
                <a:solidFill>
                  <a:srgbClr val="C00000"/>
                </a:solidFill>
              </a:rPr>
              <a:t> Mutual Exclusion</a:t>
            </a:r>
          </a:p>
          <a:p>
            <a:r>
              <a:rPr lang="en-US" sz="2400" dirty="0" smtClean="0"/>
              <a:t>To Solve </a:t>
            </a:r>
            <a:r>
              <a:rPr lang="en-US" sz="2400" dirty="0" smtClean="0">
                <a:solidFill>
                  <a:srgbClr val="C00000"/>
                </a:solidFill>
              </a:rPr>
              <a:t>Synchronization Problem</a:t>
            </a:r>
          </a:p>
          <a:p>
            <a:endParaRPr lang="en-US" sz="2400" dirty="0" smtClean="0"/>
          </a:p>
        </p:txBody>
      </p:sp>
    </p:spTree>
    <p:extLst>
      <p:ext uri="{BB962C8B-B14F-4D97-AF65-F5344CB8AC3E}">
        <p14:creationId xmlns:p14="http://schemas.microsoft.com/office/powerpoint/2010/main" val="31081892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Types of Semaphores</a:t>
            </a:r>
          </a:p>
          <a:p>
            <a:pPr lvl="1"/>
            <a:r>
              <a:rPr lang="en-US" dirty="0" smtClean="0">
                <a:solidFill>
                  <a:srgbClr val="C00000"/>
                </a:solidFill>
                <a:latin typeface="Marcellus"/>
              </a:rPr>
              <a:t>Counting </a:t>
            </a:r>
          </a:p>
          <a:p>
            <a:pPr lvl="1"/>
            <a:r>
              <a:rPr lang="en-US" dirty="0" smtClean="0">
                <a:solidFill>
                  <a:srgbClr val="C00000"/>
                </a:solidFill>
                <a:latin typeface="Marcellus"/>
              </a:rPr>
              <a:t>Binary </a:t>
            </a:r>
          </a:p>
          <a:p>
            <a:pPr lvl="1"/>
            <a:endParaRPr lang="en-US" dirty="0">
              <a:latin typeface="Marcellus"/>
            </a:endParaRPr>
          </a:p>
          <a:p>
            <a:r>
              <a:rPr lang="en-US" sz="2400" dirty="0" smtClean="0">
                <a:latin typeface="Marcellus"/>
              </a:rPr>
              <a:t>Counting Semaphore-</a:t>
            </a:r>
          </a:p>
          <a:p>
            <a:pPr lvl="1"/>
            <a:r>
              <a:rPr lang="en-US" dirty="0" smtClean="0">
                <a:latin typeface="Marcellus"/>
              </a:rPr>
              <a:t>The </a:t>
            </a:r>
            <a:r>
              <a:rPr lang="en-US" dirty="0">
                <a:latin typeface="Marcellus"/>
              </a:rPr>
              <a:t>value of a counting semaphore can range over an </a:t>
            </a:r>
            <a:r>
              <a:rPr lang="en-US" dirty="0">
                <a:solidFill>
                  <a:srgbClr val="C00000"/>
                </a:solidFill>
                <a:latin typeface="Marcellus"/>
              </a:rPr>
              <a:t>unrestricted domain.</a:t>
            </a:r>
          </a:p>
          <a:p>
            <a:r>
              <a:rPr lang="en-US" sz="2400" dirty="0" smtClean="0">
                <a:latin typeface="Marcellus"/>
              </a:rPr>
              <a:t>Binary Semaphore-</a:t>
            </a:r>
          </a:p>
          <a:p>
            <a:pPr lvl="1"/>
            <a:r>
              <a:rPr lang="en-US" dirty="0" smtClean="0">
                <a:latin typeface="Marcellus"/>
              </a:rPr>
              <a:t>The </a:t>
            </a:r>
            <a:r>
              <a:rPr lang="en-US" dirty="0">
                <a:latin typeface="Marcellus"/>
              </a:rPr>
              <a:t>value of a binary semaphore can range </a:t>
            </a:r>
            <a:r>
              <a:rPr lang="en-US" dirty="0">
                <a:solidFill>
                  <a:srgbClr val="C00000"/>
                </a:solidFill>
                <a:latin typeface="Marcellus"/>
              </a:rPr>
              <a:t>only between 0 and 1. </a:t>
            </a:r>
            <a:r>
              <a:rPr lang="en-US" dirty="0" smtClean="0">
                <a:solidFill>
                  <a:srgbClr val="C00000"/>
                </a:solidFill>
                <a:latin typeface="Marcellus"/>
              </a:rPr>
              <a:t>	</a:t>
            </a:r>
          </a:p>
          <a:p>
            <a:pPr lvl="1"/>
            <a:r>
              <a:rPr lang="en-US" dirty="0" smtClean="0">
                <a:latin typeface="Marcellus"/>
              </a:rPr>
              <a:t>Also known </a:t>
            </a:r>
            <a:r>
              <a:rPr lang="en-US" dirty="0">
                <a:latin typeface="Marcellus"/>
              </a:rPr>
              <a:t>as </a:t>
            </a:r>
            <a:r>
              <a:rPr lang="en-US" dirty="0" err="1">
                <a:solidFill>
                  <a:srgbClr val="C00000"/>
                </a:solidFill>
                <a:latin typeface="Marcellus"/>
              </a:rPr>
              <a:t>mutex</a:t>
            </a:r>
            <a:r>
              <a:rPr lang="en-US" dirty="0">
                <a:solidFill>
                  <a:srgbClr val="C00000"/>
                </a:solidFill>
                <a:latin typeface="Marcellus"/>
              </a:rPr>
              <a:t> locks</a:t>
            </a:r>
            <a:r>
              <a:rPr lang="en-US" dirty="0">
                <a:latin typeface="Marcellus"/>
              </a:rPr>
              <a:t>, </a:t>
            </a:r>
            <a:endParaRPr lang="en-US" dirty="0" smtClean="0">
              <a:latin typeface="Marcellus"/>
            </a:endParaRPr>
          </a:p>
          <a:p>
            <a:pPr lvl="1"/>
            <a:r>
              <a:rPr lang="en-US" dirty="0">
                <a:latin typeface="Marcellus"/>
              </a:rPr>
              <a:t>A</a:t>
            </a:r>
            <a:r>
              <a:rPr lang="en-US" dirty="0" smtClean="0">
                <a:latin typeface="Marcellus"/>
              </a:rPr>
              <a:t>s </a:t>
            </a:r>
            <a:r>
              <a:rPr lang="en-US" dirty="0">
                <a:latin typeface="Marcellus"/>
              </a:rPr>
              <a:t>they </a:t>
            </a:r>
            <a:r>
              <a:rPr lang="en-US" dirty="0" smtClean="0">
                <a:solidFill>
                  <a:srgbClr val="C00000"/>
                </a:solidFill>
                <a:latin typeface="Marcellus"/>
              </a:rPr>
              <a:t>provide </a:t>
            </a:r>
            <a:r>
              <a:rPr lang="en-US" dirty="0">
                <a:solidFill>
                  <a:srgbClr val="C00000"/>
                </a:solidFill>
                <a:latin typeface="Marcellus"/>
              </a:rPr>
              <a:t>mutual exclusion.</a:t>
            </a:r>
            <a:endParaRPr lang="en-US" dirty="0" smtClean="0">
              <a:solidFill>
                <a:srgbClr val="C00000"/>
              </a:solidFill>
              <a:latin typeface="Marcellus"/>
            </a:endParaRPr>
          </a:p>
        </p:txBody>
      </p:sp>
    </p:spTree>
    <p:extLst>
      <p:ext uri="{BB962C8B-B14F-4D97-AF65-F5344CB8AC3E}">
        <p14:creationId xmlns:p14="http://schemas.microsoft.com/office/powerpoint/2010/main" val="376581160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Used </a:t>
            </a:r>
            <a:r>
              <a:rPr lang="en-US" sz="2400" dirty="0"/>
              <a:t>to control access to a given </a:t>
            </a:r>
            <a:r>
              <a:rPr lang="en-US" sz="2400" dirty="0" smtClean="0"/>
              <a:t>resource consisting </a:t>
            </a:r>
            <a:r>
              <a:rPr lang="en-US" sz="2400" dirty="0"/>
              <a:t>of a finite number </a:t>
            </a:r>
            <a:r>
              <a:rPr lang="en-US" sz="2400" dirty="0" smtClean="0"/>
              <a:t>of </a:t>
            </a:r>
            <a:r>
              <a:rPr lang="en-US" sz="2400" dirty="0"/>
              <a:t>instances. </a:t>
            </a:r>
            <a:endParaRPr lang="en-US" sz="2400" dirty="0" smtClean="0"/>
          </a:p>
          <a:p>
            <a:r>
              <a:rPr lang="en-US" sz="2400" dirty="0" smtClean="0"/>
              <a:t>The </a:t>
            </a:r>
            <a:r>
              <a:rPr lang="en-US" sz="2400" dirty="0"/>
              <a:t>semaphore is </a:t>
            </a:r>
            <a:r>
              <a:rPr lang="en-US" sz="2400" dirty="0">
                <a:solidFill>
                  <a:srgbClr val="C00000"/>
                </a:solidFill>
              </a:rPr>
              <a:t>initialized to </a:t>
            </a:r>
            <a:r>
              <a:rPr lang="en-US" sz="2400" dirty="0" smtClean="0">
                <a:solidFill>
                  <a:srgbClr val="C00000"/>
                </a:solidFill>
              </a:rPr>
              <a:t>the number </a:t>
            </a:r>
            <a:r>
              <a:rPr lang="en-US" sz="2400" dirty="0">
                <a:solidFill>
                  <a:srgbClr val="C00000"/>
                </a:solidFill>
              </a:rPr>
              <a:t>of resources available. </a:t>
            </a:r>
            <a:endParaRPr lang="en-US" sz="2400" dirty="0" smtClean="0">
              <a:solidFill>
                <a:srgbClr val="C00000"/>
              </a:solidFill>
            </a:endParaRPr>
          </a:p>
        </p:txBody>
      </p:sp>
    </p:spTree>
    <p:extLst>
      <p:ext uri="{BB962C8B-B14F-4D97-AF65-F5344CB8AC3E}">
        <p14:creationId xmlns:p14="http://schemas.microsoft.com/office/powerpoint/2010/main" val="2806402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Result=&gt;  "counter == 4“, incorrect state </a:t>
            </a:r>
          </a:p>
          <a:p>
            <a:pPr lvl="1"/>
            <a:r>
              <a:rPr lang="en-IN" sz="2800" dirty="0" smtClean="0"/>
              <a:t> indicating that four buffers are full, </a:t>
            </a:r>
          </a:p>
          <a:p>
            <a:r>
              <a:rPr lang="en-IN" dirty="0" smtClean="0"/>
              <a:t>Correct state=five </a:t>
            </a:r>
            <a:r>
              <a:rPr lang="en-IN" dirty="0"/>
              <a:t>buffers are full. </a:t>
            </a:r>
            <a:endParaRPr lang="en-IN" dirty="0" smtClean="0"/>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339E2A0-555E-430A-9A91-9A37E8575B2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12</a:t>
            </a:fld>
            <a:endParaRPr lang="en-US"/>
          </a:p>
        </p:txBody>
      </p:sp>
    </p:spTree>
    <p:extLst>
      <p:ext uri="{BB962C8B-B14F-4D97-AF65-F5344CB8AC3E}">
        <p14:creationId xmlns:p14="http://schemas.microsoft.com/office/powerpoint/2010/main" val="396608347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Each </a:t>
            </a:r>
            <a:r>
              <a:rPr lang="en-US" sz="2400" dirty="0"/>
              <a:t>process that wishes to </a:t>
            </a:r>
            <a:r>
              <a:rPr lang="en-US" sz="2400" dirty="0">
                <a:solidFill>
                  <a:srgbClr val="C00000"/>
                </a:solidFill>
              </a:rPr>
              <a:t>use a </a:t>
            </a:r>
            <a:r>
              <a:rPr lang="en-US" sz="2400" dirty="0" smtClean="0">
                <a:solidFill>
                  <a:srgbClr val="C00000"/>
                </a:solidFill>
              </a:rPr>
              <a:t>resource </a:t>
            </a:r>
            <a:r>
              <a:rPr lang="en-US" sz="2400" dirty="0" smtClean="0"/>
              <a:t>performs </a:t>
            </a:r>
            <a:r>
              <a:rPr lang="en-US" sz="2400" dirty="0">
                <a:solidFill>
                  <a:srgbClr val="C00000"/>
                </a:solidFill>
              </a:rPr>
              <a:t>a wait() operation </a:t>
            </a:r>
            <a:r>
              <a:rPr lang="en-US" sz="2400" dirty="0"/>
              <a:t>on the semaphore </a:t>
            </a:r>
            <a:r>
              <a:rPr lang="en-US" sz="2400" dirty="0" smtClean="0"/>
              <a:t>,</a:t>
            </a:r>
          </a:p>
          <a:p>
            <a:pPr lvl="1"/>
            <a:r>
              <a:rPr lang="en-US" dirty="0" smtClean="0">
                <a:solidFill>
                  <a:schemeClr val="accent5"/>
                </a:solidFill>
              </a:rPr>
              <a:t>thereby </a:t>
            </a:r>
            <a:r>
              <a:rPr lang="en-US" dirty="0">
                <a:solidFill>
                  <a:schemeClr val="accent5"/>
                </a:solidFill>
              </a:rPr>
              <a:t>decrementing </a:t>
            </a:r>
            <a:r>
              <a:rPr lang="en-US" dirty="0" smtClean="0">
                <a:solidFill>
                  <a:schemeClr val="accent5"/>
                </a:solidFill>
              </a:rPr>
              <a:t>the count. </a:t>
            </a:r>
          </a:p>
          <a:p>
            <a:endParaRPr lang="en-US" sz="2400" dirty="0" smtClean="0">
              <a:solidFill>
                <a:schemeClr val="accent5"/>
              </a:solidFill>
            </a:endParaRPr>
          </a:p>
          <a:p>
            <a:r>
              <a:rPr lang="en-US" sz="2400" dirty="0" smtClean="0"/>
              <a:t>When </a:t>
            </a:r>
            <a:r>
              <a:rPr lang="en-US" sz="2400" dirty="0"/>
              <a:t>a process </a:t>
            </a:r>
            <a:r>
              <a:rPr lang="en-US" sz="2400" dirty="0">
                <a:solidFill>
                  <a:srgbClr val="C00000"/>
                </a:solidFill>
              </a:rPr>
              <a:t>releases a resource</a:t>
            </a:r>
            <a:r>
              <a:rPr lang="en-US" sz="2400" dirty="0"/>
              <a:t>, it performs </a:t>
            </a:r>
            <a:r>
              <a:rPr lang="en-US" sz="2400" dirty="0">
                <a:solidFill>
                  <a:srgbClr val="C00000"/>
                </a:solidFill>
              </a:rPr>
              <a:t>a signal() operation</a:t>
            </a:r>
          </a:p>
          <a:p>
            <a:pPr lvl="1"/>
            <a:r>
              <a:rPr lang="en-US" dirty="0" smtClean="0">
                <a:solidFill>
                  <a:schemeClr val="accent5"/>
                </a:solidFill>
              </a:rPr>
              <a:t>incrementing </a:t>
            </a:r>
            <a:r>
              <a:rPr lang="en-US" dirty="0">
                <a:solidFill>
                  <a:schemeClr val="accent5"/>
                </a:solidFill>
              </a:rPr>
              <a:t>the </a:t>
            </a:r>
            <a:r>
              <a:rPr lang="en-US" dirty="0" smtClean="0">
                <a:solidFill>
                  <a:schemeClr val="accent5"/>
                </a:solidFill>
              </a:rPr>
              <a:t>count. </a:t>
            </a:r>
          </a:p>
          <a:p>
            <a:endParaRPr lang="en-US" sz="2400" dirty="0" smtClean="0"/>
          </a:p>
          <a:p>
            <a:r>
              <a:rPr lang="en-US" sz="2400" b="1" dirty="0" smtClean="0"/>
              <a:t>When </a:t>
            </a:r>
            <a:r>
              <a:rPr lang="en-US" sz="2400" b="1" dirty="0"/>
              <a:t>the count for the semaphore goes to 0, </a:t>
            </a:r>
            <a:r>
              <a:rPr lang="en-US" sz="2400" b="1" dirty="0" smtClean="0"/>
              <a:t>all resources </a:t>
            </a:r>
            <a:r>
              <a:rPr lang="en-US" sz="2400" b="1" dirty="0"/>
              <a:t>are being used. </a:t>
            </a:r>
            <a:endParaRPr lang="en-US" sz="2400" b="1" dirty="0" smtClean="0"/>
          </a:p>
          <a:p>
            <a:pPr lvl="1"/>
            <a:r>
              <a:rPr lang="en-US" b="1" dirty="0" smtClean="0"/>
              <a:t>After </a:t>
            </a:r>
            <a:r>
              <a:rPr lang="en-US" b="1" dirty="0"/>
              <a:t>that, processes that wish to use a resource </a:t>
            </a:r>
            <a:r>
              <a:rPr lang="en-US" b="1" dirty="0" smtClean="0"/>
              <a:t>will </a:t>
            </a:r>
            <a:r>
              <a:rPr lang="en-US" b="1" dirty="0" smtClean="0">
                <a:solidFill>
                  <a:schemeClr val="accent5"/>
                </a:solidFill>
              </a:rPr>
              <a:t>block </a:t>
            </a:r>
            <a:r>
              <a:rPr lang="en-US" b="1" dirty="0">
                <a:solidFill>
                  <a:schemeClr val="accent5"/>
                </a:solidFill>
              </a:rPr>
              <a:t>until the count becomes greater than 0.</a:t>
            </a:r>
            <a:endParaRPr lang="en-US" b="1" dirty="0" smtClean="0">
              <a:solidFill>
                <a:schemeClr val="accent5"/>
              </a:solidFill>
              <a:latin typeface="Marcellus"/>
            </a:endParaRPr>
          </a:p>
        </p:txBody>
      </p:sp>
    </p:spTree>
    <p:extLst>
      <p:ext uri="{BB962C8B-B14F-4D97-AF65-F5344CB8AC3E}">
        <p14:creationId xmlns:p14="http://schemas.microsoft.com/office/powerpoint/2010/main" val="5779470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913771" y="548993"/>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smtClean="0"/>
              <a:t>At particular </a:t>
            </a:r>
            <a:r>
              <a:rPr lang="en-US" sz="2000" dirty="0"/>
              <a:t>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endParaRPr lang="en-US" sz="2000" dirty="0" smtClean="0"/>
          </a:p>
          <a:p>
            <a:pPr marL="0" indent="0" fontAlgn="base">
              <a:buNone/>
            </a:pPr>
            <a:r>
              <a:rPr lang="en-US" sz="2000" dirty="0" smtClean="0"/>
              <a:t>Which </a:t>
            </a:r>
            <a:r>
              <a:rPr lang="en-US" sz="2000" dirty="0"/>
              <a:t>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9982493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669759" y="22647"/>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smtClean="0"/>
              <a:t>At particular </a:t>
            </a:r>
            <a:r>
              <a:rPr lang="en-US" sz="2000" dirty="0"/>
              <a:t>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r>
              <a:rPr lang="en-US" sz="2000" dirty="0"/>
              <a:t>Which 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r>
              <a:rPr lang="en-US" sz="2000" dirty="0"/>
              <a:t/>
            </a:r>
            <a:br>
              <a:rPr lang="en-US" sz="2000" dirty="0"/>
            </a:br>
            <a:r>
              <a:rPr lang="en-US" sz="2000" b="1" dirty="0" smtClean="0"/>
              <a:t>Answer</a:t>
            </a:r>
            <a:r>
              <a:rPr lang="en-US" sz="2000" b="1" dirty="0"/>
              <a:t>:</a:t>
            </a:r>
            <a:r>
              <a:rPr lang="en-US" sz="2000" dirty="0"/>
              <a:t> </a:t>
            </a:r>
            <a:r>
              <a:rPr lang="en-US" sz="2000" b="1" dirty="0"/>
              <a:t>(C</a:t>
            </a:r>
            <a:r>
              <a:rPr lang="en-US" sz="2000" b="1" dirty="0" smtClean="0"/>
              <a:t>)</a:t>
            </a:r>
            <a:r>
              <a:rPr lang="en-US" sz="2000" dirty="0"/>
              <a:t/>
            </a:r>
            <a:br>
              <a:rPr lang="en-US" sz="2000" dirty="0"/>
            </a:br>
            <a:r>
              <a:rPr lang="en-US" sz="2000" b="1" dirty="0"/>
              <a:t>Explanation:</a:t>
            </a:r>
            <a:r>
              <a:rPr lang="en-US" sz="2000" dirty="0"/>
              <a:t> P: Wait operation decrements the value of the counting semaphore by 1.</a:t>
            </a:r>
            <a:br>
              <a:rPr lang="en-US" sz="2000" dirty="0"/>
            </a:br>
            <a:r>
              <a:rPr lang="en-US" sz="2000" dirty="0"/>
              <a:t>V: Signal operation increments the value of counting semaphore by 1.</a:t>
            </a:r>
            <a:br>
              <a:rPr lang="en-US" sz="2000" dirty="0"/>
            </a:br>
            <a:r>
              <a:rPr lang="en-US" sz="2000" dirty="0"/>
              <a:t>Current value of the counting semaphore = 10</a:t>
            </a:r>
            <a:br>
              <a:rPr lang="en-US" sz="2000" dirty="0"/>
            </a:br>
            <a:r>
              <a:rPr lang="en-US" sz="2000" dirty="0"/>
              <a:t>a) after 3 P operations, value of semaphore = 10-3 = 7</a:t>
            </a:r>
            <a:br>
              <a:rPr lang="en-US" sz="2000" dirty="0"/>
            </a:br>
            <a:r>
              <a:rPr lang="en-US" sz="2000" dirty="0"/>
              <a:t>d) after 2 v operations, and 5 operations value of semaphore = 10 + 2 – 5 = 7</a:t>
            </a:r>
            <a:br>
              <a:rPr lang="en-US" sz="2000" dirty="0"/>
            </a:br>
            <a:r>
              <a:rPr lang="en-US" sz="2000" dirty="0"/>
              <a:t>Hence option (C) is correct.</a:t>
            </a:r>
          </a:p>
        </p:txBody>
      </p:sp>
    </p:spTree>
    <p:extLst>
      <p:ext uri="{BB962C8B-B14F-4D97-AF65-F5344CB8AC3E}">
        <p14:creationId xmlns:p14="http://schemas.microsoft.com/office/powerpoint/2010/main" val="31508454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smtClean="0"/>
              <a:t>At </a:t>
            </a:r>
            <a:r>
              <a:rPr lang="en-US" sz="2000" dirty="0"/>
              <a:t>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44940305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smtClean="0"/>
              <a:t>At </a:t>
            </a:r>
            <a:r>
              <a:rPr lang="en-US" sz="2000" dirty="0"/>
              <a:t>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r>
              <a:rPr lang="en-US" sz="2000" dirty="0"/>
              <a:t/>
            </a:r>
            <a:br>
              <a:rPr lang="en-US" sz="2000" dirty="0"/>
            </a:br>
            <a:r>
              <a:rPr lang="en-US" sz="2000" dirty="0"/>
              <a:t/>
            </a:r>
            <a:br>
              <a:rPr lang="en-US" sz="2000" dirty="0"/>
            </a:br>
            <a:r>
              <a:rPr lang="en-US" sz="2000" b="1" dirty="0"/>
              <a:t>Answer:</a:t>
            </a:r>
            <a:r>
              <a:rPr lang="en-US" sz="2000" dirty="0"/>
              <a:t> </a:t>
            </a:r>
            <a:r>
              <a:rPr lang="en-US" sz="2000" b="1" dirty="0"/>
              <a:t>(B)</a:t>
            </a:r>
            <a:r>
              <a:rPr lang="en-US" sz="2000" dirty="0"/>
              <a:t/>
            </a:r>
            <a:br>
              <a:rPr lang="en-US" sz="2000" dirty="0"/>
            </a:br>
            <a:r>
              <a:rPr lang="en-US" sz="2000" b="1" dirty="0" smtClean="0"/>
              <a:t>Explanation</a:t>
            </a:r>
            <a:r>
              <a:rPr lang="en-US" sz="2000" b="1" dirty="0"/>
              <a:t>:</a:t>
            </a:r>
            <a:r>
              <a:rPr lang="en-US" sz="2000" dirty="0"/>
              <a:t> </a:t>
            </a:r>
            <a:r>
              <a:rPr lang="en-US" sz="2000" dirty="0" err="1"/>
              <a:t>Intially</a:t>
            </a:r>
            <a:r>
              <a:rPr lang="en-US" sz="2000" dirty="0"/>
              <a:t> the value of a counting semaphore is 10 Now 12 P operation are performed.</a:t>
            </a:r>
            <a:br>
              <a:rPr lang="en-US" sz="2000" dirty="0"/>
            </a:br>
            <a:r>
              <a:rPr lang="en-US" sz="2000" dirty="0"/>
              <a:t>Now counting semaphore value = -2</a:t>
            </a:r>
            <a:br>
              <a:rPr lang="en-US" sz="2000" dirty="0"/>
            </a:br>
            <a:r>
              <a:rPr lang="en-US" sz="2000" dirty="0"/>
              <a:t>“x” V operations were performed on this semaphore and final value of counting semaphore = 7</a:t>
            </a:r>
            <a:br>
              <a:rPr lang="en-US" sz="2000" dirty="0"/>
            </a:br>
            <a:r>
              <a:rPr lang="en-US" sz="2000" dirty="0" err="1"/>
              <a:t>i.e</a:t>
            </a:r>
            <a:r>
              <a:rPr lang="en-US" sz="2000" dirty="0"/>
              <a:t> x + (-2) = 7</a:t>
            </a:r>
            <a:br>
              <a:rPr lang="en-US" sz="2000" dirty="0"/>
            </a:br>
            <a:r>
              <a:rPr lang="en-US" sz="2000" dirty="0"/>
              <a:t>x = 9.</a:t>
            </a:r>
            <a:br>
              <a:rPr lang="en-US" sz="2000" dirty="0"/>
            </a:br>
            <a:r>
              <a:rPr lang="en-US" sz="2000" dirty="0"/>
              <a:t>So, option (C) is correct.</a:t>
            </a:r>
          </a:p>
        </p:txBody>
      </p:sp>
    </p:spTree>
    <p:extLst>
      <p:ext uri="{BB962C8B-B14F-4D97-AF65-F5344CB8AC3E}">
        <p14:creationId xmlns:p14="http://schemas.microsoft.com/office/powerpoint/2010/main" val="394773091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Binary 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125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C00000"/>
                </a:solidFill>
              </a:rPr>
              <a:t>Mutual Exclusion using Binary Semaphore</a:t>
            </a:r>
          </a:p>
          <a:p>
            <a:r>
              <a:rPr lang="en-US" sz="2400" dirty="0" smtClean="0"/>
              <a:t>Used </a:t>
            </a:r>
            <a:r>
              <a:rPr lang="en-US" sz="2400" dirty="0"/>
              <a:t>to deal with the critical-section problem f</a:t>
            </a:r>
            <a:r>
              <a:rPr lang="en-US" sz="2400" dirty="0" smtClean="0"/>
              <a:t>or multiple </a:t>
            </a:r>
            <a:r>
              <a:rPr lang="en-US" sz="2400" dirty="0"/>
              <a:t>processes. </a:t>
            </a:r>
            <a:endParaRPr lang="en-US" sz="2400" dirty="0" smtClean="0"/>
          </a:p>
          <a:p>
            <a:r>
              <a:rPr lang="en-US" sz="2400" dirty="0" smtClean="0"/>
              <a:t>Processes </a:t>
            </a:r>
            <a:r>
              <a:rPr lang="en-US" sz="2400" dirty="0"/>
              <a:t>share a semaphore, </a:t>
            </a:r>
            <a:r>
              <a:rPr lang="en-US" sz="2400" dirty="0" err="1"/>
              <a:t>mutex</a:t>
            </a:r>
            <a:r>
              <a:rPr lang="en-US" sz="2400" dirty="0"/>
              <a:t>, initialized to 1</a:t>
            </a:r>
            <a:r>
              <a:rPr lang="en-US" sz="2400" dirty="0" smtClean="0"/>
              <a:t>.</a:t>
            </a:r>
          </a:p>
          <a:p>
            <a:endParaRPr lang="en-US" dirty="0"/>
          </a:p>
          <a:p>
            <a:endParaRPr lang="en-US" b="1" dirty="0" smtClean="0">
              <a:solidFill>
                <a:srgbClr val="FF0000"/>
              </a:solidFill>
              <a:latin typeface="Marcellus"/>
            </a:endParaRP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35175" b="11407"/>
          <a:stretch/>
        </p:blipFill>
        <p:spPr bwMode="auto">
          <a:xfrm>
            <a:off x="3192065" y="2784120"/>
            <a:ext cx="4832819" cy="2506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2934248"/>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374375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435936"/>
          </a:xfrm>
        </p:spPr>
        <p:txBody>
          <a:bodyPr>
            <a:normAutofit fontScale="90000"/>
          </a:bodyPr>
          <a:lstStyle/>
          <a:p>
            <a:pPr algn="ctr"/>
            <a:r>
              <a:rPr lang="en-IN" sz="3200" dirty="0">
                <a:solidFill>
                  <a:srgbClr val="C00000"/>
                </a:solidFill>
                <a:latin typeface="Marcellus" panose="020E0602050203020307" pitchFamily="34" charset="0"/>
              </a:rPr>
              <a:t>Mutual Exclusion using Binary 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126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286604" y="460906"/>
            <a:ext cx="10850628" cy="497990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Process P0 tries to enter the CS</a:t>
            </a:r>
          </a:p>
          <a:p>
            <a:pPr marL="0" indent="0">
              <a:buNone/>
            </a:pPr>
            <a:r>
              <a:rPr lang="en-US" sz="2400" dirty="0" smtClean="0"/>
              <a:t>P0 </a:t>
            </a:r>
          </a:p>
          <a:p>
            <a:pPr marL="0" indent="0">
              <a:buNone/>
            </a:pPr>
            <a:r>
              <a:rPr lang="en-US" sz="2400" dirty="0" smtClean="0"/>
              <a:t>while(</a:t>
            </a:r>
            <a:r>
              <a:rPr lang="en-US" sz="2400" dirty="0" err="1" smtClean="0"/>
              <a:t>mutex</a:t>
            </a:r>
            <a:r>
              <a:rPr lang="en-US" sz="2400" dirty="0" smtClean="0"/>
              <a:t>&lt;=0);                 </a:t>
            </a:r>
            <a:endParaRPr lang="en-US" sz="2400" dirty="0"/>
          </a:p>
          <a:p>
            <a:pPr marL="0" indent="0">
              <a:buNone/>
            </a:pPr>
            <a:r>
              <a:rPr lang="en-US" sz="2400" dirty="0" err="1" smtClean="0"/>
              <a:t>mutex</a:t>
            </a:r>
            <a:r>
              <a:rPr lang="en-US" sz="2400" dirty="0" smtClean="0"/>
              <a:t>=1 so Condition is False</a:t>
            </a:r>
          </a:p>
          <a:p>
            <a:pPr marL="0" indent="0">
              <a:buNone/>
            </a:pPr>
            <a:r>
              <a:rPr lang="en-US" sz="2400" dirty="0" smtClean="0"/>
              <a:t>Comes out of while loop </a:t>
            </a:r>
          </a:p>
          <a:p>
            <a:pPr marL="0" indent="0">
              <a:buNone/>
            </a:pPr>
            <a:r>
              <a:rPr lang="en-US" sz="2400" dirty="0" err="1" smtClean="0"/>
              <a:t>mutex</a:t>
            </a:r>
            <a:r>
              <a:rPr lang="en-US" sz="2400" dirty="0" smtClean="0"/>
              <a:t> - -</a:t>
            </a:r>
          </a:p>
          <a:p>
            <a:pPr marL="0" indent="0">
              <a:buNone/>
            </a:pPr>
            <a:r>
              <a:rPr lang="en-US" sz="2400" dirty="0" smtClean="0"/>
              <a:t>so </a:t>
            </a:r>
            <a:r>
              <a:rPr lang="en-US" sz="2400" dirty="0" err="1" smtClean="0"/>
              <a:t>mutex</a:t>
            </a:r>
            <a:r>
              <a:rPr lang="en-US" sz="2400" dirty="0" smtClean="0"/>
              <a:t>=0</a:t>
            </a:r>
          </a:p>
          <a:p>
            <a:pPr marL="0" indent="0">
              <a:buNone/>
            </a:pPr>
            <a:endParaRPr lang="en-US" sz="2400" dirty="0"/>
          </a:p>
          <a:p>
            <a:pPr marL="0" indent="0">
              <a:buNone/>
            </a:pPr>
            <a:r>
              <a:rPr lang="en-US" sz="2400" dirty="0" smtClean="0"/>
              <a:t>Now P1 tries to enter CS</a:t>
            </a:r>
          </a:p>
          <a:p>
            <a:pPr marL="0" indent="0">
              <a:buNone/>
            </a:pPr>
            <a:r>
              <a:rPr lang="en-US" sz="2400" dirty="0" smtClean="0"/>
              <a:t>while(</a:t>
            </a:r>
            <a:r>
              <a:rPr lang="en-US" sz="2400" dirty="0" err="1" smtClean="0"/>
              <a:t>mutex</a:t>
            </a:r>
            <a:r>
              <a:rPr lang="en-US" sz="2400" dirty="0" smtClean="0"/>
              <a:t>&lt;=0);</a:t>
            </a:r>
          </a:p>
          <a:p>
            <a:pPr marL="0" indent="0">
              <a:buNone/>
            </a:pPr>
            <a:r>
              <a:rPr lang="en-US" sz="2400" dirty="0" smtClean="0"/>
              <a:t>condition is True , so P1 gets trapped in a Do Nothing Loop</a:t>
            </a:r>
          </a:p>
          <a:p>
            <a:pPr marL="0" indent="0">
              <a:buNone/>
            </a:pPr>
            <a:r>
              <a:rPr lang="en-US" sz="2400" dirty="0" smtClean="0"/>
              <a:t>P1 cannot enter CS                                    ============&gt;ME preserved</a:t>
            </a: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44233" b="11407"/>
          <a:stretch/>
        </p:blipFill>
        <p:spPr bwMode="auto">
          <a:xfrm>
            <a:off x="6032015" y="1078151"/>
            <a:ext cx="3084692" cy="224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108847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13203343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can also use semaphores to solve various synchronization problems</a:t>
            </a:r>
            <a:r>
              <a:rPr lang="en-US" sz="2400" dirty="0" smtClean="0"/>
              <a:t>. </a:t>
            </a:r>
          </a:p>
          <a:p>
            <a:r>
              <a:rPr lang="en-US" sz="2400" dirty="0" smtClean="0"/>
              <a:t>Consider </a:t>
            </a:r>
            <a:r>
              <a:rPr lang="en-US" sz="2400" dirty="0"/>
              <a:t>two concurrently </a:t>
            </a:r>
            <a:r>
              <a:rPr lang="en-US" sz="2400" dirty="0" smtClean="0"/>
              <a:t>running </a:t>
            </a:r>
            <a:r>
              <a:rPr lang="en-US" sz="2400" dirty="0"/>
              <a:t>processes: </a:t>
            </a:r>
            <a:endParaRPr lang="en-US" sz="2400" dirty="0" smtClean="0"/>
          </a:p>
          <a:p>
            <a:pPr lvl="1"/>
            <a:r>
              <a:rPr lang="en-US" sz="2000" dirty="0" smtClean="0"/>
              <a:t>P1 </a:t>
            </a:r>
            <a:r>
              <a:rPr lang="en-US" sz="2000" dirty="0"/>
              <a:t>with a </a:t>
            </a:r>
            <a:r>
              <a:rPr lang="en-US" sz="2000" dirty="0" smtClean="0"/>
              <a:t>statement S1 </a:t>
            </a:r>
          </a:p>
          <a:p>
            <a:pPr lvl="1"/>
            <a:r>
              <a:rPr lang="en-US" sz="2000" dirty="0" smtClean="0"/>
              <a:t>P2 with a statement S2 . </a:t>
            </a:r>
          </a:p>
          <a:p>
            <a:pPr lvl="1"/>
            <a:r>
              <a:rPr lang="en-US" sz="2000" dirty="0" smtClean="0"/>
              <a:t>Suppose we require that S2 be executed only after S1 </a:t>
            </a:r>
            <a:r>
              <a:rPr lang="en-US" sz="2000" dirty="0"/>
              <a:t>has completed. </a:t>
            </a:r>
            <a:endParaRPr lang="en-US" sz="2000" dirty="0" smtClean="0"/>
          </a:p>
        </p:txBody>
      </p:sp>
    </p:spTree>
    <p:extLst>
      <p:ext uri="{BB962C8B-B14F-4D97-AF65-F5344CB8AC3E}">
        <p14:creationId xmlns:p14="http://schemas.microsoft.com/office/powerpoint/2010/main" val="21292267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7"/>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 P1 and </a:t>
            </a:r>
            <a:r>
              <a:rPr lang="en-US" sz="2400" dirty="0"/>
              <a:t>P2 share a </a:t>
            </a:r>
            <a:r>
              <a:rPr lang="en-US" sz="2400" dirty="0">
                <a:solidFill>
                  <a:srgbClr val="C00000"/>
                </a:solidFill>
              </a:rPr>
              <a:t>common semaphore synch, initialized to </a:t>
            </a:r>
            <a:r>
              <a:rPr lang="en-US" sz="2400" dirty="0" smtClean="0">
                <a:solidFill>
                  <a:srgbClr val="C00000"/>
                </a:solidFill>
              </a:rPr>
              <a:t>0</a:t>
            </a:r>
          </a:p>
          <a:p>
            <a:r>
              <a:rPr lang="en-US" sz="2400" dirty="0" smtClean="0"/>
              <a:t>Statements inserted in P1</a:t>
            </a:r>
          </a:p>
          <a:p>
            <a:pPr marL="2286000" lvl="5" indent="0">
              <a:buNone/>
            </a:pPr>
            <a:r>
              <a:rPr lang="en-US" sz="2400" dirty="0"/>
              <a:t>S</a:t>
            </a:r>
            <a:r>
              <a:rPr lang="en-US" sz="2400" dirty="0" smtClean="0"/>
              <a:t>1</a:t>
            </a:r>
            <a:r>
              <a:rPr lang="en-US" sz="2400" dirty="0"/>
              <a:t>;</a:t>
            </a:r>
          </a:p>
          <a:p>
            <a:pPr marL="2286000" lvl="5" indent="0">
              <a:buNone/>
            </a:pPr>
            <a:r>
              <a:rPr lang="en-US" sz="2400" dirty="0"/>
              <a:t>signal(synch) ;</a:t>
            </a:r>
          </a:p>
          <a:p>
            <a:r>
              <a:rPr lang="en-US" sz="2400" dirty="0" smtClean="0"/>
              <a:t>Statements </a:t>
            </a:r>
            <a:r>
              <a:rPr lang="en-US" sz="2400" dirty="0"/>
              <a:t>inserted in </a:t>
            </a:r>
            <a:r>
              <a:rPr lang="en-US" sz="2400" dirty="0" smtClean="0"/>
              <a:t>P2</a:t>
            </a:r>
            <a:endParaRPr lang="en-US" sz="2400" dirty="0"/>
          </a:p>
          <a:p>
            <a:pPr marL="2286000" lvl="5" indent="0">
              <a:buNone/>
            </a:pPr>
            <a:r>
              <a:rPr lang="en-US" sz="2400" dirty="0" smtClean="0"/>
              <a:t>wait(synch</a:t>
            </a:r>
            <a:r>
              <a:rPr lang="en-US" sz="2400" dirty="0"/>
              <a:t>);</a:t>
            </a:r>
          </a:p>
          <a:p>
            <a:pPr marL="2286000" lvl="5" indent="0">
              <a:buNone/>
            </a:pPr>
            <a:r>
              <a:rPr lang="en-US" sz="2400" dirty="0" smtClean="0"/>
              <a:t>S2</a:t>
            </a:r>
            <a:r>
              <a:rPr lang="en-US" sz="2400" dirty="0"/>
              <a:t>;</a:t>
            </a:r>
          </a:p>
          <a:p>
            <a:r>
              <a:rPr lang="en-US" sz="2400" dirty="0"/>
              <a:t>Because synch is initialized to 0, </a:t>
            </a:r>
            <a:endParaRPr lang="en-US" sz="2400" dirty="0" smtClean="0"/>
          </a:p>
          <a:p>
            <a:r>
              <a:rPr lang="en-US" sz="2400" dirty="0" smtClean="0"/>
              <a:t>P2 </a:t>
            </a:r>
            <a:r>
              <a:rPr lang="en-US" sz="2400" dirty="0"/>
              <a:t>will execute </a:t>
            </a:r>
            <a:r>
              <a:rPr lang="en-US" sz="2400" dirty="0" smtClean="0"/>
              <a:t>S2 </a:t>
            </a:r>
            <a:r>
              <a:rPr lang="en-US" sz="2400" dirty="0"/>
              <a:t>only after </a:t>
            </a:r>
            <a:r>
              <a:rPr lang="en-US" sz="2400" dirty="0" smtClean="0"/>
              <a:t>P1 has </a:t>
            </a:r>
            <a:r>
              <a:rPr lang="en-US" sz="2400" dirty="0"/>
              <a:t>invoked signal (synch), which is after statement </a:t>
            </a:r>
            <a:r>
              <a:rPr lang="en-US" sz="2400" dirty="0" smtClean="0"/>
              <a:t>S1 </a:t>
            </a:r>
            <a:r>
              <a:rPr lang="en-US" sz="2400" dirty="0"/>
              <a:t>has been executed</a:t>
            </a:r>
            <a:r>
              <a:rPr lang="en-US" sz="2400" dirty="0" smtClean="0"/>
              <a:t>.</a:t>
            </a:r>
          </a:p>
          <a:p>
            <a:pPr lvl="1"/>
            <a:r>
              <a:rPr lang="en-US" dirty="0" smtClean="0">
                <a:solidFill>
                  <a:srgbClr val="FF0000"/>
                </a:solidFill>
                <a:latin typeface="Marcellus"/>
              </a:rPr>
              <a:t>Else P2 will caught in </a:t>
            </a:r>
            <a:r>
              <a:rPr lang="en-US" dirty="0" err="1" smtClean="0">
                <a:solidFill>
                  <a:srgbClr val="FF0000"/>
                </a:solidFill>
                <a:latin typeface="Marcellus"/>
              </a:rPr>
              <a:t>infinte</a:t>
            </a:r>
            <a:r>
              <a:rPr lang="en-US" dirty="0" smtClean="0">
                <a:solidFill>
                  <a:srgbClr val="FF0000"/>
                </a:solidFill>
                <a:latin typeface="Marcellus"/>
              </a:rPr>
              <a:t> loop inside wait() </a:t>
            </a:r>
            <a:r>
              <a:rPr lang="en-US" dirty="0" err="1" smtClean="0">
                <a:solidFill>
                  <a:srgbClr val="FF0000"/>
                </a:solidFill>
                <a:latin typeface="Marcellus"/>
              </a:rPr>
              <a:t>fn</a:t>
            </a:r>
            <a:endParaRPr lang="en-US" dirty="0" smtClean="0">
              <a:solidFill>
                <a:srgbClr val="FF0000"/>
              </a:solidFill>
              <a:latin typeface="Marcellus"/>
            </a:endParaRPr>
          </a:p>
        </p:txBody>
      </p:sp>
      <p:sp>
        <p:nvSpPr>
          <p:cNvPr id="11" name="Curved Left Arrow 10"/>
          <p:cNvSpPr/>
          <p:nvPr/>
        </p:nvSpPr>
        <p:spPr>
          <a:xfrm>
            <a:off x="5459107" y="2388357"/>
            <a:ext cx="409840" cy="13511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9130144" y="2227796"/>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5363218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160189"/>
            <a:ext cx="9184944" cy="306032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Must guarantee that no two processes can execute  the </a:t>
            </a:r>
            <a:r>
              <a:rPr lang="en-US" altLang="en-US" sz="2400" dirty="0">
                <a:solidFill>
                  <a:prstClr val="black"/>
                </a:solidFill>
                <a:latin typeface="Marcellus"/>
                <a:cs typeface="Courier New" pitchFamily="49" charset="0"/>
              </a:rPr>
              <a:t>wait() </a:t>
            </a:r>
            <a:r>
              <a:rPr lang="en-US" altLang="en-US" sz="2400" dirty="0">
                <a:solidFill>
                  <a:prstClr val="black"/>
                </a:solidFill>
                <a:latin typeface="Marcellus"/>
              </a:rPr>
              <a:t>and </a:t>
            </a:r>
            <a:r>
              <a:rPr lang="en-US" altLang="en-US" sz="2400" dirty="0">
                <a:solidFill>
                  <a:prstClr val="black"/>
                </a:solidFill>
                <a:latin typeface="Marcellus"/>
                <a:cs typeface="Courier New" pitchFamily="49" charset="0"/>
              </a:rPr>
              <a:t>signal() </a:t>
            </a:r>
            <a:r>
              <a:rPr lang="en-US" altLang="en-US" sz="2400" dirty="0">
                <a:solidFill>
                  <a:prstClr val="black"/>
                </a:solidFill>
                <a:latin typeface="Marcellus"/>
              </a:rPr>
              <a:t>on the same semaphore at the same </a:t>
            </a:r>
            <a:r>
              <a:rPr lang="en-US" altLang="en-US" sz="2400" dirty="0" smtClean="0">
                <a:solidFill>
                  <a:prstClr val="black"/>
                </a:solidFill>
                <a:latin typeface="Marcellus"/>
              </a:rPr>
              <a:t>time</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Thus, the implementation becomes the critical section problem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the </a:t>
            </a:r>
            <a:r>
              <a:rPr lang="en-US" altLang="en-US" sz="2400" dirty="0">
                <a:solidFill>
                  <a:prstClr val="black"/>
                </a:solidFill>
                <a:latin typeface="Marcellus"/>
                <a:cs typeface="Courier New" pitchFamily="49" charset="0"/>
              </a:rPr>
              <a:t>wait</a:t>
            </a:r>
            <a:r>
              <a:rPr lang="en-US" altLang="en-US" sz="2400" dirty="0">
                <a:solidFill>
                  <a:prstClr val="black"/>
                </a:solidFill>
                <a:latin typeface="Marcellus"/>
              </a:rPr>
              <a:t> and </a:t>
            </a:r>
            <a:r>
              <a:rPr lang="en-US" altLang="en-US" sz="2400" dirty="0">
                <a:solidFill>
                  <a:prstClr val="black"/>
                </a:solidFill>
                <a:latin typeface="Marcellus"/>
                <a:cs typeface="Courier New" pitchFamily="49" charset="0"/>
              </a:rPr>
              <a:t>signal</a:t>
            </a:r>
            <a:r>
              <a:rPr lang="en-US" altLang="en-US" sz="2400" dirty="0">
                <a:solidFill>
                  <a:prstClr val="black"/>
                </a:solidFill>
                <a:latin typeface="Marcellus"/>
              </a:rPr>
              <a:t> code are placed in the critical </a:t>
            </a:r>
            <a:r>
              <a:rPr lang="en-US" altLang="en-US" sz="2400" dirty="0" smtClean="0">
                <a:solidFill>
                  <a:prstClr val="black"/>
                </a:solidFill>
                <a:latin typeface="Marcellus"/>
              </a:rPr>
              <a:t>section</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2707355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If the order </a:t>
            </a:r>
            <a:r>
              <a:rPr lang="en-IN" dirty="0"/>
              <a:t>of the statements at T4 and </a:t>
            </a:r>
            <a:r>
              <a:rPr lang="en-IN" i="1" dirty="0" smtClean="0"/>
              <a:t>T5</a:t>
            </a:r>
            <a:r>
              <a:rPr lang="en-IN" dirty="0"/>
              <a:t> </a:t>
            </a:r>
            <a:r>
              <a:rPr lang="en-IN" dirty="0" smtClean="0"/>
              <a:t>is </a:t>
            </a:r>
            <a:r>
              <a:rPr lang="en-IN" dirty="0"/>
              <a:t>reversed</a:t>
            </a:r>
            <a:r>
              <a:rPr lang="en-IN" i="1" dirty="0" smtClean="0"/>
              <a:t>, </a:t>
            </a:r>
            <a:r>
              <a:rPr lang="en-IN" dirty="0"/>
              <a:t>we would arrive at the incorrect state</a:t>
            </a:r>
          </a:p>
          <a:p>
            <a:pPr lvl="1"/>
            <a:r>
              <a:rPr lang="en-IN" sz="2800" dirty="0"/>
              <a:t>Result=&gt;  "counter == </a:t>
            </a:r>
            <a:r>
              <a:rPr lang="en-IN" sz="2800" dirty="0" smtClean="0"/>
              <a:t>6“, </a:t>
            </a:r>
            <a:r>
              <a:rPr lang="en-IN" sz="2800" dirty="0"/>
              <a:t>incorrect state </a:t>
            </a:r>
          </a:p>
          <a:p>
            <a:endParaRPr lang="en-IN" dirty="0" smtClean="0"/>
          </a:p>
          <a:p>
            <a:endParaRPr lang="en-IN" dirty="0"/>
          </a:p>
          <a:p>
            <a:endParaRPr lang="en-IN" dirty="0" smtClean="0"/>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28F4510-4A73-4112-8ADB-27A8C4A1730E}"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13</a:t>
            </a:fld>
            <a:endParaRPr lang="en-US"/>
          </a:p>
        </p:txBody>
      </p:sp>
    </p:spTree>
    <p:extLst>
      <p:ext uri="{BB962C8B-B14F-4D97-AF65-F5344CB8AC3E}">
        <p14:creationId xmlns:p14="http://schemas.microsoft.com/office/powerpoint/2010/main" val="185457945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136243"/>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any </a:t>
            </a:r>
            <a:r>
              <a:rPr lang="en-US" altLang="en-US" sz="2400" dirty="0">
                <a:solidFill>
                  <a:srgbClr val="C00000"/>
                </a:solidFill>
                <a:latin typeface="Marcellus"/>
              </a:rPr>
              <a:t>other process </a:t>
            </a:r>
            <a:r>
              <a:rPr lang="en-US" altLang="en-US" sz="2400" dirty="0" smtClean="0">
                <a:solidFill>
                  <a:srgbClr val="C00000"/>
                </a:solidFill>
                <a:latin typeface="Marcellus"/>
              </a:rPr>
              <a:t>that tries </a:t>
            </a:r>
            <a:r>
              <a:rPr lang="en-US" altLang="en-US" sz="2400" dirty="0">
                <a:solidFill>
                  <a:srgbClr val="C00000"/>
                </a:solidFill>
                <a:latin typeface="Marcellus"/>
              </a:rPr>
              <a:t>to enter its critical section must loop continuously in the entry </a:t>
            </a:r>
            <a:r>
              <a:rPr lang="en-US" altLang="en-US" sz="2400" dirty="0" smtClean="0">
                <a:solidFill>
                  <a:srgbClr val="C00000"/>
                </a:solidFill>
                <a:latin typeface="Marcellus"/>
              </a:rPr>
              <a:t>code=&gt;Infinite Loop</a:t>
            </a: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This continual </a:t>
            </a:r>
            <a:r>
              <a:rPr lang="en-US" altLang="en-US" sz="2400" dirty="0">
                <a:solidFill>
                  <a:prstClr val="black"/>
                </a:solidFill>
                <a:latin typeface="Marcellus"/>
              </a:rPr>
              <a:t>looping is clearly a problem in a real multiprogramming </a:t>
            </a:r>
            <a:r>
              <a:rPr lang="en-US" altLang="en-US" sz="2400" dirty="0" smtClean="0">
                <a:solidFill>
                  <a:prstClr val="black"/>
                </a:solidFill>
                <a:latin typeface="Marcellus"/>
              </a:rPr>
              <a:t>system where </a:t>
            </a:r>
            <a:r>
              <a:rPr lang="en-US" altLang="en-US" sz="2400" dirty="0">
                <a:solidFill>
                  <a:prstClr val="black"/>
                </a:solidFill>
                <a:latin typeface="Marcellus"/>
              </a:rPr>
              <a:t>a single CPU is shared among m</a:t>
            </a:r>
            <a:r>
              <a:rPr lang="en-US" altLang="en-US" sz="2400" dirty="0" smtClean="0">
                <a:solidFill>
                  <a:prstClr val="black"/>
                </a:solidFill>
                <a:latin typeface="Marcellus"/>
              </a:rPr>
              <a:t>any </a:t>
            </a:r>
            <a:r>
              <a:rPr lang="en-US" altLang="en-US" sz="2400" dirty="0">
                <a:solidFill>
                  <a:prstClr val="black"/>
                </a:solidFill>
                <a:latin typeface="Marcellus"/>
              </a:rPr>
              <a:t>processes.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Busy </a:t>
            </a:r>
            <a:r>
              <a:rPr lang="en-US" altLang="en-US" sz="2400" dirty="0">
                <a:solidFill>
                  <a:srgbClr val="C00000"/>
                </a:solidFill>
                <a:latin typeface="Marcellus"/>
              </a:rPr>
              <a:t>waiting </a:t>
            </a:r>
            <a:r>
              <a:rPr lang="en-US" altLang="en-US" sz="2400" dirty="0" smtClean="0">
                <a:solidFill>
                  <a:srgbClr val="C00000"/>
                </a:solidFill>
                <a:latin typeface="Marcellus"/>
              </a:rPr>
              <a:t>wastes CPU </a:t>
            </a:r>
            <a:r>
              <a:rPr lang="en-US" altLang="en-US" sz="2400" dirty="0">
                <a:solidFill>
                  <a:srgbClr val="C00000"/>
                </a:solidFill>
                <a:latin typeface="Marcellus"/>
              </a:rPr>
              <a:t>cycles that some other process might be able to use productively. </a:t>
            </a:r>
            <a:endParaRPr lang="en-US" altLang="en-US" sz="2400" dirty="0" smtClean="0">
              <a:solidFill>
                <a:srgbClr val="C00000"/>
              </a:solidFill>
              <a:latin typeface="Marcellus"/>
            </a:endParaRPr>
          </a:p>
        </p:txBody>
      </p:sp>
    </p:spTree>
    <p:extLst>
      <p:ext uri="{BB962C8B-B14F-4D97-AF65-F5344CB8AC3E}">
        <p14:creationId xmlns:p14="http://schemas.microsoft.com/office/powerpoint/2010/main" val="283808209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060325"/>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Disadvantage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Busy Waiting</a:t>
            </a:r>
          </a:p>
          <a:p>
            <a:pPr marL="685800" lvl="1"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Software Solutions i.e. </a:t>
            </a:r>
            <a:r>
              <a:rPr lang="en-US" altLang="en-US" sz="2400" dirty="0" err="1" smtClean="0">
                <a:solidFill>
                  <a:srgbClr val="C00000"/>
                </a:solidFill>
                <a:latin typeface="Marcellus"/>
              </a:rPr>
              <a:t>Algo</a:t>
            </a:r>
            <a:r>
              <a:rPr lang="en-US" altLang="en-US" sz="2400" dirty="0" smtClean="0">
                <a:solidFill>
                  <a:srgbClr val="C00000"/>
                </a:solidFill>
                <a:latin typeface="Marcellus"/>
              </a:rPr>
              <a:t> 1, Algo2, Peterson’s Solution and Semaphore definition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all suffer from Busy Waiting</a:t>
            </a:r>
          </a:p>
          <a:p>
            <a:pPr marL="685800" lvl="1"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345957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2599686"/>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This type </a:t>
            </a:r>
            <a:r>
              <a:rPr lang="en-US" altLang="en-US" sz="2400" dirty="0">
                <a:solidFill>
                  <a:prstClr val="black"/>
                </a:solidFill>
                <a:latin typeface="Marcellus"/>
              </a:rPr>
              <a:t>of semaphore is also called a </a:t>
            </a:r>
            <a:r>
              <a:rPr lang="en-US" altLang="en-US" sz="2400" dirty="0" smtClean="0">
                <a:solidFill>
                  <a:srgbClr val="C00000"/>
                </a:solidFill>
                <a:latin typeface="Marcellus"/>
              </a:rPr>
              <a:t>Spinlock</a:t>
            </a:r>
            <a:r>
              <a:rPr lang="en-US" altLang="en-US" sz="2400" dirty="0" smtClean="0">
                <a:solidFill>
                  <a:prstClr val="black"/>
                </a:solidFill>
                <a:latin typeface="Marcellus"/>
              </a:rPr>
              <a:t> </a:t>
            </a: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The </a:t>
            </a:r>
            <a:r>
              <a:rPr lang="en-US" altLang="en-US" sz="2400" dirty="0">
                <a:solidFill>
                  <a:prstClr val="black"/>
                </a:solidFill>
                <a:latin typeface="Marcellus"/>
              </a:rPr>
              <a:t>process </a:t>
            </a:r>
            <a:r>
              <a:rPr lang="en-US" altLang="en-US" sz="2400" dirty="0">
                <a:solidFill>
                  <a:srgbClr val="C00000"/>
                </a:solidFill>
                <a:latin typeface="Marcellus"/>
              </a:rPr>
              <a:t>"spins" </a:t>
            </a:r>
            <a:r>
              <a:rPr lang="en-US" altLang="en-US" sz="2400" dirty="0" smtClean="0">
                <a:solidFill>
                  <a:srgbClr val="C00000"/>
                </a:solidFill>
                <a:latin typeface="Marcellus"/>
              </a:rPr>
              <a:t>while waiting </a:t>
            </a:r>
            <a:r>
              <a:rPr lang="en-US" altLang="en-US" sz="2400" dirty="0">
                <a:solidFill>
                  <a:prstClr val="black"/>
                </a:solidFill>
                <a:latin typeface="Marcellus"/>
              </a:rPr>
              <a:t>for the lock.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Advantage of Spinlocks-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No </a:t>
            </a:r>
            <a:r>
              <a:rPr lang="en-US" altLang="en-US" sz="2400" dirty="0">
                <a:solidFill>
                  <a:prstClr val="black"/>
                </a:solidFill>
                <a:latin typeface="Marcellus"/>
              </a:rPr>
              <a:t>context </a:t>
            </a:r>
            <a:r>
              <a:rPr lang="en-US" altLang="en-US" sz="2400" dirty="0" smtClean="0">
                <a:solidFill>
                  <a:prstClr val="black"/>
                </a:solidFill>
                <a:latin typeface="Marcellus"/>
              </a:rPr>
              <a:t>switch is </a:t>
            </a:r>
            <a:r>
              <a:rPr lang="en-US" altLang="en-US" sz="2400" dirty="0">
                <a:solidFill>
                  <a:prstClr val="black"/>
                </a:solidFill>
                <a:latin typeface="Marcellus"/>
              </a:rPr>
              <a:t>required when a process must wait on a lock, and a context switch </a:t>
            </a:r>
            <a:r>
              <a:rPr lang="en-US" altLang="en-US" sz="2400" dirty="0" smtClean="0">
                <a:solidFill>
                  <a:prstClr val="black"/>
                </a:solidFill>
                <a:latin typeface="Marcellus"/>
              </a:rPr>
              <a:t>may take </a:t>
            </a:r>
            <a:r>
              <a:rPr lang="en-US" altLang="en-US" sz="2400" dirty="0">
                <a:solidFill>
                  <a:prstClr val="black"/>
                </a:solidFill>
                <a:latin typeface="Marcellus"/>
              </a:rPr>
              <a:t>considerable time. </a:t>
            </a:r>
            <a:endParaRPr lang="en-US" altLang="en-US" sz="2400" dirty="0" smtClean="0">
              <a:solidFill>
                <a:prstClr val="black"/>
              </a:solidFill>
              <a:latin typeface="Marcellus"/>
            </a:endParaRPr>
          </a:p>
        </p:txBody>
      </p:sp>
    </p:spTree>
    <p:extLst>
      <p:ext uri="{BB962C8B-B14F-4D97-AF65-F5344CB8AC3E}">
        <p14:creationId xmlns:p14="http://schemas.microsoft.com/office/powerpoint/2010/main" val="184472214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392724"/>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Thus</a:t>
            </a:r>
            <a:r>
              <a:rPr lang="en-US" altLang="en-US" sz="2400" dirty="0">
                <a:solidFill>
                  <a:prstClr val="black"/>
                </a:solidFill>
                <a:latin typeface="Marcellus"/>
              </a:rPr>
              <a:t>, when locks are expected to be </a:t>
            </a:r>
            <a:r>
              <a:rPr lang="en-US" altLang="en-US" sz="2400" dirty="0">
                <a:solidFill>
                  <a:srgbClr val="C00000"/>
                </a:solidFill>
                <a:latin typeface="Marcellus"/>
              </a:rPr>
              <a:t>held for </a:t>
            </a:r>
            <a:r>
              <a:rPr lang="en-US" altLang="en-US" sz="2400" dirty="0" smtClean="0">
                <a:solidFill>
                  <a:srgbClr val="C00000"/>
                </a:solidFill>
                <a:latin typeface="Marcellus"/>
              </a:rPr>
              <a:t>short times</a:t>
            </a:r>
            <a:r>
              <a:rPr lang="en-US" altLang="en-US" sz="2400" dirty="0">
                <a:solidFill>
                  <a:srgbClr val="C00000"/>
                </a:solidFill>
                <a:latin typeface="Marcellus"/>
              </a:rPr>
              <a:t>, spinlocks are useful; </a:t>
            </a:r>
            <a:endParaRPr lang="en-US" altLang="en-US" sz="2400" dirty="0" smtClean="0">
              <a:solidFill>
                <a:srgbClr val="C00000"/>
              </a:solidFill>
              <a:latin typeface="Marcellus"/>
            </a:endParaRPr>
          </a:p>
          <a:p>
            <a:pPr marL="685800" lvl="1"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Often </a:t>
            </a:r>
            <a:r>
              <a:rPr lang="en-US" altLang="en-US" sz="2400" dirty="0">
                <a:solidFill>
                  <a:prstClr val="black"/>
                </a:solidFill>
                <a:latin typeface="Marcellus"/>
              </a:rPr>
              <a:t>employed on multiprocessor </a:t>
            </a:r>
            <a:r>
              <a:rPr lang="en-US" altLang="en-US" sz="2400" dirty="0" smtClean="0">
                <a:solidFill>
                  <a:prstClr val="black"/>
                </a:solidFill>
                <a:latin typeface="Marcellus"/>
              </a:rPr>
              <a:t>systems where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one </a:t>
            </a:r>
            <a:r>
              <a:rPr lang="en-US" altLang="en-US" sz="2400" dirty="0">
                <a:solidFill>
                  <a:srgbClr val="C00000"/>
                </a:solidFill>
                <a:latin typeface="Marcellus"/>
              </a:rPr>
              <a:t>thread can "spin" on one processor while </a:t>
            </a:r>
            <a:endParaRPr lang="en-US" altLang="en-US" sz="2400" dirty="0" smtClean="0">
              <a:solidFill>
                <a:srgbClr val="C00000"/>
              </a:solidFill>
              <a:latin typeface="Marcellus"/>
            </a:endParaRPr>
          </a:p>
          <a:p>
            <a:pPr marL="1143000" lvl="2"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another </a:t>
            </a:r>
            <a:r>
              <a:rPr lang="en-US" altLang="en-US" sz="2400" dirty="0">
                <a:solidFill>
                  <a:srgbClr val="C00000"/>
                </a:solidFill>
                <a:latin typeface="Marcellus"/>
              </a:rPr>
              <a:t>thread </a:t>
            </a:r>
            <a:r>
              <a:rPr lang="en-US" altLang="en-US" sz="2400" dirty="0" smtClean="0">
                <a:solidFill>
                  <a:srgbClr val="C00000"/>
                </a:solidFill>
                <a:latin typeface="Marcellus"/>
              </a:rPr>
              <a:t>performs its </a:t>
            </a:r>
            <a:r>
              <a:rPr lang="en-US" altLang="en-US" sz="2400" dirty="0">
                <a:solidFill>
                  <a:srgbClr val="C00000"/>
                </a:solidFill>
                <a:latin typeface="Marcellus"/>
              </a:rPr>
              <a:t>critical section on another processor</a:t>
            </a:r>
            <a:r>
              <a:rPr lang="en-US" altLang="en-US" sz="2400" dirty="0" smtClean="0">
                <a:solidFill>
                  <a:srgbClr val="C00000"/>
                </a:solidFill>
                <a:latin typeface="Marcellus"/>
              </a:rPr>
              <a:t>.</a:t>
            </a:r>
            <a:endParaRPr lang="en-US" altLang="en-US" sz="2400" dirty="0">
              <a:solidFill>
                <a:srgbClr val="C00000"/>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89260671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2599686"/>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Little </a:t>
            </a:r>
            <a:r>
              <a:rPr lang="en-US" altLang="en-US" sz="2400" dirty="0">
                <a:solidFill>
                  <a:prstClr val="black"/>
                </a:solidFill>
                <a:latin typeface="Marcellus"/>
              </a:rPr>
              <a:t>busy waiting if critical section rarely occupied</a:t>
            </a:r>
          </a:p>
          <a:p>
            <a:pPr marL="228600" lvl="0"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Note </a:t>
            </a:r>
            <a:r>
              <a:rPr lang="en-US" altLang="en-US" sz="2400" dirty="0">
                <a:solidFill>
                  <a:prstClr val="black"/>
                </a:solidFill>
                <a:latin typeface="Marcellus"/>
              </a:rPr>
              <a:t>that applications </a:t>
            </a:r>
            <a:r>
              <a:rPr lang="en-US" altLang="en-US" sz="2400" dirty="0">
                <a:solidFill>
                  <a:srgbClr val="C00000"/>
                </a:solidFill>
                <a:latin typeface="Marcellus"/>
              </a:rPr>
              <a:t>may spend lots of time in critical sections and therefore this is not a good solution</a:t>
            </a:r>
          </a:p>
          <a:p>
            <a:pPr lvl="0" defTabSz="914400">
              <a:lnSpc>
                <a:spcPct val="90000"/>
              </a:lnSpc>
              <a:spcBef>
                <a:spcPts val="1000"/>
              </a:spcBef>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6578995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1720410"/>
            <a:ext cx="11395912" cy="721920"/>
          </a:xfrm>
        </p:spPr>
        <p:txBody>
          <a:bodyPr>
            <a:normAutofit/>
          </a:bodyPr>
          <a:lstStyle/>
          <a:p>
            <a:pPr algn="ctr"/>
            <a:r>
              <a:rPr lang="en-US" sz="3200" dirty="0">
                <a:solidFill>
                  <a:srgbClr val="C00000"/>
                </a:solidFill>
                <a:latin typeface="Marcellus" panose="020E0602050203020307" pitchFamily="34" charset="0"/>
              </a:rPr>
              <a:t>Semaphore Implementation with no Busy waiting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135</a:t>
            </a:fld>
            <a:endParaRPr lang="en-US"/>
          </a:p>
        </p:txBody>
      </p:sp>
    </p:spTree>
    <p:extLst>
      <p:ext uri="{BB962C8B-B14F-4D97-AF65-F5344CB8AC3E}">
        <p14:creationId xmlns:p14="http://schemas.microsoft.com/office/powerpoint/2010/main" val="1641293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Define </a:t>
            </a:r>
            <a:r>
              <a:rPr lang="en-US" sz="2400" dirty="0"/>
              <a:t>a semaphore </a:t>
            </a:r>
            <a:r>
              <a:rPr lang="en-US" sz="2400" dirty="0" smtClean="0"/>
              <a:t>as a </a:t>
            </a:r>
            <a:r>
              <a:rPr lang="en-US" sz="2400" dirty="0"/>
              <a:t>"C' </a:t>
            </a:r>
            <a:r>
              <a:rPr lang="en-US" sz="2400" dirty="0" err="1" smtClean="0"/>
              <a:t>struct</a:t>
            </a:r>
            <a:endParaRPr lang="en-US" sz="2400" dirty="0" smtClean="0"/>
          </a:p>
          <a:p>
            <a:endParaRPr lang="en-US" sz="2400" dirty="0" smtClean="0"/>
          </a:p>
          <a:p>
            <a:r>
              <a:rPr lang="en-US" sz="2400" dirty="0" smtClean="0"/>
              <a:t>Each </a:t>
            </a:r>
            <a:r>
              <a:rPr lang="en-US" sz="2400" dirty="0"/>
              <a:t>semaphore has </a:t>
            </a:r>
            <a:endParaRPr lang="en-US" sz="2400" dirty="0" smtClean="0"/>
          </a:p>
          <a:p>
            <a:pPr lvl="1"/>
            <a:r>
              <a:rPr lang="en-US" dirty="0" smtClean="0">
                <a:solidFill>
                  <a:srgbClr val="C00000"/>
                </a:solidFill>
              </a:rPr>
              <a:t>an </a:t>
            </a:r>
            <a:r>
              <a:rPr lang="en-US" dirty="0">
                <a:solidFill>
                  <a:srgbClr val="C00000"/>
                </a:solidFill>
              </a:rPr>
              <a:t>integer value </a:t>
            </a:r>
            <a:endParaRPr lang="en-US" dirty="0" smtClean="0">
              <a:solidFill>
                <a:srgbClr val="C00000"/>
              </a:solidFill>
            </a:endParaRPr>
          </a:p>
          <a:p>
            <a:pPr lvl="1"/>
            <a:r>
              <a:rPr lang="en-US" dirty="0" smtClean="0">
                <a:solidFill>
                  <a:srgbClr val="C00000"/>
                </a:solidFill>
              </a:rPr>
              <a:t>a </a:t>
            </a:r>
            <a:r>
              <a:rPr lang="en-US" dirty="0">
                <a:solidFill>
                  <a:srgbClr val="C00000"/>
                </a:solidFill>
              </a:rPr>
              <a:t>list of </a:t>
            </a:r>
            <a:r>
              <a:rPr lang="en-US" dirty="0" smtClean="0">
                <a:solidFill>
                  <a:srgbClr val="C00000"/>
                </a:solidFill>
              </a:rPr>
              <a:t>processes-”list” </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750" y="3383079"/>
            <a:ext cx="4805757" cy="165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760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With each semaphore there is an associated waiting queue</a:t>
            </a:r>
          </a:p>
          <a:p>
            <a:r>
              <a:rPr lang="en-US" sz="2400" dirty="0"/>
              <a:t>Each entry in a waiting queue has two data items:</a:t>
            </a:r>
          </a:p>
          <a:p>
            <a:pPr lvl="1"/>
            <a:r>
              <a:rPr lang="en-US" sz="2000" dirty="0"/>
              <a:t> </a:t>
            </a:r>
            <a:r>
              <a:rPr lang="en-US" sz="2000" dirty="0" smtClean="0"/>
              <a:t>value </a:t>
            </a:r>
            <a:r>
              <a:rPr lang="en-US" sz="2000" dirty="0"/>
              <a:t>(of type integer)</a:t>
            </a:r>
          </a:p>
          <a:p>
            <a:pPr lvl="1"/>
            <a:r>
              <a:rPr lang="en-US" sz="2000" dirty="0"/>
              <a:t> </a:t>
            </a:r>
            <a:r>
              <a:rPr lang="en-US" sz="2000" dirty="0" smtClean="0"/>
              <a:t>pointer </a:t>
            </a:r>
            <a:r>
              <a:rPr lang="en-US" sz="2000" dirty="0"/>
              <a:t>to next record in the list</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93432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Wait()</a:t>
            </a:r>
          </a:p>
          <a:p>
            <a:pPr lvl="1"/>
            <a:r>
              <a:rPr lang="en-US" sz="2000" dirty="0" smtClean="0"/>
              <a:t>When a </a:t>
            </a:r>
            <a:r>
              <a:rPr lang="en-US" sz="2000" dirty="0"/>
              <a:t>process must wait on a semaphore, it is </a:t>
            </a:r>
            <a:r>
              <a:rPr lang="en-US" sz="2000" dirty="0">
                <a:solidFill>
                  <a:srgbClr val="C00000"/>
                </a:solidFill>
              </a:rPr>
              <a:t>added to the list of processes. </a:t>
            </a:r>
            <a:endParaRPr lang="en-US" sz="2000" dirty="0" smtClean="0">
              <a:solidFill>
                <a:srgbClr val="C00000"/>
              </a:solidFill>
            </a:endParaRPr>
          </a:p>
          <a:p>
            <a:r>
              <a:rPr lang="en-US" sz="2400" dirty="0" smtClean="0"/>
              <a:t>Signal()</a:t>
            </a:r>
          </a:p>
          <a:p>
            <a:pPr lvl="1"/>
            <a:r>
              <a:rPr lang="en-US" sz="2000" dirty="0" smtClean="0"/>
              <a:t>A signal</a:t>
            </a:r>
            <a:r>
              <a:rPr lang="en-US" sz="2000" dirty="0"/>
              <a:t>() operation </a:t>
            </a:r>
            <a:r>
              <a:rPr lang="en-US" sz="2000" dirty="0">
                <a:solidFill>
                  <a:srgbClr val="C00000"/>
                </a:solidFill>
              </a:rPr>
              <a:t>removes one process from the list </a:t>
            </a:r>
            <a:r>
              <a:rPr lang="en-US" sz="2000" dirty="0"/>
              <a:t>of waiting </a:t>
            </a:r>
            <a:r>
              <a:rPr lang="en-US" sz="2000" dirty="0" smtClean="0"/>
              <a:t>processes and </a:t>
            </a:r>
            <a:r>
              <a:rPr lang="en-US" sz="2000" dirty="0"/>
              <a:t>awakens that </a:t>
            </a:r>
            <a:r>
              <a:rPr lang="en-US" sz="2000" dirty="0" smtClean="0"/>
              <a:t>process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92339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modify </a:t>
            </a:r>
            <a:r>
              <a:rPr lang="en-US" sz="2400" dirty="0"/>
              <a:t>the definition </a:t>
            </a:r>
            <a:r>
              <a:rPr lang="en-US" sz="2400" dirty="0" smtClean="0"/>
              <a:t>of the </a:t>
            </a:r>
            <a:r>
              <a:rPr lang="en-US" sz="2400" dirty="0"/>
              <a:t>wait() and signal() semaphore operations. </a:t>
            </a:r>
            <a:endParaRPr lang="en-US" sz="2400" dirty="0" smtClean="0"/>
          </a:p>
          <a:p>
            <a:endParaRPr lang="en-US" sz="2400" dirty="0" smtClean="0"/>
          </a:p>
          <a:p>
            <a:r>
              <a:rPr lang="en-US" sz="2400" dirty="0" smtClean="0"/>
              <a:t>When </a:t>
            </a:r>
            <a:r>
              <a:rPr lang="en-US" sz="2400" dirty="0"/>
              <a:t>a process executes </a:t>
            </a:r>
            <a:r>
              <a:rPr lang="en-US" sz="2400" dirty="0" smtClean="0"/>
              <a:t>the wait </a:t>
            </a:r>
            <a:r>
              <a:rPr lang="en-US" sz="2400" dirty="0"/>
              <a:t>() operation and </a:t>
            </a:r>
            <a:r>
              <a:rPr lang="en-US" sz="2400" dirty="0">
                <a:solidFill>
                  <a:srgbClr val="C00000"/>
                </a:solidFill>
              </a:rPr>
              <a:t>finds that the semaphore value is not positive</a:t>
            </a:r>
            <a:r>
              <a:rPr lang="en-US" sz="2400" dirty="0"/>
              <a:t>, it </a:t>
            </a:r>
            <a:r>
              <a:rPr lang="en-US" sz="2400" dirty="0" smtClean="0"/>
              <a:t>must wait</a:t>
            </a:r>
            <a:r>
              <a:rPr lang="en-US" sz="2400" dirty="0"/>
              <a:t>. </a:t>
            </a:r>
            <a:endParaRPr lang="en-US" sz="2400" dirty="0" smtClean="0"/>
          </a:p>
          <a:p>
            <a:endParaRPr lang="en-US" sz="2400" dirty="0" smtClean="0">
              <a:solidFill>
                <a:srgbClr val="C00000"/>
              </a:solidFill>
            </a:endParaRPr>
          </a:p>
          <a:p>
            <a:r>
              <a:rPr lang="en-US" sz="2400" dirty="0" smtClean="0">
                <a:solidFill>
                  <a:srgbClr val="C00000"/>
                </a:solidFill>
              </a:rPr>
              <a:t>Rather than busy </a:t>
            </a:r>
            <a:r>
              <a:rPr lang="en-US" sz="2400" dirty="0">
                <a:solidFill>
                  <a:srgbClr val="C00000"/>
                </a:solidFill>
              </a:rPr>
              <a:t>waiting, </a:t>
            </a:r>
            <a:r>
              <a:rPr lang="en-US" sz="2400" dirty="0" smtClean="0">
                <a:solidFill>
                  <a:srgbClr val="C00000"/>
                </a:solidFill>
              </a:rPr>
              <a:t>the </a:t>
            </a:r>
            <a:r>
              <a:rPr lang="en-US" sz="2400" dirty="0">
                <a:solidFill>
                  <a:srgbClr val="C00000"/>
                </a:solidFill>
              </a:rPr>
              <a:t>process can </a:t>
            </a:r>
            <a:r>
              <a:rPr lang="en-US" sz="2400" i="1" dirty="0" smtClean="0">
                <a:solidFill>
                  <a:srgbClr val="C00000"/>
                </a:solidFill>
              </a:rPr>
              <a:t>block </a:t>
            </a:r>
            <a:r>
              <a:rPr lang="en-US" sz="2400" dirty="0" smtClean="0">
                <a:solidFill>
                  <a:srgbClr val="C00000"/>
                </a:solidFill>
              </a:rPr>
              <a:t>itself</a:t>
            </a:r>
            <a:r>
              <a:rPr lang="en-US" sz="2400" dirty="0">
                <a:solidFill>
                  <a:srgbClr val="C00000"/>
                </a:solidFill>
              </a:rPr>
              <a:t>.</a:t>
            </a:r>
            <a:endParaRPr lang="en-US" sz="2000" dirty="0" smtClean="0">
              <a:solidFill>
                <a:srgbClr val="C00000"/>
              </a:solidFill>
            </a:endParaRPr>
          </a:p>
        </p:txBody>
      </p:sp>
      <p:sp>
        <p:nvSpPr>
          <p:cNvPr id="11" name="Rectangle 10"/>
          <p:cNvSpPr/>
          <p:nvPr/>
        </p:nvSpPr>
        <p:spPr>
          <a:xfrm>
            <a:off x="669758" y="1733266"/>
            <a:ext cx="10999078" cy="95534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2407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smtClean="0"/>
          </a:p>
          <a:p>
            <a:r>
              <a:rPr lang="en-IN" dirty="0" smtClean="0"/>
              <a:t>Incorrect </a:t>
            </a:r>
            <a:r>
              <a:rPr lang="en-IN" dirty="0"/>
              <a:t>state </a:t>
            </a:r>
            <a:r>
              <a:rPr lang="en-IN" dirty="0" smtClean="0"/>
              <a:t>as </a:t>
            </a:r>
          </a:p>
          <a:p>
            <a:pPr lvl="1"/>
            <a:r>
              <a:rPr lang="en-IN" sz="2800" dirty="0" smtClean="0"/>
              <a:t>we </a:t>
            </a:r>
            <a:r>
              <a:rPr lang="en-IN" sz="2800" dirty="0"/>
              <a:t>allowed both </a:t>
            </a:r>
            <a:r>
              <a:rPr lang="en-IN" sz="2800" dirty="0" smtClean="0"/>
              <a:t>processes to </a:t>
            </a:r>
            <a:r>
              <a:rPr lang="en-IN" sz="2800" dirty="0"/>
              <a:t>manipulate the variable counter concurrently. </a:t>
            </a:r>
            <a:endParaRPr lang="en-IN" sz="2800" dirty="0" smtClean="0"/>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0074083-6F30-4EEA-8F35-98BF68C30924}"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14</a:t>
            </a:fld>
            <a:endParaRPr lang="en-US"/>
          </a:p>
        </p:txBody>
      </p:sp>
    </p:spTree>
    <p:extLst>
      <p:ext uri="{BB962C8B-B14F-4D97-AF65-F5344CB8AC3E}">
        <p14:creationId xmlns:p14="http://schemas.microsoft.com/office/powerpoint/2010/main" val="112275547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Two </a:t>
            </a:r>
            <a:r>
              <a:rPr lang="en-US" altLang="en-US" dirty="0"/>
              <a:t>operations:</a:t>
            </a:r>
          </a:p>
          <a:p>
            <a:pPr lvl="1"/>
            <a:r>
              <a:rPr lang="en-US" altLang="en-US" b="1" dirty="0">
                <a:solidFill>
                  <a:srgbClr val="3366FF"/>
                </a:solidFill>
              </a:rPr>
              <a:t>block</a:t>
            </a:r>
            <a:r>
              <a:rPr lang="en-US" altLang="en-US" dirty="0">
                <a:solidFill>
                  <a:srgbClr val="3366FF"/>
                </a:solidFill>
              </a:rPr>
              <a:t> </a:t>
            </a:r>
            <a:endParaRPr lang="en-US" altLang="en-US" dirty="0"/>
          </a:p>
          <a:p>
            <a:pPr lvl="1"/>
            <a:r>
              <a:rPr lang="en-US" altLang="en-US" b="1" dirty="0" smtClean="0">
                <a:solidFill>
                  <a:srgbClr val="0070C0"/>
                </a:solidFill>
              </a:rPr>
              <a:t>wakeup</a:t>
            </a:r>
          </a:p>
        </p:txBody>
      </p:sp>
    </p:spTree>
    <p:extLst>
      <p:ext uri="{BB962C8B-B14F-4D97-AF65-F5344CB8AC3E}">
        <p14:creationId xmlns:p14="http://schemas.microsoft.com/office/powerpoint/2010/main" val="217962386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Two </a:t>
            </a:r>
            <a:r>
              <a:rPr lang="en-US" altLang="en-US" dirty="0"/>
              <a:t>operations:</a:t>
            </a:r>
          </a:p>
          <a:p>
            <a:pPr lvl="1"/>
            <a:r>
              <a:rPr lang="en-US" altLang="en-US" b="1" dirty="0">
                <a:solidFill>
                  <a:srgbClr val="3366FF"/>
                </a:solidFill>
              </a:rPr>
              <a:t>block</a:t>
            </a:r>
            <a:r>
              <a:rPr lang="en-US" altLang="en-US" dirty="0">
                <a:solidFill>
                  <a:srgbClr val="3366FF"/>
                </a:solidFill>
              </a:rPr>
              <a:t> </a:t>
            </a:r>
            <a:r>
              <a:rPr lang="en-US" altLang="en-US" dirty="0"/>
              <a:t>– </a:t>
            </a:r>
            <a:endParaRPr lang="en-US" altLang="en-US" dirty="0" smtClean="0"/>
          </a:p>
          <a:p>
            <a:pPr lvl="1"/>
            <a:r>
              <a:rPr lang="en-US" dirty="0"/>
              <a:t>The block() operation suspends the process that invokes it. </a:t>
            </a:r>
          </a:p>
          <a:p>
            <a:pPr lvl="1"/>
            <a:r>
              <a:rPr lang="en-US" altLang="en-US" dirty="0" smtClean="0">
                <a:solidFill>
                  <a:srgbClr val="C00000"/>
                </a:solidFill>
              </a:rPr>
              <a:t>place </a:t>
            </a:r>
            <a:r>
              <a:rPr lang="en-US" altLang="en-US" dirty="0">
                <a:solidFill>
                  <a:srgbClr val="C00000"/>
                </a:solidFill>
              </a:rPr>
              <a:t>the process </a:t>
            </a:r>
            <a:r>
              <a:rPr lang="en-US" altLang="en-US" dirty="0"/>
              <a:t>invoking the operation </a:t>
            </a:r>
            <a:r>
              <a:rPr lang="en-US" altLang="en-US" dirty="0">
                <a:solidFill>
                  <a:srgbClr val="C00000"/>
                </a:solidFill>
              </a:rPr>
              <a:t>on the </a:t>
            </a:r>
            <a:r>
              <a:rPr lang="en-US" altLang="en-US" dirty="0" smtClean="0">
                <a:solidFill>
                  <a:srgbClr val="C00000"/>
                </a:solidFill>
              </a:rPr>
              <a:t>waiting queue </a:t>
            </a:r>
            <a:r>
              <a:rPr lang="en-US" altLang="en-US" dirty="0" smtClean="0"/>
              <a:t>associated with the semaphore</a:t>
            </a:r>
          </a:p>
          <a:p>
            <a:pPr lvl="1"/>
            <a:r>
              <a:rPr lang="en-US" dirty="0" smtClean="0"/>
              <a:t>The </a:t>
            </a:r>
            <a:r>
              <a:rPr lang="en-US" dirty="0"/>
              <a:t>state of the process is switched to the </a:t>
            </a:r>
            <a:r>
              <a:rPr lang="en-US" dirty="0" smtClean="0">
                <a:solidFill>
                  <a:srgbClr val="C00000"/>
                </a:solidFill>
              </a:rPr>
              <a:t>waiting state</a:t>
            </a:r>
            <a:r>
              <a:rPr lang="en-US" dirty="0">
                <a:solidFill>
                  <a:srgbClr val="C00000"/>
                </a:solidFill>
              </a:rPr>
              <a:t>. </a:t>
            </a:r>
            <a:endParaRPr lang="en-US" dirty="0" smtClean="0">
              <a:solidFill>
                <a:srgbClr val="C00000"/>
              </a:solidFill>
            </a:endParaRPr>
          </a:p>
          <a:p>
            <a:pPr lvl="1"/>
            <a:r>
              <a:rPr lang="en-US" dirty="0" smtClean="0"/>
              <a:t>Control transferred </a:t>
            </a:r>
            <a:r>
              <a:rPr lang="en-US" dirty="0"/>
              <a:t>to the </a:t>
            </a:r>
            <a:r>
              <a:rPr lang="en-US" dirty="0">
                <a:solidFill>
                  <a:srgbClr val="C00000"/>
                </a:solidFill>
              </a:rPr>
              <a:t>CPU scheduler, which selects </a:t>
            </a:r>
            <a:r>
              <a:rPr lang="en-US" dirty="0" smtClean="0">
                <a:solidFill>
                  <a:srgbClr val="C00000"/>
                </a:solidFill>
              </a:rPr>
              <a:t>another process </a:t>
            </a:r>
            <a:r>
              <a:rPr lang="en-US" dirty="0"/>
              <a:t>to execute</a:t>
            </a:r>
            <a:r>
              <a:rPr lang="en-US" dirty="0" smtClean="0"/>
              <a:t>.</a:t>
            </a:r>
            <a:endParaRPr lang="en-US" altLang="en-US" dirty="0"/>
          </a:p>
        </p:txBody>
      </p:sp>
    </p:spTree>
    <p:extLst>
      <p:ext uri="{BB962C8B-B14F-4D97-AF65-F5344CB8AC3E}">
        <p14:creationId xmlns:p14="http://schemas.microsoft.com/office/powerpoint/2010/main" val="28448121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solidFill>
                  <a:srgbClr val="3366FF"/>
                </a:solidFill>
              </a:rPr>
              <a:t>wakeup</a:t>
            </a:r>
            <a:r>
              <a:rPr lang="en-US" altLang="en-US" dirty="0" smtClean="0">
                <a:solidFill>
                  <a:srgbClr val="3366FF"/>
                </a:solidFill>
              </a:rPr>
              <a:t> </a:t>
            </a:r>
            <a:r>
              <a:rPr lang="en-US" altLang="en-US" dirty="0"/>
              <a:t>– </a:t>
            </a:r>
            <a:endParaRPr lang="en-US" altLang="en-US" dirty="0" smtClean="0"/>
          </a:p>
          <a:p>
            <a:r>
              <a:rPr lang="en-US" sz="2400" dirty="0"/>
              <a:t>A process that is blocked, waiting on a semaphore S, </a:t>
            </a:r>
            <a:r>
              <a:rPr lang="en-US" sz="2400" dirty="0">
                <a:solidFill>
                  <a:srgbClr val="C00000"/>
                </a:solidFill>
              </a:rPr>
              <a:t>should be restarted</a:t>
            </a:r>
          </a:p>
          <a:p>
            <a:pPr marL="0" indent="0">
              <a:buNone/>
            </a:pPr>
            <a:r>
              <a:rPr lang="en-US" sz="2400" dirty="0"/>
              <a:t>when some </a:t>
            </a:r>
            <a:r>
              <a:rPr lang="en-US" sz="2400" dirty="0">
                <a:solidFill>
                  <a:srgbClr val="C00000"/>
                </a:solidFill>
              </a:rPr>
              <a:t>other process executes a signal() </a:t>
            </a:r>
            <a:r>
              <a:rPr lang="en-US" sz="2400" dirty="0"/>
              <a:t>operation. </a:t>
            </a:r>
            <a:endParaRPr lang="en-US" sz="2400" dirty="0" smtClean="0"/>
          </a:p>
          <a:p>
            <a:endParaRPr lang="en-US" sz="2400" dirty="0" smtClean="0"/>
          </a:p>
          <a:p>
            <a:r>
              <a:rPr lang="en-US" sz="2400" dirty="0" smtClean="0"/>
              <a:t>The </a:t>
            </a:r>
            <a:r>
              <a:rPr lang="en-US" sz="2400" dirty="0"/>
              <a:t>process </a:t>
            </a:r>
            <a:r>
              <a:rPr lang="en-US" sz="2400" dirty="0" smtClean="0"/>
              <a:t>is restarted </a:t>
            </a:r>
            <a:r>
              <a:rPr lang="en-US" sz="2400" dirty="0"/>
              <a:t>by a wakeup () </a:t>
            </a:r>
            <a:r>
              <a:rPr lang="en-US" sz="2400" dirty="0" smtClean="0"/>
              <a:t>operation</a:t>
            </a:r>
          </a:p>
        </p:txBody>
      </p:sp>
    </p:spTree>
    <p:extLst>
      <p:ext uri="{BB962C8B-B14F-4D97-AF65-F5344CB8AC3E}">
        <p14:creationId xmlns:p14="http://schemas.microsoft.com/office/powerpoint/2010/main" val="276354249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solidFill>
                  <a:srgbClr val="3366FF"/>
                </a:solidFill>
              </a:rPr>
              <a:t>wakeup</a:t>
            </a:r>
            <a:r>
              <a:rPr lang="en-US" altLang="en-US" dirty="0" smtClean="0">
                <a:solidFill>
                  <a:srgbClr val="3366FF"/>
                </a:solidFill>
              </a:rPr>
              <a:t> </a:t>
            </a:r>
            <a:r>
              <a:rPr lang="en-US" altLang="en-US" dirty="0"/>
              <a:t>– </a:t>
            </a:r>
            <a:endParaRPr lang="en-US" altLang="en-US" dirty="0" smtClean="0"/>
          </a:p>
          <a:p>
            <a:r>
              <a:rPr lang="en-US" sz="2400" dirty="0" smtClean="0"/>
              <a:t>The </a:t>
            </a:r>
            <a:r>
              <a:rPr lang="en-US" sz="2400" dirty="0"/>
              <a:t>wakeup(P) operation </a:t>
            </a:r>
            <a:r>
              <a:rPr lang="en-US" sz="2400" dirty="0">
                <a:solidFill>
                  <a:srgbClr val="C00000"/>
                </a:solidFill>
              </a:rPr>
              <a:t>resumes the execution </a:t>
            </a:r>
            <a:r>
              <a:rPr lang="en-US" sz="2400" dirty="0"/>
              <a:t>of a blocked process P.</a:t>
            </a:r>
          </a:p>
          <a:p>
            <a:r>
              <a:rPr lang="en-US" altLang="en-US" sz="2400" dirty="0" smtClean="0"/>
              <a:t>Remove </a:t>
            </a:r>
            <a:r>
              <a:rPr lang="en-US" altLang="en-US" sz="2400" dirty="0"/>
              <a:t>one of processes in the waiting queue and place it in the ready queue</a:t>
            </a:r>
            <a:r>
              <a:rPr lang="en-US" sz="2400" dirty="0" smtClean="0"/>
              <a:t> </a:t>
            </a:r>
          </a:p>
          <a:p>
            <a:r>
              <a:rPr lang="en-US" sz="2400" dirty="0" smtClean="0"/>
              <a:t>Changes </a:t>
            </a:r>
            <a:r>
              <a:rPr lang="en-US" sz="2400" dirty="0"/>
              <a:t>the process </a:t>
            </a:r>
            <a:r>
              <a:rPr lang="en-US" sz="2400" dirty="0" smtClean="0"/>
              <a:t>state from </a:t>
            </a:r>
            <a:r>
              <a:rPr lang="en-US" sz="2400" dirty="0" smtClean="0">
                <a:solidFill>
                  <a:srgbClr val="C00000"/>
                </a:solidFill>
              </a:rPr>
              <a:t>waiting to ready</a:t>
            </a:r>
          </a:p>
          <a:p>
            <a:r>
              <a:rPr lang="en-US" sz="2400" dirty="0" smtClean="0"/>
              <a:t>These </a:t>
            </a:r>
            <a:r>
              <a:rPr lang="en-US" sz="2400" dirty="0"/>
              <a:t>two </a:t>
            </a:r>
            <a:r>
              <a:rPr lang="en-US" sz="2400" dirty="0" smtClean="0"/>
              <a:t>operations are </a:t>
            </a:r>
            <a:r>
              <a:rPr lang="en-US" sz="2400" dirty="0"/>
              <a:t>provided by the operating system as basic system calls</a:t>
            </a:r>
            <a:r>
              <a:rPr lang="en-US" sz="2400" dirty="0" smtClean="0"/>
              <a:t>.</a:t>
            </a:r>
          </a:p>
        </p:txBody>
      </p:sp>
    </p:spTree>
    <p:extLst>
      <p:ext uri="{BB962C8B-B14F-4D97-AF65-F5344CB8AC3E}">
        <p14:creationId xmlns:p14="http://schemas.microsoft.com/office/powerpoint/2010/main" val="15136449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400" dirty="0" smtClean="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9565" y="1528549"/>
            <a:ext cx="4794344" cy="325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0369" y="1705970"/>
            <a:ext cx="4274463" cy="318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9469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Semaphore </a:t>
            </a:r>
            <a:r>
              <a:rPr lang="en-US" sz="2400" dirty="0"/>
              <a:t>values </a:t>
            </a:r>
            <a:r>
              <a:rPr lang="en-US" sz="2400" dirty="0">
                <a:solidFill>
                  <a:srgbClr val="C00000"/>
                </a:solidFill>
              </a:rPr>
              <a:t>may be negative</a:t>
            </a:r>
            <a:r>
              <a:rPr lang="en-US" sz="2400" dirty="0"/>
              <a:t>,</a:t>
            </a:r>
          </a:p>
          <a:p>
            <a:r>
              <a:rPr lang="en-US" sz="2400" dirty="0" smtClean="0"/>
              <a:t>If </a:t>
            </a:r>
            <a:r>
              <a:rPr lang="en-US" sz="2400" dirty="0"/>
              <a:t>a semaphore value is negative, its </a:t>
            </a:r>
            <a:r>
              <a:rPr lang="en-US" sz="2400" dirty="0" smtClean="0"/>
              <a:t>magnitude is </a:t>
            </a:r>
            <a:r>
              <a:rPr lang="en-US" sz="2400" dirty="0"/>
              <a:t>the </a:t>
            </a:r>
            <a:r>
              <a:rPr lang="en-US" sz="2400" dirty="0" smtClean="0">
                <a:solidFill>
                  <a:srgbClr val="C00000"/>
                </a:solidFill>
              </a:rPr>
              <a:t>no </a:t>
            </a:r>
            <a:r>
              <a:rPr lang="en-US" sz="2400" dirty="0">
                <a:solidFill>
                  <a:srgbClr val="C00000"/>
                </a:solidFill>
              </a:rPr>
              <a:t>of processes waiting on that semaphore</a:t>
            </a:r>
            <a:r>
              <a:rPr lang="en-US" sz="2400" dirty="0" smtClean="0">
                <a:solidFill>
                  <a:srgbClr val="C00000"/>
                </a:solidFill>
              </a:rPr>
              <a:t>.</a:t>
            </a:r>
          </a:p>
          <a:p>
            <a:endParaRPr lang="en-US" sz="2400" dirty="0"/>
          </a:p>
          <a:p>
            <a:r>
              <a:rPr lang="en-US" sz="2400" dirty="0"/>
              <a:t>Semaphore values are </a:t>
            </a:r>
            <a:r>
              <a:rPr lang="en-US" sz="2400" dirty="0">
                <a:solidFill>
                  <a:srgbClr val="C00000"/>
                </a:solidFill>
              </a:rPr>
              <a:t>never negative under the classical definition </a:t>
            </a:r>
            <a:r>
              <a:rPr lang="en-US" sz="2400" dirty="0"/>
              <a:t>of semaphores with busy waiting. </a:t>
            </a:r>
          </a:p>
          <a:p>
            <a:endParaRPr lang="en-US" sz="2400" dirty="0" smtClean="0"/>
          </a:p>
        </p:txBody>
      </p:sp>
    </p:spTree>
    <p:extLst>
      <p:ext uri="{BB962C8B-B14F-4D97-AF65-F5344CB8AC3E}">
        <p14:creationId xmlns:p14="http://schemas.microsoft.com/office/powerpoint/2010/main" val="267746925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list of waiting processes can be easily implemented by </a:t>
            </a:r>
            <a:endParaRPr lang="en-US" sz="2400" dirty="0" smtClean="0"/>
          </a:p>
          <a:p>
            <a:pPr lvl="1"/>
            <a:r>
              <a:rPr lang="en-US" dirty="0" smtClean="0">
                <a:solidFill>
                  <a:srgbClr val="C00000"/>
                </a:solidFill>
              </a:rPr>
              <a:t>a </a:t>
            </a:r>
            <a:r>
              <a:rPr lang="en-US" dirty="0">
                <a:solidFill>
                  <a:srgbClr val="C00000"/>
                </a:solidFill>
              </a:rPr>
              <a:t>link field </a:t>
            </a:r>
            <a:r>
              <a:rPr lang="en-US" dirty="0" smtClean="0"/>
              <a:t>in each </a:t>
            </a:r>
            <a:r>
              <a:rPr lang="en-US" dirty="0"/>
              <a:t>process control block </a:t>
            </a:r>
            <a:r>
              <a:rPr lang="en-US" dirty="0">
                <a:solidFill>
                  <a:srgbClr val="C00000"/>
                </a:solidFill>
              </a:rPr>
              <a:t>(PCB). </a:t>
            </a:r>
            <a:endParaRPr lang="en-US" dirty="0" smtClean="0">
              <a:solidFill>
                <a:srgbClr val="C00000"/>
              </a:solidFill>
            </a:endParaRPr>
          </a:p>
          <a:p>
            <a:r>
              <a:rPr lang="en-US" sz="2400" dirty="0" smtClean="0"/>
              <a:t>Each </a:t>
            </a:r>
            <a:r>
              <a:rPr lang="en-US" sz="2400" dirty="0"/>
              <a:t>semaphore contains </a:t>
            </a:r>
            <a:endParaRPr lang="en-US" sz="2400" dirty="0" smtClean="0"/>
          </a:p>
          <a:p>
            <a:pPr lvl="1"/>
            <a:r>
              <a:rPr lang="en-US" dirty="0" smtClean="0"/>
              <a:t>an </a:t>
            </a:r>
            <a:r>
              <a:rPr lang="en-US" dirty="0"/>
              <a:t>integer value and</a:t>
            </a:r>
          </a:p>
          <a:p>
            <a:pPr lvl="1"/>
            <a:r>
              <a:rPr lang="en-US" dirty="0"/>
              <a:t>a pointer to a list of PCBs. </a:t>
            </a:r>
            <a:endParaRPr lang="en-US" dirty="0" smtClean="0"/>
          </a:p>
          <a:p>
            <a:r>
              <a:rPr lang="en-US" sz="2400" dirty="0" smtClean="0"/>
              <a:t>One </a:t>
            </a:r>
            <a:r>
              <a:rPr lang="en-US" sz="2400" dirty="0"/>
              <a:t>way to </a:t>
            </a:r>
            <a:r>
              <a:rPr lang="en-US" sz="2400" dirty="0">
                <a:solidFill>
                  <a:srgbClr val="C00000"/>
                </a:solidFill>
              </a:rPr>
              <a:t>add and </a:t>
            </a:r>
            <a:r>
              <a:rPr lang="en-US" sz="2400" dirty="0" smtClean="0">
                <a:solidFill>
                  <a:srgbClr val="C00000"/>
                </a:solidFill>
              </a:rPr>
              <a:t>remove </a:t>
            </a:r>
            <a:r>
              <a:rPr lang="en-US" sz="2400" dirty="0">
                <a:solidFill>
                  <a:srgbClr val="C00000"/>
                </a:solidFill>
              </a:rPr>
              <a:t>processes from the </a:t>
            </a:r>
            <a:r>
              <a:rPr lang="en-US" sz="2400" dirty="0" smtClean="0">
                <a:solidFill>
                  <a:srgbClr val="C00000"/>
                </a:solidFill>
              </a:rPr>
              <a:t>list </a:t>
            </a:r>
          </a:p>
          <a:p>
            <a:pPr lvl="1"/>
            <a:r>
              <a:rPr lang="en-US" dirty="0" smtClean="0"/>
              <a:t>so </a:t>
            </a:r>
            <a:r>
              <a:rPr lang="en-US" dirty="0"/>
              <a:t>as to ensure bounded waiting is to use a </a:t>
            </a:r>
            <a:r>
              <a:rPr lang="en-US" dirty="0">
                <a:solidFill>
                  <a:srgbClr val="C00000"/>
                </a:solidFill>
              </a:rPr>
              <a:t>FIFO queue, </a:t>
            </a:r>
            <a:endParaRPr lang="en-US" dirty="0" smtClean="0">
              <a:solidFill>
                <a:srgbClr val="C00000"/>
              </a:solidFill>
            </a:endParaRPr>
          </a:p>
          <a:p>
            <a:pPr lvl="1"/>
            <a:r>
              <a:rPr lang="en-US" dirty="0" smtClean="0"/>
              <a:t>where </a:t>
            </a:r>
            <a:r>
              <a:rPr lang="en-US" dirty="0"/>
              <a:t>the </a:t>
            </a:r>
            <a:r>
              <a:rPr lang="en-US" dirty="0" smtClean="0"/>
              <a:t>semaphore contains </a:t>
            </a:r>
            <a:r>
              <a:rPr lang="en-US" dirty="0"/>
              <a:t>both head and tail pointers to the queue. </a:t>
            </a:r>
            <a:endParaRPr lang="en-US" dirty="0" smtClean="0"/>
          </a:p>
          <a:p>
            <a:pPr lvl="1"/>
            <a:r>
              <a:rPr lang="en-US" dirty="0" smtClean="0"/>
              <a:t>In </a:t>
            </a:r>
            <a:r>
              <a:rPr lang="en-US" dirty="0"/>
              <a:t>general</a:t>
            </a:r>
            <a:r>
              <a:rPr lang="en-US" dirty="0" smtClean="0"/>
              <a:t>, </a:t>
            </a:r>
            <a:r>
              <a:rPr lang="en-US" dirty="0"/>
              <a:t>the </a:t>
            </a:r>
            <a:r>
              <a:rPr lang="en-US" dirty="0" smtClean="0"/>
              <a:t>list can </a:t>
            </a:r>
            <a:r>
              <a:rPr lang="en-US" dirty="0"/>
              <a:t>use </a:t>
            </a:r>
            <a:r>
              <a:rPr lang="en-US" i="1" dirty="0"/>
              <a:t>any </a:t>
            </a:r>
            <a:r>
              <a:rPr lang="en-US" dirty="0"/>
              <a:t>queueing strategy.</a:t>
            </a:r>
            <a:endParaRPr lang="en-US" dirty="0" smtClean="0"/>
          </a:p>
        </p:txBody>
      </p:sp>
    </p:spTree>
    <p:extLst>
      <p:ext uri="{BB962C8B-B14F-4D97-AF65-F5344CB8AC3E}">
        <p14:creationId xmlns:p14="http://schemas.microsoft.com/office/powerpoint/2010/main" val="228916060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a:t>
            </a:r>
            <a:r>
              <a:rPr lang="en-US" altLang="en-US" sz="2400" dirty="0" smtClean="0"/>
              <a:t>processes</a:t>
            </a:r>
          </a:p>
          <a:p>
            <a:pPr lvl="1">
              <a:tabLst>
                <a:tab pos="1882775" algn="ctr"/>
                <a:tab pos="4568825" algn="ctr"/>
              </a:tabLst>
            </a:pPr>
            <a:r>
              <a:rPr lang="en-US" altLang="en-US" sz="2000" dirty="0" smtClean="0"/>
              <a:t>The event in question is execution of signal operation</a:t>
            </a:r>
            <a:endParaRPr lang="en-US" altLang="en-US" sz="2000" dirty="0"/>
          </a:p>
          <a:p>
            <a:pPr>
              <a:tabLst>
                <a:tab pos="1882775" algn="ctr"/>
                <a:tab pos="4568825" algn="ctr"/>
              </a:tabLst>
            </a:pPr>
            <a:r>
              <a:rPr lang="en-US" altLang="en-US" sz="2400" dirty="0">
                <a:solidFill>
                  <a:srgbClr val="000000"/>
                </a:solidFill>
              </a:rPr>
              <a:t>Let </a:t>
            </a:r>
            <a:r>
              <a:rPr lang="en-US" altLang="en-US" sz="1800" b="1" i="1" dirty="0">
                <a:solidFill>
                  <a:srgbClr val="000000"/>
                </a:solidFill>
                <a:latin typeface="Courier New" pitchFamily="49" charset="0"/>
                <a:cs typeface="Courier New" pitchFamily="49" charset="0"/>
              </a:rPr>
              <a:t>S</a:t>
            </a:r>
            <a:r>
              <a:rPr lang="en-US" altLang="en-US" sz="2400" dirty="0">
                <a:solidFill>
                  <a:srgbClr val="000000"/>
                </a:solidFill>
              </a:rPr>
              <a:t> and</a:t>
            </a:r>
            <a:r>
              <a:rPr lang="en-US" altLang="en-US" sz="1400" b="1" dirty="0">
                <a:solidFill>
                  <a:srgbClr val="000000"/>
                </a:solidFill>
                <a:latin typeface="Courier New" pitchFamily="49" charset="0"/>
                <a:cs typeface="Courier New" pitchFamily="49" charset="0"/>
              </a:rPr>
              <a:t> </a:t>
            </a:r>
            <a:r>
              <a:rPr lang="en-US" altLang="en-US" sz="1800" b="1" i="1" dirty="0">
                <a:solidFill>
                  <a:srgbClr val="000000"/>
                </a:solidFill>
                <a:latin typeface="Courier New" pitchFamily="49" charset="0"/>
                <a:cs typeface="Courier New" pitchFamily="49" charset="0"/>
              </a:rPr>
              <a:t>Q</a:t>
            </a:r>
            <a:r>
              <a:rPr lang="en-US" altLang="en-US" sz="1400" b="1" dirty="0">
                <a:solidFill>
                  <a:srgbClr val="000000"/>
                </a:solidFill>
                <a:latin typeface="Courier New" pitchFamily="49" charset="0"/>
                <a:cs typeface="Courier New"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1400" b="1" dirty="0">
                <a:solidFill>
                  <a:srgbClr val="000000"/>
                </a:solidFill>
                <a:latin typeface="Courier New" pitchFamily="49" charset="0"/>
                <a:cs typeface="Courier New" pitchFamily="49" charset="0"/>
              </a:rPr>
              <a:t>wait(S);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signal(Q);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signal(S);</a:t>
            </a:r>
          </a:p>
          <a:p>
            <a:pPr>
              <a:buNone/>
              <a:tabLst>
                <a:tab pos="1882775" algn="ctr"/>
                <a:tab pos="4568825" algn="ctr"/>
              </a:tabLst>
            </a:pPr>
            <a:endParaRPr lang="en-US" altLang="en-US" sz="14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4094814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2400" b="1" dirty="0" smtClean="0">
                <a:solidFill>
                  <a:srgbClr val="000000"/>
                </a:solidFill>
                <a:latin typeface="Courier New" pitchFamily="49" charset="0"/>
                <a:cs typeface="Courier New" pitchFamily="49" charset="0"/>
              </a:rPr>
              <a:t> </a:t>
            </a:r>
            <a:r>
              <a:rPr lang="en-US" altLang="en-US" sz="1400" b="1" dirty="0" smtClean="0">
                <a:solidFill>
                  <a:srgbClr val="000000"/>
                </a:solidFill>
                <a:latin typeface="Courier New" pitchFamily="49" charset="0"/>
                <a:cs typeface="Courier New" pitchFamily="49" charset="0"/>
              </a:rPr>
              <a:t>wait(S</a:t>
            </a:r>
            <a:r>
              <a:rPr lang="en-US" altLang="en-US" sz="1400" b="1" dirty="0">
                <a:solidFill>
                  <a:srgbClr val="000000"/>
                </a:solidFill>
                <a:latin typeface="Courier New" pitchFamily="49" charset="0"/>
                <a:cs typeface="Courier New" pitchFamily="49" charset="0"/>
              </a:rPr>
              <a:t>);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a:t>
            </a:r>
            <a:r>
              <a:rPr lang="en-US" altLang="en-US" sz="1400" b="1" dirty="0" smtClean="0">
                <a:solidFill>
                  <a:srgbClr val="000000"/>
                </a:solidFill>
                <a:latin typeface="Courier New" pitchFamily="49" charset="0"/>
                <a:cs typeface="Courier New" pitchFamily="49" charset="0"/>
              </a:rPr>
              <a:t>		signal(Q</a:t>
            </a:r>
            <a:r>
              <a:rPr lang="en-US" altLang="en-US" sz="1400" b="1" dirty="0">
                <a:solidFill>
                  <a:srgbClr val="000000"/>
                </a:solidFill>
                <a:latin typeface="Courier New" pitchFamily="49" charset="0"/>
                <a:cs typeface="Courier New" pitchFamily="49" charset="0"/>
              </a:rPr>
              <a:t>);</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a:t>
            </a:r>
            <a:r>
              <a:rPr lang="en-US" altLang="en-US" sz="1400" b="1" dirty="0" smtClean="0">
                <a:solidFill>
                  <a:srgbClr val="000000"/>
                </a:solidFill>
                <a:latin typeface="Courier New" pitchFamily="49" charset="0"/>
                <a:cs typeface="Courier New" pitchFamily="49" charset="0"/>
              </a:rPr>
              <a:t>		signal(S</a:t>
            </a:r>
            <a:r>
              <a:rPr lang="en-US" altLang="en-US" sz="1400" b="1" dirty="0">
                <a:solidFill>
                  <a:srgbClr val="000000"/>
                </a:solidFill>
                <a:latin typeface="Courier New" pitchFamily="49" charset="0"/>
                <a:cs typeface="Courier New" pitchFamily="49" charset="0"/>
              </a:rPr>
              <a:t>);</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P0 executes wait(S) then P1 executes wait(Q)</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When P0 executes wait(Q), it must wait until P1 executes signal(Q)</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When P1 executes wait(S), it must wait until P0 executes signal (S)</a:t>
            </a:r>
          </a:p>
          <a:p>
            <a:pPr>
              <a:tabLst>
                <a:tab pos="1882775" algn="ctr"/>
                <a:tab pos="4568825" algn="ctr"/>
              </a:tabLst>
            </a:pPr>
            <a:endParaRPr lang="en-US" altLang="en-US" sz="2000" b="1" dirty="0">
              <a:solidFill>
                <a:srgbClr val="000000"/>
              </a:solidFill>
              <a:latin typeface="Courier New" pitchFamily="49" charset="0"/>
              <a:cs typeface="Courier New" pitchFamily="49" charset="0"/>
            </a:endParaRPr>
          </a:p>
        </p:txBody>
      </p:sp>
      <p:cxnSp>
        <p:nvCxnSpPr>
          <p:cNvPr id="13" name="Straight Arrow Connector 12"/>
          <p:cNvCxnSpPr/>
          <p:nvPr/>
        </p:nvCxnSpPr>
        <p:spPr>
          <a:xfrm>
            <a:off x="3603009" y="1992573"/>
            <a:ext cx="211540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807725" y="1992573"/>
            <a:ext cx="241598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55218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3527119"/>
          </a:xfrm>
          <a:prstGeom prst="rect">
            <a:avLst/>
          </a:prstGeom>
        </p:spPr>
        <p:txBody>
          <a:bodyPr wrap="square">
            <a:spAutoFit/>
          </a:bodyPr>
          <a:lstStyle/>
          <a:p>
            <a:pPr marL="342900" indent="-342900">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Deadlock-Every process in the set is waiting for an event that can be caused only by another process in the </a:t>
            </a:r>
            <a:r>
              <a:rPr lang="en-US" altLang="en-US" sz="2400" dirty="0" smtClean="0">
                <a:solidFill>
                  <a:srgbClr val="3366FF"/>
                </a:solidFill>
                <a:latin typeface="Marcellus"/>
                <a:sym typeface="MT Extra" pitchFamily="18" charset="2"/>
              </a:rPr>
              <a:t>set</a:t>
            </a:r>
          </a:p>
          <a:p>
            <a:pPr marL="342900" indent="-342900">
              <a:buFont typeface="Arial" panose="020B0604020202020204" pitchFamily="34" charset="0"/>
              <a:buChar char="•"/>
              <a:tabLst>
                <a:tab pos="1882775" algn="ctr"/>
                <a:tab pos="4568825" algn="ctr"/>
              </a:tabLst>
            </a:pPr>
            <a:endParaRPr lang="en-US" altLang="en-US" sz="2400" dirty="0">
              <a:solidFill>
                <a:srgbClr val="3366FF"/>
              </a:solidFill>
              <a:latin typeface="Marcellus"/>
              <a:sym typeface="MT Extra" pitchFamily="18" charset="2"/>
            </a:endParaRPr>
          </a:p>
          <a:p>
            <a:pPr marL="342900" indent="-342900">
              <a:lnSpc>
                <a:spcPct val="90000"/>
              </a:lnSpc>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Starvation </a:t>
            </a:r>
            <a:r>
              <a:rPr lang="en-US" altLang="en-US" sz="2400" dirty="0">
                <a:latin typeface="Marcellus"/>
              </a:rPr>
              <a:t>– </a:t>
            </a:r>
            <a:r>
              <a:rPr lang="en-US" altLang="en-US" sz="2400" dirty="0">
                <a:solidFill>
                  <a:srgbClr val="3366FF"/>
                </a:solidFill>
                <a:latin typeface="Marcellus"/>
              </a:rPr>
              <a:t>indefinite blocking  </a:t>
            </a:r>
          </a:p>
          <a:p>
            <a:pPr marL="742950" lvl="1" indent="-285750">
              <a:lnSpc>
                <a:spcPct val="90000"/>
              </a:lnSpc>
              <a:buFont typeface="Arial" panose="020B0604020202020204" pitchFamily="34" charset="0"/>
              <a:buChar char="•"/>
              <a:tabLst>
                <a:tab pos="1882775" algn="ctr"/>
                <a:tab pos="4568825" algn="ctr"/>
              </a:tabLst>
            </a:pPr>
            <a:r>
              <a:rPr lang="en-US" altLang="en-US" sz="2400" dirty="0">
                <a:latin typeface="Marcellus"/>
              </a:rPr>
              <a:t>A process may never be removed from the semaphore queue in which it is suspended</a:t>
            </a:r>
          </a:p>
          <a:p>
            <a:pPr marL="342900" indent="-342900">
              <a:lnSpc>
                <a:spcPct val="90000"/>
              </a:lnSpc>
              <a:buFont typeface="Arial" panose="020B0604020202020204" pitchFamily="34" charset="0"/>
              <a:buChar char="•"/>
              <a:tabLst>
                <a:tab pos="1882775" algn="ctr"/>
                <a:tab pos="4568825" algn="ctr"/>
              </a:tabLst>
            </a:pPr>
            <a:endParaRPr lang="en-US" altLang="en-US" sz="2400" dirty="0" smtClean="0">
              <a:solidFill>
                <a:srgbClr val="3366FF"/>
              </a:solidFill>
              <a:latin typeface="Marcellus"/>
            </a:endParaRPr>
          </a:p>
          <a:p>
            <a:pPr marL="342900" indent="-342900">
              <a:lnSpc>
                <a:spcPct val="90000"/>
              </a:lnSpc>
              <a:buFont typeface="Arial" panose="020B0604020202020204" pitchFamily="34" charset="0"/>
              <a:buChar char="•"/>
              <a:tabLst>
                <a:tab pos="1882775" algn="ctr"/>
                <a:tab pos="4568825" algn="ctr"/>
              </a:tabLst>
            </a:pPr>
            <a:r>
              <a:rPr lang="en-US" altLang="en-US" sz="2400" dirty="0" smtClean="0">
                <a:solidFill>
                  <a:srgbClr val="3366FF"/>
                </a:solidFill>
                <a:latin typeface="Marcellus"/>
              </a:rPr>
              <a:t>Priority </a:t>
            </a:r>
            <a:r>
              <a:rPr lang="en-US" altLang="en-US" sz="2400" dirty="0">
                <a:solidFill>
                  <a:srgbClr val="3366FF"/>
                </a:solidFill>
                <a:latin typeface="Marcellus"/>
              </a:rPr>
              <a:t>Inversion </a:t>
            </a:r>
            <a:r>
              <a:rPr lang="en-US" altLang="en-US" sz="2400" dirty="0">
                <a:latin typeface="Marcellus"/>
              </a:rPr>
              <a:t>– Scheduling problem when lower-priority process holds a lock needed by higher-priority process</a:t>
            </a:r>
          </a:p>
          <a:p>
            <a:pPr marL="742950" lvl="1" indent="-285750">
              <a:lnSpc>
                <a:spcPct val="90000"/>
              </a:lnSpc>
              <a:buFont typeface="Arial" panose="020B0604020202020204" pitchFamily="34" charset="0"/>
              <a:buChar char="•"/>
              <a:tabLst>
                <a:tab pos="1882775" algn="ctr"/>
                <a:tab pos="4568825" algn="ctr"/>
              </a:tabLst>
            </a:pPr>
            <a:r>
              <a:rPr lang="en-US" altLang="en-US" sz="2400" dirty="0">
                <a:latin typeface="Marcellus"/>
              </a:rPr>
              <a:t>Solved via </a:t>
            </a:r>
            <a:r>
              <a:rPr lang="en-US" altLang="en-US" sz="2400" dirty="0">
                <a:solidFill>
                  <a:srgbClr val="3366FF"/>
                </a:solidFill>
                <a:latin typeface="Marcellus"/>
              </a:rPr>
              <a:t>priority- inheritance protocol</a:t>
            </a:r>
          </a:p>
        </p:txBody>
      </p:sp>
    </p:spTree>
    <p:extLst>
      <p:ext uri="{BB962C8B-B14F-4D97-AF65-F5344CB8AC3E}">
        <p14:creationId xmlns:p14="http://schemas.microsoft.com/office/powerpoint/2010/main" val="2436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When several </a:t>
            </a:r>
            <a:r>
              <a:rPr lang="en-IN" dirty="0"/>
              <a:t>processes access and manipulate the same data concurrently </a:t>
            </a:r>
          </a:p>
          <a:p>
            <a:endParaRPr lang="en-IN" dirty="0" smtClean="0"/>
          </a:p>
          <a:p>
            <a:r>
              <a:rPr lang="en-IN" dirty="0" smtClean="0"/>
              <a:t>The outcome </a:t>
            </a:r>
            <a:r>
              <a:rPr lang="en-IN" dirty="0"/>
              <a:t>of the execution depends on </a:t>
            </a:r>
            <a:endParaRPr lang="en-IN" dirty="0" smtClean="0"/>
          </a:p>
          <a:p>
            <a:pPr lvl="1"/>
            <a:r>
              <a:rPr lang="en-IN" sz="2800" dirty="0" smtClean="0"/>
              <a:t>the </a:t>
            </a:r>
            <a:r>
              <a:rPr lang="en-IN" sz="2800" dirty="0"/>
              <a:t>particular order in which the </a:t>
            </a:r>
            <a:r>
              <a:rPr lang="en-IN" sz="2800" dirty="0" smtClean="0"/>
              <a:t>access takes </a:t>
            </a:r>
            <a:r>
              <a:rPr lang="en-IN" sz="2800" dirty="0"/>
              <a:t>place, </a:t>
            </a:r>
            <a:endParaRPr lang="en-IN" sz="2800" dirty="0" smtClean="0"/>
          </a:p>
          <a:p>
            <a:endParaRPr lang="en-IN" dirty="0" smtClean="0"/>
          </a:p>
          <a:p>
            <a:r>
              <a:rPr lang="en-IN" dirty="0" smtClean="0"/>
              <a:t>Also called a Race Condition.</a:t>
            </a: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2C5AB2D2-CCC7-4D89-AC4C-2B9A086D5471}"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a:t>
            </a:fld>
            <a:endParaRPr lang="en-US"/>
          </a:p>
        </p:txBody>
      </p:sp>
    </p:spTree>
    <p:extLst>
      <p:ext uri="{BB962C8B-B14F-4D97-AF65-F5344CB8AC3E}">
        <p14:creationId xmlns:p14="http://schemas.microsoft.com/office/powerpoint/2010/main" val="250947594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Classical Problems of Synchronization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246769"/>
          </a:xfrm>
          <a:prstGeom prst="rect">
            <a:avLst/>
          </a:prstGeom>
        </p:spPr>
        <p:txBody>
          <a:bodyPr wrap="square">
            <a:spAutoFit/>
          </a:bodyPr>
          <a:lstStyle/>
          <a:p>
            <a:r>
              <a:rPr lang="en-US" altLang="en-US" sz="2800" dirty="0"/>
              <a:t>Classical problems used to test newly-proposed synchronization schemes</a:t>
            </a:r>
          </a:p>
          <a:p>
            <a:pPr marL="914400" lvl="1" indent="-457200">
              <a:buFont typeface="Arial" panose="020B0604020202020204" pitchFamily="34" charset="0"/>
              <a:buChar char="•"/>
            </a:pPr>
            <a:r>
              <a:rPr lang="en-US" altLang="en-US" sz="2800" dirty="0"/>
              <a:t>Bounded-Buffer Problem</a:t>
            </a:r>
          </a:p>
          <a:p>
            <a:pPr marL="914400" lvl="1" indent="-457200">
              <a:buFont typeface="Arial" panose="020B0604020202020204" pitchFamily="34" charset="0"/>
              <a:buChar char="•"/>
            </a:pPr>
            <a:r>
              <a:rPr lang="en-US" altLang="en-US" sz="2800" dirty="0"/>
              <a:t>Readers and Writers Problem</a:t>
            </a:r>
          </a:p>
          <a:p>
            <a:pPr marL="914400" lvl="1" indent="-457200">
              <a:buFont typeface="Arial" panose="020B0604020202020204" pitchFamily="34" charset="0"/>
              <a:buChar char="•"/>
            </a:pPr>
            <a:r>
              <a:rPr lang="en-US" altLang="en-US" sz="2800" dirty="0"/>
              <a:t>Dining-Philosophers Problem</a:t>
            </a:r>
          </a:p>
        </p:txBody>
      </p:sp>
    </p:spTree>
    <p:extLst>
      <p:ext uri="{BB962C8B-B14F-4D97-AF65-F5344CB8AC3E}">
        <p14:creationId xmlns:p14="http://schemas.microsoft.com/office/powerpoint/2010/main" val="40012139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4" y="911159"/>
            <a:ext cx="9988545" cy="4524315"/>
          </a:xfrm>
          <a:prstGeom prst="rect">
            <a:avLst/>
          </a:prstGeom>
        </p:spPr>
        <p:txBody>
          <a:bodyPr wrap="square">
            <a:spAutoFit/>
          </a:bodyPr>
          <a:lstStyle/>
          <a:p>
            <a:pPr marL="342900" indent="-342900">
              <a:buFont typeface="Arial" panose="020B0604020202020204" pitchFamily="34" charset="0"/>
              <a:buChar char="•"/>
            </a:pPr>
            <a:r>
              <a:rPr lang="en-US" altLang="en-US" sz="2400" i="1" dirty="0">
                <a:latin typeface="Marcellus"/>
              </a:rPr>
              <a:t>n</a:t>
            </a:r>
            <a:r>
              <a:rPr lang="en-US" altLang="en-US" sz="2400" dirty="0">
                <a:latin typeface="Marcellus"/>
              </a:rPr>
              <a:t> buffers, each can hold one item</a:t>
            </a:r>
          </a:p>
          <a:p>
            <a:pPr marL="342900" indent="-342900">
              <a:buFont typeface="Arial" panose="020B0604020202020204" pitchFamily="34" charset="0"/>
              <a:buChar char="•"/>
            </a:pPr>
            <a:r>
              <a:rPr lang="en-US" altLang="en-US" sz="2400" dirty="0">
                <a:latin typeface="Marcellus"/>
              </a:rPr>
              <a:t>Semaphore </a:t>
            </a:r>
            <a:r>
              <a:rPr lang="en-US" altLang="en-US" sz="2400" dirty="0" err="1">
                <a:solidFill>
                  <a:srgbClr val="C00000"/>
                </a:solidFill>
                <a:latin typeface="Marcellus"/>
                <a:cs typeface="Courier New" pitchFamily="49" charset="0"/>
              </a:rPr>
              <a:t>mutex</a:t>
            </a:r>
            <a:r>
              <a:rPr lang="en-US" altLang="en-US" sz="2400" dirty="0">
                <a:solidFill>
                  <a:srgbClr val="000000"/>
                </a:solidFill>
                <a:latin typeface="Marcellus"/>
              </a:rPr>
              <a:t> </a:t>
            </a:r>
            <a:r>
              <a:rPr lang="en-US" altLang="en-US" sz="2400" dirty="0" smtClean="0">
                <a:solidFill>
                  <a:srgbClr val="C00000"/>
                </a:solidFill>
                <a:latin typeface="Marcellus"/>
              </a:rPr>
              <a:t>-&gt;Binary Semaphore </a:t>
            </a: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000000"/>
                </a:solidFill>
                <a:latin typeface="Marcellus"/>
              </a:rPr>
              <a:t>Provides mutual exclusion for access to the buffer pool</a:t>
            </a:r>
          </a:p>
          <a:p>
            <a:pPr marL="742950" lvl="1" indent="-285750">
              <a:buFont typeface="Arial" panose="020B0604020202020204" pitchFamily="34" charset="0"/>
              <a:buChar char="•"/>
            </a:pPr>
            <a:r>
              <a:rPr lang="en-US" altLang="en-US" sz="2400" dirty="0">
                <a:solidFill>
                  <a:srgbClr val="000000"/>
                </a:solidFill>
                <a:latin typeface="Marcellus"/>
              </a:rPr>
              <a:t>i</a:t>
            </a:r>
            <a:r>
              <a:rPr lang="en-US" altLang="en-US" sz="2400" dirty="0">
                <a:latin typeface="Marcellus"/>
              </a:rPr>
              <a:t>nitialized to the </a:t>
            </a:r>
            <a:r>
              <a:rPr lang="en-US" altLang="en-US" sz="2400" dirty="0">
                <a:solidFill>
                  <a:srgbClr val="C00000"/>
                </a:solidFill>
                <a:latin typeface="Marcellus"/>
              </a:rPr>
              <a:t>value 1</a:t>
            </a:r>
          </a:p>
          <a:p>
            <a:pPr marL="342900" indent="-342900">
              <a:buFont typeface="Arial" panose="020B0604020202020204" pitchFamily="34" charset="0"/>
              <a:buChar char="•"/>
            </a:pPr>
            <a:r>
              <a:rPr lang="en-US" altLang="en-US" sz="2400" dirty="0">
                <a:solidFill>
                  <a:srgbClr val="000000"/>
                </a:solidFill>
                <a:latin typeface="Marcellus"/>
              </a:rPr>
              <a:t>Semaphore </a:t>
            </a:r>
            <a:r>
              <a:rPr lang="en-US" altLang="en-US" sz="2400" dirty="0">
                <a:solidFill>
                  <a:srgbClr val="C00000"/>
                </a:solidFill>
                <a:latin typeface="Marcellus"/>
                <a:cs typeface="Courier New" pitchFamily="49" charset="0"/>
              </a:rPr>
              <a:t>full</a:t>
            </a:r>
            <a:r>
              <a:rPr lang="en-US" altLang="en-US" sz="2400" dirty="0">
                <a:solidFill>
                  <a:srgbClr val="000000"/>
                </a:solidFill>
                <a:latin typeface="Marcellus"/>
              </a:rPr>
              <a:t> </a:t>
            </a:r>
            <a:r>
              <a:rPr lang="en-US" altLang="en-US" sz="2400" dirty="0" smtClean="0">
                <a:solidFill>
                  <a:srgbClr val="C00000"/>
                </a:solidFill>
                <a:latin typeface="Marcellus"/>
              </a:rPr>
              <a:t>-&gt;Counting Semaphore</a:t>
            </a: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000000"/>
                </a:solidFill>
                <a:latin typeface="Marcellus"/>
              </a:rPr>
              <a:t>Counts no of full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0</a:t>
            </a:r>
          </a:p>
          <a:p>
            <a:pPr marL="342900" indent="-342900">
              <a:buFont typeface="Arial" panose="020B0604020202020204" pitchFamily="34" charset="0"/>
              <a:buChar char="•"/>
            </a:pPr>
            <a:r>
              <a:rPr lang="en-US" altLang="en-US" sz="2400" dirty="0">
                <a:latin typeface="Marcellus"/>
              </a:rPr>
              <a:t>Semaphore </a:t>
            </a:r>
            <a:r>
              <a:rPr lang="en-US" altLang="en-US" sz="2400" dirty="0">
                <a:solidFill>
                  <a:srgbClr val="C00000"/>
                </a:solidFill>
                <a:latin typeface="Marcellus"/>
                <a:cs typeface="Courier New" pitchFamily="49" charset="0"/>
              </a:rPr>
              <a:t>empty </a:t>
            </a:r>
            <a:r>
              <a:rPr lang="en-US" altLang="en-US" sz="2400" dirty="0">
                <a:solidFill>
                  <a:srgbClr val="C00000"/>
                </a:solidFill>
                <a:latin typeface="Marcellus"/>
              </a:rPr>
              <a:t>-&gt;Counting Semaphore</a:t>
            </a:r>
            <a:endParaRPr lang="en-US" altLang="en-US" sz="2400" dirty="0">
              <a:solidFill>
                <a:srgbClr val="C00000"/>
              </a:solidFill>
              <a:latin typeface="Marcellus"/>
              <a:cs typeface="Courier New" pitchFamily="49" charset="0"/>
            </a:endParaRPr>
          </a:p>
          <a:p>
            <a:pPr marL="742950" lvl="1" indent="-285750">
              <a:buFont typeface="Arial" panose="020B0604020202020204" pitchFamily="34" charset="0"/>
              <a:buChar char="•"/>
            </a:pPr>
            <a:r>
              <a:rPr lang="en-US" altLang="en-US" sz="2400" dirty="0">
                <a:solidFill>
                  <a:srgbClr val="000000"/>
                </a:solidFill>
                <a:latin typeface="Marcellus"/>
                <a:cs typeface="Courier New" pitchFamily="49" charset="0"/>
              </a:rPr>
              <a:t>Counts no of empty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a:t>
            </a:r>
            <a:r>
              <a:rPr lang="en-US" altLang="en-US" sz="2400" dirty="0" smtClean="0">
                <a:solidFill>
                  <a:srgbClr val="C00000"/>
                </a:solidFill>
                <a:latin typeface="Marcellus"/>
              </a:rPr>
              <a:t>n</a:t>
            </a:r>
          </a:p>
          <a:p>
            <a:pPr marL="742950" lvl="1" indent="-285750">
              <a:buFont typeface="Arial" panose="020B0604020202020204" pitchFamily="34" charset="0"/>
              <a:buChar char="•"/>
            </a:pP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smtClean="0">
                <a:solidFill>
                  <a:srgbClr val="C00000"/>
                </a:solidFill>
                <a:latin typeface="Marcellus"/>
              </a:rPr>
              <a:t>Assuming Buffer is empty</a:t>
            </a:r>
            <a:endParaRPr lang="en-US" altLang="en-US" sz="2400" dirty="0">
              <a:solidFill>
                <a:srgbClr val="C00000"/>
              </a:solidFill>
              <a:latin typeface="Marcellus"/>
            </a:endParaRPr>
          </a:p>
        </p:txBody>
      </p:sp>
    </p:spTree>
    <p:extLst>
      <p:ext uri="{BB962C8B-B14F-4D97-AF65-F5344CB8AC3E}">
        <p14:creationId xmlns:p14="http://schemas.microsoft.com/office/powerpoint/2010/main" val="395505702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t>The structure of the producer process</a:t>
            </a:r>
          </a:p>
          <a:p>
            <a:pPr>
              <a:buFont typeface="Monotype Sorts" pitchFamily="-84" charset="2"/>
              <a:buNone/>
            </a:pPr>
            <a:endParaRPr lang="en-US" altLang="en-US" sz="1400" b="1" dirty="0" smtClean="0">
              <a:latin typeface="Courier New" pitchFamily="49" charset="0"/>
              <a:cs typeface="Courier New" pitchFamily="49" charset="0"/>
            </a:endParaRPr>
          </a:p>
          <a:p>
            <a:pPr>
              <a:buFont typeface="Monotype Sorts" pitchFamily="-84" charset="2"/>
              <a:buNone/>
            </a:pPr>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produce an item in </a:t>
            </a:r>
            <a:r>
              <a:rPr lang="en-US" altLang="en-US" sz="1600" b="1" dirty="0" err="1" smtClean="0">
                <a:latin typeface="Courier New" pitchFamily="49" charset="0"/>
                <a:cs typeface="Courier New" pitchFamily="49" charset="0"/>
              </a:rPr>
              <a:t>next_produced</a:t>
            </a: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wait(empty);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add next produced to the buffer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signal(full);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p:txBody>
      </p:sp>
      <p:sp>
        <p:nvSpPr>
          <p:cNvPr id="14" name="Rectangle 13"/>
          <p:cNvSpPr/>
          <p:nvPr/>
        </p:nvSpPr>
        <p:spPr>
          <a:xfrm>
            <a:off x="7478973" y="1263907"/>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smtClean="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a:t>
            </a:r>
            <a:r>
              <a:rPr lang="en-US" altLang="en-US" dirty="0" smtClean="0"/>
              <a:t>nitialized </a:t>
            </a:r>
            <a:r>
              <a:rPr lang="en-US" altLang="en-US" dirty="0"/>
              <a:t>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n</a:t>
            </a:r>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26683854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153</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smtClean="0">
                <a:ea typeface="ＭＳ Ｐゴシック" charset="0"/>
                <a:cs typeface="ＭＳ Ｐゴシック" charset="0"/>
              </a:rPr>
              <a:t>The structure of the consumer process</a:t>
            </a:r>
          </a:p>
          <a:p>
            <a:pPr marL="342866" indent="-342866">
              <a:buFont typeface="Monotype Sorts" charset="0"/>
              <a:buChar char="n"/>
              <a:defRPr/>
            </a:pPr>
            <a:endParaRPr lang="en-US" sz="1600" dirty="0" smtClean="0">
              <a:ea typeface="ＭＳ Ｐゴシック" charset="0"/>
              <a:cs typeface="ＭＳ Ｐゴシック"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a:t>
            </a:r>
            <a:r>
              <a:rPr lang="en-US" sz="1600" b="1" dirty="0" smtClean="0">
                <a:latin typeface="Courier New"/>
                <a:ea typeface="ＭＳ Ｐゴシック" pitchFamily="-84" charset="-128"/>
                <a:cs typeface="Courier New"/>
              </a:rPr>
              <a:t>o { </a:t>
            </a:r>
          </a:p>
          <a:p>
            <a:pPr marL="0" indent="0">
              <a:buFont typeface="Monotype Sorts" pitchFamily="-84" charset="2"/>
              <a:buNone/>
              <a:defRPr/>
            </a:pPr>
            <a:r>
              <a:rPr lang="en-US" sz="1600" b="1" dirty="0" smtClean="0">
                <a:latin typeface="Courier New"/>
                <a:ea typeface="ＭＳ Ｐゴシック" pitchFamily="-84" charset="-128"/>
                <a:cs typeface="Courier New"/>
              </a:rPr>
              <a:t>        wait(full); </a:t>
            </a:r>
          </a:p>
          <a:p>
            <a:pPr marL="0" indent="0">
              <a:buFont typeface="Monotype Sorts" pitchFamily="-84" charset="2"/>
              <a:buNone/>
              <a:defRPr/>
            </a:pPr>
            <a:r>
              <a:rPr lang="en-US" sz="1600" b="1" dirty="0" smtClean="0">
                <a:latin typeface="Courier New"/>
                <a:ea typeface="ＭＳ Ｐゴシック" pitchFamily="-84" charset="-128"/>
                <a:cs typeface="Courier New"/>
              </a:rPr>
              <a:t>        wait(</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remove an item from buffer to </a:t>
            </a:r>
            <a:r>
              <a:rPr lang="en-US" sz="1600" b="1" dirty="0" err="1" smtClean="0">
                <a:latin typeface="Courier New"/>
                <a:ea typeface="ＭＳ Ｐゴシック" pitchFamily="-84" charset="-128"/>
                <a:cs typeface="Courier New"/>
              </a:rPr>
              <a:t>next_consumed</a:t>
            </a: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signal(</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signal(empty);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2" name="Rectangle 11"/>
          <p:cNvSpPr/>
          <p:nvPr/>
        </p:nvSpPr>
        <p:spPr>
          <a:xfrm>
            <a:off x="8078660" y="1245845"/>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smtClean="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a:t>
            </a:r>
            <a:r>
              <a:rPr lang="en-US" altLang="en-US" dirty="0" smtClean="0"/>
              <a:t>nitialized </a:t>
            </a:r>
            <a:r>
              <a:rPr lang="en-US" altLang="en-US" dirty="0"/>
              <a:t>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n</a:t>
            </a: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38003169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154</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Process Synchronization Problem</a:t>
            </a:r>
          </a:p>
          <a:p>
            <a:endParaRPr lang="en-US" altLang="en-US" sz="2400" dirty="0" smtClean="0"/>
          </a:p>
          <a:p>
            <a:r>
              <a:rPr lang="en-US" altLang="en-US" sz="2400" dirty="0" smtClean="0"/>
              <a:t>A Database/Data set/Object/File/Record is shared among a number of concurrent processes</a:t>
            </a:r>
          </a:p>
          <a:p>
            <a:pPr lvl="1"/>
            <a:endParaRPr lang="en-US" altLang="en-US" dirty="0" smtClean="0"/>
          </a:p>
          <a:p>
            <a:pPr lvl="1"/>
            <a:r>
              <a:rPr lang="en-US" altLang="en-US" dirty="0" smtClean="0"/>
              <a:t>Readers – </a:t>
            </a:r>
            <a:r>
              <a:rPr lang="en-US" altLang="en-US" dirty="0" smtClean="0">
                <a:solidFill>
                  <a:srgbClr val="C00000"/>
                </a:solidFill>
              </a:rPr>
              <a:t>only read </a:t>
            </a:r>
            <a:r>
              <a:rPr lang="en-US" altLang="en-US" dirty="0" smtClean="0"/>
              <a:t>the data set; they do </a:t>
            </a:r>
            <a:r>
              <a:rPr lang="en-US" altLang="en-US" b="1" i="1" dirty="0" smtClean="0"/>
              <a:t>not</a:t>
            </a:r>
            <a:r>
              <a:rPr lang="en-US" altLang="en-US" b="1" dirty="0" smtClean="0"/>
              <a:t> </a:t>
            </a:r>
            <a:r>
              <a:rPr lang="en-US" altLang="en-US" dirty="0" smtClean="0"/>
              <a:t>perform any updates</a:t>
            </a:r>
          </a:p>
          <a:p>
            <a:pPr lvl="1"/>
            <a:endParaRPr lang="en-US" altLang="en-US" dirty="0" smtClean="0"/>
          </a:p>
          <a:p>
            <a:pPr lvl="1"/>
            <a:r>
              <a:rPr lang="en-US" altLang="en-US" dirty="0" smtClean="0"/>
              <a:t>Writers   – </a:t>
            </a:r>
            <a:r>
              <a:rPr lang="en-US" altLang="en-US" dirty="0" smtClean="0">
                <a:solidFill>
                  <a:srgbClr val="C00000"/>
                </a:solidFill>
              </a:rPr>
              <a:t>can both read and write i.e.</a:t>
            </a:r>
            <a:r>
              <a:rPr lang="en-US" altLang="en-US" dirty="0" smtClean="0"/>
              <a:t> </a:t>
            </a:r>
            <a:r>
              <a:rPr lang="en-US" altLang="en-US" dirty="0"/>
              <a:t>update</a:t>
            </a:r>
            <a:endParaRPr lang="en-US" altLang="en-US" dirty="0" smtClean="0"/>
          </a:p>
          <a:p>
            <a:endParaRPr lang="en-US" altLang="en-US" sz="2400" dirty="0" smtClean="0"/>
          </a:p>
          <a:p>
            <a:endParaRPr lang="en-US" altLang="en-US" sz="2400" dirty="0" smtClean="0"/>
          </a:p>
        </p:txBody>
      </p:sp>
    </p:spTree>
    <p:extLst>
      <p:ext uri="{BB962C8B-B14F-4D97-AF65-F5344CB8AC3E}">
        <p14:creationId xmlns:p14="http://schemas.microsoft.com/office/powerpoint/2010/main" val="8131351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155</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pPr marL="0" indent="0">
              <a:buNone/>
            </a:pPr>
            <a:r>
              <a:rPr lang="en-US" altLang="en-US" sz="2400" dirty="0" smtClean="0"/>
              <a:t>Problem – </a:t>
            </a:r>
          </a:p>
          <a:p>
            <a:r>
              <a:rPr lang="en-US" altLang="en-US" sz="2400" dirty="0" smtClean="0"/>
              <a:t>Allow multiple readers to read at the same time, no adverse effects</a:t>
            </a:r>
          </a:p>
          <a:p>
            <a:r>
              <a:rPr lang="en-US" altLang="en-US" sz="2400" dirty="0" smtClean="0"/>
              <a:t>If a writer and some other process(reader/writer) access shared object simultaneously chaos may ensue</a:t>
            </a:r>
          </a:p>
          <a:p>
            <a:pPr lvl="1"/>
            <a:endParaRPr lang="en-US" altLang="en-US" dirty="0" smtClean="0"/>
          </a:p>
          <a:p>
            <a:pPr marL="0" indent="0">
              <a:buNone/>
            </a:pPr>
            <a:r>
              <a:rPr lang="en-US" altLang="en-US" sz="2400" dirty="0" smtClean="0"/>
              <a:t>Requirements</a:t>
            </a:r>
          </a:p>
          <a:p>
            <a:pPr lvl="1"/>
            <a:r>
              <a:rPr lang="en-US" altLang="en-US" dirty="0" smtClean="0"/>
              <a:t>Writers must have exclusive access to the shared object</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322263309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156</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pPr marL="0" indent="0">
              <a:buNone/>
            </a:pPr>
            <a:r>
              <a:rPr lang="en-US" altLang="en-US" sz="2400" dirty="0" smtClean="0"/>
              <a:t>Problem – </a:t>
            </a:r>
          </a:p>
          <a:p>
            <a:pPr lvl="1"/>
            <a:r>
              <a:rPr lang="en-US" altLang="en-US" dirty="0" smtClean="0"/>
              <a:t>R-W : Problem</a:t>
            </a:r>
          </a:p>
          <a:p>
            <a:pPr lvl="1"/>
            <a:r>
              <a:rPr lang="en-US" altLang="en-US" dirty="0" smtClean="0"/>
              <a:t>W-R : Problem</a:t>
            </a:r>
          </a:p>
          <a:p>
            <a:pPr lvl="1"/>
            <a:r>
              <a:rPr lang="en-US" altLang="en-US" dirty="0" smtClean="0"/>
              <a:t>W-W : Problem</a:t>
            </a:r>
          </a:p>
          <a:p>
            <a:pPr lvl="1"/>
            <a:r>
              <a:rPr lang="en-US" altLang="en-US" dirty="0" smtClean="0"/>
              <a:t>R-R : No Problem</a:t>
            </a:r>
          </a:p>
          <a:p>
            <a:pPr lvl="1"/>
            <a:endParaRPr lang="en-US" altLang="en-US" dirty="0" smtClean="0"/>
          </a:p>
        </p:txBody>
      </p:sp>
    </p:spTree>
    <p:extLst>
      <p:ext uri="{BB962C8B-B14F-4D97-AF65-F5344CB8AC3E}">
        <p14:creationId xmlns:p14="http://schemas.microsoft.com/office/powerpoint/2010/main" val="63402034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157</a:t>
            </a:fld>
            <a:endParaRPr lang="en-US"/>
          </a:p>
        </p:txBody>
      </p:sp>
      <p:sp>
        <p:nvSpPr>
          <p:cNvPr id="13" name="Rectangle 3"/>
          <p:cNvSpPr txBox="1">
            <a:spLocks noChangeArrowheads="1"/>
          </p:cNvSpPr>
          <p:nvPr/>
        </p:nvSpPr>
        <p:spPr>
          <a:xfrm>
            <a:off x="1147234" y="945998"/>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Several variations– all involving priorities</a:t>
            </a:r>
          </a:p>
          <a:p>
            <a:endParaRPr lang="en-US" altLang="en-US" sz="2400" dirty="0" smtClean="0"/>
          </a:p>
          <a:p>
            <a:r>
              <a:rPr lang="en-US" altLang="en-US" sz="2400" dirty="0" smtClean="0">
                <a:solidFill>
                  <a:srgbClr val="C00000"/>
                </a:solidFill>
              </a:rPr>
              <a:t>First Reader </a:t>
            </a:r>
            <a:r>
              <a:rPr lang="en-US" altLang="en-US" sz="2400" dirty="0" smtClean="0"/>
              <a:t>Writer Problem-</a:t>
            </a:r>
          </a:p>
          <a:p>
            <a:pPr lvl="1"/>
            <a:r>
              <a:rPr lang="en-US" altLang="en-US" dirty="0" smtClean="0"/>
              <a:t>No reader will be kept waiting unless a writer has already obtained permission to use the shared object.</a:t>
            </a:r>
          </a:p>
          <a:p>
            <a:pPr lvl="1"/>
            <a:r>
              <a:rPr lang="en-US" altLang="en-US" dirty="0" smtClean="0"/>
              <a:t>No reader should wait for other readers to finish </a:t>
            </a:r>
            <a:r>
              <a:rPr lang="en-IN" altLang="en-US" dirty="0"/>
              <a:t>simply because a writer is waiting</a:t>
            </a:r>
            <a:endParaRPr lang="en-US" altLang="en-US" dirty="0" smtClean="0"/>
          </a:p>
          <a:p>
            <a:endParaRPr lang="en-US" altLang="en-US" sz="2400" dirty="0" smtClean="0"/>
          </a:p>
          <a:p>
            <a:r>
              <a:rPr lang="en-US" altLang="en-US" sz="2400" dirty="0" smtClean="0">
                <a:solidFill>
                  <a:srgbClr val="C00000"/>
                </a:solidFill>
              </a:rPr>
              <a:t>Second</a:t>
            </a:r>
            <a:r>
              <a:rPr lang="en-US" altLang="en-US" sz="2400" dirty="0" smtClean="0"/>
              <a:t> Reader Writer Problem-</a:t>
            </a:r>
          </a:p>
          <a:p>
            <a:pPr lvl="1"/>
            <a:r>
              <a:rPr lang="en-US" altLang="en-US" dirty="0" smtClean="0"/>
              <a:t>Once a writer is ready , that writer performs its write as soon as possible</a:t>
            </a:r>
          </a:p>
          <a:p>
            <a:pPr lvl="1"/>
            <a:r>
              <a:rPr lang="en-US" altLang="en-US" dirty="0" smtClean="0"/>
              <a:t>If a writer is waiting to access the object, no new readers may start reading</a:t>
            </a:r>
          </a:p>
          <a:p>
            <a:pPr lvl="1"/>
            <a:endParaRPr lang="en-US" altLang="en-US" dirty="0" smtClean="0"/>
          </a:p>
        </p:txBody>
      </p:sp>
    </p:spTree>
    <p:extLst>
      <p:ext uri="{BB962C8B-B14F-4D97-AF65-F5344CB8AC3E}">
        <p14:creationId xmlns:p14="http://schemas.microsoft.com/office/powerpoint/2010/main" val="350074998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158</a:t>
            </a:fld>
            <a:endParaRPr lang="en-US"/>
          </a:p>
        </p:txBody>
      </p:sp>
      <p:sp>
        <p:nvSpPr>
          <p:cNvPr id="12" name="Rectangle 3"/>
          <p:cNvSpPr txBox="1">
            <a:spLocks noChangeArrowheads="1"/>
          </p:cNvSpPr>
          <p:nvPr/>
        </p:nvSpPr>
        <p:spPr>
          <a:xfrm>
            <a:off x="1147234" y="1111250"/>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Solution to First Reader Writer Problem</a:t>
            </a:r>
          </a:p>
          <a:p>
            <a:endParaRPr lang="en-US" altLang="en-US" sz="2400" dirty="0" smtClean="0"/>
          </a:p>
          <a:p>
            <a:r>
              <a:rPr lang="en-US" altLang="en-US" sz="2400" dirty="0" smtClean="0"/>
              <a:t>Shared Data</a:t>
            </a:r>
          </a:p>
          <a:p>
            <a:pPr lvl="1"/>
            <a:r>
              <a:rPr lang="en-US" altLang="en-US" dirty="0" smtClean="0"/>
              <a:t>Data set</a:t>
            </a:r>
          </a:p>
          <a:p>
            <a:pPr lvl="1"/>
            <a:r>
              <a:rPr lang="en-US" altLang="en-US" dirty="0" smtClean="0"/>
              <a:t>Semaphore</a:t>
            </a:r>
            <a:r>
              <a:rPr lang="en-US" altLang="en-US" b="1" dirty="0" smtClean="0">
                <a:solidFill>
                  <a:srgbClr val="000000"/>
                </a:solidFill>
              </a:rPr>
              <a:t> </a:t>
            </a:r>
            <a:r>
              <a:rPr lang="en-US" altLang="en-US" b="1" dirty="0" err="1" smtClean="0">
                <a:solidFill>
                  <a:srgbClr val="000000"/>
                </a:solidFill>
              </a:rPr>
              <a:t>rw_mutex</a:t>
            </a:r>
            <a:r>
              <a:rPr lang="en-US" altLang="en-US" b="1" dirty="0" smtClean="0">
                <a:solidFill>
                  <a:srgbClr val="000000"/>
                </a:solidFill>
              </a:rPr>
              <a:t> </a:t>
            </a:r>
          </a:p>
          <a:p>
            <a:pPr lvl="1"/>
            <a:r>
              <a:rPr lang="en-US" altLang="en-US" dirty="0" smtClean="0"/>
              <a:t>Semaphore </a:t>
            </a:r>
            <a:r>
              <a:rPr lang="en-US" altLang="en-US" b="1" dirty="0" err="1" smtClean="0">
                <a:solidFill>
                  <a:srgbClr val="000000"/>
                </a:solidFill>
              </a:rPr>
              <a:t>mutex</a:t>
            </a:r>
            <a:r>
              <a:rPr lang="en-US" altLang="en-US" b="1" dirty="0" smtClean="0">
                <a:solidFill>
                  <a:srgbClr val="000000"/>
                </a:solidFill>
              </a:rPr>
              <a:t> </a:t>
            </a:r>
          </a:p>
          <a:p>
            <a:pPr lvl="1"/>
            <a:r>
              <a:rPr lang="en-US" altLang="en-US" dirty="0" smtClean="0"/>
              <a:t>Integer </a:t>
            </a:r>
            <a:r>
              <a:rPr lang="en-US" altLang="en-US" b="1" dirty="0" err="1" smtClean="0">
                <a:solidFill>
                  <a:srgbClr val="000000"/>
                </a:solidFill>
              </a:rPr>
              <a:t>read_count</a:t>
            </a:r>
            <a:endParaRPr lang="en-US" altLang="en-US" dirty="0" smtClean="0"/>
          </a:p>
        </p:txBody>
      </p:sp>
    </p:spTree>
    <p:extLst>
      <p:ext uri="{BB962C8B-B14F-4D97-AF65-F5344CB8AC3E}">
        <p14:creationId xmlns:p14="http://schemas.microsoft.com/office/powerpoint/2010/main" val="67141995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68240"/>
            <a:ext cx="11395912" cy="258515"/>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159</a:t>
            </a:fld>
            <a:endParaRPr lang="en-US"/>
          </a:p>
        </p:txBody>
      </p:sp>
      <p:sp>
        <p:nvSpPr>
          <p:cNvPr id="12" name="Rectangle 3"/>
          <p:cNvSpPr txBox="1">
            <a:spLocks noChangeArrowheads="1"/>
          </p:cNvSpPr>
          <p:nvPr/>
        </p:nvSpPr>
        <p:spPr>
          <a:xfrm>
            <a:off x="496748" y="263953"/>
            <a:ext cx="10488084" cy="4649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Semaphore</a:t>
            </a:r>
            <a:r>
              <a:rPr lang="en-US" altLang="en-US" sz="2400" b="1" dirty="0" smtClean="0">
                <a:solidFill>
                  <a:srgbClr val="000000"/>
                </a:solidFill>
              </a:rPr>
              <a:t> </a:t>
            </a:r>
            <a:r>
              <a:rPr lang="en-US" altLang="en-US" sz="2400" b="1" dirty="0" err="1" smtClean="0">
                <a:solidFill>
                  <a:srgbClr val="000000"/>
                </a:solidFill>
              </a:rPr>
              <a:t>rw_mutex</a:t>
            </a:r>
            <a:r>
              <a:rPr lang="en-US" altLang="en-US" sz="2400" b="1" dirty="0" smtClean="0">
                <a:solidFill>
                  <a:srgbClr val="000000"/>
                </a:solidFill>
              </a:rPr>
              <a:t> </a:t>
            </a:r>
          </a:p>
          <a:p>
            <a:pPr lvl="1"/>
            <a:r>
              <a:rPr lang="en-US" altLang="en-US" dirty="0" smtClean="0"/>
              <a:t>Initialized </a:t>
            </a:r>
            <a:r>
              <a:rPr lang="en-US" altLang="en-US" dirty="0"/>
              <a:t>to 1</a:t>
            </a:r>
          </a:p>
          <a:p>
            <a:pPr lvl="1"/>
            <a:r>
              <a:rPr lang="en-US" altLang="en-US" b="1" dirty="0" smtClean="0">
                <a:solidFill>
                  <a:srgbClr val="000000"/>
                </a:solidFill>
              </a:rPr>
              <a:t>Common to both reader and writers</a:t>
            </a:r>
          </a:p>
          <a:p>
            <a:pPr lvl="1"/>
            <a:r>
              <a:rPr lang="en-US" altLang="en-US" b="1" dirty="0" smtClean="0">
                <a:solidFill>
                  <a:srgbClr val="000000"/>
                </a:solidFill>
              </a:rPr>
              <a:t>Mutual Exclusion semaphore for the writers</a:t>
            </a:r>
          </a:p>
          <a:p>
            <a:pPr lvl="1"/>
            <a:r>
              <a:rPr lang="en-US" altLang="en-US" b="1" dirty="0" smtClean="0">
                <a:solidFill>
                  <a:srgbClr val="000000"/>
                </a:solidFill>
              </a:rPr>
              <a:t>Also used by 1</a:t>
            </a:r>
            <a:r>
              <a:rPr lang="en-US" altLang="en-US" b="1" baseline="30000" dirty="0" smtClean="0">
                <a:solidFill>
                  <a:srgbClr val="000000"/>
                </a:solidFill>
              </a:rPr>
              <a:t>st</a:t>
            </a:r>
            <a:r>
              <a:rPr lang="en-US" altLang="en-US" b="1" dirty="0" smtClean="0">
                <a:solidFill>
                  <a:srgbClr val="000000"/>
                </a:solidFill>
              </a:rPr>
              <a:t> or Last Reader that enters or exits CS</a:t>
            </a:r>
          </a:p>
          <a:p>
            <a:pPr lvl="1"/>
            <a:r>
              <a:rPr lang="en-IN" altLang="en-US" b="1" dirty="0">
                <a:solidFill>
                  <a:srgbClr val="000000"/>
                </a:solidFill>
              </a:rPr>
              <a:t>It is not used by readers </a:t>
            </a:r>
            <a:r>
              <a:rPr lang="en-IN" altLang="en-US" b="1" dirty="0" smtClean="0">
                <a:solidFill>
                  <a:srgbClr val="000000"/>
                </a:solidFill>
              </a:rPr>
              <a:t>who enter </a:t>
            </a:r>
            <a:r>
              <a:rPr lang="en-IN" altLang="en-US" b="1" dirty="0">
                <a:solidFill>
                  <a:srgbClr val="000000"/>
                </a:solidFill>
              </a:rPr>
              <a:t>or exit while other readers are in their critical sections</a:t>
            </a:r>
            <a:endParaRPr lang="en-US" altLang="en-US" b="1" dirty="0" smtClean="0">
              <a:solidFill>
                <a:srgbClr val="000000"/>
              </a:solidFill>
            </a:endParaRPr>
          </a:p>
          <a:p>
            <a:r>
              <a:rPr lang="en-US" altLang="en-US" sz="2400" dirty="0" smtClean="0"/>
              <a:t>Semaphore </a:t>
            </a:r>
            <a:r>
              <a:rPr lang="en-US" altLang="en-US" sz="2400" b="1" dirty="0" err="1" smtClean="0">
                <a:solidFill>
                  <a:srgbClr val="000000"/>
                </a:solidFill>
              </a:rPr>
              <a:t>mutex</a:t>
            </a:r>
            <a:r>
              <a:rPr lang="en-US" altLang="en-US" sz="2400" b="1" dirty="0" smtClean="0">
                <a:solidFill>
                  <a:srgbClr val="000000"/>
                </a:solidFill>
              </a:rPr>
              <a:t> </a:t>
            </a:r>
          </a:p>
          <a:p>
            <a:pPr lvl="1"/>
            <a:r>
              <a:rPr lang="en-US" altLang="en-US" dirty="0" smtClean="0"/>
              <a:t>Initialized </a:t>
            </a:r>
            <a:r>
              <a:rPr lang="en-US" altLang="en-US" dirty="0"/>
              <a:t>to 1</a:t>
            </a:r>
          </a:p>
          <a:p>
            <a:pPr lvl="1"/>
            <a:r>
              <a:rPr lang="en-US" altLang="en-US" b="1" dirty="0" smtClean="0">
                <a:solidFill>
                  <a:srgbClr val="000000"/>
                </a:solidFill>
              </a:rPr>
              <a:t>To ensure Mutual Exclusion when variable </a:t>
            </a:r>
            <a:r>
              <a:rPr lang="en-US" altLang="en-US" b="1" dirty="0" err="1" smtClean="0">
                <a:solidFill>
                  <a:srgbClr val="000000"/>
                </a:solidFill>
              </a:rPr>
              <a:t>readcount</a:t>
            </a:r>
            <a:r>
              <a:rPr lang="en-US" altLang="en-US" b="1" dirty="0" smtClean="0">
                <a:solidFill>
                  <a:srgbClr val="000000"/>
                </a:solidFill>
              </a:rPr>
              <a:t> is updated</a:t>
            </a:r>
          </a:p>
          <a:p>
            <a:r>
              <a:rPr lang="en-US" altLang="en-US" sz="2400" dirty="0" smtClean="0"/>
              <a:t>Integer </a:t>
            </a:r>
            <a:r>
              <a:rPr lang="en-US" altLang="en-US" sz="2400" b="1" dirty="0" err="1" smtClean="0">
                <a:solidFill>
                  <a:srgbClr val="000000"/>
                </a:solidFill>
              </a:rPr>
              <a:t>read_count</a:t>
            </a:r>
            <a:endParaRPr lang="en-US" altLang="en-US" sz="2400" b="1" dirty="0" smtClean="0">
              <a:solidFill>
                <a:srgbClr val="000000"/>
              </a:solidFill>
            </a:endParaRPr>
          </a:p>
          <a:p>
            <a:pPr lvl="1"/>
            <a:r>
              <a:rPr lang="en-US" altLang="en-US" b="1" dirty="0" smtClean="0">
                <a:solidFill>
                  <a:srgbClr val="000000"/>
                </a:solidFill>
              </a:rPr>
              <a:t>Initialized to 0</a:t>
            </a:r>
          </a:p>
          <a:p>
            <a:pPr lvl="1"/>
            <a:r>
              <a:rPr lang="en-US" altLang="en-US" b="1" dirty="0" smtClean="0">
                <a:solidFill>
                  <a:srgbClr val="000000"/>
                </a:solidFill>
              </a:rPr>
              <a:t>Keeps a track of how many processes are currently reading the object</a:t>
            </a:r>
            <a:endParaRPr lang="en-US" altLang="en-US" dirty="0" smtClean="0"/>
          </a:p>
        </p:txBody>
      </p:sp>
    </p:spTree>
    <p:extLst>
      <p:ext uri="{BB962C8B-B14F-4D97-AF65-F5344CB8AC3E}">
        <p14:creationId xmlns:p14="http://schemas.microsoft.com/office/powerpoint/2010/main" val="347897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To </a:t>
            </a:r>
            <a:r>
              <a:rPr lang="en-IN" dirty="0"/>
              <a:t>guard against the race </a:t>
            </a:r>
            <a:r>
              <a:rPr lang="en-IN" dirty="0" smtClean="0"/>
              <a:t>condition, </a:t>
            </a:r>
            <a:endParaRPr lang="en-IN" dirty="0"/>
          </a:p>
          <a:p>
            <a:pPr lvl="1"/>
            <a:endParaRPr lang="en-IN" sz="2800" dirty="0" smtClean="0"/>
          </a:p>
          <a:p>
            <a:pPr lvl="1"/>
            <a:r>
              <a:rPr lang="en-IN" sz="2800" dirty="0" smtClean="0"/>
              <a:t>Only </a:t>
            </a:r>
            <a:r>
              <a:rPr lang="en-IN" sz="2800" dirty="0"/>
              <a:t>one process at a time can be </a:t>
            </a:r>
            <a:r>
              <a:rPr lang="en-IN" sz="2800" dirty="0" smtClean="0"/>
              <a:t>manipulating the </a:t>
            </a:r>
            <a:r>
              <a:rPr lang="en-IN" sz="2800" dirty="0"/>
              <a:t>variable counter. </a:t>
            </a:r>
            <a:endParaRPr lang="en-IN" sz="2800" dirty="0" smtClean="0"/>
          </a:p>
          <a:p>
            <a:pPr lvl="1"/>
            <a:endParaRPr lang="en-IN" sz="2800" dirty="0" smtClean="0"/>
          </a:p>
          <a:p>
            <a:pPr lvl="1"/>
            <a:r>
              <a:rPr lang="en-IN" sz="2800" dirty="0" smtClean="0"/>
              <a:t>Thus the processes must be synchronized</a:t>
            </a:r>
            <a:endParaRPr lang="en-US" sz="28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a:t>
            </a:fld>
            <a:endParaRPr lang="en-US"/>
          </a:p>
        </p:txBody>
      </p:sp>
    </p:spTree>
    <p:extLst>
      <p:ext uri="{BB962C8B-B14F-4D97-AF65-F5344CB8AC3E}">
        <p14:creationId xmlns:p14="http://schemas.microsoft.com/office/powerpoint/2010/main" val="4467603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160</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smtClean="0"/>
              <a:t>The structure of a writer process</a:t>
            </a:r>
          </a:p>
          <a:p>
            <a:endParaRPr lang="en-US" altLang="en-US" sz="2400" dirty="0" smtClean="0"/>
          </a:p>
          <a:p>
            <a:pPr>
              <a:buFont typeface="Monotype Sorts" pitchFamily="-84" charset="2"/>
              <a:buNone/>
            </a:pPr>
            <a:r>
              <a:rPr lang="en-US" altLang="en-US" sz="7200" b="1" dirty="0" smtClean="0">
                <a:latin typeface="Courier New" pitchFamily="49" charset="0"/>
                <a:cs typeface="Courier New" pitchFamily="49" charset="0"/>
              </a:rPr>
              <a:t>	do{</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wait(</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 writing is performed */ </a:t>
            </a:r>
          </a:p>
          <a:p>
            <a:pPr>
              <a:buFont typeface="Monotype Sorts" pitchFamily="-84" charset="2"/>
              <a:buNone/>
            </a:pPr>
            <a:r>
              <a:rPr lang="en-US" altLang="en-US" sz="7200" b="1" dirty="0" smtClean="0">
                <a:latin typeface="Courier New" pitchFamily="49" charset="0"/>
                <a:cs typeface="Courier New" pitchFamily="49" charset="0"/>
              </a:rPr>
              <a:t>               ... </a:t>
            </a:r>
          </a:p>
          <a:p>
            <a:pPr>
              <a:buFont typeface="Monotype Sorts" pitchFamily="-84" charset="2"/>
              <a:buNone/>
            </a:pPr>
            <a:r>
              <a:rPr lang="en-US" altLang="en-US" sz="7200" b="1" dirty="0" smtClean="0">
                <a:latin typeface="Courier New" pitchFamily="49" charset="0"/>
                <a:cs typeface="Courier New" pitchFamily="49" charset="0"/>
              </a:rPr>
              <a:t>          signal(</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 while (true);</a:t>
            </a:r>
            <a:br>
              <a:rPr lang="en-US" altLang="en-US" sz="7200" b="1" dirty="0" smtClean="0">
                <a:latin typeface="Courier New" pitchFamily="49" charset="0"/>
                <a:cs typeface="Courier New" pitchFamily="49" charset="0"/>
              </a:rPr>
            </a:br>
            <a:endParaRPr lang="en-US" altLang="en-US" sz="7200" b="1" dirty="0" smtClean="0">
              <a:latin typeface="Courier New" pitchFamily="49" charset="0"/>
              <a:cs typeface="Courier New" pitchFamily="49" charset="0"/>
            </a:endParaRPr>
          </a:p>
          <a:p>
            <a:pPr>
              <a:buFont typeface="Monotype Sorts" pitchFamily="-84" charset="2"/>
              <a:buNone/>
            </a:pPr>
            <a:endParaRPr lang="en-US" altLang="en-US" sz="11200"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
        <p:nvSpPr>
          <p:cNvPr id="12" name="Rectangle 3"/>
          <p:cNvSpPr txBox="1">
            <a:spLocks noChangeArrowheads="1"/>
          </p:cNvSpPr>
          <p:nvPr/>
        </p:nvSpPr>
        <p:spPr>
          <a:xfrm>
            <a:off x="7683687" y="773205"/>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t>Semaphore</a:t>
            </a:r>
            <a:r>
              <a:rPr lang="en-US" altLang="en-US" sz="1800" b="1" dirty="0" smtClean="0">
                <a:solidFill>
                  <a:srgbClr val="000000"/>
                </a:solidFill>
                <a:latin typeface="Courier New" pitchFamily="49" charset="0"/>
              </a:rPr>
              <a:t> </a:t>
            </a:r>
            <a:r>
              <a:rPr lang="en-US" altLang="en-US" sz="1800" b="1" dirty="0" err="1" smtClean="0">
                <a:solidFill>
                  <a:srgbClr val="000000"/>
                </a:solidFill>
                <a:latin typeface="Courier New" pitchFamily="49" charset="0"/>
              </a:rPr>
              <a:t>rw_mutex</a:t>
            </a:r>
            <a:r>
              <a:rPr lang="en-US" altLang="en-US" sz="1800" b="1" dirty="0" smtClean="0">
                <a:solidFill>
                  <a:srgbClr val="000000"/>
                </a:solidFill>
                <a:latin typeface="Courier New" pitchFamily="49" charset="0"/>
              </a:rPr>
              <a:t> </a:t>
            </a:r>
          </a:p>
          <a:p>
            <a:pPr lvl="1"/>
            <a:r>
              <a:rPr lang="en-US" altLang="en-US" sz="1800" b="1" dirty="0" smtClean="0">
                <a:solidFill>
                  <a:srgbClr val="000000"/>
                </a:solidFill>
                <a:latin typeface="Courier New" pitchFamily="49" charset="0"/>
              </a:rPr>
              <a:t>Mutual Exclusion for the writers</a:t>
            </a:r>
          </a:p>
          <a:p>
            <a:pPr lvl="1"/>
            <a:r>
              <a:rPr lang="en-US" altLang="en-US" sz="1800" dirty="0" smtClean="0"/>
              <a:t>initialized to 1</a:t>
            </a:r>
          </a:p>
          <a:p>
            <a:endParaRPr lang="en-US" altLang="en-US" sz="1600" dirty="0" smtClean="0"/>
          </a:p>
        </p:txBody>
      </p:sp>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1544" y="2545477"/>
            <a:ext cx="3103288" cy="2108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09442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161</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smtClean="0"/>
              <a:t>The structure of a writer process</a:t>
            </a:r>
          </a:p>
          <a:p>
            <a:r>
              <a:rPr lang="en-IN" altLang="en-US" sz="9600" dirty="0" smtClean="0"/>
              <a:t>If </a:t>
            </a:r>
            <a:r>
              <a:rPr lang="en-IN" altLang="en-US" sz="9600" dirty="0"/>
              <a:t>a writer is in the critical </a:t>
            </a:r>
            <a:r>
              <a:rPr lang="en-IN" altLang="en-US" sz="9600" dirty="0" smtClean="0"/>
              <a:t>section and </a:t>
            </a:r>
            <a:r>
              <a:rPr lang="en-IN" altLang="en-US" sz="9600" dirty="0"/>
              <a:t>n readers are waiting, </a:t>
            </a:r>
            <a:endParaRPr lang="en-IN" altLang="en-US" sz="9600" dirty="0" smtClean="0"/>
          </a:p>
          <a:p>
            <a:pPr lvl="1"/>
            <a:r>
              <a:rPr lang="en-IN" altLang="en-US" sz="9600" dirty="0" smtClean="0"/>
              <a:t>then </a:t>
            </a:r>
            <a:r>
              <a:rPr lang="en-IN" altLang="en-US" sz="9600" dirty="0"/>
              <a:t>one reader is queued on </a:t>
            </a:r>
            <a:r>
              <a:rPr lang="en-IN" altLang="en-US" sz="9600" dirty="0" err="1"/>
              <a:t>wrt</a:t>
            </a:r>
            <a:r>
              <a:rPr lang="en-IN" altLang="en-US" sz="9600" dirty="0"/>
              <a:t>, and n- 1 </a:t>
            </a:r>
            <a:r>
              <a:rPr lang="en-IN" altLang="en-US" sz="9600" dirty="0" smtClean="0"/>
              <a:t>readers are </a:t>
            </a:r>
            <a:r>
              <a:rPr lang="en-IN" altLang="en-US" sz="9600" dirty="0"/>
              <a:t>queued on </a:t>
            </a:r>
            <a:r>
              <a:rPr lang="en-IN" altLang="en-US" sz="9600" dirty="0" err="1"/>
              <a:t>mutex</a:t>
            </a:r>
            <a:r>
              <a:rPr lang="en-IN" altLang="en-US" sz="9600" dirty="0"/>
              <a:t>. </a:t>
            </a:r>
            <a:endParaRPr lang="en-IN" altLang="en-US" sz="9600" dirty="0" smtClean="0"/>
          </a:p>
          <a:p>
            <a:r>
              <a:rPr lang="en-IN" altLang="en-US" sz="9600" dirty="0" smtClean="0"/>
              <a:t>When </a:t>
            </a:r>
            <a:r>
              <a:rPr lang="en-IN" altLang="en-US" sz="9600" dirty="0"/>
              <a:t>a writer executes signal ( </a:t>
            </a:r>
            <a:r>
              <a:rPr lang="en-IN" altLang="en-US" sz="9600" dirty="0" err="1"/>
              <a:t>wrt</a:t>
            </a:r>
            <a:r>
              <a:rPr lang="en-IN" altLang="en-US" sz="9600" dirty="0"/>
              <a:t>),</a:t>
            </a:r>
          </a:p>
          <a:p>
            <a:pPr lvl="1"/>
            <a:r>
              <a:rPr lang="en-IN" altLang="en-US" sz="9600" dirty="0" smtClean="0"/>
              <a:t>It resumes </a:t>
            </a:r>
            <a:r>
              <a:rPr lang="en-IN" altLang="en-US" sz="9600" dirty="0"/>
              <a:t>the execution of either the waiting readers or a single </a:t>
            </a:r>
            <a:r>
              <a:rPr lang="en-IN" altLang="en-US" sz="9600" dirty="0" smtClean="0"/>
              <a:t>waiting writer</a:t>
            </a:r>
            <a:r>
              <a:rPr lang="en-IN" altLang="en-US" sz="9600" dirty="0"/>
              <a:t>. The selection is made by the scheduler</a:t>
            </a:r>
            <a:endParaRPr lang="en-US" altLang="en-US" sz="9600" dirty="0" smtClean="0"/>
          </a:p>
          <a:p>
            <a:endParaRPr lang="en-US" altLang="en-US" sz="2400" dirty="0" smtClean="0"/>
          </a:p>
          <a:p>
            <a:pPr>
              <a:buFont typeface="Monotype Sorts" pitchFamily="-84" charset="2"/>
              <a:buNone/>
            </a:pPr>
            <a:r>
              <a:rPr lang="en-US" altLang="en-US" sz="7200" b="1" dirty="0" smtClean="0">
                <a:latin typeface="Courier New" pitchFamily="49" charset="0"/>
                <a:cs typeface="Courier New" pitchFamily="49" charset="0"/>
              </a:rPr>
              <a:t>	do{</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wait(</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 writing is performed */ </a:t>
            </a:r>
          </a:p>
          <a:p>
            <a:pPr>
              <a:buFont typeface="Monotype Sorts" pitchFamily="-84" charset="2"/>
              <a:buNone/>
            </a:pPr>
            <a:r>
              <a:rPr lang="en-US" altLang="en-US" sz="7200" b="1" dirty="0" smtClean="0">
                <a:latin typeface="Courier New" pitchFamily="49" charset="0"/>
                <a:cs typeface="Courier New" pitchFamily="49" charset="0"/>
              </a:rPr>
              <a:t>               ... </a:t>
            </a:r>
          </a:p>
          <a:p>
            <a:pPr>
              <a:buFont typeface="Monotype Sorts" pitchFamily="-84" charset="2"/>
              <a:buNone/>
            </a:pPr>
            <a:r>
              <a:rPr lang="en-US" altLang="en-US" sz="7200" b="1" dirty="0" smtClean="0">
                <a:latin typeface="Courier New" pitchFamily="49" charset="0"/>
                <a:cs typeface="Courier New" pitchFamily="49" charset="0"/>
              </a:rPr>
              <a:t>          signal(</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 while (true);</a:t>
            </a:r>
            <a:br>
              <a:rPr lang="en-US" altLang="en-US" sz="7200" b="1" dirty="0" smtClean="0">
                <a:latin typeface="Courier New" pitchFamily="49" charset="0"/>
                <a:cs typeface="Courier New" pitchFamily="49" charset="0"/>
              </a:rPr>
            </a:br>
            <a:endParaRPr lang="en-US" altLang="en-US" sz="7200" b="1" dirty="0" smtClean="0">
              <a:latin typeface="Courier New" pitchFamily="49" charset="0"/>
              <a:cs typeface="Courier New" pitchFamily="49" charset="0"/>
            </a:endParaRPr>
          </a:p>
          <a:p>
            <a:pPr>
              <a:buFont typeface="Monotype Sorts" pitchFamily="-84" charset="2"/>
              <a:buNone/>
            </a:pPr>
            <a:endParaRPr lang="en-US" altLang="en-US" sz="11200"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
        <p:nvSpPr>
          <p:cNvPr id="12" name="Rectangle 3"/>
          <p:cNvSpPr txBox="1">
            <a:spLocks noChangeArrowheads="1"/>
          </p:cNvSpPr>
          <p:nvPr/>
        </p:nvSpPr>
        <p:spPr>
          <a:xfrm>
            <a:off x="7683688" y="3038733"/>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t>Semaphore</a:t>
            </a:r>
            <a:r>
              <a:rPr lang="en-US" altLang="en-US" sz="1800" b="1" dirty="0" smtClean="0">
                <a:solidFill>
                  <a:srgbClr val="000000"/>
                </a:solidFill>
                <a:latin typeface="Courier New" pitchFamily="49" charset="0"/>
              </a:rPr>
              <a:t> </a:t>
            </a:r>
            <a:r>
              <a:rPr lang="en-US" altLang="en-US" sz="1800" b="1" dirty="0" err="1" smtClean="0">
                <a:solidFill>
                  <a:srgbClr val="000000"/>
                </a:solidFill>
                <a:latin typeface="Courier New" pitchFamily="49" charset="0"/>
              </a:rPr>
              <a:t>rw_mutex</a:t>
            </a:r>
            <a:r>
              <a:rPr lang="en-US" altLang="en-US" sz="1800" b="1" dirty="0" smtClean="0">
                <a:solidFill>
                  <a:srgbClr val="000000"/>
                </a:solidFill>
                <a:latin typeface="Courier New" pitchFamily="49" charset="0"/>
              </a:rPr>
              <a:t> </a:t>
            </a:r>
          </a:p>
          <a:p>
            <a:pPr lvl="1"/>
            <a:r>
              <a:rPr lang="en-US" altLang="en-US" sz="1800" b="1" dirty="0" smtClean="0">
                <a:solidFill>
                  <a:srgbClr val="000000"/>
                </a:solidFill>
                <a:latin typeface="Courier New" pitchFamily="49" charset="0"/>
              </a:rPr>
              <a:t>Mutual Exclusion for the writers</a:t>
            </a:r>
          </a:p>
          <a:p>
            <a:pPr lvl="1"/>
            <a:r>
              <a:rPr lang="en-US" altLang="en-US" sz="1800" dirty="0" smtClean="0"/>
              <a:t>initialized to 1</a:t>
            </a:r>
          </a:p>
          <a:p>
            <a:endParaRPr lang="en-US" altLang="en-US" sz="1600" dirty="0" smtClean="0"/>
          </a:p>
        </p:txBody>
      </p:sp>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7212" y="4224151"/>
            <a:ext cx="3103288" cy="2108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27558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162</a:t>
            </a:fld>
            <a:endParaRPr lang="en-US"/>
          </a:p>
        </p:txBody>
      </p:sp>
      <p:sp>
        <p:nvSpPr>
          <p:cNvPr id="12" name="Rectangle 3"/>
          <p:cNvSpPr txBox="1">
            <a:spLocks noChangeArrowheads="1"/>
          </p:cNvSpPr>
          <p:nvPr/>
        </p:nvSpPr>
        <p:spPr>
          <a:xfrm>
            <a:off x="1121834" y="1076326"/>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3" name="Rectangle 3"/>
          <p:cNvSpPr txBox="1">
            <a:spLocks noChangeArrowheads="1"/>
          </p:cNvSpPr>
          <p:nvPr/>
        </p:nvSpPr>
        <p:spPr>
          <a:xfrm>
            <a:off x="7547212" y="111125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1400" dirty="0" smtClean="0"/>
              <a:t>Semaphore</a:t>
            </a:r>
            <a:r>
              <a:rPr lang="en-US" altLang="en-US" sz="1400" b="1" dirty="0" smtClean="0">
                <a:solidFill>
                  <a:srgbClr val="000000"/>
                </a:solidFill>
                <a:latin typeface="Courier New" pitchFamily="49" charset="0"/>
              </a:rPr>
              <a:t> </a:t>
            </a:r>
            <a:r>
              <a:rPr lang="en-US" altLang="en-US" sz="1400" b="1" dirty="0" err="1" smtClean="0">
                <a:solidFill>
                  <a:srgbClr val="000000"/>
                </a:solidFill>
                <a:latin typeface="Courier New" pitchFamily="49" charset="0"/>
              </a:rPr>
              <a:t>rw_mutex</a:t>
            </a:r>
            <a:r>
              <a:rPr lang="en-US" altLang="en-US" sz="1400" b="1" dirty="0" smtClean="0">
                <a:solidFill>
                  <a:srgbClr val="000000"/>
                </a:solidFill>
                <a:latin typeface="Courier New" pitchFamily="49" charset="0"/>
              </a:rPr>
              <a:t> </a:t>
            </a:r>
          </a:p>
          <a:p>
            <a:pPr lvl="2"/>
            <a:r>
              <a:rPr lang="en-US" altLang="en-US" sz="1400" b="1" dirty="0" smtClean="0">
                <a:solidFill>
                  <a:srgbClr val="000000"/>
                </a:solidFill>
                <a:latin typeface="Courier New" pitchFamily="49" charset="0"/>
              </a:rPr>
              <a:t>Mutual Exclusion for the writers</a:t>
            </a:r>
          </a:p>
          <a:p>
            <a:pPr lvl="2"/>
            <a:r>
              <a:rPr lang="en-US" altLang="en-US" sz="1400" dirty="0" smtClean="0"/>
              <a:t>initialized to 1</a:t>
            </a:r>
          </a:p>
          <a:p>
            <a:pPr lvl="1"/>
            <a:r>
              <a:rPr lang="en-US" altLang="en-US" sz="1400" dirty="0" smtClean="0"/>
              <a:t>Semaphore </a:t>
            </a:r>
            <a:r>
              <a:rPr lang="en-US" altLang="en-US" sz="1400" b="1" dirty="0" err="1" smtClean="0">
                <a:solidFill>
                  <a:srgbClr val="000000"/>
                </a:solidFill>
                <a:latin typeface="Courier New" pitchFamily="49" charset="0"/>
              </a:rPr>
              <a:t>mutex</a:t>
            </a:r>
            <a:r>
              <a:rPr lang="en-US" altLang="en-US" sz="1400" b="1" dirty="0" smtClean="0">
                <a:solidFill>
                  <a:srgbClr val="000000"/>
                </a:solidFill>
                <a:latin typeface="Courier New" pitchFamily="49" charset="0"/>
              </a:rPr>
              <a:t> </a:t>
            </a:r>
          </a:p>
          <a:p>
            <a:pPr lvl="2"/>
            <a:r>
              <a:rPr lang="en-US" altLang="en-US" sz="1400" b="1" dirty="0" smtClean="0">
                <a:solidFill>
                  <a:srgbClr val="000000"/>
                </a:solidFill>
                <a:latin typeface="Courier New" pitchFamily="49" charset="0"/>
              </a:rPr>
              <a:t>ME for </a:t>
            </a:r>
            <a:r>
              <a:rPr lang="en-US" altLang="en-US" sz="1400" b="1" dirty="0" err="1" smtClean="0">
                <a:solidFill>
                  <a:srgbClr val="000000"/>
                </a:solidFill>
                <a:latin typeface="Courier New" pitchFamily="49" charset="0"/>
              </a:rPr>
              <a:t>readcount</a:t>
            </a:r>
            <a:r>
              <a:rPr lang="en-US" altLang="en-US" sz="1400" b="1" dirty="0" smtClean="0">
                <a:solidFill>
                  <a:srgbClr val="000000"/>
                </a:solidFill>
                <a:latin typeface="Courier New" pitchFamily="49" charset="0"/>
              </a:rPr>
              <a:t> update</a:t>
            </a:r>
          </a:p>
          <a:p>
            <a:pPr lvl="2"/>
            <a:r>
              <a:rPr lang="en-US" altLang="en-US" sz="1400" dirty="0" smtClean="0"/>
              <a:t>initialized to 1</a:t>
            </a:r>
          </a:p>
          <a:p>
            <a:pPr lvl="1"/>
            <a:r>
              <a:rPr lang="en-US" altLang="en-US" sz="1400" b="1" dirty="0" err="1" smtClean="0">
                <a:solidFill>
                  <a:srgbClr val="000000"/>
                </a:solidFill>
                <a:latin typeface="Courier New" pitchFamily="49" charset="0"/>
              </a:rPr>
              <a:t>read_count</a:t>
            </a:r>
            <a:r>
              <a:rPr lang="en-US" altLang="en-US" sz="1400" dirty="0" smtClean="0"/>
              <a:t> initialized to 0</a:t>
            </a:r>
          </a:p>
          <a:p>
            <a:pPr lvl="1"/>
            <a:endParaRPr lang="en-US" altLang="en-US" sz="1400" dirty="0" smtClean="0"/>
          </a:p>
        </p:txBody>
      </p:sp>
    </p:spTree>
    <p:extLst>
      <p:ext uri="{BB962C8B-B14F-4D97-AF65-F5344CB8AC3E}">
        <p14:creationId xmlns:p14="http://schemas.microsoft.com/office/powerpoint/2010/main" val="282290469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796088" y="0"/>
            <a:ext cx="11395912" cy="203924"/>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163</a:t>
            </a:fld>
            <a:endParaRPr lang="en-US"/>
          </a:p>
        </p:txBody>
      </p:sp>
      <p:sp>
        <p:nvSpPr>
          <p:cNvPr id="12" name="Rectangle 3"/>
          <p:cNvSpPr txBox="1">
            <a:spLocks noChangeArrowheads="1"/>
          </p:cNvSpPr>
          <p:nvPr/>
        </p:nvSpPr>
        <p:spPr>
          <a:xfrm>
            <a:off x="275673" y="15542"/>
            <a:ext cx="10329333" cy="5514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1400" dirty="0" smtClean="0"/>
              <a:t>The structure of a reader process</a:t>
            </a:r>
            <a:endParaRPr lang="en-US" altLang="en-US" sz="900" dirty="0" smtClean="0">
              <a:solidFill>
                <a:srgbClr val="0000FF"/>
              </a:solidFill>
            </a:endParaRPr>
          </a:p>
          <a:p>
            <a:pPr>
              <a:buFont typeface="Monotype Sorts" pitchFamily="-84" charset="2"/>
              <a:buNone/>
            </a:pPr>
            <a:r>
              <a:rPr lang="en-US" altLang="en-US" sz="1400" b="1" dirty="0" smtClean="0">
                <a:latin typeface="Courier New" pitchFamily="49" charset="0"/>
                <a:cs typeface="Courier New" pitchFamily="49" charset="0"/>
              </a:rPr>
              <a:t>       do {</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if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 == 1) </a:t>
            </a:r>
          </a:p>
          <a:p>
            <a:pPr>
              <a:buFont typeface="Monotype Sorts" pitchFamily="-84" charset="2"/>
              <a:buNone/>
            </a:pP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 //First reader sets </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=0</a:t>
            </a:r>
          </a:p>
          <a:p>
            <a:pPr>
              <a:buFont typeface="Monotype Sorts" pitchFamily="-84" charset="2"/>
              <a:buNone/>
            </a:pPr>
            <a:r>
              <a:rPr lang="en-US" altLang="en-US" sz="1400" b="1" dirty="0" smtClean="0">
                <a:latin typeface="Courier New" pitchFamily="49" charset="0"/>
                <a:cs typeface="Courier New" pitchFamily="49" charset="0"/>
              </a:rPr>
              <a:t>   			   //So writer cannot enter CS</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//Following Readers need not enter if statement </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 reading is performed */ </a:t>
            </a:r>
          </a:p>
          <a:p>
            <a:pPr>
              <a:buFont typeface="Monotype Sorts" pitchFamily="-84" charset="2"/>
              <a:buNone/>
            </a:pPr>
            <a:r>
              <a:rPr lang="en-US" altLang="en-US" sz="1400" b="1" dirty="0" smtClean="0">
                <a:latin typeface="Courier New" pitchFamily="49" charset="0"/>
                <a:cs typeface="Courier New" pitchFamily="49" charset="0"/>
              </a:rPr>
              <a:t>               ... </a:t>
            </a:r>
          </a:p>
          <a:p>
            <a:pPr>
              <a:buFont typeface="Monotype Sorts" pitchFamily="-84" charset="2"/>
              <a:buNone/>
            </a:pP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read count--;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if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 == 0) </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 //now writers can write</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//accessed by last reader</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 while (true);</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400" dirty="0" smtClean="0">
              <a:solidFill>
                <a:srgbClr val="0000FF"/>
              </a:solidFill>
            </a:endParaRPr>
          </a:p>
          <a:p>
            <a:pPr>
              <a:lnSpc>
                <a:spcPct val="80000"/>
              </a:lnSpc>
              <a:buFont typeface="Monotype Sorts" pitchFamily="-84" charset="2"/>
              <a:buNone/>
            </a:pPr>
            <a:endParaRPr lang="en-US" altLang="en-US" sz="1000" dirty="0" smtClean="0">
              <a:solidFill>
                <a:srgbClr val="0000FF"/>
              </a:solidFill>
            </a:endParaRPr>
          </a:p>
          <a:p>
            <a:pPr>
              <a:lnSpc>
                <a:spcPct val="80000"/>
              </a:lnSpc>
              <a:buFont typeface="Monotype Sorts" pitchFamily="-84" charset="2"/>
              <a:buNone/>
            </a:pPr>
            <a:r>
              <a:rPr lang="en-US" altLang="en-US" sz="900" dirty="0" smtClean="0">
                <a:solidFill>
                  <a:srgbClr val="0000FF"/>
                </a:solidFill>
              </a:rPr>
              <a:t>       </a:t>
            </a:r>
          </a:p>
        </p:txBody>
      </p:sp>
    </p:spTree>
    <p:extLst>
      <p:ext uri="{BB962C8B-B14F-4D97-AF65-F5344CB8AC3E}">
        <p14:creationId xmlns:p14="http://schemas.microsoft.com/office/powerpoint/2010/main" val="40427612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R-W Problem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164</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4831307" y="866586"/>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sz="1800" dirty="0" smtClean="0"/>
              <a:t>Reader</a:t>
            </a:r>
          </a:p>
          <a:p>
            <a:pPr lvl="1"/>
            <a:r>
              <a:rPr lang="en-US" altLang="en-US" sz="1800" dirty="0" smtClean="0"/>
              <a:t>Initially </a:t>
            </a:r>
            <a:r>
              <a:rPr lang="en-US" altLang="en-US" sz="1800" dirty="0" err="1" smtClean="0"/>
              <a:t>readcount</a:t>
            </a:r>
            <a:r>
              <a:rPr lang="en-US" altLang="en-US" sz="1800" dirty="0" smtClean="0"/>
              <a:t>=0</a:t>
            </a:r>
          </a:p>
          <a:p>
            <a:pPr lvl="1"/>
            <a:r>
              <a:rPr lang="en-US" altLang="en-US" sz="1800" dirty="0" smtClean="0"/>
              <a:t>First Reader R1 tries to enter </a:t>
            </a:r>
          </a:p>
          <a:p>
            <a:pPr lvl="1"/>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pPr lvl="1"/>
            <a:r>
              <a:rPr lang="en-US" altLang="en-US" sz="1800" dirty="0" err="1" smtClean="0"/>
              <a:t>readcount</a:t>
            </a:r>
            <a:r>
              <a:rPr lang="en-US" altLang="en-US" sz="1800" dirty="0" smtClean="0"/>
              <a:t>=1</a:t>
            </a:r>
          </a:p>
          <a:p>
            <a:pPr lvl="1"/>
            <a:r>
              <a:rPr lang="en-US" altLang="en-US" sz="1800" dirty="0" smtClean="0"/>
              <a:t>if </a:t>
            </a:r>
            <a:r>
              <a:rPr lang="en-US" altLang="en-US" sz="1800" dirty="0" err="1" smtClean="0"/>
              <a:t>readcount</a:t>
            </a:r>
            <a:r>
              <a:rPr lang="en-US" altLang="en-US" sz="1800" dirty="0" smtClean="0"/>
              <a:t> is one i.e. First reader</a:t>
            </a:r>
          </a:p>
          <a:p>
            <a:pPr lvl="1"/>
            <a:r>
              <a:rPr lang="en-US" altLang="en-US" sz="1800" dirty="0" smtClean="0"/>
              <a:t>wait </a:t>
            </a:r>
            <a:r>
              <a:rPr lang="en-US" altLang="en-US" sz="1800" dirty="0" err="1" smtClean="0"/>
              <a:t>rw_mutex</a:t>
            </a:r>
            <a:r>
              <a:rPr lang="en-US" altLang="en-US" sz="1800" dirty="0"/>
              <a:t> </a:t>
            </a:r>
            <a:r>
              <a:rPr lang="en-US" altLang="en-US" sz="1800" dirty="0" smtClean="0"/>
              <a:t>so </a:t>
            </a:r>
            <a:r>
              <a:rPr lang="en-US" altLang="en-US" sz="1800" dirty="0" err="1" smtClean="0"/>
              <a:t>rw_mutex</a:t>
            </a:r>
            <a:r>
              <a:rPr lang="en-US" altLang="en-US" sz="1800" dirty="0" smtClean="0"/>
              <a:t>=0</a:t>
            </a:r>
          </a:p>
          <a:p>
            <a:pPr lvl="1"/>
            <a:r>
              <a:rPr lang="en-US" altLang="en-US" sz="1800" dirty="0" err="1" smtClean="0"/>
              <a:t>readcount</a:t>
            </a:r>
            <a:r>
              <a:rPr lang="en-US" altLang="en-US" sz="1800" dirty="0" smtClean="0"/>
              <a:t> </a:t>
            </a:r>
            <a:r>
              <a:rPr lang="en-US" altLang="en-US" sz="1800" dirty="0" err="1" smtClean="0"/>
              <a:t>updation</a:t>
            </a:r>
            <a:r>
              <a:rPr lang="en-US" altLang="en-US" sz="1800" dirty="0" smtClean="0"/>
              <a:t> finished so signal </a:t>
            </a:r>
            <a:r>
              <a:rPr lang="en-US" altLang="en-US" sz="1800" dirty="0" err="1" smtClean="0"/>
              <a:t>mutex</a:t>
            </a:r>
            <a:r>
              <a:rPr lang="en-US" altLang="en-US" sz="1800" dirty="0" smtClean="0"/>
              <a:t>, </a:t>
            </a:r>
            <a:r>
              <a:rPr lang="en-US" altLang="en-US" sz="1800" dirty="0" err="1" smtClean="0"/>
              <a:t>mutex</a:t>
            </a:r>
            <a:r>
              <a:rPr lang="en-US" altLang="en-US" sz="1800" dirty="0" smtClean="0"/>
              <a:t>=1</a:t>
            </a:r>
          </a:p>
          <a:p>
            <a:pPr lvl="1"/>
            <a:r>
              <a:rPr lang="en-US" altLang="en-US" sz="1800" dirty="0"/>
              <a:t>Reader enters CS</a:t>
            </a:r>
          </a:p>
          <a:p>
            <a:pPr lvl="1"/>
            <a:r>
              <a:rPr lang="en-US" altLang="en-US" sz="1800" dirty="0" smtClean="0"/>
              <a:t>“Reader R1 is reading”</a:t>
            </a:r>
          </a:p>
          <a:p>
            <a:pPr lvl="1"/>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a:t>
            </a:r>
          </a:p>
          <a:p>
            <a:r>
              <a:rPr lang="en-US" altLang="en-US" sz="1800" dirty="0" smtClean="0"/>
              <a:t>Now Writer tries to enter </a:t>
            </a:r>
          </a:p>
          <a:p>
            <a:r>
              <a:rPr lang="en-US" altLang="en-US" sz="1800" dirty="0" smtClean="0"/>
              <a:t>It executes his code</a:t>
            </a:r>
          </a:p>
          <a:p>
            <a:r>
              <a:rPr lang="en-US" altLang="en-US" sz="1800" dirty="0" smtClean="0"/>
              <a:t>wait(</a:t>
            </a:r>
            <a:r>
              <a:rPr lang="en-US" altLang="en-US" sz="1800" dirty="0" err="1" smtClean="0"/>
              <a:t>rw_mutex</a:t>
            </a:r>
            <a:r>
              <a:rPr lang="en-US" altLang="en-US" sz="1800" dirty="0" smtClean="0"/>
              <a:t>) </a:t>
            </a:r>
          </a:p>
          <a:p>
            <a:r>
              <a:rPr lang="en-US" altLang="en-US" sz="1800" dirty="0" smtClean="0"/>
              <a:t>gets trapped in infinite loop as </a:t>
            </a:r>
            <a:r>
              <a:rPr lang="en-US" altLang="en-US" sz="1800" dirty="0" err="1" smtClean="0"/>
              <a:t>rw_mutexwas</a:t>
            </a:r>
            <a:r>
              <a:rPr lang="en-US" altLang="en-US" sz="1800" dirty="0" smtClean="0"/>
              <a:t> already 0</a:t>
            </a:r>
          </a:p>
          <a:p>
            <a:r>
              <a:rPr lang="en-US" altLang="en-US" sz="1800" dirty="0" smtClean="0"/>
              <a:t>Writer cannot enter CS</a:t>
            </a:r>
          </a:p>
        </p:txBody>
      </p:sp>
    </p:spTree>
    <p:extLst>
      <p:ext uri="{BB962C8B-B14F-4D97-AF65-F5344CB8AC3E}">
        <p14:creationId xmlns:p14="http://schemas.microsoft.com/office/powerpoint/2010/main" val="30067643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W-R Problem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165</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5200276" y="620922"/>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Writer1</a:t>
            </a:r>
          </a:p>
          <a:p>
            <a:r>
              <a:rPr lang="en-US" altLang="en-US" sz="1800" dirty="0" err="1" smtClean="0"/>
              <a:t>Initally</a:t>
            </a:r>
            <a:r>
              <a:rPr lang="en-US" altLang="en-US" sz="1800" dirty="0" smtClean="0"/>
              <a:t> </a:t>
            </a:r>
            <a:r>
              <a:rPr lang="en-US" altLang="en-US" sz="1800" dirty="0" err="1" smtClean="0"/>
              <a:t>rw_mutesx</a:t>
            </a:r>
            <a:r>
              <a:rPr lang="en-US" altLang="en-US" sz="1800" dirty="0" smtClean="0"/>
              <a:t>=1</a:t>
            </a:r>
          </a:p>
          <a:p>
            <a:r>
              <a:rPr lang="en-US" altLang="en-US" sz="1800" dirty="0" smtClean="0"/>
              <a:t>First Writer W1 tries to enter CS</a:t>
            </a:r>
          </a:p>
          <a:p>
            <a:r>
              <a:rPr lang="en-US" altLang="en-US" sz="1800" dirty="0" smtClean="0"/>
              <a:t>wait operation</a:t>
            </a:r>
          </a:p>
          <a:p>
            <a:r>
              <a:rPr lang="en-US" altLang="en-US" sz="1800" dirty="0" err="1" smtClean="0"/>
              <a:t>rw_mutex</a:t>
            </a:r>
            <a:r>
              <a:rPr lang="en-US" altLang="en-US" sz="1800" dirty="0"/>
              <a:t> </a:t>
            </a:r>
            <a:r>
              <a:rPr lang="en-US" altLang="en-US" sz="1800" dirty="0" smtClean="0"/>
              <a:t>becomes 0</a:t>
            </a:r>
          </a:p>
          <a:p>
            <a:r>
              <a:rPr lang="en-US" altLang="en-US" sz="1800" dirty="0" smtClean="0"/>
              <a:t>Writer W1 enters CS</a:t>
            </a:r>
          </a:p>
          <a:p>
            <a:endParaRPr lang="en-US" altLang="en-US" sz="1800" dirty="0" smtClean="0"/>
          </a:p>
          <a:p>
            <a:pPr lvl="1"/>
            <a:endParaRPr lang="en-US" altLang="en-US" sz="1800" dirty="0" smtClean="0"/>
          </a:p>
          <a:p>
            <a:pPr lvl="1"/>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407021" y="595970"/>
            <a:ext cx="3784978" cy="3746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Reader1</a:t>
            </a:r>
          </a:p>
          <a:p>
            <a:r>
              <a:rPr lang="en-US" altLang="en-US" sz="1800" dirty="0" smtClean="0"/>
              <a:t>Initially </a:t>
            </a:r>
            <a:r>
              <a:rPr lang="en-US" altLang="en-US" sz="1800" dirty="0" err="1" smtClean="0"/>
              <a:t>mutex</a:t>
            </a:r>
            <a:r>
              <a:rPr lang="en-US" altLang="en-US" sz="1800" dirty="0" smtClean="0"/>
              <a:t>=1,readcount=0</a:t>
            </a:r>
          </a:p>
          <a:p>
            <a:r>
              <a:rPr lang="en-US" altLang="en-US" sz="1800" dirty="0" smtClean="0"/>
              <a:t>Now reader R1 tries to enter CS</a:t>
            </a:r>
          </a:p>
          <a:p>
            <a:r>
              <a:rPr lang="en-US" altLang="en-US" sz="1800" dirty="0" smtClean="0"/>
              <a:t>wait </a:t>
            </a:r>
            <a:r>
              <a:rPr lang="en-US" altLang="en-US" sz="1800" dirty="0" err="1" smtClean="0"/>
              <a:t>mutex</a:t>
            </a:r>
            <a:endParaRPr lang="en-US" altLang="en-US" sz="1800" dirty="0" smtClean="0"/>
          </a:p>
          <a:p>
            <a:r>
              <a:rPr lang="en-US" altLang="en-US" sz="1800" dirty="0" err="1" smtClean="0"/>
              <a:t>mutex</a:t>
            </a:r>
            <a:r>
              <a:rPr lang="en-US" altLang="en-US" sz="1800" dirty="0" smtClean="0"/>
              <a:t>=0</a:t>
            </a:r>
          </a:p>
          <a:p>
            <a:r>
              <a:rPr lang="en-US" altLang="en-US" sz="1800" dirty="0" err="1" smtClean="0"/>
              <a:t>readcount</a:t>
            </a:r>
            <a:r>
              <a:rPr lang="en-US" altLang="en-US" sz="1800" dirty="0" smtClean="0"/>
              <a:t>=1</a:t>
            </a:r>
          </a:p>
          <a:p>
            <a:r>
              <a:rPr lang="en-US" altLang="en-US" sz="1800" dirty="0" smtClean="0"/>
              <a:t>In if section,</a:t>
            </a:r>
          </a:p>
          <a:p>
            <a:r>
              <a:rPr lang="en-US" altLang="en-US" sz="1800" dirty="0" smtClean="0"/>
              <a:t>wait(</a:t>
            </a:r>
            <a:r>
              <a:rPr lang="en-US" altLang="en-US" sz="1800" dirty="0" err="1" smtClean="0"/>
              <a:t>rw_mutex</a:t>
            </a:r>
            <a:r>
              <a:rPr lang="en-US" altLang="en-US" sz="1800" dirty="0" smtClean="0"/>
              <a:t>)</a:t>
            </a:r>
          </a:p>
          <a:p>
            <a:r>
              <a:rPr lang="en-US" altLang="en-US" sz="1800" dirty="0" smtClean="0"/>
              <a:t>gets trapped in infinite loop</a:t>
            </a:r>
          </a:p>
          <a:p>
            <a:r>
              <a:rPr lang="en-US" altLang="en-US" sz="1800" dirty="0" smtClean="0"/>
              <a:t>Reader Cannot enter CS</a:t>
            </a:r>
          </a:p>
        </p:txBody>
      </p:sp>
    </p:spTree>
    <p:extLst>
      <p:ext uri="{BB962C8B-B14F-4D97-AF65-F5344CB8AC3E}">
        <p14:creationId xmlns:p14="http://schemas.microsoft.com/office/powerpoint/2010/main" val="66500745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W-W Problem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166</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5213445" y="866586"/>
            <a:ext cx="3705968"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Writer1</a:t>
            </a:r>
          </a:p>
          <a:p>
            <a:r>
              <a:rPr lang="en-US" altLang="en-US" sz="1800" dirty="0" err="1" smtClean="0"/>
              <a:t>Initally</a:t>
            </a:r>
            <a:r>
              <a:rPr lang="en-US" altLang="en-US" sz="1800" dirty="0" smtClean="0"/>
              <a:t> </a:t>
            </a:r>
            <a:r>
              <a:rPr lang="en-US" altLang="en-US" sz="1800" dirty="0" err="1" smtClean="0"/>
              <a:t>rw_mutes</a:t>
            </a:r>
            <a:r>
              <a:rPr lang="en-US" altLang="en-US" sz="1800" dirty="0" smtClean="0"/>
              <a:t>=1</a:t>
            </a:r>
          </a:p>
          <a:p>
            <a:r>
              <a:rPr lang="en-US" altLang="en-US" sz="1800" dirty="0" smtClean="0"/>
              <a:t>First Writer W1 tries to enter CS</a:t>
            </a:r>
          </a:p>
          <a:p>
            <a:r>
              <a:rPr lang="en-US" altLang="en-US" sz="1800" dirty="0" smtClean="0"/>
              <a:t>wait operation</a:t>
            </a:r>
          </a:p>
          <a:p>
            <a:r>
              <a:rPr lang="en-US" altLang="en-US" sz="1800" dirty="0" err="1" smtClean="0"/>
              <a:t>rw_mutex</a:t>
            </a:r>
            <a:r>
              <a:rPr lang="en-US" altLang="en-US" sz="1800" dirty="0"/>
              <a:t> </a:t>
            </a:r>
            <a:r>
              <a:rPr lang="en-US" altLang="en-US" sz="1800" dirty="0" smtClean="0"/>
              <a:t>becomes 0</a:t>
            </a:r>
          </a:p>
          <a:p>
            <a:r>
              <a:rPr lang="en-US" altLang="en-US" sz="1800" dirty="0" smtClean="0"/>
              <a:t>Writer W1 enters CS</a:t>
            </a:r>
          </a:p>
          <a:p>
            <a:endParaRPr lang="en-US" altLang="en-US" sz="1800" dirty="0" smtClean="0"/>
          </a:p>
          <a:p>
            <a:endParaRPr lang="en-US" altLang="en-US" sz="1800" dirty="0" smtClean="0"/>
          </a:p>
          <a:p>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2" y="806261"/>
            <a:ext cx="3076969"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Writer2</a:t>
            </a:r>
          </a:p>
          <a:p>
            <a:r>
              <a:rPr lang="en-US" altLang="en-US" sz="1800" dirty="0" smtClean="0"/>
              <a:t>Another Writer W2 tries to enter CS</a:t>
            </a:r>
          </a:p>
          <a:p>
            <a:r>
              <a:rPr lang="en-US" altLang="en-US" sz="1800" dirty="0" smtClean="0"/>
              <a:t>wait operation</a:t>
            </a:r>
          </a:p>
          <a:p>
            <a:r>
              <a:rPr lang="en-US" altLang="en-US" sz="1800" dirty="0" err="1" smtClean="0"/>
              <a:t>rw_mutex</a:t>
            </a:r>
            <a:r>
              <a:rPr lang="en-US" altLang="en-US" sz="1800" dirty="0" smtClean="0"/>
              <a:t> is 0</a:t>
            </a:r>
          </a:p>
          <a:p>
            <a:r>
              <a:rPr lang="en-US" altLang="en-US" sz="1800" dirty="0" smtClean="0"/>
              <a:t>Thus trapped in Infinite loop</a:t>
            </a:r>
          </a:p>
          <a:p>
            <a:r>
              <a:rPr lang="en-US" altLang="en-US" sz="1800" dirty="0" smtClean="0"/>
              <a:t>Writer Cannot enter CS</a:t>
            </a:r>
          </a:p>
          <a:p>
            <a:pPr marL="0" indent="0">
              <a:buNone/>
            </a:pPr>
            <a:endParaRPr lang="en-US" altLang="en-US" sz="1800" dirty="0" smtClean="0"/>
          </a:p>
        </p:txBody>
      </p:sp>
    </p:spTree>
    <p:extLst>
      <p:ext uri="{BB962C8B-B14F-4D97-AF65-F5344CB8AC3E}">
        <p14:creationId xmlns:p14="http://schemas.microsoft.com/office/powerpoint/2010/main" val="384017425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0518"/>
            <a:ext cx="11395912" cy="721920"/>
          </a:xfrm>
        </p:spPr>
        <p:txBody>
          <a:bodyPr>
            <a:normAutofit fontScale="90000"/>
          </a:bodyPr>
          <a:lstStyle/>
          <a:p>
            <a:pPr algn="ctr"/>
            <a:r>
              <a:rPr lang="en-US" sz="3200" dirty="0" smtClean="0">
                <a:solidFill>
                  <a:srgbClr val="C00000"/>
                </a:solidFill>
                <a:latin typeface="Marcellus" panose="020E0602050203020307" pitchFamily="34" charset="0"/>
              </a:rPr>
              <a:t>R-R Problem </a:t>
            </a:r>
            <a:br>
              <a:rPr lang="en-US" sz="3200" dirty="0" smtClean="0">
                <a:solidFill>
                  <a:srgbClr val="C00000"/>
                </a:solidFill>
                <a:latin typeface="Marcellus" panose="020E0602050203020307" pitchFamily="34" charset="0"/>
              </a:rPr>
            </a:b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167</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4926840" y="36861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Reader1</a:t>
            </a:r>
          </a:p>
          <a:p>
            <a:r>
              <a:rPr lang="en-US" altLang="en-US" sz="1800" dirty="0" smtClean="0"/>
              <a:t>Initially </a:t>
            </a:r>
            <a:r>
              <a:rPr lang="en-US" altLang="en-US" sz="1800" dirty="0" err="1" smtClean="0"/>
              <a:t>readcount</a:t>
            </a:r>
            <a:r>
              <a:rPr lang="en-US" altLang="en-US" sz="1800" dirty="0" smtClean="0"/>
              <a:t>=0</a:t>
            </a:r>
          </a:p>
          <a:p>
            <a:r>
              <a:rPr lang="en-US" altLang="en-US" sz="1800" dirty="0" smtClean="0"/>
              <a:t>First Reader R1 tries to enter </a:t>
            </a:r>
          </a:p>
          <a:p>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r>
              <a:rPr lang="en-US" altLang="en-US" sz="1800" dirty="0" err="1" smtClean="0"/>
              <a:t>readcount</a:t>
            </a:r>
            <a:r>
              <a:rPr lang="en-US" altLang="en-US" sz="1800" dirty="0" smtClean="0"/>
              <a:t>=1</a:t>
            </a:r>
          </a:p>
          <a:p>
            <a:r>
              <a:rPr lang="en-US" altLang="en-US" sz="1800" dirty="0" smtClean="0"/>
              <a:t>if </a:t>
            </a:r>
            <a:r>
              <a:rPr lang="en-US" altLang="en-US" sz="1800" dirty="0" err="1" smtClean="0"/>
              <a:t>readcount</a:t>
            </a:r>
            <a:r>
              <a:rPr lang="en-US" altLang="en-US" sz="1800" dirty="0" smtClean="0"/>
              <a:t> is one i.e. First reader</a:t>
            </a:r>
          </a:p>
          <a:p>
            <a:r>
              <a:rPr lang="en-US" altLang="en-US" sz="1800" dirty="0" smtClean="0"/>
              <a:t>wait </a:t>
            </a:r>
            <a:r>
              <a:rPr lang="en-US" altLang="en-US" sz="1800" dirty="0" err="1" smtClean="0"/>
              <a:t>rw_mutex</a:t>
            </a:r>
            <a:r>
              <a:rPr lang="en-US" altLang="en-US" sz="1800" dirty="0"/>
              <a:t> </a:t>
            </a:r>
            <a:r>
              <a:rPr lang="en-US" altLang="en-US" sz="1800" dirty="0" smtClean="0"/>
              <a:t>so </a:t>
            </a:r>
            <a:r>
              <a:rPr lang="en-US" altLang="en-US" sz="1800" dirty="0" err="1" smtClean="0"/>
              <a:t>rw_mutex</a:t>
            </a:r>
            <a:r>
              <a:rPr lang="en-US" altLang="en-US" sz="1800" dirty="0" smtClean="0"/>
              <a:t>=0</a:t>
            </a:r>
          </a:p>
          <a:p>
            <a:r>
              <a:rPr lang="en-US" altLang="en-US" sz="1800" dirty="0" err="1" smtClean="0"/>
              <a:t>readcount</a:t>
            </a:r>
            <a:r>
              <a:rPr lang="en-US" altLang="en-US" sz="1800" dirty="0" smtClean="0"/>
              <a:t> </a:t>
            </a:r>
            <a:r>
              <a:rPr lang="en-US" altLang="en-US" sz="1800" dirty="0" err="1" smtClean="0"/>
              <a:t>updation</a:t>
            </a:r>
            <a:r>
              <a:rPr lang="en-US" altLang="en-US" sz="1800" dirty="0" smtClean="0"/>
              <a:t> finished so signal </a:t>
            </a:r>
            <a:r>
              <a:rPr lang="en-US" altLang="en-US" sz="1800" dirty="0" err="1" smtClean="0"/>
              <a:t>mutex</a:t>
            </a:r>
            <a:r>
              <a:rPr lang="en-US" altLang="en-US" sz="1800" dirty="0" smtClean="0"/>
              <a:t>, </a:t>
            </a:r>
          </a:p>
          <a:p>
            <a:r>
              <a:rPr lang="en-US" altLang="en-US" sz="1800" dirty="0" err="1" smtClean="0"/>
              <a:t>mutex</a:t>
            </a:r>
            <a:r>
              <a:rPr lang="en-US" altLang="en-US" sz="1800" dirty="0" smtClean="0"/>
              <a:t>=1</a:t>
            </a:r>
          </a:p>
          <a:p>
            <a:r>
              <a:rPr lang="en-US" altLang="en-US" sz="1800" dirty="0" smtClean="0"/>
              <a:t>Reader enters CS</a:t>
            </a:r>
          </a:p>
          <a:p>
            <a:r>
              <a:rPr lang="en-US" altLang="en-US" sz="1800" dirty="0" smtClean="0"/>
              <a:t>“Reader R1 is reading”</a:t>
            </a:r>
          </a:p>
          <a:p>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800" dirty="0" smtClean="0"/>
          </a:p>
        </p:txBody>
      </p:sp>
      <p:sp>
        <p:nvSpPr>
          <p:cNvPr id="15" name="Rectangle 3"/>
          <p:cNvSpPr txBox="1">
            <a:spLocks noChangeArrowheads="1"/>
          </p:cNvSpPr>
          <p:nvPr/>
        </p:nvSpPr>
        <p:spPr>
          <a:xfrm>
            <a:off x="8693088" y="560597"/>
            <a:ext cx="3430135"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Reader2</a:t>
            </a:r>
          </a:p>
          <a:p>
            <a:r>
              <a:rPr lang="en-US" altLang="en-US" sz="1800" dirty="0" smtClean="0"/>
              <a:t>Reader R2 tries to enter CS</a:t>
            </a:r>
          </a:p>
          <a:p>
            <a:r>
              <a:rPr lang="en-US" altLang="en-US" sz="1800" dirty="0" smtClean="0"/>
              <a:t>wait mutes so </a:t>
            </a:r>
            <a:r>
              <a:rPr lang="en-US" altLang="en-US" sz="1800" dirty="0" err="1" smtClean="0"/>
              <a:t>mutex</a:t>
            </a:r>
            <a:r>
              <a:rPr lang="en-US" altLang="en-US" sz="1800" dirty="0" smtClean="0"/>
              <a:t>=0</a:t>
            </a:r>
          </a:p>
          <a:p>
            <a:r>
              <a:rPr lang="en-US" altLang="en-US" sz="1800" dirty="0" err="1" smtClean="0"/>
              <a:t>readcount</a:t>
            </a:r>
            <a:r>
              <a:rPr lang="en-US" altLang="en-US" sz="1800" dirty="0" smtClean="0"/>
              <a:t>=2</a:t>
            </a:r>
          </a:p>
          <a:p>
            <a:r>
              <a:rPr lang="en-US" altLang="en-US" sz="1800" dirty="0" smtClean="0"/>
              <a:t>Does not enter If section</a:t>
            </a:r>
          </a:p>
          <a:p>
            <a:r>
              <a:rPr lang="en-US" altLang="en-US" sz="1800" dirty="0" smtClean="0"/>
              <a:t>signal </a:t>
            </a:r>
            <a:r>
              <a:rPr lang="en-US" altLang="en-US" sz="1800" dirty="0" err="1" smtClean="0"/>
              <a:t>mutex</a:t>
            </a:r>
            <a:endParaRPr lang="en-US" altLang="en-US" sz="1800" dirty="0" smtClean="0"/>
          </a:p>
          <a:p>
            <a:r>
              <a:rPr lang="en-US" altLang="en-US" sz="1800" dirty="0" err="1" smtClean="0"/>
              <a:t>mutex</a:t>
            </a:r>
            <a:r>
              <a:rPr lang="en-US" altLang="en-US" sz="1800" dirty="0" smtClean="0"/>
              <a:t>=1</a:t>
            </a:r>
          </a:p>
          <a:p>
            <a:r>
              <a:rPr lang="en-US" altLang="en-US" sz="1800" dirty="0" smtClean="0"/>
              <a:t>Reader R2 Enters CS </a:t>
            </a:r>
          </a:p>
          <a:p>
            <a:endParaRPr lang="en-US" altLang="en-US" sz="1800" dirty="0" smtClean="0"/>
          </a:p>
        </p:txBody>
      </p:sp>
    </p:spTree>
    <p:extLst>
      <p:ext uri="{BB962C8B-B14F-4D97-AF65-F5344CB8AC3E}">
        <p14:creationId xmlns:p14="http://schemas.microsoft.com/office/powerpoint/2010/main" val="415820945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168</a:t>
            </a:fld>
            <a:endParaRPr lang="en-US"/>
          </a:p>
        </p:txBody>
      </p:sp>
      <p:sp>
        <p:nvSpPr>
          <p:cNvPr id="13" name="Content Placeholder 2"/>
          <p:cNvSpPr txBox="1">
            <a:spLocks/>
          </p:cNvSpPr>
          <p:nvPr/>
        </p:nvSpPr>
        <p:spPr>
          <a:xfrm>
            <a:off x="736980" y="1146176"/>
            <a:ext cx="9935570" cy="453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Both </a:t>
            </a:r>
            <a:r>
              <a:rPr lang="en-US" altLang="en-US" sz="2400" dirty="0" err="1" smtClean="0"/>
              <a:t>Soln</a:t>
            </a:r>
            <a:r>
              <a:rPr lang="en-US" altLang="en-US" sz="2400" dirty="0" smtClean="0"/>
              <a:t> may lead to Starvation</a:t>
            </a:r>
          </a:p>
          <a:p>
            <a:r>
              <a:rPr lang="en-US" altLang="en-US" sz="2400" dirty="0" smtClean="0"/>
              <a:t>First Reader Writer Problem-</a:t>
            </a:r>
          </a:p>
          <a:p>
            <a:pPr lvl="1"/>
            <a:r>
              <a:rPr lang="en-US" altLang="en-US" sz="2000" dirty="0" smtClean="0"/>
              <a:t>Writers may starve</a:t>
            </a:r>
          </a:p>
          <a:p>
            <a:endParaRPr lang="en-US" altLang="en-US" sz="2400" dirty="0" smtClean="0"/>
          </a:p>
          <a:p>
            <a:r>
              <a:rPr lang="en-US" altLang="en-US" sz="2400" dirty="0" smtClean="0"/>
              <a:t>Second Reader Writer Problem-</a:t>
            </a:r>
          </a:p>
          <a:p>
            <a:pPr lvl="1"/>
            <a:r>
              <a:rPr lang="en-US" altLang="en-US" sz="2000" dirty="0" smtClean="0"/>
              <a:t>Readers may starve</a:t>
            </a:r>
          </a:p>
          <a:p>
            <a:pPr lvl="1"/>
            <a:endParaRPr lang="en-US" altLang="en-US" sz="2000" dirty="0" smtClean="0"/>
          </a:p>
          <a:p>
            <a:r>
              <a:rPr lang="en-IN" altLang="en-US" sz="2400" dirty="0"/>
              <a:t>For this reason, other variants of the problem have been proposed.</a:t>
            </a:r>
            <a:endParaRPr lang="en-US" altLang="en-US" sz="2400" dirty="0"/>
          </a:p>
          <a:p>
            <a:endParaRPr lang="en-US" altLang="en-US" sz="2400" dirty="0" smtClean="0"/>
          </a:p>
          <a:p>
            <a:r>
              <a:rPr lang="en-US" altLang="en-US" sz="2400" dirty="0" smtClean="0"/>
              <a:t>Problem is solved on some systems by kernel providing reader-writer locks</a:t>
            </a:r>
          </a:p>
        </p:txBody>
      </p:sp>
    </p:spTree>
    <p:extLst>
      <p:ext uri="{BB962C8B-B14F-4D97-AF65-F5344CB8AC3E}">
        <p14:creationId xmlns:p14="http://schemas.microsoft.com/office/powerpoint/2010/main" val="167309637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169</a:t>
            </a:fld>
            <a:endParaRPr lang="en-US"/>
          </a:p>
        </p:txBody>
      </p:sp>
      <p:sp>
        <p:nvSpPr>
          <p:cNvPr id="12" name="Rectangle 3"/>
          <p:cNvSpPr txBox="1">
            <a:spLocks noChangeArrowheads="1"/>
          </p:cNvSpPr>
          <p:nvPr/>
        </p:nvSpPr>
        <p:spPr>
          <a:xfrm>
            <a:off x="669758" y="2864514"/>
            <a:ext cx="9888686" cy="27654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Philosophers spend their lives alternating thinking and eating</a:t>
            </a:r>
          </a:p>
          <a:p>
            <a:pPr>
              <a:tabLst>
                <a:tab pos="1365250" algn="l"/>
                <a:tab pos="1538288" algn="l"/>
              </a:tabLst>
            </a:pPr>
            <a:r>
              <a:rPr lang="en-US" altLang="ja-JP" sz="2400" dirty="0" smtClean="0">
                <a:latin typeface="Marcellus"/>
              </a:rPr>
              <a:t>When </a:t>
            </a:r>
            <a:r>
              <a:rPr lang="en-US" altLang="ja-JP" sz="2400" dirty="0">
                <a:latin typeface="Marcellus"/>
              </a:rPr>
              <a:t>thinking</a:t>
            </a:r>
          </a:p>
          <a:p>
            <a:pPr lvl="1">
              <a:tabLst>
                <a:tab pos="1365250" algn="l"/>
                <a:tab pos="1538288" algn="l"/>
              </a:tabLst>
            </a:pPr>
            <a:r>
              <a:rPr lang="en-US" altLang="en-US" dirty="0" smtClean="0">
                <a:latin typeface="Marcellus"/>
              </a:rPr>
              <a:t>Don’</a:t>
            </a:r>
            <a:r>
              <a:rPr lang="en-US" altLang="ja-JP" dirty="0" smtClean="0">
                <a:latin typeface="Marcellus"/>
              </a:rPr>
              <a:t>t interact with their neighbors </a:t>
            </a:r>
          </a:p>
          <a:p>
            <a:pPr>
              <a:tabLst>
                <a:tab pos="1365250" algn="l"/>
                <a:tab pos="1538288" algn="l"/>
              </a:tabLst>
            </a:pPr>
            <a:r>
              <a:rPr lang="en-US" altLang="ja-JP" sz="2400" dirty="0" smtClean="0">
                <a:latin typeface="Marcellus"/>
              </a:rPr>
              <a:t>When hungry-</a:t>
            </a:r>
          </a:p>
          <a:p>
            <a:pPr lvl="1">
              <a:tabLst>
                <a:tab pos="1365250" algn="l"/>
                <a:tab pos="1538288" algn="l"/>
              </a:tabLst>
            </a:pPr>
            <a:r>
              <a:rPr lang="en-US" altLang="ja-JP" dirty="0">
                <a:latin typeface="Marcellus"/>
              </a:rPr>
              <a:t>A philosopher needs both their right and left chopstick to eat. </a:t>
            </a:r>
            <a:endParaRPr lang="en-US" altLang="ja-JP" dirty="0" smtClean="0">
              <a:latin typeface="Marcellus"/>
            </a:endParaRPr>
          </a:p>
          <a:p>
            <a:pPr lvl="1">
              <a:tabLst>
                <a:tab pos="1365250" algn="l"/>
                <a:tab pos="1538288" algn="l"/>
              </a:tabLst>
            </a:pPr>
            <a:r>
              <a:rPr lang="en-US" altLang="ja-JP" dirty="0" smtClean="0">
                <a:latin typeface="Marcellus"/>
              </a:rPr>
              <a:t>A </a:t>
            </a:r>
            <a:r>
              <a:rPr lang="en-US" altLang="ja-JP" dirty="0">
                <a:latin typeface="Marcellus"/>
              </a:rPr>
              <a:t>hungry philosopher may only eat if there are both chopsticks </a:t>
            </a:r>
            <a:r>
              <a:rPr lang="en-US" altLang="ja-JP" dirty="0" smtClean="0">
                <a:latin typeface="Marcellus"/>
              </a:rPr>
              <a:t>available</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THE DINING PHILOSOPHERS PROBLE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7819" y="1022351"/>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81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The Critical Section Problem</a:t>
            </a:r>
            <a:endParaRPr lang="en-US" dirty="0"/>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10/12/2021</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17</a:t>
            </a:fld>
            <a:endParaRPr lang="en-US"/>
          </a:p>
        </p:txBody>
      </p:sp>
    </p:spTree>
    <p:extLst>
      <p:ext uri="{BB962C8B-B14F-4D97-AF65-F5344CB8AC3E}">
        <p14:creationId xmlns:p14="http://schemas.microsoft.com/office/powerpoint/2010/main" val="336082253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170</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smtClean="0">
                <a:latin typeface="Marcellus"/>
              </a:rPr>
              <a:t>Occasionally try to pick up 2 chopsticks that are closest to her to eat from bowl</a:t>
            </a:r>
          </a:p>
          <a:p>
            <a:pPr lvl="1">
              <a:tabLst>
                <a:tab pos="1365250" algn="l"/>
                <a:tab pos="1538288" algn="l"/>
              </a:tabLst>
            </a:pPr>
            <a:r>
              <a:rPr lang="en-US" altLang="en-US" dirty="0" smtClean="0">
                <a:latin typeface="Marcellus"/>
              </a:rPr>
              <a:t>Chopsticks that are between her and her left and right neighbor</a:t>
            </a:r>
          </a:p>
          <a:p>
            <a:pPr lvl="1">
              <a:tabLst>
                <a:tab pos="1365250" algn="l"/>
                <a:tab pos="1538288" algn="l"/>
              </a:tabLst>
            </a:pPr>
            <a:r>
              <a:rPr lang="en-US" altLang="ja-JP" dirty="0" smtClean="0">
                <a:latin typeface="Marcellus"/>
              </a:rPr>
              <a:t>Pick up only one </a:t>
            </a:r>
            <a:r>
              <a:rPr lang="en-US" altLang="ja-JP" dirty="0">
                <a:latin typeface="Marcellus"/>
              </a:rPr>
              <a:t>at a </a:t>
            </a:r>
            <a:r>
              <a:rPr lang="en-US" altLang="ja-JP" dirty="0" smtClean="0">
                <a:latin typeface="Marcellus"/>
              </a:rPr>
              <a:t>time</a:t>
            </a:r>
            <a:endParaRPr lang="en-US" altLang="en-US" dirty="0" smtClean="0">
              <a:latin typeface="Marcellus"/>
            </a:endParaRPr>
          </a:p>
          <a:p>
            <a:pPr lvl="1">
              <a:tabLst>
                <a:tab pos="1365250" algn="l"/>
                <a:tab pos="1538288" algn="l"/>
              </a:tabLst>
            </a:pPr>
            <a:r>
              <a:rPr lang="en-US" altLang="en-US" dirty="0" smtClean="0">
                <a:latin typeface="Marcellus"/>
              </a:rPr>
              <a:t>Need both to eat, then release both when done</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16554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171</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Classic Synchronization problem</a:t>
            </a:r>
          </a:p>
          <a:p>
            <a:pPr>
              <a:tabLst>
                <a:tab pos="1365250" algn="l"/>
                <a:tab pos="1538288" algn="l"/>
              </a:tabLst>
            </a:pPr>
            <a:r>
              <a:rPr lang="en-US" altLang="en-US" sz="2400" dirty="0" smtClean="0">
                <a:latin typeface="Marcellus"/>
              </a:rPr>
              <a:t>Example of large class of concurrency control problems</a:t>
            </a:r>
          </a:p>
          <a:p>
            <a:pPr>
              <a:tabLst>
                <a:tab pos="1365250" algn="l"/>
                <a:tab pos="1538288" algn="l"/>
              </a:tabLst>
            </a:pPr>
            <a:r>
              <a:rPr lang="en-US" altLang="en-US" sz="2400" dirty="0" smtClean="0">
                <a:latin typeface="Marcellus"/>
              </a:rPr>
              <a:t>Represents the need to allocate several resources among several processes </a:t>
            </a:r>
          </a:p>
          <a:p>
            <a:pPr lvl="1">
              <a:tabLst>
                <a:tab pos="1365250" algn="l"/>
                <a:tab pos="1538288" algn="l"/>
              </a:tabLst>
            </a:pPr>
            <a:r>
              <a:rPr lang="en-US" altLang="en-US" dirty="0" smtClean="0">
                <a:latin typeface="Marcellus"/>
              </a:rPr>
              <a:t>in a deadlock free and starvation free manner</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13298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172</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5 Philosophers share a common circular table</a:t>
            </a:r>
          </a:p>
          <a:p>
            <a:pPr lvl="1">
              <a:tabLst>
                <a:tab pos="1365250" algn="l"/>
                <a:tab pos="1538288" algn="l"/>
              </a:tabLst>
            </a:pPr>
            <a:r>
              <a:rPr lang="en-US" altLang="en-US" dirty="0" smtClean="0">
                <a:latin typeface="Marcellus"/>
              </a:rPr>
              <a:t>Surrounded by 5 chairs=each belonging to one philosopher</a:t>
            </a:r>
          </a:p>
          <a:p>
            <a:pPr lvl="1">
              <a:tabLst>
                <a:tab pos="1365250" algn="l"/>
                <a:tab pos="1538288" algn="l"/>
              </a:tabLst>
            </a:pPr>
            <a:r>
              <a:rPr lang="en-US" altLang="en-US" dirty="0" smtClean="0">
                <a:latin typeface="Marcellus"/>
              </a:rPr>
              <a:t>Center of table -&gt;Bowl of rice</a:t>
            </a:r>
          </a:p>
          <a:p>
            <a:pPr lvl="1">
              <a:tabLst>
                <a:tab pos="1365250" algn="l"/>
                <a:tab pos="1538288" algn="l"/>
              </a:tabLst>
            </a:pPr>
            <a:r>
              <a:rPr lang="en-US" altLang="en-US" dirty="0" smtClean="0">
                <a:latin typeface="Marcellus"/>
              </a:rPr>
              <a:t>Five single chopsticks</a:t>
            </a:r>
          </a:p>
          <a:p>
            <a:pPr lvl="1">
              <a:tabLst>
                <a:tab pos="1365250" algn="l"/>
                <a:tab pos="1538288" algn="l"/>
              </a:tabLst>
            </a:pPr>
            <a:r>
              <a:rPr lang="en-US" altLang="en-US" dirty="0" smtClean="0">
                <a:latin typeface="Marcellus"/>
              </a:rPr>
              <a:t>Shared data </a:t>
            </a:r>
          </a:p>
          <a:p>
            <a:pPr lvl="2">
              <a:tabLst>
                <a:tab pos="1365250" algn="l"/>
                <a:tab pos="1538288" algn="l"/>
              </a:tabLst>
            </a:pPr>
            <a:r>
              <a:rPr lang="en-US" altLang="en-US" sz="2400" dirty="0" smtClean="0">
                <a:latin typeface="Marcellus"/>
              </a:rPr>
              <a:t>Bowl of rice (data set)</a:t>
            </a:r>
          </a:p>
          <a:p>
            <a:pPr lvl="2">
              <a:tabLst>
                <a:tab pos="1365250" algn="l"/>
                <a:tab pos="1538288" algn="l"/>
              </a:tabLst>
            </a:pPr>
            <a:r>
              <a:rPr lang="en-US" altLang="en-US" sz="2400" dirty="0" smtClean="0">
                <a:latin typeface="Marcellus"/>
              </a:rPr>
              <a:t>Semaphore </a:t>
            </a:r>
            <a:r>
              <a:rPr lang="en-US" altLang="en-US" sz="2400" dirty="0" smtClean="0">
                <a:solidFill>
                  <a:srgbClr val="FF0000"/>
                </a:solidFill>
                <a:latin typeface="Marcellus"/>
              </a:rPr>
              <a:t>chopstick [5]</a:t>
            </a:r>
            <a:r>
              <a:rPr lang="en-US" altLang="en-US" sz="2400" dirty="0" smtClean="0">
                <a:latin typeface="Marcellus"/>
              </a:rPr>
              <a:t> initialized to 1</a:t>
            </a:r>
          </a:p>
          <a:p>
            <a:pPr lvl="1">
              <a:tabLst>
                <a:tab pos="1365250" algn="l"/>
                <a:tab pos="1538288" algn="l"/>
              </a:tabLst>
            </a:pPr>
            <a:endParaRPr lang="en-US" altLang="en-US" sz="28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353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Solution for Dining-Philosophers </a:t>
            </a:r>
            <a:r>
              <a:rPr lang="en-US" sz="3200" dirty="0">
                <a:solidFill>
                  <a:srgbClr val="C00000"/>
                </a:solidFill>
                <a:latin typeface="Marcellus" panose="020E0602050203020307" pitchFamily="34" charset="0"/>
              </a:rPr>
              <a:t>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173</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Grab the chopstick –By Executing wait operation on the semaphore</a:t>
            </a:r>
          </a:p>
          <a:p>
            <a:pPr>
              <a:tabLst>
                <a:tab pos="1365250" algn="l"/>
                <a:tab pos="1538288" algn="l"/>
              </a:tabLst>
            </a:pPr>
            <a:r>
              <a:rPr lang="en-US" altLang="en-US" sz="2400" dirty="0" smtClean="0">
                <a:latin typeface="Marcellus"/>
              </a:rPr>
              <a:t>Release the chopstick-By executing the signal operation on the appropriate semaphore</a:t>
            </a:r>
          </a:p>
          <a:p>
            <a:pPr marL="228600" lvl="2">
              <a:spcBef>
                <a:spcPts val="1000"/>
              </a:spcBef>
              <a:tabLst>
                <a:tab pos="1365250" algn="l"/>
                <a:tab pos="1538288" algn="l"/>
              </a:tabLst>
            </a:pPr>
            <a:r>
              <a:rPr lang="en-US" altLang="en-US" sz="2400" dirty="0">
                <a:latin typeface="Marcellus"/>
              </a:rPr>
              <a:t>Semaphore </a:t>
            </a:r>
            <a:r>
              <a:rPr lang="en-US" altLang="en-US" sz="2400" dirty="0">
                <a:solidFill>
                  <a:srgbClr val="FF0000"/>
                </a:solidFill>
                <a:latin typeface="Marcellus"/>
              </a:rPr>
              <a:t>chopstick [5]</a:t>
            </a:r>
            <a:r>
              <a:rPr lang="en-US" altLang="en-US" sz="2400" dirty="0">
                <a:latin typeface="Marcellus"/>
              </a:rPr>
              <a:t> initialized to 1</a:t>
            </a:r>
          </a:p>
          <a:p>
            <a:pPr>
              <a:tabLst>
                <a:tab pos="1365250" algn="l"/>
                <a:tab pos="1538288" algn="l"/>
              </a:tabLst>
            </a:pPr>
            <a:endParaRPr lang="en-US" altLang="en-US" sz="24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93865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174</a:t>
            </a:fld>
            <a:endParaRPr lang="en-US"/>
          </a:p>
        </p:txBody>
      </p:sp>
      <p:sp>
        <p:nvSpPr>
          <p:cNvPr id="13" name="Rectangle 3"/>
          <p:cNvSpPr txBox="1">
            <a:spLocks noChangeArrowheads="1"/>
          </p:cNvSpPr>
          <p:nvPr/>
        </p:nvSpPr>
        <p:spPr>
          <a:xfrm>
            <a:off x="37638" y="907574"/>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6238" indent="-376238">
              <a:tabLst>
                <a:tab pos="1709738" algn="l"/>
                <a:tab pos="2001838" algn="l"/>
                <a:tab pos="2227263" algn="l"/>
                <a:tab pos="2454275" algn="l"/>
              </a:tabLst>
            </a:pPr>
            <a:r>
              <a:rPr lang="en-US" altLang="en-US" dirty="0" smtClean="0"/>
              <a:t>The structure of Philosopher</a:t>
            </a:r>
            <a:r>
              <a:rPr lang="en-US" altLang="en-US" i="1" dirty="0" smtClean="0">
                <a:solidFill>
                  <a:srgbClr val="0000FF"/>
                </a:solidFill>
              </a:rPr>
              <a:t> i</a:t>
            </a:r>
            <a:r>
              <a:rPr lang="en-US" altLang="en-US" dirty="0" smtClean="0"/>
              <a:t>:</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1195388" lvl="2"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1195388" lvl="2" indent="-338138">
              <a:buFont typeface="Webdings" pitchFamily="18" charset="2"/>
              <a:buNone/>
              <a:tabLst>
                <a:tab pos="1709738" algn="l"/>
                <a:tab pos="2001838" algn="l"/>
                <a:tab pos="2227263" algn="l"/>
                <a:tab pos="2454275" algn="l"/>
              </a:tabLst>
            </a:pPr>
            <a:endParaRPr lang="en-US" altLang="en-US"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5923" y="1095314"/>
            <a:ext cx="6216076"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273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504175"/>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175</a:t>
            </a:fld>
            <a:endParaRPr lang="en-US"/>
          </a:p>
        </p:txBody>
      </p:sp>
      <p:sp>
        <p:nvSpPr>
          <p:cNvPr id="13" name="Rectangle 3"/>
          <p:cNvSpPr txBox="1">
            <a:spLocks noChangeArrowheads="1"/>
          </p:cNvSpPr>
          <p:nvPr/>
        </p:nvSpPr>
        <p:spPr>
          <a:xfrm>
            <a:off x="130978" y="409506"/>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6238" indent="-376238">
              <a:tabLst>
                <a:tab pos="1709738" algn="l"/>
                <a:tab pos="2001838" algn="l"/>
                <a:tab pos="2227263" algn="l"/>
                <a:tab pos="2454275" algn="l"/>
              </a:tabLst>
            </a:pPr>
            <a:r>
              <a:rPr lang="en-US" altLang="en-US" dirty="0" smtClean="0"/>
              <a:t>The structure of Philosopher</a:t>
            </a:r>
            <a:r>
              <a:rPr lang="en-US" altLang="en-US" i="1" dirty="0" smtClean="0">
                <a:solidFill>
                  <a:srgbClr val="0000FF"/>
                </a:solidFill>
              </a:rPr>
              <a:t> i</a:t>
            </a:r>
            <a:r>
              <a:rPr lang="en-US" altLang="en-US" dirty="0" smtClean="0"/>
              <a:t>:</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1195388" lvl="2"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1195388" lvl="2" indent="-338138">
              <a:buFont typeface="Webdings" pitchFamily="18" charset="2"/>
              <a:buNone/>
              <a:tabLst>
                <a:tab pos="1709738" algn="l"/>
                <a:tab pos="2001838" algn="l"/>
                <a:tab pos="2227263" algn="l"/>
                <a:tab pos="2454275" algn="l"/>
              </a:tabLst>
            </a:pPr>
            <a:endParaRPr lang="en-US" altLang="en-US"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
        <p:nvSpPr>
          <p:cNvPr id="11" name="Rectangle 10"/>
          <p:cNvSpPr/>
          <p:nvPr/>
        </p:nvSpPr>
        <p:spPr>
          <a:xfrm>
            <a:off x="6833330" y="991614"/>
            <a:ext cx="4799462" cy="2308324"/>
          </a:xfrm>
          <a:prstGeom prst="rect">
            <a:avLst/>
          </a:prstGeom>
        </p:spPr>
        <p:txBody>
          <a:bodyPr wrap="square">
            <a:spAutoFit/>
          </a:bodyPr>
          <a:lstStyle/>
          <a:p>
            <a:r>
              <a:rPr lang="en-US" dirty="0"/>
              <a:t>P</a:t>
            </a:r>
            <a:r>
              <a:rPr lang="en-US" dirty="0" smtClean="0"/>
              <a:t>hilosopher </a:t>
            </a:r>
            <a:r>
              <a:rPr lang="en-US" dirty="0" err="1"/>
              <a:t>i</a:t>
            </a:r>
            <a:r>
              <a:rPr lang="en-US" dirty="0"/>
              <a:t> has picked up the chopsticks on his sides. Then the eating function is performed.</a:t>
            </a:r>
          </a:p>
          <a:p>
            <a:endParaRPr lang="en-US" dirty="0" smtClean="0"/>
          </a:p>
          <a:p>
            <a:endParaRPr lang="en-US" dirty="0"/>
          </a:p>
          <a:p>
            <a:endParaRPr lang="en-US" dirty="0" smtClean="0"/>
          </a:p>
          <a:p>
            <a:r>
              <a:rPr lang="en-US" dirty="0" smtClean="0"/>
              <a:t>Philosopher </a:t>
            </a:r>
            <a:r>
              <a:rPr lang="en-US" dirty="0" err="1"/>
              <a:t>i</a:t>
            </a:r>
            <a:r>
              <a:rPr lang="en-US" dirty="0"/>
              <a:t> has eaten and put down the chopsticks on his sides. Then the philosopher goes back to thinking.</a:t>
            </a:r>
          </a:p>
        </p:txBody>
      </p:sp>
    </p:spTree>
    <p:extLst>
      <p:ext uri="{BB962C8B-B14F-4D97-AF65-F5344CB8AC3E}">
        <p14:creationId xmlns:p14="http://schemas.microsoft.com/office/powerpoint/2010/main" val="24907015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176</a:t>
            </a:fld>
            <a:endParaRPr lang="en-US"/>
          </a:p>
        </p:txBody>
      </p:sp>
      <p:sp>
        <p:nvSpPr>
          <p:cNvPr id="13" name="Rectangle 3"/>
          <p:cNvSpPr txBox="1">
            <a:spLocks noChangeArrowheads="1"/>
          </p:cNvSpPr>
          <p:nvPr/>
        </p:nvSpPr>
        <p:spPr>
          <a:xfrm>
            <a:off x="1102785" y="1119189"/>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smtClean="0"/>
          </a:p>
          <a:p>
            <a:pPr marL="457200" lvl="1" indent="0">
              <a:buNone/>
              <a:tabLst>
                <a:tab pos="1709738" algn="l"/>
                <a:tab pos="2001838" algn="l"/>
                <a:tab pos="2227263" algn="l"/>
                <a:tab pos="2454275" algn="l"/>
              </a:tabLst>
            </a:pPr>
            <a:r>
              <a:rPr lang="en-US" altLang="en-US" dirty="0"/>
              <a:t>What is the problem with this algorithm?</a:t>
            </a:r>
          </a:p>
          <a:p>
            <a:pPr marL="457200" lvl="1" indent="0">
              <a:buNone/>
              <a:tabLst>
                <a:tab pos="1709738" algn="l"/>
                <a:tab pos="2001838" algn="l"/>
                <a:tab pos="2227263" algn="l"/>
                <a:tab pos="2454275" algn="l"/>
              </a:tabLst>
            </a:pPr>
            <a:endParaRPr lang="en-US" altLang="en-US" dirty="0" smtClean="0"/>
          </a:p>
        </p:txBody>
      </p:sp>
    </p:spTree>
    <p:extLst>
      <p:ext uri="{BB962C8B-B14F-4D97-AF65-F5344CB8AC3E}">
        <p14:creationId xmlns:p14="http://schemas.microsoft.com/office/powerpoint/2010/main" val="20673973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177</a:t>
            </a:fld>
            <a:endParaRPr lang="en-US"/>
          </a:p>
        </p:txBody>
      </p:sp>
      <p:sp>
        <p:nvSpPr>
          <p:cNvPr id="13" name="Rectangle 3"/>
          <p:cNvSpPr txBox="1">
            <a:spLocks noChangeArrowheads="1"/>
          </p:cNvSpPr>
          <p:nvPr/>
        </p:nvSpPr>
        <p:spPr>
          <a:xfrm>
            <a:off x="1102785" y="1119189"/>
            <a:ext cx="1059334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smtClean="0"/>
          </a:p>
          <a:p>
            <a:pPr marL="457200" lvl="1" indent="0">
              <a:buNone/>
              <a:tabLst>
                <a:tab pos="1709738" algn="l"/>
                <a:tab pos="2001838" algn="l"/>
                <a:tab pos="2227263" algn="l"/>
                <a:tab pos="2454275" algn="l"/>
              </a:tabLst>
            </a:pPr>
            <a:r>
              <a:rPr lang="en-US" altLang="en-US" dirty="0"/>
              <a:t>What is the problem with this algorithm?</a:t>
            </a:r>
          </a:p>
          <a:p>
            <a:pPr marL="833438" lvl="1" indent="-376238">
              <a:tabLst>
                <a:tab pos="1709738" algn="l"/>
                <a:tab pos="2001838" algn="l"/>
                <a:tab pos="2227263" algn="l"/>
                <a:tab pos="2454275" algn="l"/>
              </a:tabLst>
            </a:pPr>
            <a:r>
              <a:rPr lang="en-US" altLang="en-US" dirty="0" smtClean="0"/>
              <a:t>Algorithm Guarantees that No two neighbors are eating simultaneously </a:t>
            </a:r>
          </a:p>
          <a:p>
            <a:pPr marL="833438" lvl="1" indent="-376238">
              <a:tabLst>
                <a:tab pos="1709738" algn="l"/>
                <a:tab pos="2001838" algn="l"/>
                <a:tab pos="2227263" algn="l"/>
                <a:tab pos="2454275" algn="l"/>
              </a:tabLst>
            </a:pPr>
            <a:endParaRPr lang="en-US" altLang="en-US" dirty="0" smtClean="0"/>
          </a:p>
          <a:p>
            <a:pPr marL="833438" lvl="1" indent="-376238">
              <a:tabLst>
                <a:tab pos="1709738" algn="l"/>
                <a:tab pos="2001838" algn="l"/>
                <a:tab pos="2227263" algn="l"/>
                <a:tab pos="2454275" algn="l"/>
              </a:tabLst>
            </a:pPr>
            <a:endParaRPr lang="en-US" altLang="en-US" dirty="0"/>
          </a:p>
          <a:p>
            <a:pPr marL="457200" lvl="1" indent="0">
              <a:buNone/>
              <a:tabLst>
                <a:tab pos="1709738" algn="l"/>
                <a:tab pos="2001838" algn="l"/>
                <a:tab pos="2227263" algn="l"/>
                <a:tab pos="2454275" algn="l"/>
              </a:tabLst>
            </a:pPr>
            <a:r>
              <a:rPr lang="en-US" altLang="en-US" dirty="0" smtClean="0"/>
              <a:t>Still Must be rejected </a:t>
            </a:r>
          </a:p>
          <a:p>
            <a:pPr marL="833438" lvl="1" indent="-376238">
              <a:tabLst>
                <a:tab pos="1709738" algn="l"/>
                <a:tab pos="2001838" algn="l"/>
                <a:tab pos="2227263" algn="l"/>
                <a:tab pos="2454275" algn="l"/>
              </a:tabLst>
            </a:pPr>
            <a:r>
              <a:rPr lang="en-US" altLang="en-US" dirty="0" smtClean="0"/>
              <a:t>Why?</a:t>
            </a:r>
          </a:p>
        </p:txBody>
      </p:sp>
    </p:spTree>
    <p:extLst>
      <p:ext uri="{BB962C8B-B14F-4D97-AF65-F5344CB8AC3E}">
        <p14:creationId xmlns:p14="http://schemas.microsoft.com/office/powerpoint/2010/main" val="20898275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178</a:t>
            </a:fld>
            <a:endParaRPr lang="en-US"/>
          </a:p>
        </p:txBody>
      </p:sp>
      <p:sp>
        <p:nvSpPr>
          <p:cNvPr id="13" name="Rectangle 3"/>
          <p:cNvSpPr txBox="1">
            <a:spLocks noChangeArrowheads="1"/>
          </p:cNvSpPr>
          <p:nvPr/>
        </p:nvSpPr>
        <p:spPr>
          <a:xfrm>
            <a:off x="669758" y="1119189"/>
            <a:ext cx="10657884"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tabLst>
                <a:tab pos="1709738" algn="l"/>
                <a:tab pos="2001838" algn="l"/>
                <a:tab pos="2227263" algn="l"/>
                <a:tab pos="2454275" algn="l"/>
              </a:tabLst>
            </a:pPr>
            <a:r>
              <a:rPr lang="en-US" altLang="en-US" dirty="0" smtClean="0"/>
              <a:t>Why?</a:t>
            </a:r>
          </a:p>
          <a:p>
            <a:pPr marL="833438" lvl="1" indent="-376238">
              <a:tabLst>
                <a:tab pos="1709738" algn="l"/>
                <a:tab pos="2001838" algn="l"/>
                <a:tab pos="2227263" algn="l"/>
                <a:tab pos="2454275" algn="l"/>
              </a:tabLst>
            </a:pPr>
            <a:r>
              <a:rPr lang="en-US" altLang="en-US" dirty="0" smtClean="0"/>
              <a:t>Possibility of deadlock</a:t>
            </a:r>
          </a:p>
          <a:p>
            <a:pPr marL="833438" lvl="1" indent="-376238">
              <a:tabLst>
                <a:tab pos="1709738" algn="l"/>
                <a:tab pos="2001838" algn="l"/>
                <a:tab pos="2227263" algn="l"/>
                <a:tab pos="2454275" algn="l"/>
              </a:tabLst>
            </a:pPr>
            <a:r>
              <a:rPr lang="en-US" altLang="en-US" dirty="0" smtClean="0"/>
              <a:t>If all 5 philosophers are hungry simultaneously  and each grabs left chopstick</a:t>
            </a:r>
          </a:p>
          <a:p>
            <a:pPr marL="833438" lvl="1" indent="-376238">
              <a:tabLst>
                <a:tab pos="1709738" algn="l"/>
                <a:tab pos="2001838" algn="l"/>
                <a:tab pos="2227263" algn="l"/>
                <a:tab pos="2454275" algn="l"/>
              </a:tabLst>
            </a:pPr>
            <a:r>
              <a:rPr lang="en-US" altLang="en-US" dirty="0" smtClean="0"/>
              <a:t>All elements of chopsticks will be =0</a:t>
            </a:r>
          </a:p>
          <a:p>
            <a:pPr marL="833438" lvl="1" indent="-376238">
              <a:tabLst>
                <a:tab pos="1709738" algn="l"/>
                <a:tab pos="2001838" algn="l"/>
                <a:tab pos="2227263" algn="l"/>
                <a:tab pos="2454275" algn="l"/>
              </a:tabLst>
            </a:pPr>
            <a:r>
              <a:rPr lang="en-US" altLang="en-US" dirty="0" smtClean="0"/>
              <a:t>When each philosopher tries to grab her right chopstick, delayed forever</a:t>
            </a:r>
          </a:p>
          <a:p>
            <a:pPr marL="1195388" lvl="2" indent="-338138">
              <a:buFont typeface="Webdings" pitchFamily="18" charset="2"/>
              <a:buNone/>
              <a:tabLst>
                <a:tab pos="1709738" algn="l"/>
                <a:tab pos="2001838" algn="l"/>
                <a:tab pos="2227263" algn="l"/>
                <a:tab pos="2454275" algn="l"/>
              </a:tabLst>
            </a:pPr>
            <a:endParaRPr lang="en-US" altLang="en-US" dirty="0" smtClean="0">
              <a:solidFill>
                <a:srgbClr val="0000FF"/>
              </a:solidFill>
            </a:endParaRPr>
          </a:p>
        </p:txBody>
      </p:sp>
      <p:pic>
        <p:nvPicPr>
          <p:cNvPr id="12" name="Picture 2" descr="https://media.geeksforgeeks.org/wp-content/uploads/dining_philosopher_proble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9415" y="3563158"/>
            <a:ext cx="3059507" cy="261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733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179</a:t>
            </a:fld>
            <a:endParaRPr lang="en-US"/>
          </a:p>
        </p:txBody>
      </p:sp>
      <p:sp>
        <p:nvSpPr>
          <p:cNvPr id="12" name="Rectangle 3"/>
          <p:cNvSpPr txBox="1">
            <a:spLocks noChangeArrowheads="1"/>
          </p:cNvSpPr>
          <p:nvPr/>
        </p:nvSpPr>
        <p:spPr>
          <a:xfrm>
            <a:off x="1181101" y="1223963"/>
            <a:ext cx="8589433"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Deadlock handling</a:t>
            </a:r>
          </a:p>
          <a:p>
            <a:pPr lvl="1"/>
            <a:r>
              <a:rPr lang="en-US" altLang="en-US" smtClean="0"/>
              <a:t> Allow at most 4 philosophers to be sitting simultaneously at  the table.</a:t>
            </a:r>
          </a:p>
          <a:p>
            <a:pPr lvl="1"/>
            <a:r>
              <a:rPr lang="en-US" altLang="en-US" smtClean="0"/>
              <a:t> Allow a philosopher to pick up  the forks only if both are available (picking must be done in a critical section)</a:t>
            </a:r>
          </a:p>
          <a:p>
            <a:pPr lvl="1"/>
            <a:r>
              <a:rPr lang="en-US" altLang="en-US" smtClean="0"/>
              <a:t> Use an asymmetric solution  -- </a:t>
            </a:r>
          </a:p>
          <a:p>
            <a:pPr lvl="2"/>
            <a:r>
              <a:rPr lang="en-US" altLang="en-US" smtClean="0"/>
              <a:t>Odd-numbered  philosopher picks  up first the left chopstick and then the right chopstick. </a:t>
            </a:r>
          </a:p>
          <a:p>
            <a:pPr lvl="2"/>
            <a:r>
              <a:rPr lang="en-US" altLang="en-US" smtClean="0"/>
              <a:t>Even-numbered  philosopher picks  up first the right chopstick and then the left chopstick</a:t>
            </a:r>
          </a:p>
          <a:p>
            <a:pPr lvl="1"/>
            <a:endParaRPr lang="en-US" altLang="en-US" smtClean="0"/>
          </a:p>
          <a:p>
            <a:pPr>
              <a:buFont typeface="Monotype Sorts" pitchFamily="-84" charset="2"/>
              <a:buNone/>
            </a:pPr>
            <a:endParaRPr lang="en-US" altLang="en-US" smtClean="0"/>
          </a:p>
          <a:p>
            <a:endParaRPr lang="en-US" altLang="en-US" smtClean="0"/>
          </a:p>
          <a:p>
            <a:endParaRPr lang="en-US" altLang="en-US" dirty="0" smtClean="0"/>
          </a:p>
        </p:txBody>
      </p:sp>
    </p:spTree>
    <p:extLst>
      <p:ext uri="{BB962C8B-B14F-4D97-AF65-F5344CB8AC3E}">
        <p14:creationId xmlns:p14="http://schemas.microsoft.com/office/powerpoint/2010/main" val="4167611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Consider a system consisting of </a:t>
            </a:r>
            <a:r>
              <a:rPr lang="en-IN" i="1" dirty="0"/>
              <a:t>n </a:t>
            </a:r>
            <a:r>
              <a:rPr lang="en-IN" dirty="0"/>
              <a:t>processes {Po, P1 , ... , </a:t>
            </a:r>
            <a:r>
              <a:rPr lang="en-IN" i="1" dirty="0" smtClean="0"/>
              <a:t>Pn-1</a:t>
            </a:r>
            <a:r>
              <a:rPr lang="en-IN" dirty="0" smtClean="0"/>
              <a:t>}. </a:t>
            </a:r>
          </a:p>
          <a:p>
            <a:endParaRPr lang="en-IN" dirty="0" smtClean="0"/>
          </a:p>
          <a:p>
            <a:pPr marL="0" indent="0">
              <a:buNone/>
            </a:pPr>
            <a:r>
              <a:rPr lang="en-IN" b="1" dirty="0" smtClean="0"/>
              <a:t>Critical Section-</a:t>
            </a:r>
          </a:p>
          <a:p>
            <a:r>
              <a:rPr lang="en-IN" dirty="0" smtClean="0"/>
              <a:t>Each process has </a:t>
            </a:r>
            <a:r>
              <a:rPr lang="en-IN" dirty="0"/>
              <a:t>a segment of code, called a </a:t>
            </a:r>
            <a:r>
              <a:rPr lang="en-IN" dirty="0" smtClean="0"/>
              <a:t>critical section </a:t>
            </a:r>
            <a:r>
              <a:rPr lang="en-IN" dirty="0"/>
              <a:t>in which the process </a:t>
            </a:r>
            <a:r>
              <a:rPr lang="en-IN" dirty="0" smtClean="0"/>
              <a:t>may be </a:t>
            </a:r>
          </a:p>
          <a:p>
            <a:pPr lvl="1"/>
            <a:r>
              <a:rPr lang="en-IN" sz="2800" dirty="0" smtClean="0"/>
              <a:t>changing </a:t>
            </a:r>
            <a:r>
              <a:rPr lang="en-IN" sz="2800" dirty="0"/>
              <a:t>common variables, </a:t>
            </a:r>
            <a:endParaRPr lang="en-IN" sz="2800" dirty="0" smtClean="0"/>
          </a:p>
          <a:p>
            <a:pPr lvl="1"/>
            <a:r>
              <a:rPr lang="en-IN" sz="2800" dirty="0" smtClean="0"/>
              <a:t>updating </a:t>
            </a:r>
            <a:r>
              <a:rPr lang="en-IN" sz="2800" dirty="0"/>
              <a:t>a table, </a:t>
            </a:r>
            <a:endParaRPr lang="en-IN" sz="2800" dirty="0" smtClean="0"/>
          </a:p>
          <a:p>
            <a:pPr lvl="1"/>
            <a:r>
              <a:rPr lang="en-IN" sz="2800" dirty="0" smtClean="0"/>
              <a:t>writing </a:t>
            </a:r>
            <a:r>
              <a:rPr lang="en-IN" sz="2800" dirty="0"/>
              <a:t>a file, and so on</a:t>
            </a:r>
            <a:r>
              <a:rPr lang="en-IN" sz="2800" dirty="0" smtClean="0"/>
              <a:t>.</a:t>
            </a:r>
            <a:endParaRPr lang="en-IN" sz="2800" dirty="0"/>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a:t>
            </a:fld>
            <a:endParaRPr lang="en-US"/>
          </a:p>
        </p:txBody>
      </p:sp>
    </p:spTree>
    <p:extLst>
      <p:ext uri="{BB962C8B-B14F-4D97-AF65-F5344CB8AC3E}">
        <p14:creationId xmlns:p14="http://schemas.microsoft.com/office/powerpoint/2010/main" val="108279573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Problems with Semaphores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180</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 Incorrect use of semaphore operations:</a:t>
            </a:r>
            <a:br>
              <a:rPr lang="en-US" altLang="en-US" sz="2400" dirty="0" smtClean="0"/>
            </a:br>
            <a:endParaRPr lang="en-US" altLang="en-US" sz="2400" dirty="0" smtClean="0"/>
          </a:p>
          <a:p>
            <a:pPr lvl="1"/>
            <a:r>
              <a:rPr lang="en-US" altLang="en-US" dirty="0" smtClean="0"/>
              <a:t> signal (</a:t>
            </a:r>
            <a:r>
              <a:rPr lang="en-US" altLang="en-US" dirty="0" err="1" smtClean="0"/>
              <a:t>mutex</a:t>
            </a:r>
            <a:r>
              <a:rPr lang="en-US" altLang="en-US" dirty="0" smtClean="0"/>
              <a:t>)  ….  wait (</a:t>
            </a:r>
            <a:r>
              <a:rPr lang="en-US" altLang="en-US" dirty="0" err="1" smtClean="0"/>
              <a:t>mutex</a:t>
            </a:r>
            <a:r>
              <a:rPr lang="en-US" altLang="en-US" dirty="0" smtClean="0"/>
              <a:t>)</a:t>
            </a:r>
          </a:p>
          <a:p>
            <a:pPr lvl="1"/>
            <a:r>
              <a:rPr lang="en-US" altLang="en-US" dirty="0" smtClean="0"/>
              <a:t> wait (</a:t>
            </a:r>
            <a:r>
              <a:rPr lang="en-US" altLang="en-US" dirty="0" err="1" smtClean="0"/>
              <a:t>mutex</a:t>
            </a:r>
            <a:r>
              <a:rPr lang="en-US" altLang="en-US" dirty="0" smtClean="0"/>
              <a:t>)  …  wait (</a:t>
            </a:r>
            <a:r>
              <a:rPr lang="en-US" altLang="en-US" dirty="0" err="1" smtClean="0"/>
              <a:t>mutex</a:t>
            </a:r>
            <a:r>
              <a:rPr lang="en-US" altLang="en-US" dirty="0" smtClean="0"/>
              <a:t>)</a:t>
            </a:r>
          </a:p>
          <a:p>
            <a:pPr lvl="1"/>
            <a:r>
              <a:rPr lang="en-US" altLang="en-US" dirty="0" smtClean="0"/>
              <a:t> Omitting  of wait (</a:t>
            </a:r>
            <a:r>
              <a:rPr lang="en-US" altLang="en-US" dirty="0" err="1" smtClean="0"/>
              <a:t>mutex</a:t>
            </a:r>
            <a:r>
              <a:rPr lang="en-US" altLang="en-US" dirty="0" smtClean="0"/>
              <a:t>) or signal (</a:t>
            </a:r>
            <a:r>
              <a:rPr lang="en-US" altLang="en-US" dirty="0" err="1" smtClean="0"/>
              <a:t>mutex</a:t>
            </a:r>
            <a:r>
              <a:rPr lang="en-US" altLang="en-US" dirty="0" smtClean="0"/>
              <a:t>) (or both)</a:t>
            </a:r>
          </a:p>
          <a:p>
            <a:endParaRPr lang="en-US" altLang="en-US" sz="2400" dirty="0" smtClean="0"/>
          </a:p>
          <a:p>
            <a:r>
              <a:rPr lang="en-US" altLang="en-US" sz="2400" dirty="0" smtClean="0"/>
              <a:t>Deadlock free solution does not necessarily eliminate the possibility of starvation</a:t>
            </a:r>
          </a:p>
          <a:p>
            <a:r>
              <a:rPr lang="en-US" altLang="en-US" sz="2400" dirty="0" smtClean="0"/>
              <a:t>Deadlock and starvation are possible.</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32392320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510236" y="263921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181</a:t>
            </a:fld>
            <a:endParaRPr lang="en-US"/>
          </a:p>
        </p:txBody>
      </p:sp>
    </p:spTree>
    <p:extLst>
      <p:ext uri="{BB962C8B-B14F-4D97-AF65-F5344CB8AC3E}">
        <p14:creationId xmlns:p14="http://schemas.microsoft.com/office/powerpoint/2010/main" val="189273475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182</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A high-level synchronization construct</a:t>
            </a:r>
          </a:p>
          <a:p>
            <a:pPr>
              <a:lnSpc>
                <a:spcPct val="80000"/>
              </a:lnSpc>
            </a:pPr>
            <a:endParaRPr lang="en-US" altLang="en-US" i="1" dirty="0" smtClean="0"/>
          </a:p>
          <a:p>
            <a:pPr>
              <a:lnSpc>
                <a:spcPct val="80000"/>
              </a:lnSpc>
            </a:pPr>
            <a:r>
              <a:rPr lang="en-US" altLang="en-US" i="1" dirty="0" smtClean="0"/>
              <a:t>Set </a:t>
            </a:r>
            <a:r>
              <a:rPr lang="en-US" altLang="en-US" i="1" dirty="0"/>
              <a:t>of programmer defined operators</a:t>
            </a:r>
          </a:p>
          <a:p>
            <a:pPr>
              <a:lnSpc>
                <a:spcPct val="80000"/>
              </a:lnSpc>
            </a:pPr>
            <a:endParaRPr lang="en-US" altLang="en-US" i="1" dirty="0" smtClean="0"/>
          </a:p>
          <a:p>
            <a:pPr>
              <a:lnSpc>
                <a:spcPct val="80000"/>
              </a:lnSpc>
            </a:pPr>
            <a:r>
              <a:rPr lang="en-US" altLang="en-US" i="1" dirty="0" smtClean="0">
                <a:solidFill>
                  <a:srgbClr val="C00000"/>
                </a:solidFill>
              </a:rPr>
              <a:t>Declaration  </a:t>
            </a:r>
            <a:r>
              <a:rPr lang="en-US" altLang="en-US" i="1" dirty="0">
                <a:solidFill>
                  <a:srgbClr val="C00000"/>
                </a:solidFill>
              </a:rPr>
              <a:t>of variables </a:t>
            </a:r>
            <a:endParaRPr lang="en-US" altLang="en-US" i="1" dirty="0" smtClean="0">
              <a:solidFill>
                <a:srgbClr val="C00000"/>
              </a:solidFill>
            </a:endParaRPr>
          </a:p>
          <a:p>
            <a:pPr lvl="1">
              <a:lnSpc>
                <a:spcPct val="80000"/>
              </a:lnSpc>
            </a:pPr>
            <a:r>
              <a:rPr lang="en-US" altLang="en-US" i="1" dirty="0" smtClean="0"/>
              <a:t>whose </a:t>
            </a:r>
            <a:r>
              <a:rPr lang="en-US" altLang="en-US" i="1" dirty="0">
                <a:solidFill>
                  <a:srgbClr val="C00000"/>
                </a:solidFill>
              </a:rPr>
              <a:t>value define the state </a:t>
            </a:r>
            <a:r>
              <a:rPr lang="en-US" altLang="en-US" i="1" dirty="0"/>
              <a:t>of an instance of the type</a:t>
            </a:r>
          </a:p>
          <a:p>
            <a:pPr>
              <a:lnSpc>
                <a:spcPct val="80000"/>
              </a:lnSpc>
            </a:pPr>
            <a:endParaRPr lang="en-US" altLang="en-US" i="1" dirty="0" smtClean="0"/>
          </a:p>
          <a:p>
            <a:pPr>
              <a:lnSpc>
                <a:spcPct val="80000"/>
              </a:lnSpc>
            </a:pPr>
            <a:r>
              <a:rPr lang="en-US" altLang="en-US" i="1" dirty="0" smtClean="0">
                <a:solidFill>
                  <a:srgbClr val="C00000"/>
                </a:solidFill>
              </a:rPr>
              <a:t>Bodies </a:t>
            </a:r>
            <a:r>
              <a:rPr lang="en-US" altLang="en-US" i="1" dirty="0">
                <a:solidFill>
                  <a:srgbClr val="C00000"/>
                </a:solidFill>
              </a:rPr>
              <a:t>of procedures </a:t>
            </a:r>
            <a:endParaRPr lang="en-US" altLang="en-US" i="1" dirty="0" smtClean="0">
              <a:solidFill>
                <a:srgbClr val="C00000"/>
              </a:solidFill>
            </a:endParaRPr>
          </a:p>
          <a:p>
            <a:pPr lvl="1">
              <a:lnSpc>
                <a:spcPct val="80000"/>
              </a:lnSpc>
            </a:pPr>
            <a:r>
              <a:rPr lang="en-US" altLang="en-US" i="1" dirty="0" smtClean="0"/>
              <a:t>that </a:t>
            </a:r>
            <a:r>
              <a:rPr lang="en-US" altLang="en-US" i="1" dirty="0">
                <a:solidFill>
                  <a:srgbClr val="C00000"/>
                </a:solidFill>
              </a:rPr>
              <a:t>implement oper</a:t>
            </a:r>
            <a:r>
              <a:rPr lang="en-US" altLang="en-US" i="1" dirty="0"/>
              <a:t>ations on the type</a:t>
            </a:r>
          </a:p>
          <a:p>
            <a:pPr>
              <a:lnSpc>
                <a:spcPct val="80000"/>
              </a:lnSpc>
            </a:pPr>
            <a:endParaRPr lang="en-US" altLang="en-US" i="1" dirty="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21762575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195441"/>
            <a:ext cx="11395912" cy="555186"/>
          </a:xfrm>
        </p:spPr>
        <p:txBody>
          <a:bodyPr>
            <a:normAutofit/>
          </a:bodyPr>
          <a:lstStyle/>
          <a:p>
            <a:pPr algn="ctr"/>
            <a:r>
              <a:rPr lang="en-US" sz="3200" dirty="0" smtClean="0">
                <a:solidFill>
                  <a:srgbClr val="C00000"/>
                </a:solidFill>
                <a:latin typeface="Marcellus" panose="020E0602050203020307" pitchFamily="34" charset="0"/>
              </a:rPr>
              <a:t>Syntax of 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183</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endParaRPr lang="en-US" altLang="en-US" b="1" dirty="0" smtClean="0">
              <a:solidFill>
                <a:srgbClr val="000000"/>
              </a:solidFill>
              <a:latin typeface="Courier New" pitchFamily="49" charset="0"/>
            </a:endParaRP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smtClean="0">
                <a:solidFill>
                  <a:srgbClr val="000000"/>
                </a:solidFill>
                <a:latin typeface="Courier New" pitchFamily="49" charset="0"/>
              </a:rPr>
              <a:t>monitor </a:t>
            </a:r>
            <a:r>
              <a:rPr lang="en-US" altLang="en-US" b="1" dirty="0">
                <a:solidFill>
                  <a:srgbClr val="000000"/>
                </a:solidFill>
                <a:latin typeface="Courier New" pitchFamily="49" charset="0"/>
              </a:rPr>
              <a:t>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r>
              <a:rPr lang="en-US" altLang="en-US" b="1" dirty="0">
                <a:solidFill>
                  <a:srgbClr val="000000"/>
                </a:solidFill>
                <a:latin typeface="Courier New" pitchFamily="49" charset="0"/>
              </a:rPr>
              <a:t>}</a:t>
            </a:r>
          </a:p>
          <a:p>
            <a:endParaRPr lang="en-US" altLang="en-US" sz="4000" dirty="0" smtClean="0"/>
          </a:p>
          <a:p>
            <a:endParaRPr lang="en-US" altLang="en-US" sz="4000" dirty="0" smtClean="0"/>
          </a:p>
        </p:txBody>
      </p:sp>
    </p:spTree>
    <p:extLst>
      <p:ext uri="{BB962C8B-B14F-4D97-AF65-F5344CB8AC3E}">
        <p14:creationId xmlns:p14="http://schemas.microsoft.com/office/powerpoint/2010/main" val="363320997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184</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i="1" dirty="0"/>
              <a:t>Abstract data type</a:t>
            </a:r>
            <a:r>
              <a:rPr lang="en-US" altLang="en-US" sz="2400" dirty="0"/>
              <a:t>, </a:t>
            </a:r>
            <a:r>
              <a:rPr lang="en-US" altLang="en-US" sz="2400" dirty="0">
                <a:solidFill>
                  <a:srgbClr val="C00000"/>
                </a:solidFill>
              </a:rPr>
              <a:t>internal variables only accessible by code </a:t>
            </a:r>
            <a:r>
              <a:rPr lang="en-US" altLang="en-US" sz="2400" dirty="0"/>
              <a:t>within the </a:t>
            </a:r>
            <a:r>
              <a:rPr lang="en-US" altLang="en-US" sz="2400" dirty="0">
                <a:solidFill>
                  <a:srgbClr val="C00000"/>
                </a:solidFill>
              </a:rPr>
              <a:t>procedure</a:t>
            </a:r>
          </a:p>
          <a:p>
            <a:pPr>
              <a:lnSpc>
                <a:spcPct val="80000"/>
              </a:lnSpc>
            </a:pPr>
            <a:r>
              <a:rPr lang="en-US" altLang="en-US" sz="2400" dirty="0">
                <a:solidFill>
                  <a:srgbClr val="C00000"/>
                </a:solidFill>
              </a:rPr>
              <a:t>Procedure </a:t>
            </a:r>
            <a:r>
              <a:rPr lang="en-US" altLang="en-US" sz="2400" dirty="0"/>
              <a:t>defined within the monitor </a:t>
            </a:r>
            <a:r>
              <a:rPr lang="en-US" altLang="en-US" sz="2400" dirty="0">
                <a:solidFill>
                  <a:srgbClr val="C00000"/>
                </a:solidFill>
              </a:rPr>
              <a:t>can access only those variables </a:t>
            </a:r>
            <a:endParaRPr lang="en-US" altLang="en-US" sz="2400" dirty="0" smtClean="0">
              <a:solidFill>
                <a:srgbClr val="C00000"/>
              </a:solidFill>
            </a:endParaRPr>
          </a:p>
          <a:p>
            <a:pPr lvl="1">
              <a:lnSpc>
                <a:spcPct val="80000"/>
              </a:lnSpc>
            </a:pPr>
            <a:r>
              <a:rPr lang="en-US" altLang="en-US" dirty="0" smtClean="0">
                <a:solidFill>
                  <a:srgbClr val="C00000"/>
                </a:solidFill>
              </a:rPr>
              <a:t>declared </a:t>
            </a:r>
            <a:r>
              <a:rPr lang="en-US" altLang="en-US" dirty="0">
                <a:solidFill>
                  <a:srgbClr val="C00000"/>
                </a:solidFill>
              </a:rPr>
              <a:t>locally within the monitor and </a:t>
            </a:r>
            <a:endParaRPr lang="en-US" altLang="en-US" dirty="0" smtClean="0">
              <a:solidFill>
                <a:srgbClr val="C00000"/>
              </a:solidFill>
            </a:endParaRPr>
          </a:p>
          <a:p>
            <a:pPr lvl="1">
              <a:lnSpc>
                <a:spcPct val="80000"/>
              </a:lnSpc>
            </a:pPr>
            <a:r>
              <a:rPr lang="en-US" altLang="en-US" dirty="0" smtClean="0">
                <a:solidFill>
                  <a:srgbClr val="C00000"/>
                </a:solidFill>
              </a:rPr>
              <a:t>its </a:t>
            </a:r>
            <a:r>
              <a:rPr lang="en-US" altLang="en-US" dirty="0">
                <a:solidFill>
                  <a:srgbClr val="C00000"/>
                </a:solidFill>
              </a:rPr>
              <a:t>formal parameters.</a:t>
            </a:r>
          </a:p>
          <a:p>
            <a:pPr lvl="2">
              <a:lnSpc>
                <a:spcPct val="80000"/>
              </a:lnSpc>
              <a:buFont typeface="Webdings" pitchFamily="18" charset="2"/>
              <a:buNone/>
            </a:pPr>
            <a:endParaRPr lang="en-US" altLang="en-US" b="1" dirty="0" smtClean="0">
              <a:solidFill>
                <a:srgbClr val="000000"/>
              </a:solidFill>
              <a:latin typeface="Courier New" pitchFamily="49" charset="0"/>
            </a:endParaRPr>
          </a:p>
          <a:p>
            <a:pPr lvl="2">
              <a:lnSpc>
                <a:spcPct val="80000"/>
              </a:lnSpc>
              <a:buFont typeface="Webdings" pitchFamily="18" charset="2"/>
              <a:buNone/>
            </a:pPr>
            <a:r>
              <a:rPr lang="en-US" altLang="en-US" b="1" dirty="0" smtClean="0">
                <a:solidFill>
                  <a:srgbClr val="000000"/>
                </a:solidFill>
                <a:latin typeface="Courier New" pitchFamily="49" charset="0"/>
              </a:rPr>
              <a:t>monitor </a:t>
            </a:r>
            <a:r>
              <a:rPr lang="en-US" altLang="en-US" b="1" dirty="0">
                <a:solidFill>
                  <a:srgbClr val="000000"/>
                </a:solidFill>
                <a:latin typeface="Courier New" pitchFamily="49" charset="0"/>
              </a:rPr>
              <a:t>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r>
              <a:rPr lang="en-US" altLang="en-US" b="1" dirty="0">
                <a:solidFill>
                  <a:srgbClr val="000000"/>
                </a:solidFill>
                <a:latin typeface="Courier New" pitchFamily="49" charset="0"/>
              </a:rPr>
              <a:t>}</a:t>
            </a:r>
          </a:p>
          <a:p>
            <a:endParaRPr lang="en-US" altLang="en-US" sz="4000" dirty="0" smtClean="0"/>
          </a:p>
          <a:p>
            <a:endParaRPr lang="en-US" altLang="en-US" sz="4000" dirty="0" smtClean="0"/>
          </a:p>
        </p:txBody>
      </p:sp>
    </p:spTree>
    <p:extLst>
      <p:ext uri="{BB962C8B-B14F-4D97-AF65-F5344CB8AC3E}">
        <p14:creationId xmlns:p14="http://schemas.microsoft.com/office/powerpoint/2010/main" val="240662343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Schematic view of a Monitor</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185</a:t>
            </a:fld>
            <a:endParaRPr lang="en-US"/>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125" y="757684"/>
            <a:ext cx="6568017"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What Is Monitors In Interprocess Communication In Operating System In HINDI  | Monitors In O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240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186</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smtClean="0"/>
          </a:p>
          <a:p>
            <a:pPr fontAlgn="base"/>
            <a:r>
              <a:rPr lang="en-US" sz="2400" dirty="0" smtClean="0"/>
              <a:t>It </a:t>
            </a:r>
            <a:r>
              <a:rPr lang="en-US" sz="2400" dirty="0"/>
              <a:t>is the collection of condition variables and procedures combined together in a special kind of module or a package.</a:t>
            </a:r>
          </a:p>
          <a:p>
            <a:pPr fontAlgn="base"/>
            <a:endParaRPr lang="en-US" sz="2400" dirty="0" smtClean="0"/>
          </a:p>
          <a:p>
            <a:pPr fontAlgn="base"/>
            <a:r>
              <a:rPr lang="en-US" sz="2400" dirty="0" smtClean="0"/>
              <a:t>The </a:t>
            </a:r>
            <a:r>
              <a:rPr lang="en-US" sz="2400" dirty="0">
                <a:solidFill>
                  <a:srgbClr val="C00000"/>
                </a:solidFill>
              </a:rPr>
              <a:t>processes running outside the monitor can’t access the internal variable of the monitor but can call procedures of the monitor</a:t>
            </a:r>
            <a:r>
              <a:rPr lang="en-US" sz="2400" dirty="0"/>
              <a:t>.</a:t>
            </a:r>
          </a:p>
          <a:p>
            <a:pPr fontAlgn="base"/>
            <a:endParaRPr lang="en-US" sz="2400" dirty="0" smtClean="0"/>
          </a:p>
          <a:p>
            <a:pPr fontAlgn="base"/>
            <a:r>
              <a:rPr lang="en-US" sz="2400" dirty="0" smtClean="0"/>
              <a:t>Only </a:t>
            </a:r>
            <a:r>
              <a:rPr lang="en-US" sz="2400" dirty="0">
                <a:solidFill>
                  <a:srgbClr val="C00000"/>
                </a:solidFill>
              </a:rPr>
              <a:t>one process at a time</a:t>
            </a:r>
            <a:r>
              <a:rPr lang="en-US" sz="2400" dirty="0"/>
              <a:t> can execute code inside monitors.</a:t>
            </a:r>
          </a:p>
          <a:p>
            <a:endParaRPr lang="en-US" altLang="en-US" sz="4000" dirty="0" smtClean="0"/>
          </a:p>
          <a:p>
            <a:endParaRPr lang="en-US" altLang="en-US" sz="4000" dirty="0" smtClean="0"/>
          </a:p>
        </p:txBody>
      </p:sp>
    </p:spTree>
    <p:extLst>
      <p:ext uri="{BB962C8B-B14F-4D97-AF65-F5344CB8AC3E}">
        <p14:creationId xmlns:p14="http://schemas.microsoft.com/office/powerpoint/2010/main" val="251962820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187</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smtClean="0"/>
              <a:t>Monitor ensures that </a:t>
            </a:r>
          </a:p>
          <a:p>
            <a:pPr lvl="1">
              <a:lnSpc>
                <a:spcPct val="80000"/>
              </a:lnSpc>
            </a:pPr>
            <a:r>
              <a:rPr lang="en-US" altLang="en-US" sz="2000" dirty="0" smtClean="0"/>
              <a:t>Only one process may be active within the monitor at a time</a:t>
            </a:r>
          </a:p>
          <a:p>
            <a:pPr>
              <a:lnSpc>
                <a:spcPct val="80000"/>
              </a:lnSpc>
            </a:pPr>
            <a:endParaRPr lang="en-US" altLang="en-US" sz="2400" dirty="0" smtClean="0"/>
          </a:p>
          <a:p>
            <a:pPr>
              <a:lnSpc>
                <a:spcPct val="80000"/>
              </a:lnSpc>
            </a:pPr>
            <a:r>
              <a:rPr lang="en-US" altLang="en-US" sz="2400" dirty="0" err="1" smtClean="0"/>
              <a:t>Prgmr</a:t>
            </a:r>
            <a:r>
              <a:rPr lang="en-US" altLang="en-US" sz="2400" dirty="0" smtClean="0"/>
              <a:t> does not need to </a:t>
            </a:r>
          </a:p>
          <a:p>
            <a:pPr lvl="1">
              <a:lnSpc>
                <a:spcPct val="80000"/>
              </a:lnSpc>
            </a:pPr>
            <a:r>
              <a:rPr lang="en-US" altLang="en-US" sz="2000" dirty="0" smtClean="0"/>
              <a:t>code the synchronization constraint explicitly</a:t>
            </a:r>
          </a:p>
          <a:p>
            <a:pPr>
              <a:lnSpc>
                <a:spcPct val="80000"/>
              </a:lnSpc>
            </a:pPr>
            <a:endParaRPr lang="en-US" altLang="en-US" sz="2400" dirty="0" smtClean="0"/>
          </a:p>
          <a:p>
            <a:pPr>
              <a:lnSpc>
                <a:spcPct val="80000"/>
              </a:lnSpc>
            </a:pPr>
            <a:r>
              <a:rPr lang="en-US" altLang="en-US" sz="2400" dirty="0" smtClean="0"/>
              <a:t>But not powerful enough to model some synchronization schemes</a:t>
            </a:r>
          </a:p>
          <a:p>
            <a:pPr>
              <a:lnSpc>
                <a:spcPct val="80000"/>
              </a:lnSpc>
            </a:pPr>
            <a:endParaRPr lang="en-US" altLang="en-US" sz="2400" dirty="0" smtClean="0"/>
          </a:p>
          <a:p>
            <a:pPr>
              <a:lnSpc>
                <a:spcPct val="80000"/>
              </a:lnSpc>
            </a:pPr>
            <a:r>
              <a:rPr lang="en-US" altLang="en-US" sz="2400" dirty="0" smtClean="0"/>
              <a:t>Need to define additional condition construct</a:t>
            </a:r>
          </a:p>
          <a:p>
            <a:pPr lvl="2">
              <a:lnSpc>
                <a:spcPct val="80000"/>
              </a:lnSpc>
              <a:buFont typeface="Webdings" pitchFamily="18" charset="2"/>
              <a:buNone/>
            </a:pPr>
            <a:endParaRPr lang="en-US" altLang="en-US" dirty="0">
              <a:solidFill>
                <a:srgbClr val="0000FF"/>
              </a:solidFill>
            </a:endParaRPr>
          </a:p>
          <a:p>
            <a:pPr marL="0" indent="0">
              <a:buNone/>
            </a:pPr>
            <a:endParaRPr lang="en-US" altLang="en-US" sz="4400" dirty="0" smtClean="0"/>
          </a:p>
        </p:txBody>
      </p:sp>
    </p:spTree>
    <p:extLst>
      <p:ext uri="{BB962C8B-B14F-4D97-AF65-F5344CB8AC3E}">
        <p14:creationId xmlns:p14="http://schemas.microsoft.com/office/powerpoint/2010/main" val="293064445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188</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1" dirty="0" err="1" smtClean="0">
                <a:solidFill>
                  <a:srgbClr val="000000"/>
                </a:solidFill>
                <a:latin typeface="Courier New" pitchFamily="49" charset="0"/>
                <a:cs typeface="Courier New" pitchFamily="49" charset="0"/>
              </a:rPr>
              <a:t>Prgmr</a:t>
            </a:r>
            <a:r>
              <a:rPr lang="en-US" altLang="en-US" sz="2000" b="1" dirty="0" smtClean="0">
                <a:solidFill>
                  <a:srgbClr val="000000"/>
                </a:solidFill>
                <a:latin typeface="Courier New" pitchFamily="49" charset="0"/>
                <a:cs typeface="Courier New" pitchFamily="49" charset="0"/>
              </a:rPr>
              <a:t> can define </a:t>
            </a:r>
            <a:r>
              <a:rPr lang="en-US" altLang="en-US" sz="2000" b="1" dirty="0" smtClean="0">
                <a:solidFill>
                  <a:srgbClr val="C00000"/>
                </a:solidFill>
                <a:latin typeface="Courier New" pitchFamily="49" charset="0"/>
                <a:cs typeface="Courier New" pitchFamily="49" charset="0"/>
              </a:rPr>
              <a:t>one or more condition variables</a:t>
            </a:r>
          </a:p>
          <a:p>
            <a:pPr marL="0" indent="0">
              <a:buNone/>
            </a:pPr>
            <a:r>
              <a:rPr lang="en-US" altLang="en-US" sz="2000" b="1" dirty="0" smtClean="0">
                <a:solidFill>
                  <a:srgbClr val="C00000"/>
                </a:solidFill>
                <a:latin typeface="Courier New" pitchFamily="49" charset="0"/>
                <a:cs typeface="Courier New" pitchFamily="49" charset="0"/>
              </a:rPr>
              <a:t>		condition</a:t>
            </a:r>
            <a:r>
              <a:rPr lang="en-US" altLang="en-US" b="1" dirty="0" smtClean="0">
                <a:solidFill>
                  <a:srgbClr val="C00000"/>
                </a:solidFill>
                <a:latin typeface="Courier New" pitchFamily="49" charset="0"/>
                <a:cs typeface="Courier New" pitchFamily="49" charset="0"/>
              </a:rPr>
              <a:t> </a:t>
            </a:r>
            <a:r>
              <a:rPr lang="en-US" altLang="en-US" sz="2000" b="1" dirty="0" smtClean="0">
                <a:solidFill>
                  <a:srgbClr val="C00000"/>
                </a:solidFill>
                <a:latin typeface="Courier New" pitchFamily="49" charset="0"/>
                <a:cs typeface="Courier New" pitchFamily="49" charset="0"/>
              </a:rPr>
              <a:t>x, y</a:t>
            </a:r>
            <a:r>
              <a:rPr lang="en-US" altLang="en-US" b="1" dirty="0" smtClean="0">
                <a:solidFill>
                  <a:srgbClr val="C00000"/>
                </a:solidFill>
                <a:latin typeface="Courier New" pitchFamily="49" charset="0"/>
                <a:cs typeface="Courier New" pitchFamily="49" charset="0"/>
              </a:rPr>
              <a:t>;</a:t>
            </a:r>
            <a:endParaRPr lang="en-US" altLang="en-US" dirty="0" smtClean="0">
              <a:solidFill>
                <a:srgbClr val="C00000"/>
              </a:solidFill>
            </a:endParaRPr>
          </a:p>
          <a:p>
            <a:endParaRPr lang="en-US" altLang="en-US" dirty="0" smtClean="0"/>
          </a:p>
          <a:p>
            <a:r>
              <a:rPr lang="en-US" altLang="en-US" dirty="0" smtClean="0">
                <a:solidFill>
                  <a:srgbClr val="C00000"/>
                </a:solidFill>
              </a:rPr>
              <a:t>Only Two operations </a:t>
            </a:r>
            <a:r>
              <a:rPr lang="en-US" altLang="en-US" dirty="0" smtClean="0"/>
              <a:t>are allowed on a condition variable:</a:t>
            </a:r>
          </a:p>
          <a:p>
            <a:pPr lvl="1"/>
            <a:r>
              <a:rPr lang="en-US" altLang="en-US" sz="2000" b="1" dirty="0" err="1" smtClean="0">
                <a:solidFill>
                  <a:srgbClr val="000000"/>
                </a:solidFill>
                <a:latin typeface="Courier New" pitchFamily="49" charset="0"/>
              </a:rPr>
              <a:t>x.wait</a:t>
            </a:r>
            <a:r>
              <a:rPr lang="en-US" altLang="en-US" sz="2000" b="1" dirty="0" smtClean="0">
                <a:solidFill>
                  <a:srgbClr val="000000"/>
                </a:solidFill>
                <a:latin typeface="Courier New" pitchFamily="49" charset="0"/>
              </a:rPr>
              <a:t>()</a:t>
            </a:r>
          </a:p>
          <a:p>
            <a:pPr lvl="1"/>
            <a:r>
              <a:rPr lang="en-US" altLang="en-US" sz="2000" b="1" dirty="0" err="1" smtClean="0">
                <a:solidFill>
                  <a:srgbClr val="000000"/>
                </a:solidFill>
                <a:latin typeface="Courier New" pitchFamily="49" charset="0"/>
              </a:rPr>
              <a:t>x.signal</a:t>
            </a:r>
            <a:r>
              <a:rPr lang="en-US" altLang="en-US" sz="2000" b="1" dirty="0" smtClean="0">
                <a:solidFill>
                  <a:srgbClr val="000000"/>
                </a:solidFill>
                <a:latin typeface="Courier New" pitchFamily="49" charset="0"/>
              </a:rPr>
              <a:t>()</a:t>
            </a:r>
            <a:endParaRPr lang="en-US" altLang="en-US" dirty="0" smtClean="0"/>
          </a:p>
          <a:p>
            <a:pPr lvl="2"/>
            <a:endParaRPr lang="en-US" altLang="en-US" dirty="0" smtClean="0"/>
          </a:p>
        </p:txBody>
      </p:sp>
      <p:pic>
        <p:nvPicPr>
          <p:cNvPr id="3074" name="Picture 2" descr="monit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544" y="3417651"/>
            <a:ext cx="3626339" cy="261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90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189</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err="1" smtClean="0">
                <a:solidFill>
                  <a:srgbClr val="000000"/>
                </a:solidFill>
                <a:latin typeface="Courier New" pitchFamily="49" charset="0"/>
              </a:rPr>
              <a:t>x.wait</a:t>
            </a:r>
            <a:r>
              <a:rPr lang="en-US" altLang="en-US" b="1" dirty="0" smtClean="0">
                <a:solidFill>
                  <a:srgbClr val="000000"/>
                </a:solidFill>
                <a:latin typeface="Courier New" pitchFamily="49" charset="0"/>
              </a:rPr>
              <a:t>() </a:t>
            </a:r>
            <a:r>
              <a:rPr lang="en-US" altLang="en-US" dirty="0" smtClean="0"/>
              <a:t>–  </a:t>
            </a:r>
          </a:p>
          <a:p>
            <a:pPr lvl="1"/>
            <a:r>
              <a:rPr lang="en-US" altLang="en-US" dirty="0">
                <a:solidFill>
                  <a:srgbClr val="C00000"/>
                </a:solidFill>
              </a:rPr>
              <a:t>Process performing wait operation on any condition variable are suspended</a:t>
            </a:r>
            <a:r>
              <a:rPr lang="en-US" altLang="en-US" dirty="0"/>
              <a:t>.</a:t>
            </a:r>
          </a:p>
          <a:p>
            <a:pPr lvl="2"/>
            <a:r>
              <a:rPr lang="en-US" altLang="en-US" dirty="0" smtClean="0"/>
              <a:t>suspended until </a:t>
            </a:r>
            <a:r>
              <a:rPr lang="en-US" altLang="en-US" b="1" dirty="0" err="1" smtClean="0">
                <a:solidFill>
                  <a:srgbClr val="000000"/>
                </a:solidFill>
                <a:latin typeface="Courier New" pitchFamily="49" charset="0"/>
              </a:rPr>
              <a:t>x.signal</a:t>
            </a:r>
            <a:r>
              <a:rPr lang="en-US" altLang="en-US" b="1" dirty="0" smtClean="0">
                <a:solidFill>
                  <a:srgbClr val="000000"/>
                </a:solidFill>
                <a:latin typeface="Courier New" pitchFamily="49" charset="0"/>
              </a:rPr>
              <a:t>()</a:t>
            </a:r>
          </a:p>
          <a:p>
            <a:pPr lvl="1"/>
            <a:r>
              <a:rPr lang="en-US" u="sng" dirty="0"/>
              <a:t>The suspended processes are placed in </a:t>
            </a:r>
            <a:r>
              <a:rPr lang="en-US" u="sng" dirty="0">
                <a:solidFill>
                  <a:srgbClr val="C00000"/>
                </a:solidFill>
              </a:rPr>
              <a:t>block queue of that condition variable.</a:t>
            </a:r>
            <a:r>
              <a:rPr lang="en-US" altLang="en-US" b="1" u="sng" dirty="0" smtClean="0">
                <a:solidFill>
                  <a:srgbClr val="C00000"/>
                </a:solidFill>
                <a:latin typeface="Courier New" pitchFamily="49" charset="0"/>
              </a:rPr>
              <a:t> </a:t>
            </a:r>
          </a:p>
          <a:p>
            <a:r>
              <a:rPr lang="en-US" altLang="en-US" b="1" dirty="0" err="1" smtClean="0">
                <a:solidFill>
                  <a:srgbClr val="000000"/>
                </a:solidFill>
                <a:latin typeface="Courier New" pitchFamily="49" charset="0"/>
              </a:rPr>
              <a:t>x.signal</a:t>
            </a:r>
            <a:r>
              <a:rPr lang="en-US" altLang="en-US" b="1" dirty="0" smtClean="0">
                <a:solidFill>
                  <a:srgbClr val="000000"/>
                </a:solidFill>
                <a:latin typeface="Courier New" pitchFamily="49" charset="0"/>
              </a:rPr>
              <a:t>() </a:t>
            </a:r>
            <a:r>
              <a:rPr lang="en-US" altLang="en-US" dirty="0" smtClean="0"/>
              <a:t>–</a:t>
            </a:r>
            <a:r>
              <a:rPr lang="en-US" altLang="en-US" dirty="0" smtClean="0">
                <a:solidFill>
                  <a:srgbClr val="0000FF"/>
                </a:solidFill>
              </a:rPr>
              <a:t> </a:t>
            </a:r>
          </a:p>
          <a:p>
            <a:pPr lvl="1"/>
            <a:r>
              <a:rPr lang="en-US" dirty="0">
                <a:solidFill>
                  <a:srgbClr val="C00000"/>
                </a:solidFill>
              </a:rPr>
              <a:t>When a process performs signal</a:t>
            </a:r>
            <a:r>
              <a:rPr lang="en-US" dirty="0"/>
              <a:t> operation on condition variable, </a:t>
            </a:r>
            <a:r>
              <a:rPr lang="en-US" dirty="0">
                <a:solidFill>
                  <a:srgbClr val="C00000"/>
                </a:solidFill>
              </a:rPr>
              <a:t>one of the blocked processes is given chance</a:t>
            </a:r>
            <a:r>
              <a:rPr lang="en-US" dirty="0" smtClean="0">
                <a:solidFill>
                  <a:srgbClr val="C00000"/>
                </a:solidFill>
              </a:rPr>
              <a:t>.</a:t>
            </a:r>
          </a:p>
          <a:p>
            <a:pPr lvl="1"/>
            <a:r>
              <a:rPr lang="en-US" altLang="en-US" dirty="0" smtClean="0"/>
              <a:t>resumes one of processes</a:t>
            </a:r>
            <a:r>
              <a:rPr lang="en-US" altLang="en-US" dirty="0" smtClean="0">
                <a:solidFill>
                  <a:srgbClr val="0000FF"/>
                </a:solidFill>
              </a:rPr>
              <a:t> </a:t>
            </a:r>
            <a:r>
              <a:rPr lang="en-US" altLang="en-US" dirty="0" smtClean="0"/>
              <a:t>(if any)</a:t>
            </a:r>
            <a:r>
              <a:rPr lang="en-US" altLang="en-US" dirty="0" smtClean="0">
                <a:solidFill>
                  <a:srgbClr val="0000FF"/>
                </a:solidFill>
              </a:rPr>
              <a:t> </a:t>
            </a:r>
            <a:r>
              <a:rPr lang="en-US" altLang="en-US" dirty="0" smtClean="0"/>
              <a:t>that</a:t>
            </a:r>
            <a:r>
              <a:rPr lang="en-US" altLang="en-US" dirty="0" smtClean="0">
                <a:solidFill>
                  <a:srgbClr val="0000FF"/>
                </a:solidFill>
              </a:rPr>
              <a:t> </a:t>
            </a:r>
            <a:r>
              <a:rPr lang="en-US" altLang="en-US" dirty="0" smtClean="0"/>
              <a:t> invoked</a:t>
            </a:r>
            <a:r>
              <a:rPr lang="en-US" altLang="en-US" dirty="0" smtClean="0">
                <a:solidFill>
                  <a:srgbClr val="0000FF"/>
                </a:solidFill>
              </a:rPr>
              <a:t> </a:t>
            </a:r>
            <a:r>
              <a:rPr lang="en-US" altLang="en-US" b="1" dirty="0" err="1" smtClean="0">
                <a:solidFill>
                  <a:srgbClr val="000000"/>
                </a:solidFill>
                <a:latin typeface="Courier New" pitchFamily="49" charset="0"/>
              </a:rPr>
              <a:t>x.wait</a:t>
            </a:r>
            <a:r>
              <a:rPr lang="en-US" altLang="en-US" b="1" dirty="0" smtClean="0">
                <a:solidFill>
                  <a:srgbClr val="000000"/>
                </a:solidFill>
                <a:latin typeface="Courier New" pitchFamily="49" charset="0"/>
              </a:rPr>
              <a:t>()</a:t>
            </a:r>
          </a:p>
          <a:p>
            <a:pPr lvl="2"/>
            <a:r>
              <a:rPr lang="en-US" altLang="en-US" dirty="0" smtClean="0"/>
              <a:t>If no </a:t>
            </a:r>
            <a:r>
              <a:rPr lang="en-US" altLang="en-US" b="1" dirty="0" smtClean="0">
                <a:solidFill>
                  <a:srgbClr val="000000"/>
                </a:solidFill>
                <a:latin typeface="Courier New" pitchFamily="49" charset="0"/>
              </a:rPr>
              <a:t>process is suspended</a:t>
            </a:r>
            <a:r>
              <a:rPr lang="en-US" altLang="en-US" dirty="0" smtClean="0"/>
              <a:t>, then it has no effect on the variable</a:t>
            </a:r>
          </a:p>
          <a:p>
            <a:pPr lvl="2"/>
            <a:r>
              <a:rPr lang="en-US" altLang="en-US" dirty="0" smtClean="0"/>
              <a:t>State of x, As if the operation was never executed</a:t>
            </a:r>
          </a:p>
          <a:p>
            <a:pPr lvl="2"/>
            <a:r>
              <a:rPr lang="en-US" altLang="en-US" dirty="0" smtClean="0"/>
              <a:t>In contrast to semaphore, state of semaphore always gets affected</a:t>
            </a:r>
          </a:p>
          <a:p>
            <a:pPr lvl="1"/>
            <a:endParaRPr lang="en-US" altLang="en-US" dirty="0" smtClean="0"/>
          </a:p>
          <a:p>
            <a:pPr lvl="2"/>
            <a:endParaRPr lang="en-US" altLang="en-US" dirty="0" smtClean="0"/>
          </a:p>
        </p:txBody>
      </p:sp>
    </p:spTree>
    <p:extLst>
      <p:ext uri="{BB962C8B-B14F-4D97-AF65-F5344CB8AC3E}">
        <p14:creationId xmlns:p14="http://schemas.microsoft.com/office/powerpoint/2010/main" val="1111310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When one process is executing in its critical section, </a:t>
            </a:r>
          </a:p>
          <a:p>
            <a:pPr lvl="1"/>
            <a:r>
              <a:rPr lang="en-IN" dirty="0"/>
              <a:t>N</a:t>
            </a:r>
            <a:r>
              <a:rPr lang="en-IN" dirty="0" smtClean="0"/>
              <a:t>o other process is to be allowed to execute in its critical section. </a:t>
            </a:r>
          </a:p>
          <a:p>
            <a:pPr lvl="1"/>
            <a:endParaRPr lang="en-IN" dirty="0" smtClean="0"/>
          </a:p>
          <a:p>
            <a:pPr lvl="1"/>
            <a:r>
              <a:rPr lang="en-IN" dirty="0" smtClean="0"/>
              <a:t>Execution of Critical Sections by the processes is mutually exclusive</a:t>
            </a:r>
            <a:endParaRPr lang="en-IN" dirty="0"/>
          </a:p>
          <a:p>
            <a:pPr lvl="1"/>
            <a:endParaRPr lang="en-IN" dirty="0" smtClean="0"/>
          </a:p>
          <a:p>
            <a:r>
              <a:rPr lang="en-IN" i="1" dirty="0" smtClean="0"/>
              <a:t>Critical-section problem </a:t>
            </a:r>
            <a:r>
              <a:rPr lang="en-IN" dirty="0" smtClean="0"/>
              <a:t>is to design a protocol that the processes can use to cooperate. </a:t>
            </a: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a:t>
            </a:fld>
            <a:endParaRPr lang="en-US"/>
          </a:p>
        </p:txBody>
      </p:sp>
    </p:spTree>
    <p:extLst>
      <p:ext uri="{BB962C8B-B14F-4D97-AF65-F5344CB8AC3E}">
        <p14:creationId xmlns:p14="http://schemas.microsoft.com/office/powerpoint/2010/main" val="39379335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with Condition Variables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190</a:t>
            </a:fld>
            <a:endParaRPr lang="en-US"/>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5567" y="1323975"/>
            <a:ext cx="8388351"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onit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94946" cy="230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5336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191</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If </a:t>
            </a:r>
            <a:r>
              <a:rPr lang="en-US" altLang="en-US" sz="2400" dirty="0" smtClean="0">
                <a:solidFill>
                  <a:srgbClr val="C00000"/>
                </a:solidFill>
              </a:rPr>
              <a:t>process P invokes </a:t>
            </a:r>
            <a:r>
              <a:rPr lang="en-US" altLang="en-US" sz="2400" b="1" dirty="0" err="1" smtClean="0">
                <a:solidFill>
                  <a:srgbClr val="C00000"/>
                </a:solidFill>
                <a:latin typeface="Courier New" pitchFamily="49" charset="0"/>
                <a:cs typeface="Courier New" pitchFamily="49" charset="0"/>
              </a:rPr>
              <a:t>x.signal</a:t>
            </a:r>
            <a:r>
              <a:rPr lang="en-US" altLang="en-US" sz="2400" b="1" dirty="0" smtClean="0">
                <a:solidFill>
                  <a:srgbClr val="C00000"/>
                </a:solidFill>
                <a:latin typeface="Courier New" pitchFamily="49" charset="0"/>
                <a:cs typeface="Courier New" pitchFamily="49" charset="0"/>
              </a:rPr>
              <a:t>(),</a:t>
            </a:r>
            <a:r>
              <a:rPr lang="en-US" altLang="en-US" sz="2400" dirty="0" smtClean="0">
                <a:solidFill>
                  <a:srgbClr val="C00000"/>
                </a:solidFill>
                <a:cs typeface="Courier New" pitchFamily="49" charset="0"/>
              </a:rPr>
              <a:t> </a:t>
            </a:r>
            <a:r>
              <a:rPr lang="en-US" altLang="en-US" sz="2400" dirty="0" smtClean="0"/>
              <a:t>and</a:t>
            </a:r>
            <a:r>
              <a:rPr lang="en-US" altLang="en-US" sz="2400" dirty="0" smtClean="0">
                <a:cs typeface="Courier New" pitchFamily="49" charset="0"/>
              </a:rPr>
              <a:t> </a:t>
            </a:r>
            <a:r>
              <a:rPr lang="en-US" altLang="en-US" sz="2400" dirty="0" smtClean="0"/>
              <a:t>process Q is suspended in </a:t>
            </a:r>
            <a:r>
              <a:rPr lang="en-US" altLang="en-US" sz="2400" b="1" dirty="0" err="1" smtClean="0">
                <a:solidFill>
                  <a:srgbClr val="000000"/>
                </a:solidFill>
                <a:latin typeface="Courier New" pitchFamily="49" charset="0"/>
                <a:cs typeface="Courier New" pitchFamily="49" charset="0"/>
              </a:rPr>
              <a:t>x.wait</a:t>
            </a:r>
            <a:r>
              <a:rPr lang="en-US" altLang="en-US" sz="2400" b="1" dirty="0" smtClean="0">
                <a:solidFill>
                  <a:srgbClr val="000000"/>
                </a:solidFill>
                <a:latin typeface="Courier New" pitchFamily="49" charset="0"/>
                <a:cs typeface="Courier New" pitchFamily="49" charset="0"/>
              </a:rPr>
              <a:t>()</a:t>
            </a:r>
            <a:r>
              <a:rPr lang="en-US" altLang="en-US" sz="2400" dirty="0" smtClean="0"/>
              <a:t>, </a:t>
            </a:r>
          </a:p>
          <a:p>
            <a:pPr lvl="1"/>
            <a:r>
              <a:rPr lang="en-US" altLang="en-US" dirty="0" smtClean="0">
                <a:solidFill>
                  <a:srgbClr val="C00000"/>
                </a:solidFill>
              </a:rPr>
              <a:t>Suspended process Q associated with condition x is invoked</a:t>
            </a:r>
            <a:endParaRPr lang="en-US" altLang="en-US" dirty="0">
              <a:solidFill>
                <a:srgbClr val="C00000"/>
              </a:solidFill>
            </a:endParaRPr>
          </a:p>
          <a:p>
            <a:pPr lvl="1"/>
            <a:r>
              <a:rPr lang="en-US" altLang="en-US" dirty="0" smtClean="0"/>
              <a:t>what should happen next? </a:t>
            </a:r>
          </a:p>
          <a:p>
            <a:endParaRPr lang="en-US" altLang="en-US" sz="2400" dirty="0"/>
          </a:p>
          <a:p>
            <a:r>
              <a:rPr lang="en-US" altLang="en-US" dirty="0" smtClean="0"/>
              <a:t>Both Q and P cannot execute in parallel. 	</a:t>
            </a:r>
          </a:p>
          <a:p>
            <a:pPr lvl="1"/>
            <a:r>
              <a:rPr lang="en-US" altLang="en-US" dirty="0" smtClean="0">
                <a:solidFill>
                  <a:srgbClr val="C00000"/>
                </a:solidFill>
              </a:rPr>
              <a:t>If Q is resumed, then P must wait</a:t>
            </a:r>
          </a:p>
          <a:p>
            <a:pPr lvl="1"/>
            <a:r>
              <a:rPr lang="en-US" altLang="en-US" dirty="0" smtClean="0"/>
              <a:t>Otherwise both P and Q will be active simultaneously within the monitor</a:t>
            </a:r>
          </a:p>
        </p:txBody>
      </p:sp>
    </p:spTree>
    <p:extLst>
      <p:ext uri="{BB962C8B-B14F-4D97-AF65-F5344CB8AC3E}">
        <p14:creationId xmlns:p14="http://schemas.microsoft.com/office/powerpoint/2010/main" val="41553146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192</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Options include</a:t>
            </a:r>
          </a:p>
          <a:p>
            <a:pPr lvl="1"/>
            <a:r>
              <a:rPr lang="en-US" altLang="en-US" b="1" dirty="0" smtClean="0">
                <a:solidFill>
                  <a:srgbClr val="C00000"/>
                </a:solidFill>
              </a:rPr>
              <a:t>Signal and wait </a:t>
            </a:r>
            <a:r>
              <a:rPr lang="en-US" altLang="en-US" dirty="0" smtClean="0">
                <a:solidFill>
                  <a:srgbClr val="C00000"/>
                </a:solidFill>
              </a:rPr>
              <a:t>– </a:t>
            </a:r>
            <a:r>
              <a:rPr lang="en-US" altLang="en-US" dirty="0" smtClean="0"/>
              <a:t>P waits until Q either leaves the monitor or it waits for another condition</a:t>
            </a:r>
          </a:p>
          <a:p>
            <a:pPr lvl="1"/>
            <a:r>
              <a:rPr lang="en-US" altLang="en-US" b="1" dirty="0" smtClean="0">
                <a:solidFill>
                  <a:srgbClr val="C00000"/>
                </a:solidFill>
              </a:rPr>
              <a:t>Signal and continue </a:t>
            </a:r>
            <a:r>
              <a:rPr lang="en-US" altLang="en-US" dirty="0" smtClean="0">
                <a:solidFill>
                  <a:srgbClr val="C00000"/>
                </a:solidFill>
              </a:rPr>
              <a:t>– </a:t>
            </a:r>
            <a:r>
              <a:rPr lang="en-US" altLang="en-US" dirty="0" smtClean="0"/>
              <a:t>Q waits until P either leaves the monitor or it  waits for another condition</a:t>
            </a:r>
          </a:p>
        </p:txBody>
      </p:sp>
    </p:spTree>
    <p:extLst>
      <p:ext uri="{BB962C8B-B14F-4D97-AF65-F5344CB8AC3E}">
        <p14:creationId xmlns:p14="http://schemas.microsoft.com/office/powerpoint/2010/main" val="283849859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193</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Since P was already executing in the monitor, </a:t>
            </a:r>
          </a:p>
          <a:p>
            <a:pPr lvl="1"/>
            <a:r>
              <a:rPr lang="en-US" altLang="en-US" dirty="0" smtClean="0"/>
              <a:t>Option 2 seems more reasonable</a:t>
            </a:r>
          </a:p>
          <a:p>
            <a:pPr lvl="1"/>
            <a:r>
              <a:rPr lang="en-US" altLang="en-US" dirty="0" smtClean="0"/>
              <a:t>However, If P continues, the logical condition for which Q was waiting may no longer hold by the time Q is resumed</a:t>
            </a:r>
          </a:p>
          <a:p>
            <a:r>
              <a:rPr lang="en-US" altLang="en-US" dirty="0" smtClean="0"/>
              <a:t>Both have pros and cons – language implementer can decide</a:t>
            </a:r>
          </a:p>
          <a:p>
            <a:r>
              <a:rPr lang="en-US" altLang="en-US" dirty="0" smtClean="0"/>
              <a:t>Monitors implemented in Concurrent Pascal compromise</a:t>
            </a:r>
          </a:p>
          <a:p>
            <a:pPr lvl="1"/>
            <a:r>
              <a:rPr lang="en-US" altLang="en-US" dirty="0" smtClean="0">
                <a:solidFill>
                  <a:srgbClr val="C00000"/>
                </a:solidFill>
              </a:rPr>
              <a:t>P executing signal immediately leaves the monitor, Q is resumed</a:t>
            </a:r>
          </a:p>
          <a:p>
            <a:r>
              <a:rPr lang="en-US" altLang="en-US" dirty="0" smtClean="0"/>
              <a:t>Implemented in other languages including Mesa, C#, Java</a:t>
            </a:r>
          </a:p>
          <a:p>
            <a:endParaRPr lang="en-US" altLang="en-US" dirty="0" smtClean="0"/>
          </a:p>
        </p:txBody>
      </p:sp>
    </p:spTree>
    <p:extLst>
      <p:ext uri="{BB962C8B-B14F-4D97-AF65-F5344CB8AC3E}">
        <p14:creationId xmlns:p14="http://schemas.microsoft.com/office/powerpoint/2010/main" val="283849859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194</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fontAlgn="base"/>
            <a:r>
              <a:rPr lang="en-US" b="1" dirty="0" smtClean="0"/>
              <a:t>Advantages </a:t>
            </a:r>
            <a:r>
              <a:rPr lang="en-US" b="1" dirty="0"/>
              <a:t>of Monitor:</a:t>
            </a:r>
            <a:r>
              <a:rPr lang="en-US" dirty="0"/>
              <a:t/>
            </a:r>
            <a:br>
              <a:rPr lang="en-US" dirty="0"/>
            </a:br>
            <a:endParaRPr lang="en-US" dirty="0" smtClean="0"/>
          </a:p>
          <a:p>
            <a:pPr lvl="1" fontAlgn="base"/>
            <a:r>
              <a:rPr lang="en-US" dirty="0" smtClean="0"/>
              <a:t>Make </a:t>
            </a:r>
            <a:r>
              <a:rPr lang="en-US" dirty="0"/>
              <a:t>parallel programming easier and </a:t>
            </a:r>
            <a:endParaRPr lang="en-US" dirty="0" smtClean="0"/>
          </a:p>
          <a:p>
            <a:pPr lvl="1" fontAlgn="base"/>
            <a:r>
              <a:rPr lang="en-US" dirty="0" smtClean="0"/>
              <a:t>less </a:t>
            </a:r>
            <a:r>
              <a:rPr lang="en-US" dirty="0"/>
              <a:t>error prone than using techniques such as semaphore.</a:t>
            </a:r>
          </a:p>
          <a:p>
            <a:pPr fontAlgn="base"/>
            <a:endParaRPr lang="en-US" b="1" dirty="0" smtClean="0"/>
          </a:p>
          <a:p>
            <a:pPr fontAlgn="base"/>
            <a:r>
              <a:rPr lang="en-US" b="1" dirty="0" smtClean="0"/>
              <a:t>Disadvantages </a:t>
            </a:r>
            <a:r>
              <a:rPr lang="en-US" b="1" dirty="0"/>
              <a:t>of Monitor:</a:t>
            </a:r>
            <a:r>
              <a:rPr lang="en-US" dirty="0"/>
              <a:t/>
            </a:r>
            <a:br>
              <a:rPr lang="en-US" dirty="0"/>
            </a:br>
            <a:endParaRPr lang="en-US" dirty="0" smtClean="0"/>
          </a:p>
          <a:p>
            <a:pPr lvl="1" fontAlgn="base"/>
            <a:r>
              <a:rPr lang="en-US" dirty="0" smtClean="0"/>
              <a:t>Monitors </a:t>
            </a:r>
            <a:r>
              <a:rPr lang="en-US" dirty="0"/>
              <a:t>have to be implemented as part of the programming language . </a:t>
            </a:r>
            <a:endParaRPr lang="en-US" dirty="0" smtClean="0"/>
          </a:p>
          <a:p>
            <a:pPr lvl="1" fontAlgn="base"/>
            <a:r>
              <a:rPr lang="en-US" dirty="0" smtClean="0"/>
              <a:t>The </a:t>
            </a:r>
            <a:r>
              <a:rPr lang="en-US" dirty="0"/>
              <a:t>compiler must generate code for them. </a:t>
            </a:r>
            <a:endParaRPr lang="en-US" dirty="0" smtClean="0"/>
          </a:p>
          <a:p>
            <a:pPr lvl="1" fontAlgn="base"/>
            <a:r>
              <a:rPr lang="en-US" dirty="0" smtClean="0"/>
              <a:t>This </a:t>
            </a:r>
            <a:r>
              <a:rPr lang="en-US" dirty="0"/>
              <a:t>gives the compiler the additional burden of having to know what operating system facilities are available to control access to critical sections in concurrent processes. </a:t>
            </a:r>
            <a:endParaRPr lang="en-US" dirty="0" smtClean="0"/>
          </a:p>
          <a:p>
            <a:pPr lvl="1" fontAlgn="base"/>
            <a:r>
              <a:rPr lang="en-US" dirty="0" smtClean="0"/>
              <a:t>Some </a:t>
            </a:r>
            <a:r>
              <a:rPr lang="en-US" dirty="0"/>
              <a:t>languages that do support monitors are </a:t>
            </a:r>
            <a:r>
              <a:rPr lang="en-US" dirty="0" err="1"/>
              <a:t>Java,C#,Visual</a:t>
            </a:r>
            <a:r>
              <a:rPr lang="en-US" dirty="0"/>
              <a:t> </a:t>
            </a:r>
            <a:r>
              <a:rPr lang="en-US" dirty="0" err="1"/>
              <a:t>Basic,Ada</a:t>
            </a:r>
            <a:r>
              <a:rPr lang="en-US" dirty="0"/>
              <a:t> and concurrent Euclid.</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11021634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195</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Deadlock free solution to Dining Philosophers Problem</a:t>
            </a:r>
          </a:p>
          <a:p>
            <a:endParaRPr lang="en-US" altLang="en-US" sz="2400" dirty="0" smtClean="0"/>
          </a:p>
          <a:p>
            <a:r>
              <a:rPr lang="en-US" altLang="en-US" sz="2400" dirty="0" smtClean="0"/>
              <a:t>To distinguish amongst the 3 states in which the philosopher may be-</a:t>
            </a:r>
          </a:p>
          <a:p>
            <a:pPr lvl="1"/>
            <a:r>
              <a:rPr lang="en-US" altLang="en-US" sz="2000" b="1" dirty="0" err="1" smtClean="0">
                <a:solidFill>
                  <a:srgbClr val="C00000"/>
                </a:solidFill>
              </a:rPr>
              <a:t>enum</a:t>
            </a:r>
            <a:r>
              <a:rPr lang="en-US" altLang="en-US" sz="2000" b="1" dirty="0" smtClean="0">
                <a:solidFill>
                  <a:srgbClr val="C00000"/>
                </a:solidFill>
              </a:rPr>
              <a:t> </a:t>
            </a:r>
            <a:r>
              <a:rPr lang="en-US" altLang="en-US" sz="2000" b="1" dirty="0">
                <a:solidFill>
                  <a:srgbClr val="C00000"/>
                </a:solidFill>
              </a:rPr>
              <a:t>{ THINKING; HUNGRY, EATING) state [5] </a:t>
            </a:r>
            <a:r>
              <a:rPr lang="en-US" altLang="en-US" sz="2000" b="1" dirty="0" smtClean="0">
                <a:solidFill>
                  <a:srgbClr val="C00000"/>
                </a:solidFill>
              </a:rPr>
              <a:t>;</a:t>
            </a:r>
          </a:p>
          <a:p>
            <a:endParaRPr lang="en-US" sz="2400" dirty="0" smtClean="0"/>
          </a:p>
          <a:p>
            <a:r>
              <a:rPr lang="en-US" sz="2400" dirty="0" smtClean="0"/>
              <a:t>Philosopher </a:t>
            </a:r>
            <a:r>
              <a:rPr lang="en-US" sz="2400" dirty="0" err="1" smtClean="0"/>
              <a:t>i</a:t>
            </a:r>
            <a:r>
              <a:rPr lang="en-US" sz="2400" dirty="0" smtClean="0"/>
              <a:t> can set the variable state [</a:t>
            </a:r>
            <a:r>
              <a:rPr lang="en-US" sz="2400" dirty="0" err="1" smtClean="0"/>
              <a:t>i</a:t>
            </a:r>
            <a:r>
              <a:rPr lang="en-US" sz="2400" dirty="0" smtClean="0"/>
              <a:t>] = EATING only </a:t>
            </a:r>
          </a:p>
          <a:p>
            <a:pPr lvl="1"/>
            <a:r>
              <a:rPr lang="en-US" sz="2000" b="1" dirty="0" smtClean="0">
                <a:solidFill>
                  <a:srgbClr val="C00000"/>
                </a:solidFill>
              </a:rPr>
              <a:t>if her two neighbors are not eating</a:t>
            </a:r>
          </a:p>
          <a:p>
            <a:pPr lvl="1"/>
            <a:r>
              <a:rPr lang="en-US" sz="2000" b="1" dirty="0" smtClean="0">
                <a:solidFill>
                  <a:srgbClr val="C00000"/>
                </a:solidFill>
              </a:rPr>
              <a:t>(state [ (</a:t>
            </a:r>
            <a:r>
              <a:rPr lang="en-US" sz="2000" b="1" dirty="0" err="1" smtClean="0">
                <a:solidFill>
                  <a:srgbClr val="C00000"/>
                </a:solidFill>
              </a:rPr>
              <a:t>i</a:t>
            </a:r>
            <a:r>
              <a:rPr lang="en-US" sz="2000" b="1" dirty="0" smtClean="0">
                <a:solidFill>
                  <a:srgbClr val="C00000"/>
                </a:solidFill>
              </a:rPr>
              <a:t> +4) % 5] ! = EATING) and (state [ (</a:t>
            </a:r>
            <a:r>
              <a:rPr lang="en-US" sz="2000" b="1" dirty="0" err="1" smtClean="0">
                <a:solidFill>
                  <a:srgbClr val="C00000"/>
                </a:solidFill>
              </a:rPr>
              <a:t>i</a:t>
            </a:r>
            <a:r>
              <a:rPr lang="en-US" sz="2000" b="1" dirty="0" smtClean="0">
                <a:solidFill>
                  <a:srgbClr val="C00000"/>
                </a:solidFill>
              </a:rPr>
              <a:t> +1) % 5] != EATING)</a:t>
            </a:r>
            <a:endParaRPr lang="en-US" altLang="en-US" sz="2000" b="1" dirty="0" smtClean="0">
              <a:solidFill>
                <a:srgbClr val="C00000"/>
              </a:solidFill>
            </a:endParaRPr>
          </a:p>
          <a:p>
            <a:endParaRPr lang="en-US" altLang="en-US" dirty="0" smtClean="0"/>
          </a:p>
        </p:txBody>
      </p:sp>
    </p:spTree>
    <p:extLst>
      <p:ext uri="{BB962C8B-B14F-4D97-AF65-F5344CB8AC3E}">
        <p14:creationId xmlns:p14="http://schemas.microsoft.com/office/powerpoint/2010/main" val="400690120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196</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Also </a:t>
            </a:r>
            <a:r>
              <a:rPr lang="en-US" sz="2400" dirty="0"/>
              <a:t>need to declare</a:t>
            </a:r>
          </a:p>
          <a:p>
            <a:pPr lvl="1"/>
            <a:r>
              <a:rPr lang="en-US" sz="2000" dirty="0"/>
              <a:t>condition </a:t>
            </a:r>
            <a:r>
              <a:rPr lang="en-US" sz="2000" dirty="0" smtClean="0"/>
              <a:t>sel</a:t>
            </a:r>
            <a:r>
              <a:rPr lang="en-US" sz="2000" dirty="0"/>
              <a:t>f</a:t>
            </a:r>
            <a:r>
              <a:rPr lang="en-US" sz="2000" dirty="0" smtClean="0"/>
              <a:t>[5</a:t>
            </a:r>
            <a:r>
              <a:rPr lang="en-US" sz="2000" dirty="0"/>
              <a:t>];</a:t>
            </a:r>
          </a:p>
          <a:p>
            <a:pPr lvl="1"/>
            <a:endParaRPr lang="en-US" sz="2000" dirty="0" smtClean="0"/>
          </a:p>
          <a:p>
            <a:pPr lvl="1"/>
            <a:r>
              <a:rPr lang="en-US" sz="2000" dirty="0" smtClean="0"/>
              <a:t>in </a:t>
            </a:r>
            <a:r>
              <a:rPr lang="en-US" sz="2000" dirty="0"/>
              <a:t>which </a:t>
            </a:r>
            <a:r>
              <a:rPr lang="en-US" sz="2000" dirty="0" err="1" smtClean="0"/>
              <a:t>i</a:t>
            </a:r>
            <a:r>
              <a:rPr lang="en-US" sz="2000" baseline="30000" dirty="0" err="1" smtClean="0"/>
              <a:t>th</a:t>
            </a:r>
            <a:r>
              <a:rPr lang="en-US" sz="2000" baseline="30000" dirty="0" smtClean="0"/>
              <a:t> </a:t>
            </a:r>
            <a:r>
              <a:rPr lang="en-US" sz="2000" dirty="0" smtClean="0"/>
              <a:t>philosopher </a:t>
            </a:r>
            <a:r>
              <a:rPr lang="en-US" sz="2000" b="1" dirty="0" smtClean="0">
                <a:solidFill>
                  <a:srgbClr val="C00000"/>
                </a:solidFill>
              </a:rPr>
              <a:t>can </a:t>
            </a:r>
            <a:r>
              <a:rPr lang="en-US" sz="2000" b="1" dirty="0">
                <a:solidFill>
                  <a:srgbClr val="C00000"/>
                </a:solidFill>
              </a:rPr>
              <a:t>delay herself when she is hungry but is unable </a:t>
            </a:r>
            <a:r>
              <a:rPr lang="en-US" sz="2000" b="1" dirty="0" smtClean="0">
                <a:solidFill>
                  <a:srgbClr val="C00000"/>
                </a:solidFill>
              </a:rPr>
              <a:t>to obtain </a:t>
            </a:r>
            <a:r>
              <a:rPr lang="en-US" sz="2000" b="1" dirty="0">
                <a:solidFill>
                  <a:srgbClr val="C00000"/>
                </a:solidFill>
              </a:rPr>
              <a:t>the chopsticks she needs</a:t>
            </a:r>
            <a:r>
              <a:rPr lang="en-US" sz="2000" b="1" dirty="0" smtClean="0">
                <a:solidFill>
                  <a:srgbClr val="C00000"/>
                </a:solidFill>
              </a:rPr>
              <a:t>.</a:t>
            </a:r>
          </a:p>
          <a:p>
            <a:endParaRPr lang="en-US" altLang="en-US" sz="2400" dirty="0" smtClean="0"/>
          </a:p>
          <a:p>
            <a:r>
              <a:rPr lang="en-US" altLang="en-US" sz="2400" dirty="0" smtClean="0"/>
              <a:t>Distribution of </a:t>
            </a:r>
            <a:r>
              <a:rPr lang="en-US" sz="2400" dirty="0" smtClean="0"/>
              <a:t>chopsticks </a:t>
            </a:r>
            <a:r>
              <a:rPr lang="en-US" sz="2400" dirty="0"/>
              <a:t>is controlled by the </a:t>
            </a:r>
            <a:r>
              <a:rPr lang="en-US" sz="2400" dirty="0" smtClean="0">
                <a:solidFill>
                  <a:srgbClr val="C00000"/>
                </a:solidFill>
              </a:rPr>
              <a:t>monitor </a:t>
            </a:r>
            <a:r>
              <a:rPr lang="en-US" sz="2400" dirty="0" err="1">
                <a:solidFill>
                  <a:srgbClr val="C00000"/>
                </a:solidFill>
              </a:rPr>
              <a:t>DiningPhilosophers</a:t>
            </a:r>
            <a:endParaRPr lang="en-US" altLang="en-US" sz="2400" dirty="0" smtClean="0">
              <a:solidFill>
                <a:srgbClr val="C00000"/>
              </a:solidFill>
            </a:endParaRPr>
          </a:p>
          <a:p>
            <a:endParaRPr lang="en-US" altLang="en-US" dirty="0" smtClean="0">
              <a:solidFill>
                <a:srgbClr val="C00000"/>
              </a:solidFill>
            </a:endParaRPr>
          </a:p>
        </p:txBody>
      </p:sp>
    </p:spTree>
    <p:extLst>
      <p:ext uri="{BB962C8B-B14F-4D97-AF65-F5344CB8AC3E}">
        <p14:creationId xmlns:p14="http://schemas.microsoft.com/office/powerpoint/2010/main" val="42707498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197</a:t>
            </a:fld>
            <a:endParaRPr lang="en-US"/>
          </a:p>
        </p:txBody>
      </p:sp>
      <p:sp>
        <p:nvSpPr>
          <p:cNvPr id="13" name="Rectangle 3"/>
          <p:cNvSpPr txBox="1">
            <a:spLocks noChangeArrowheads="1"/>
          </p:cNvSpPr>
          <p:nvPr/>
        </p:nvSpPr>
        <p:spPr>
          <a:xfrm>
            <a:off x="1528234" y="979488"/>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DiningPhilosophers</a:t>
            </a: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enum</a:t>
            </a:r>
            <a:r>
              <a:rPr lang="en-US" altLang="en-US" sz="1600" dirty="0" smtClean="0">
                <a:solidFill>
                  <a:srgbClr val="000000"/>
                </a:solidFill>
                <a:latin typeface="Courier New" pitchFamily="49" charset="0"/>
                <a:cs typeface="Courier New" pitchFamily="49" charset="0"/>
              </a:rPr>
              <a:t> { THINKING; HUNGRY, EATING) state [5]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pickup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HUNGRY;</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if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r>
              <a:rPr lang="en-US" altLang="en-US" sz="1600" dirty="0" smtClean="0">
                <a:solidFill>
                  <a:srgbClr val="000000"/>
                </a:solidFill>
                <a:latin typeface="Courier New" pitchFamily="49" charset="0"/>
                <a:cs typeface="Courier New" pitchFamily="49" charset="0"/>
              </a:rPr>
              <a:t>		self[</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].wait;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p:txBody>
      </p:sp>
      <p:sp>
        <p:nvSpPr>
          <p:cNvPr id="11" name="Rectangle 10"/>
          <p:cNvSpPr/>
          <p:nvPr/>
        </p:nvSpPr>
        <p:spPr>
          <a:xfrm>
            <a:off x="7328846" y="3301406"/>
            <a:ext cx="4594447" cy="2246769"/>
          </a:xfrm>
          <a:prstGeom prst="rect">
            <a:avLst/>
          </a:prstGeom>
        </p:spPr>
        <p:txBody>
          <a:bodyPr wrap="square">
            <a:spAutoFit/>
          </a:bodyPr>
          <a:lstStyle/>
          <a:p>
            <a:pPr marL="800100" lvl="1" indent="-342900">
              <a:buFont typeface="Arial" panose="020B0604020202020204" pitchFamily="34" charset="0"/>
              <a:buChar char="•"/>
            </a:pPr>
            <a:r>
              <a:rPr lang="en-US" sz="2000" dirty="0"/>
              <a:t>I</a:t>
            </a:r>
            <a:r>
              <a:rPr lang="en-US" sz="2000" dirty="0" smtClean="0"/>
              <a:t>f </a:t>
            </a:r>
            <a:r>
              <a:rPr lang="en-US" sz="2000" dirty="0"/>
              <a:t>unable to eat, wait to be signaled </a:t>
            </a:r>
          </a:p>
          <a:p>
            <a:pPr marL="800100" lvl="1" indent="-342900">
              <a:buFont typeface="Arial" panose="020B0604020202020204" pitchFamily="34" charset="0"/>
              <a:buChar char="•"/>
            </a:pPr>
            <a:r>
              <a:rPr lang="en-US" sz="2000" dirty="0"/>
              <a:t>P</a:t>
            </a:r>
            <a:r>
              <a:rPr lang="en-US" sz="2000" dirty="0" smtClean="0"/>
              <a:t>hilosopher </a:t>
            </a:r>
            <a:r>
              <a:rPr lang="en-US" sz="2000" dirty="0"/>
              <a:t>can delay herself when she is hungry but is unable to obtain the chopsticks she needs</a:t>
            </a:r>
            <a:r>
              <a:rPr lang="en-US" sz="2000" dirty="0" smtClean="0"/>
              <a:t>.</a:t>
            </a:r>
          </a:p>
          <a:p>
            <a:pPr lvl="1"/>
            <a:endParaRPr lang="en-US" sz="2000" dirty="0"/>
          </a:p>
        </p:txBody>
      </p:sp>
      <p:sp>
        <p:nvSpPr>
          <p:cNvPr id="12" name="Right Arrow 11"/>
          <p:cNvSpPr/>
          <p:nvPr/>
        </p:nvSpPr>
        <p:spPr>
          <a:xfrm>
            <a:off x="5609273" y="3538796"/>
            <a:ext cx="1965234"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626655" y="2592159"/>
            <a:ext cx="3084329"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40842" y="2540585"/>
            <a:ext cx="1873462" cy="369332"/>
          </a:xfrm>
          <a:prstGeom prst="rect">
            <a:avLst/>
          </a:prstGeom>
        </p:spPr>
        <p:txBody>
          <a:bodyPr wrap="none">
            <a:spAutoFit/>
          </a:bodyPr>
          <a:lstStyle/>
          <a:p>
            <a:r>
              <a:rPr lang="en-US" dirty="0" smtClean="0"/>
              <a:t>Pickup </a:t>
            </a:r>
            <a:r>
              <a:rPr lang="en-US" dirty="0"/>
              <a:t>chopsticks </a:t>
            </a:r>
          </a:p>
        </p:txBody>
      </p:sp>
    </p:spTree>
    <p:extLst>
      <p:ext uri="{BB962C8B-B14F-4D97-AF65-F5344CB8AC3E}">
        <p14:creationId xmlns:p14="http://schemas.microsoft.com/office/powerpoint/2010/main" val="330463490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198</a:t>
            </a:fld>
            <a:endParaRPr lang="en-US"/>
          </a:p>
        </p:txBody>
      </p:sp>
      <p:sp>
        <p:nvSpPr>
          <p:cNvPr id="13" name="Rectangle 3"/>
          <p:cNvSpPr txBox="1">
            <a:spLocks noChangeArrowheads="1"/>
          </p:cNvSpPr>
          <p:nvPr/>
        </p:nvSpPr>
        <p:spPr>
          <a:xfrm>
            <a:off x="662091" y="651942"/>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DiningPhilosophers</a:t>
            </a: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putdown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+ 4) % 5);</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+ 1) % 5);</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FF"/>
                </a:solidFill>
              </a:rPr>
              <a:t>	</a:t>
            </a:r>
          </a:p>
        </p:txBody>
      </p:sp>
      <p:sp>
        <p:nvSpPr>
          <p:cNvPr id="15" name="Rectangle 14"/>
          <p:cNvSpPr/>
          <p:nvPr/>
        </p:nvSpPr>
        <p:spPr>
          <a:xfrm>
            <a:off x="7294359" y="1644345"/>
            <a:ext cx="2106346" cy="369332"/>
          </a:xfrm>
          <a:prstGeom prst="rect">
            <a:avLst/>
          </a:prstGeom>
        </p:spPr>
        <p:txBody>
          <a:bodyPr wrap="none">
            <a:spAutoFit/>
          </a:bodyPr>
          <a:lstStyle/>
          <a:p>
            <a:r>
              <a:rPr lang="en-US" dirty="0"/>
              <a:t>Put down </a:t>
            </a:r>
            <a:r>
              <a:rPr lang="en-US" dirty="0" smtClean="0"/>
              <a:t>chopsticks</a:t>
            </a:r>
          </a:p>
        </p:txBody>
      </p:sp>
      <p:sp>
        <p:nvSpPr>
          <p:cNvPr id="16" name="Right Arrow 15"/>
          <p:cNvSpPr/>
          <p:nvPr/>
        </p:nvSpPr>
        <p:spPr>
          <a:xfrm>
            <a:off x="4621857" y="1644345"/>
            <a:ext cx="255686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27295" y="2987642"/>
            <a:ext cx="6096000" cy="1200329"/>
          </a:xfrm>
          <a:prstGeom prst="rect">
            <a:avLst/>
          </a:prstGeom>
        </p:spPr>
        <p:txBody>
          <a:bodyPr>
            <a:spAutoFit/>
          </a:bodyPr>
          <a:lstStyle/>
          <a:p>
            <a:pPr fontAlgn="base"/>
            <a:r>
              <a:rPr lang="en-US" dirty="0"/>
              <a:t>if right neighbor R=(i+1)%5 is hungry and </a:t>
            </a:r>
          </a:p>
          <a:p>
            <a:pPr fontAlgn="base"/>
            <a:r>
              <a:rPr lang="en-US" dirty="0"/>
              <a:t>  </a:t>
            </a:r>
            <a:r>
              <a:rPr lang="en-US" dirty="0" smtClean="0"/>
              <a:t> </a:t>
            </a:r>
            <a:r>
              <a:rPr lang="en-US" dirty="0"/>
              <a:t>both of R’s neighbors are not eating, </a:t>
            </a:r>
          </a:p>
          <a:p>
            <a:pPr fontAlgn="base"/>
            <a:r>
              <a:rPr lang="en-US" dirty="0"/>
              <a:t>  </a:t>
            </a:r>
            <a:r>
              <a:rPr lang="en-US" dirty="0" smtClean="0"/>
              <a:t>set </a:t>
            </a:r>
            <a:r>
              <a:rPr lang="en-US" dirty="0"/>
              <a:t>R’s state to eating and wake </a:t>
            </a:r>
            <a:r>
              <a:rPr lang="en-US" dirty="0" smtClean="0"/>
              <a:t>up </a:t>
            </a:r>
            <a:r>
              <a:rPr lang="en-US" dirty="0" err="1" smtClean="0"/>
              <a:t>neighbour</a:t>
            </a:r>
            <a:r>
              <a:rPr lang="en-US" dirty="0" smtClean="0"/>
              <a:t> R by</a:t>
            </a:r>
            <a:r>
              <a:rPr lang="en-US" dirty="0"/>
              <a:t>  </a:t>
            </a:r>
            <a:r>
              <a:rPr lang="en-US" dirty="0" smtClean="0"/>
              <a:t>signaling</a:t>
            </a:r>
            <a:endParaRPr lang="en-US" dirty="0"/>
          </a:p>
          <a:p>
            <a:r>
              <a:rPr lang="en-US" dirty="0"/>
              <a:t> </a:t>
            </a:r>
          </a:p>
        </p:txBody>
      </p:sp>
      <p:sp>
        <p:nvSpPr>
          <p:cNvPr id="17" name="Right Arrow 16"/>
          <p:cNvSpPr/>
          <p:nvPr/>
        </p:nvSpPr>
        <p:spPr>
          <a:xfrm>
            <a:off x="4280567" y="3159676"/>
            <a:ext cx="101896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328785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199</a:t>
            </a:fld>
            <a:endParaRPr lang="en-US"/>
          </a:p>
        </p:txBody>
      </p:sp>
      <p:sp>
        <p:nvSpPr>
          <p:cNvPr id="12" name="Rectangle 3"/>
          <p:cNvSpPr txBox="1">
            <a:spLocks noChangeArrowheads="1"/>
          </p:cNvSpPr>
          <p:nvPr/>
        </p:nvSpPr>
        <p:spPr>
          <a:xfrm>
            <a:off x="1547284" y="944563"/>
            <a:ext cx="9211733"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void test (int i) {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if ((state[(i + 4) % 5] != EATING) &amp;&amp;</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(state[i] == HUNGRY) &amp;&amp;</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(state[(i + 1) % 5] != EATING) ) {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state[i] = EATING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self[i].signal ()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altLang="en-US" sz="160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initialization_code() {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for (int i = 0; i &lt; 5; i++)</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state[i] = THINKING;</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smtClean="0">
                <a:solidFill>
                  <a:srgbClr val="000000"/>
                </a:solidFill>
                <a:latin typeface="Courier New" pitchFamily="49" charset="0"/>
                <a:cs typeface="Courier New" pitchFamily="49" charset="0"/>
              </a:rPr>
              <a:t>}</a:t>
            </a:r>
          </a:p>
        </p:txBody>
      </p:sp>
      <p:sp>
        <p:nvSpPr>
          <p:cNvPr id="11" name="Rectangle 10"/>
          <p:cNvSpPr/>
          <p:nvPr/>
        </p:nvSpPr>
        <p:spPr>
          <a:xfrm>
            <a:off x="8065827" y="2055237"/>
            <a:ext cx="3927666" cy="1877437"/>
          </a:xfrm>
          <a:prstGeom prst="rect">
            <a:avLst/>
          </a:prstGeom>
        </p:spPr>
        <p:txBody>
          <a:bodyPr wrap="square">
            <a:spAutoFit/>
          </a:bodyPr>
          <a:lstStyle/>
          <a:p>
            <a:pPr marL="800100" lvl="1" indent="-342900">
              <a:buFont typeface="Arial" panose="020B0604020202020204" pitchFamily="34" charset="0"/>
              <a:buChar char="•"/>
            </a:pPr>
            <a:r>
              <a:rPr lang="en-US" sz="2000" dirty="0" smtClean="0"/>
              <a:t>If </a:t>
            </a:r>
            <a:r>
              <a:rPr lang="en-US" sz="2000" dirty="0"/>
              <a:t>her two neighbors are not </a:t>
            </a:r>
            <a:r>
              <a:rPr lang="en-US" sz="2000" dirty="0" smtClean="0"/>
              <a:t>eating and she is hungry</a:t>
            </a:r>
          </a:p>
          <a:p>
            <a:pPr marL="1257300" lvl="2" indent="-342900">
              <a:buFont typeface="Arial" panose="020B0604020202020204" pitchFamily="34" charset="0"/>
              <a:buChar char="•"/>
            </a:pPr>
            <a:r>
              <a:rPr lang="en-US" dirty="0" smtClean="0"/>
              <a:t>I.E. </a:t>
            </a:r>
            <a:r>
              <a:rPr lang="en-US" dirty="0"/>
              <a:t>if my left and right neighbors </a:t>
            </a:r>
            <a:r>
              <a:rPr lang="en-US" dirty="0" smtClean="0"/>
              <a:t>are </a:t>
            </a:r>
            <a:r>
              <a:rPr lang="en-US" dirty="0"/>
              <a:t>not eating </a:t>
            </a:r>
          </a:p>
          <a:p>
            <a:pPr marL="800100" lvl="1" indent="-342900">
              <a:buFont typeface="Arial" panose="020B0604020202020204" pitchFamily="34" charset="0"/>
              <a:buChar char="•"/>
            </a:pPr>
            <a:r>
              <a:rPr lang="en-US" sz="2000" dirty="0" smtClean="0"/>
              <a:t>Set her state as eating</a:t>
            </a:r>
          </a:p>
          <a:p>
            <a:pPr lvl="1"/>
            <a:endParaRPr lang="en-US" sz="2000" dirty="0" smtClean="0"/>
          </a:p>
        </p:txBody>
      </p:sp>
      <p:sp>
        <p:nvSpPr>
          <p:cNvPr id="13" name="Right Arrow 12"/>
          <p:cNvSpPr/>
          <p:nvPr/>
        </p:nvSpPr>
        <p:spPr>
          <a:xfrm>
            <a:off x="7165075" y="2100472"/>
            <a:ext cx="1255594" cy="308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65075" y="3932674"/>
            <a:ext cx="3927666" cy="1631216"/>
          </a:xfrm>
          <a:prstGeom prst="rect">
            <a:avLst/>
          </a:prstGeom>
        </p:spPr>
        <p:txBody>
          <a:bodyPr wrap="square">
            <a:spAutoFit/>
          </a:bodyPr>
          <a:lstStyle/>
          <a:p>
            <a:pPr marL="800100" lvl="1" indent="-342900">
              <a:buFont typeface="Arial" panose="020B0604020202020204" pitchFamily="34" charset="0"/>
              <a:buChar char="•"/>
            </a:pPr>
            <a:r>
              <a:rPr lang="en-US" sz="2000" dirty="0"/>
              <a:t>signal() has no effect during Pickup(), </a:t>
            </a:r>
          </a:p>
          <a:p>
            <a:pPr marL="800100" lvl="1" indent="-342900">
              <a:buFont typeface="Arial" panose="020B0604020202020204" pitchFamily="34" charset="0"/>
              <a:buChar char="•"/>
            </a:pPr>
            <a:r>
              <a:rPr lang="en-US" sz="2000" dirty="0" smtClean="0"/>
              <a:t> </a:t>
            </a:r>
            <a:r>
              <a:rPr lang="en-US" sz="2000" dirty="0"/>
              <a:t>but is important to wake up waiting </a:t>
            </a:r>
            <a:r>
              <a:rPr lang="en-US" sz="2000" dirty="0" smtClean="0"/>
              <a:t>hungry </a:t>
            </a:r>
            <a:r>
              <a:rPr lang="en-US" sz="2000" dirty="0"/>
              <a:t>philosophers during Putdown() </a:t>
            </a:r>
            <a:endParaRPr lang="en-US" sz="2000" dirty="0" smtClean="0"/>
          </a:p>
        </p:txBody>
      </p:sp>
    </p:spTree>
    <p:extLst>
      <p:ext uri="{BB962C8B-B14F-4D97-AF65-F5344CB8AC3E}">
        <p14:creationId xmlns:p14="http://schemas.microsoft.com/office/powerpoint/2010/main" val="3041350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Process Synchronization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Processes can execute concurrently</a:t>
            </a:r>
          </a:p>
          <a:p>
            <a:pPr lvl="1"/>
            <a:r>
              <a:rPr lang="en-US" altLang="en-US" dirty="0"/>
              <a:t>May be interrupted at any time, partially completing execution</a:t>
            </a:r>
          </a:p>
          <a:p>
            <a:endParaRPr lang="en-US" altLang="en-US" dirty="0" smtClean="0"/>
          </a:p>
          <a:p>
            <a:r>
              <a:rPr lang="en-US" altLang="en-US" dirty="0" smtClean="0"/>
              <a:t>Concurrent </a:t>
            </a:r>
            <a:r>
              <a:rPr lang="en-US" altLang="en-US" dirty="0"/>
              <a:t>access to shared data may result in data inconsistency</a:t>
            </a:r>
          </a:p>
          <a:p>
            <a:endParaRPr lang="en-US" altLang="en-US" dirty="0" smtClean="0"/>
          </a:p>
          <a:p>
            <a:r>
              <a:rPr lang="en-US" altLang="en-US" dirty="0" smtClean="0"/>
              <a:t>Maintaining </a:t>
            </a:r>
            <a:r>
              <a:rPr lang="en-US" altLang="en-US" dirty="0"/>
              <a:t>data consistency requires mechanisms to ensure the orderly execution of cooperating processes</a:t>
            </a:r>
          </a:p>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2" name="Slide Number Placeholder 11"/>
          <p:cNvSpPr>
            <a:spLocks noGrp="1"/>
          </p:cNvSpPr>
          <p:nvPr>
            <p:ph type="sldNum" sz="quarter" idx="12"/>
          </p:nvPr>
        </p:nvSpPr>
        <p:spPr/>
        <p:txBody>
          <a:bodyPr/>
          <a:lstStyle/>
          <a:p>
            <a:fld id="{7C05E5CB-9241-4665-889D-78B918CC363E}" type="slidenum">
              <a:rPr lang="en-US" smtClean="0"/>
              <a:t>2</a:t>
            </a:fld>
            <a:endParaRPr lang="en-US"/>
          </a:p>
        </p:txBody>
      </p:sp>
    </p:spTree>
    <p:extLst>
      <p:ext uri="{BB962C8B-B14F-4D97-AF65-F5344CB8AC3E}">
        <p14:creationId xmlns:p14="http://schemas.microsoft.com/office/powerpoint/2010/main" val="2060562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b="1"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Entry </a:t>
            </a:r>
            <a:r>
              <a:rPr lang="en-IN" b="1" dirty="0"/>
              <a:t>section </a:t>
            </a:r>
            <a:endParaRPr lang="en-IN" b="1" dirty="0" smtClean="0"/>
          </a:p>
          <a:p>
            <a:pPr lvl="1"/>
            <a:r>
              <a:rPr lang="en-IN" dirty="0" smtClean="0"/>
              <a:t>Each </a:t>
            </a:r>
            <a:r>
              <a:rPr lang="en-IN" dirty="0"/>
              <a:t>process must request permission to enter its </a:t>
            </a:r>
            <a:r>
              <a:rPr lang="en-IN" dirty="0" smtClean="0"/>
              <a:t>critical section</a:t>
            </a:r>
            <a:r>
              <a:rPr lang="en-IN" dirty="0"/>
              <a:t>. </a:t>
            </a:r>
            <a:r>
              <a:rPr lang="en-IN" dirty="0" smtClean="0"/>
              <a:t>The </a:t>
            </a:r>
            <a:r>
              <a:rPr lang="en-IN" dirty="0"/>
              <a:t>section of code implementing this request is the </a:t>
            </a:r>
            <a:r>
              <a:rPr lang="en-IN" dirty="0" smtClean="0"/>
              <a:t>entry section.</a:t>
            </a:r>
          </a:p>
          <a:p>
            <a:endParaRPr lang="en-IN" dirty="0" smtClean="0"/>
          </a:p>
          <a:p>
            <a:r>
              <a:rPr lang="en-IN" b="1" dirty="0" smtClean="0"/>
              <a:t>Exit Section</a:t>
            </a:r>
          </a:p>
          <a:p>
            <a:pPr lvl="1"/>
            <a:r>
              <a:rPr lang="en-IN" dirty="0" smtClean="0"/>
              <a:t>The critical </a:t>
            </a:r>
            <a:r>
              <a:rPr lang="en-IN" dirty="0"/>
              <a:t>section may be followed by an exit </a:t>
            </a:r>
            <a:r>
              <a:rPr lang="en-IN" dirty="0" smtClean="0"/>
              <a:t>section.</a:t>
            </a:r>
          </a:p>
          <a:p>
            <a:endParaRPr lang="en-IN" dirty="0" smtClean="0"/>
          </a:p>
          <a:p>
            <a:r>
              <a:rPr lang="en-IN" b="1" dirty="0" smtClean="0"/>
              <a:t>Remaining Section</a:t>
            </a:r>
          </a:p>
          <a:p>
            <a:pPr lvl="1"/>
            <a:r>
              <a:rPr lang="en-IN" dirty="0" smtClean="0"/>
              <a:t>The </a:t>
            </a:r>
            <a:r>
              <a:rPr lang="en-IN" dirty="0"/>
              <a:t>remaining code is </a:t>
            </a:r>
            <a:r>
              <a:rPr lang="en-IN" dirty="0" smtClean="0"/>
              <a:t>the remaining section.</a:t>
            </a:r>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a:t>
            </a:fld>
            <a:endParaRPr lang="en-US"/>
          </a:p>
        </p:txBody>
      </p:sp>
    </p:spTree>
    <p:extLst>
      <p:ext uri="{BB962C8B-B14F-4D97-AF65-F5344CB8AC3E}">
        <p14:creationId xmlns:p14="http://schemas.microsoft.com/office/powerpoint/2010/main" val="411894355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200</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a:lnSpc>
                <a:spcPct val="80000"/>
              </a:lnSpc>
            </a:pPr>
            <a:r>
              <a:rPr lang="en-US" altLang="en-US" dirty="0" smtClean="0"/>
              <a:t>Each philosopher </a:t>
            </a:r>
            <a:r>
              <a:rPr lang="en-US" altLang="en-US" i="1" dirty="0" err="1" smtClean="0"/>
              <a:t>i</a:t>
            </a:r>
            <a:r>
              <a:rPr lang="en-US" altLang="en-US" i="1" dirty="0" smtClean="0"/>
              <a:t> </a:t>
            </a:r>
            <a:r>
              <a:rPr lang="en-US" altLang="en-US" dirty="0" smtClean="0"/>
              <a:t>invokes the</a:t>
            </a:r>
            <a:r>
              <a:rPr lang="en-US" altLang="en-US" i="1" dirty="0" smtClean="0"/>
              <a:t> </a:t>
            </a:r>
            <a:r>
              <a:rPr lang="en-US" altLang="en-US" dirty="0" smtClean="0"/>
              <a:t>operations </a:t>
            </a:r>
            <a:r>
              <a:rPr lang="en-US" altLang="en-US" sz="2000" b="1" dirty="0" smtClean="0">
                <a:solidFill>
                  <a:srgbClr val="000000"/>
                </a:solidFill>
                <a:latin typeface="Courier New" pitchFamily="49" charset="0"/>
                <a:cs typeface="Courier New" pitchFamily="49" charset="0"/>
              </a:rPr>
              <a:t>pickup()</a:t>
            </a:r>
            <a:r>
              <a:rPr lang="en-US" altLang="en-US" sz="2000" i="1" dirty="0" smtClean="0"/>
              <a:t> </a:t>
            </a:r>
            <a:r>
              <a:rPr lang="en-US" altLang="en-US" dirty="0" smtClean="0"/>
              <a:t>and </a:t>
            </a:r>
            <a:r>
              <a:rPr lang="en-US" altLang="en-US" sz="2000" b="1" dirty="0" smtClean="0">
                <a:solidFill>
                  <a:srgbClr val="000000"/>
                </a:solidFill>
                <a:latin typeface="Courier New" pitchFamily="49" charset="0"/>
                <a:cs typeface="Courier New" pitchFamily="49" charset="0"/>
              </a:rPr>
              <a:t>putdown()</a:t>
            </a:r>
            <a:r>
              <a:rPr lang="en-US" altLang="en-US" sz="2000" dirty="0" smtClean="0"/>
              <a:t> </a:t>
            </a:r>
            <a:r>
              <a:rPr lang="en-US" altLang="en-US" dirty="0" smtClean="0"/>
              <a:t>in the following sequence:</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DiningPhilosophers.pickup</a:t>
            </a:r>
            <a:r>
              <a:rPr lang="en-US" altLang="en-US" sz="2000" b="1" dirty="0" smtClean="0">
                <a:solidFill>
                  <a:srgbClr val="000000"/>
                </a:solidFill>
                <a:latin typeface="Courier New" pitchFamily="49" charset="0"/>
                <a:cs typeface="Courier New" pitchFamily="49" charset="0"/>
              </a:rPr>
              <a:t>(</a:t>
            </a:r>
            <a:r>
              <a:rPr lang="en-US" altLang="en-US" sz="2000" b="1" dirty="0" err="1" smtClean="0">
                <a:solidFill>
                  <a:srgbClr val="000000"/>
                </a:solidFill>
                <a:latin typeface="Courier New" pitchFamily="49" charset="0"/>
                <a:cs typeface="Courier New" pitchFamily="49" charset="0"/>
              </a:rPr>
              <a:t>i</a:t>
            </a:r>
            <a:r>
              <a:rPr lang="en-US" altLang="en-US" sz="2000" b="1" dirty="0" smtClean="0">
                <a:solidFill>
                  <a:srgbClr val="000000"/>
                </a:solidFill>
                <a:latin typeface="Courier New" pitchFamily="49" charset="0"/>
                <a:cs typeface="Courier New" pitchFamily="49" charset="0"/>
              </a:rPr>
              <a: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EAT</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DiningPhilosophers.putdown</a:t>
            </a:r>
            <a:r>
              <a:rPr lang="en-US" altLang="en-US" sz="2000" b="1" dirty="0" smtClean="0">
                <a:solidFill>
                  <a:srgbClr val="000000"/>
                </a:solidFill>
                <a:latin typeface="Courier New" pitchFamily="49" charset="0"/>
                <a:cs typeface="Courier New" pitchFamily="49" charset="0"/>
              </a:rPr>
              <a:t>(</a:t>
            </a:r>
            <a:r>
              <a:rPr lang="en-US" altLang="en-US" sz="2000" b="1" dirty="0" err="1" smtClean="0">
                <a:solidFill>
                  <a:srgbClr val="000000"/>
                </a:solidFill>
                <a:latin typeface="Courier New" pitchFamily="49" charset="0"/>
                <a:cs typeface="Courier New" pitchFamily="49" charset="0"/>
              </a:rPr>
              <a:t>i</a:t>
            </a:r>
            <a:r>
              <a:rPr lang="en-US" altLang="en-US" sz="2000" b="1" dirty="0" smtClean="0">
                <a:solidFill>
                  <a:srgbClr val="000000"/>
                </a:solidFill>
                <a:latin typeface="Courier New" pitchFamily="49" charset="0"/>
                <a:cs typeface="Courier New" pitchFamily="49" charset="0"/>
              </a:rPr>
              <a: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dirty="0" smtClean="0">
              <a:solidFill>
                <a:srgbClr val="0000FF"/>
              </a:solidFill>
            </a:endParaRPr>
          </a:p>
          <a:p>
            <a:pPr>
              <a:lnSpc>
                <a:spcPct val="80000"/>
              </a:lnSpc>
            </a:pPr>
            <a:r>
              <a:rPr lang="en-US" altLang="en-US" dirty="0" smtClean="0"/>
              <a:t>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12181227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201</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r>
              <a:rPr lang="en-US" sz="2400" dirty="0"/>
              <a:t>Each philosopher</a:t>
            </a:r>
            <a:r>
              <a:rPr lang="en-US" sz="2400" dirty="0" smtClean="0"/>
              <a:t>, before </a:t>
            </a:r>
            <a:r>
              <a:rPr lang="en-US" sz="2400" dirty="0"/>
              <a:t>starting to eat, must invoke the operation pickup(). </a:t>
            </a:r>
            <a:endParaRPr lang="en-US" sz="2400" dirty="0" smtClean="0"/>
          </a:p>
          <a:p>
            <a:endParaRPr lang="en-US" sz="2400" dirty="0" smtClean="0"/>
          </a:p>
          <a:p>
            <a:r>
              <a:rPr lang="en-US" sz="2400" dirty="0" smtClean="0"/>
              <a:t>This </a:t>
            </a:r>
            <a:r>
              <a:rPr lang="en-US" sz="2400" dirty="0"/>
              <a:t>act m</a:t>
            </a:r>
            <a:r>
              <a:rPr lang="en-US" sz="2400" dirty="0" smtClean="0"/>
              <a:t>ay result in </a:t>
            </a:r>
            <a:r>
              <a:rPr lang="en-US" sz="2400" dirty="0"/>
              <a:t>the suspension of the philosopher process. </a:t>
            </a:r>
            <a:endParaRPr lang="en-US" sz="2400" dirty="0" smtClean="0"/>
          </a:p>
          <a:p>
            <a:endParaRPr lang="en-US" sz="2400" dirty="0" smtClean="0"/>
          </a:p>
          <a:p>
            <a:r>
              <a:rPr lang="en-US" sz="2400" dirty="0" smtClean="0"/>
              <a:t>After </a:t>
            </a:r>
            <a:r>
              <a:rPr lang="en-US" sz="2400" dirty="0"/>
              <a:t>the successful completion </a:t>
            </a:r>
            <a:r>
              <a:rPr lang="en-US" sz="2400" dirty="0" smtClean="0"/>
              <a:t>of the </a:t>
            </a:r>
            <a:r>
              <a:rPr lang="en-US" sz="2400" dirty="0"/>
              <a:t>operation, the philosopher may eat</a:t>
            </a:r>
            <a:r>
              <a:rPr lang="en-US" sz="2400" dirty="0" smtClean="0"/>
              <a:t>.</a:t>
            </a:r>
          </a:p>
          <a:p>
            <a:endParaRPr lang="en-US" sz="2400" dirty="0"/>
          </a:p>
          <a:p>
            <a:r>
              <a:rPr lang="en-US" sz="2400" dirty="0" smtClean="0"/>
              <a:t>After eating, philosopher invokes putdown() and start to think</a:t>
            </a:r>
          </a:p>
          <a:p>
            <a:pPr>
              <a:lnSpc>
                <a:spcPct val="80000"/>
              </a:lnSpc>
              <a:buFont typeface="Monotype Sorts" pitchFamily="-84" charset="2"/>
              <a:buNone/>
            </a:pPr>
            <a:endParaRPr lang="en-US" altLang="en-US" sz="2400" dirty="0" smtClean="0">
              <a:solidFill>
                <a:srgbClr val="0000FF"/>
              </a:solidFill>
            </a:endParaRPr>
          </a:p>
          <a:p>
            <a:pPr>
              <a:lnSpc>
                <a:spcPct val="80000"/>
              </a:lnSpc>
              <a:buFont typeface="Monotype Sorts" pitchFamily="-84" charset="2"/>
              <a:buNone/>
            </a:pPr>
            <a:endParaRPr lang="en-US" altLang="en-US" sz="2400"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271570466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202</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pPr>
            <a:r>
              <a:rPr lang="en-US" dirty="0"/>
              <a:t>Execution of Pickup(), Putdown() and test() are all mutually exclusive, i.e. only one at a time can be </a:t>
            </a:r>
            <a:r>
              <a:rPr lang="en-US" dirty="0" smtClean="0"/>
              <a:t>executing</a:t>
            </a:r>
          </a:p>
          <a:p>
            <a:pPr>
              <a:lnSpc>
                <a:spcPct val="80000"/>
              </a:lnSpc>
            </a:pPr>
            <a:endParaRPr lang="en-US" altLang="en-US" dirty="0" smtClean="0"/>
          </a:p>
          <a:p>
            <a:pPr>
              <a:lnSpc>
                <a:spcPct val="80000"/>
              </a:lnSpc>
            </a:pPr>
            <a:r>
              <a:rPr lang="en-US" altLang="en-US" dirty="0" smtClean="0"/>
              <a:t>No 2 neighbors are eating simultaneously </a:t>
            </a:r>
          </a:p>
          <a:p>
            <a:pPr>
              <a:lnSpc>
                <a:spcPct val="80000"/>
              </a:lnSpc>
            </a:pPr>
            <a:endParaRPr lang="en-US" altLang="en-US" dirty="0" smtClean="0"/>
          </a:p>
          <a:p>
            <a:pPr>
              <a:lnSpc>
                <a:spcPct val="80000"/>
              </a:lnSpc>
            </a:pPr>
            <a:r>
              <a:rPr lang="en-US" altLang="en-US" dirty="0" smtClean="0"/>
              <a:t>So 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3581233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a:t>
            </a:fld>
            <a:endParaRPr lang="en-US"/>
          </a:p>
        </p:txBody>
      </p:sp>
      <p:pic>
        <p:nvPicPr>
          <p:cNvPr id="1026" name="Picture 2"/>
          <p:cNvPicPr>
            <a:picLocks noChangeAspect="1" noChangeArrowheads="1"/>
          </p:cNvPicPr>
          <p:nvPr/>
        </p:nvPicPr>
        <p:blipFill rotWithShape="1">
          <a:blip>
            <a:extLst>
              <a:ext uri="{28A0092B-C50C-407E-A947-70E740481C1C}">
                <a14:useLocalDpi xmlns:a14="http://schemas.microsoft.com/office/drawing/2010/main" val="0"/>
              </a:ext>
            </a:extLst>
          </a:blip>
          <a:srcRect b="14644"/>
          <a:stretch/>
        </p:blipFill>
        <p:spPr bwMode="auto">
          <a:xfrm>
            <a:off x="3072252" y="2306469"/>
            <a:ext cx="5510085" cy="2784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General Structure of a Typical Process Pi</a:t>
            </a:r>
          </a:p>
        </p:txBody>
      </p:sp>
    </p:spTree>
    <p:extLst>
      <p:ext uri="{BB962C8B-B14F-4D97-AF65-F5344CB8AC3E}">
        <p14:creationId xmlns:p14="http://schemas.microsoft.com/office/powerpoint/2010/main" val="1739123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smtClean="0"/>
              <a:t>Solution ≡ Must Satisfy three requirements-</a:t>
            </a:r>
          </a:p>
          <a:p>
            <a:pPr marL="514350" indent="-514350">
              <a:buFont typeface="+mj-lt"/>
              <a:buAutoNum type="arabicParenR"/>
            </a:pPr>
            <a:r>
              <a:rPr lang="en-IN" b="1" dirty="0" smtClean="0"/>
              <a:t>Mutual Exclusion</a:t>
            </a:r>
          </a:p>
          <a:p>
            <a:pPr marL="514350" indent="-514350">
              <a:buFont typeface="+mj-lt"/>
              <a:buAutoNum type="arabicParenR"/>
            </a:pPr>
            <a:r>
              <a:rPr lang="en-IN" b="1" dirty="0" smtClean="0"/>
              <a:t>Progress</a:t>
            </a:r>
          </a:p>
          <a:p>
            <a:pPr marL="514350" indent="-514350">
              <a:buFont typeface="+mj-lt"/>
              <a:buAutoNum type="arabicParenR"/>
            </a:pPr>
            <a:r>
              <a:rPr lang="en-IN" b="1" dirty="0" smtClean="0"/>
              <a:t>Bounded Waiting</a:t>
            </a:r>
          </a:p>
          <a:p>
            <a:pPr marL="514350" indent="-514350">
              <a:buFont typeface="+mj-lt"/>
              <a:buAutoNum type="arabicParenR"/>
            </a:pPr>
            <a:endParaRPr lang="en-IN" b="1" dirty="0" smtClean="0"/>
          </a:p>
        </p:txBody>
      </p:sp>
    </p:spTree>
    <p:extLst>
      <p:ext uri="{BB962C8B-B14F-4D97-AF65-F5344CB8AC3E}">
        <p14:creationId xmlns:p14="http://schemas.microsoft.com/office/powerpoint/2010/main" val="3279211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arenR"/>
            </a:pPr>
            <a:r>
              <a:rPr lang="en-IN" b="1" dirty="0" smtClean="0"/>
              <a:t>Mutual Exclusion</a:t>
            </a:r>
          </a:p>
          <a:p>
            <a:pPr marL="0" indent="0">
              <a:buNone/>
            </a:pPr>
            <a:r>
              <a:rPr lang="en-IN" dirty="0" smtClean="0"/>
              <a:t>If Process Pi is executing in its critical section, then no other processes can be executing in their critical sections</a:t>
            </a:r>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8052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2) Progress</a:t>
            </a:r>
          </a:p>
          <a:p>
            <a:r>
              <a:rPr lang="en-IN" dirty="0" smtClean="0"/>
              <a:t>If no process is executing in its critical section and </a:t>
            </a:r>
          </a:p>
          <a:p>
            <a:pPr lvl="1"/>
            <a:r>
              <a:rPr lang="en-IN" sz="2800" dirty="0" smtClean="0"/>
              <a:t>some processes  wish to enter their critical sections</a:t>
            </a:r>
          </a:p>
          <a:p>
            <a:endParaRPr lang="en-IN" dirty="0" smtClean="0"/>
          </a:p>
          <a:p>
            <a:r>
              <a:rPr lang="en-IN" dirty="0" smtClean="0"/>
              <a:t>Then only </a:t>
            </a:r>
            <a:r>
              <a:rPr lang="en-IN" dirty="0"/>
              <a:t>those </a:t>
            </a:r>
            <a:r>
              <a:rPr lang="en-IN" dirty="0" smtClean="0"/>
              <a:t>processes </a:t>
            </a:r>
          </a:p>
          <a:p>
            <a:pPr lvl="1"/>
            <a:r>
              <a:rPr lang="en-IN" sz="2800" dirty="0" smtClean="0"/>
              <a:t>that </a:t>
            </a:r>
            <a:r>
              <a:rPr lang="en-IN" sz="2800" dirty="0"/>
              <a:t>are not executing in their remainder sections </a:t>
            </a:r>
            <a:endParaRPr lang="en-IN" sz="2800" dirty="0" smtClean="0"/>
          </a:p>
          <a:p>
            <a:pPr lvl="1"/>
            <a:r>
              <a:rPr lang="en-IN" sz="2800" dirty="0" smtClean="0"/>
              <a:t>can </a:t>
            </a:r>
            <a:r>
              <a:rPr lang="en-IN" sz="2800" dirty="0"/>
              <a:t>participate </a:t>
            </a:r>
            <a:r>
              <a:rPr lang="en-IN" sz="2800" dirty="0" smtClean="0"/>
              <a:t>in deciding </a:t>
            </a:r>
            <a:r>
              <a:rPr lang="en-IN" sz="2800" dirty="0"/>
              <a:t>which will enter its critical section </a:t>
            </a:r>
            <a:r>
              <a:rPr lang="en-IN" sz="2800" dirty="0" smtClean="0"/>
              <a:t>next.</a:t>
            </a:r>
          </a:p>
          <a:p>
            <a:r>
              <a:rPr lang="en-IN" dirty="0" smtClean="0"/>
              <a:t>This </a:t>
            </a:r>
            <a:r>
              <a:rPr lang="en-IN" dirty="0"/>
              <a:t>selection </a:t>
            </a:r>
            <a:r>
              <a:rPr lang="en-IN" dirty="0" smtClean="0"/>
              <a:t>cannot be </a:t>
            </a:r>
            <a:r>
              <a:rPr lang="en-IN" dirty="0"/>
              <a:t>postponed indefinitely.</a:t>
            </a:r>
            <a:endParaRPr lang="en-IN" b="1" dirty="0"/>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42437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2) Progress</a:t>
            </a:r>
          </a:p>
          <a:p>
            <a:r>
              <a:rPr lang="en-IN" dirty="0" smtClean="0"/>
              <a:t>Only those processes interested in entering CS , should compete to enter CS.</a:t>
            </a:r>
          </a:p>
          <a:p>
            <a:endParaRPr lang="en-IN" dirty="0"/>
          </a:p>
          <a:p>
            <a:r>
              <a:rPr lang="en-IN" dirty="0" smtClean="0"/>
              <a:t>Only those processes wishing to enter CS, should compete for CS</a:t>
            </a:r>
          </a:p>
          <a:p>
            <a:endParaRPr lang="en-IN" b="1" dirty="0"/>
          </a:p>
          <a:p>
            <a:endParaRPr lang="en-IN" b="1" dirty="0"/>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3996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3) </a:t>
            </a:r>
            <a:r>
              <a:rPr lang="en-IN" b="1" dirty="0"/>
              <a:t>Bounded Waiting</a:t>
            </a:r>
          </a:p>
          <a:p>
            <a:r>
              <a:rPr lang="en-IN" dirty="0" smtClean="0"/>
              <a:t>There </a:t>
            </a:r>
            <a:r>
              <a:rPr lang="en-IN" dirty="0"/>
              <a:t>exists </a:t>
            </a:r>
            <a:endParaRPr lang="en-IN" dirty="0" smtClean="0"/>
          </a:p>
          <a:p>
            <a:pPr lvl="1"/>
            <a:r>
              <a:rPr lang="en-IN" dirty="0" smtClean="0"/>
              <a:t>a </a:t>
            </a:r>
            <a:r>
              <a:rPr lang="en-IN" dirty="0"/>
              <a:t>bound, or </a:t>
            </a:r>
            <a:endParaRPr lang="en-IN" dirty="0" smtClean="0"/>
          </a:p>
          <a:p>
            <a:pPr lvl="1"/>
            <a:r>
              <a:rPr lang="en-IN" dirty="0" smtClean="0"/>
              <a:t>limit</a:t>
            </a:r>
            <a:r>
              <a:rPr lang="en-IN" dirty="0"/>
              <a:t>, </a:t>
            </a:r>
            <a:endParaRPr lang="en-IN" dirty="0" smtClean="0"/>
          </a:p>
          <a:p>
            <a:pPr lvl="1"/>
            <a:r>
              <a:rPr lang="en-IN" dirty="0" smtClean="0"/>
              <a:t>on </a:t>
            </a:r>
            <a:r>
              <a:rPr lang="en-IN" dirty="0"/>
              <a:t>the number of </a:t>
            </a:r>
            <a:r>
              <a:rPr lang="en-IN" dirty="0" smtClean="0"/>
              <a:t>times that </a:t>
            </a:r>
            <a:r>
              <a:rPr lang="en-IN" dirty="0"/>
              <a:t>other processes are allowed to enter </a:t>
            </a:r>
            <a:r>
              <a:rPr lang="en-IN" dirty="0" smtClean="0"/>
              <a:t>the </a:t>
            </a:r>
            <a:r>
              <a:rPr lang="en-IN" dirty="0"/>
              <a:t>critical sections </a:t>
            </a:r>
            <a:endParaRPr lang="en-IN" dirty="0" smtClean="0"/>
          </a:p>
          <a:p>
            <a:r>
              <a:rPr lang="en-IN" dirty="0" smtClean="0"/>
              <a:t>after a process </a:t>
            </a:r>
            <a:r>
              <a:rPr lang="en-IN" dirty="0"/>
              <a:t>has made a request to enter its critical section and before </a:t>
            </a:r>
            <a:r>
              <a:rPr lang="en-IN" dirty="0" smtClean="0"/>
              <a:t>that request </a:t>
            </a:r>
            <a:r>
              <a:rPr lang="en-IN" dirty="0"/>
              <a:t>is granted.</a:t>
            </a:r>
            <a:endParaRPr lang="en-IN" dirty="0" smtClean="0"/>
          </a:p>
          <a:p>
            <a:pPr marL="0" indent="0">
              <a:buNone/>
            </a:pPr>
            <a:endParaRPr lang="en-IN" b="1" dirty="0" smtClean="0"/>
          </a:p>
        </p:txBody>
      </p:sp>
    </p:spTree>
    <p:extLst>
      <p:ext uri="{BB962C8B-B14F-4D97-AF65-F5344CB8AC3E}">
        <p14:creationId xmlns:p14="http://schemas.microsoft.com/office/powerpoint/2010/main" val="1180287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3) </a:t>
            </a:r>
            <a:r>
              <a:rPr lang="en-IN" b="1" dirty="0"/>
              <a:t>Bounded Waiting</a:t>
            </a:r>
          </a:p>
          <a:p>
            <a:r>
              <a:rPr lang="en-IN" dirty="0" smtClean="0"/>
              <a:t>Max After a bound/time limit , after which the process definitely will get a chance to enter CS</a:t>
            </a:r>
          </a:p>
          <a:p>
            <a:endParaRPr lang="en-IN" b="1" dirty="0" smtClean="0"/>
          </a:p>
        </p:txBody>
      </p:sp>
    </p:spTree>
    <p:extLst>
      <p:ext uri="{BB962C8B-B14F-4D97-AF65-F5344CB8AC3E}">
        <p14:creationId xmlns:p14="http://schemas.microsoft.com/office/powerpoint/2010/main" val="3012074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Assumption-</a:t>
            </a:r>
            <a:endParaRPr lang="en-IN" b="1" dirty="0"/>
          </a:p>
          <a:p>
            <a:endParaRPr lang="en-IN" dirty="0" smtClean="0"/>
          </a:p>
          <a:p>
            <a:r>
              <a:rPr lang="en-IN" dirty="0" smtClean="0"/>
              <a:t>Each </a:t>
            </a:r>
            <a:r>
              <a:rPr lang="en-IN" dirty="0"/>
              <a:t>process is executing at a nonzero speed. </a:t>
            </a:r>
            <a:endParaRPr lang="en-IN" dirty="0" smtClean="0"/>
          </a:p>
          <a:p>
            <a:endParaRPr lang="en-IN" dirty="0" smtClean="0"/>
          </a:p>
          <a:p>
            <a:r>
              <a:rPr lang="en-IN" dirty="0" smtClean="0"/>
              <a:t>No </a:t>
            </a:r>
            <a:r>
              <a:rPr lang="en-IN" dirty="0"/>
              <a:t>assumption concerning the relative </a:t>
            </a:r>
            <a:r>
              <a:rPr lang="en-IN" dirty="0" smtClean="0"/>
              <a:t>speed of </a:t>
            </a:r>
            <a:r>
              <a:rPr lang="en-IN" dirty="0"/>
              <a:t>the </a:t>
            </a:r>
            <a:r>
              <a:rPr lang="en-IN" i="1" dirty="0"/>
              <a:t>n </a:t>
            </a:r>
            <a:r>
              <a:rPr lang="en-IN" dirty="0"/>
              <a:t>processes.</a:t>
            </a:r>
            <a:endParaRPr lang="en-IN" b="1" dirty="0" smtClean="0"/>
          </a:p>
        </p:txBody>
      </p:sp>
    </p:spTree>
    <p:extLst>
      <p:ext uri="{BB962C8B-B14F-4D97-AF65-F5344CB8AC3E}">
        <p14:creationId xmlns:p14="http://schemas.microsoft.com/office/powerpoint/2010/main" val="661769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Two approaches </a:t>
            </a:r>
            <a:r>
              <a:rPr lang="en-US" altLang="en-US" dirty="0"/>
              <a:t>are used to handle critical sections in OS </a:t>
            </a:r>
            <a:r>
              <a:rPr lang="en-IN" dirty="0" smtClean="0"/>
              <a:t>depending </a:t>
            </a:r>
            <a:r>
              <a:rPr lang="en-IN" dirty="0"/>
              <a:t>on if kernel </a:t>
            </a:r>
            <a:r>
              <a:rPr lang="en-IN" dirty="0" smtClean="0"/>
              <a:t>is-</a:t>
            </a:r>
            <a:endParaRPr lang="en-IN" dirty="0"/>
          </a:p>
          <a:p>
            <a:r>
              <a:rPr lang="en-IN" b="1" dirty="0" err="1"/>
              <a:t>Preemptive</a:t>
            </a:r>
            <a:r>
              <a:rPr lang="en-IN" b="1" dirty="0"/>
              <a:t> </a:t>
            </a:r>
            <a:endParaRPr lang="en-IN" b="1" dirty="0" smtClean="0"/>
          </a:p>
          <a:p>
            <a:r>
              <a:rPr lang="en-IN" b="1" dirty="0" smtClean="0"/>
              <a:t>Non-</a:t>
            </a:r>
            <a:r>
              <a:rPr lang="en-IN" b="1" dirty="0" err="1" smtClean="0"/>
              <a:t>preemptive</a:t>
            </a:r>
            <a:endParaRPr lang="en-IN" b="1" dirty="0"/>
          </a:p>
        </p:txBody>
      </p:sp>
    </p:spTree>
    <p:extLst>
      <p:ext uri="{BB962C8B-B14F-4D97-AF65-F5344CB8AC3E}">
        <p14:creationId xmlns:p14="http://schemas.microsoft.com/office/powerpoint/2010/main" val="1445346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smtClean="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Modifying the Bounded Buffer Approach for Producer and Consumer Problem.</a:t>
            </a:r>
          </a:p>
          <a:p>
            <a:endParaRPr lang="en-IN" dirty="0">
              <a:solidFill>
                <a:schemeClr val="tx1">
                  <a:lumMod val="85000"/>
                  <a:lumOff val="15000"/>
                </a:schemeClr>
              </a:solidFill>
              <a:latin typeface="Marcellus" panose="020E0602050203020307" pitchFamily="34" charset="0"/>
            </a:endParaRPr>
          </a:p>
          <a:p>
            <a:r>
              <a:rPr lang="en-US" altLang="en-US" dirty="0" smtClean="0"/>
              <a:t>Having a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2" name="Slide Number Placeholder 11"/>
          <p:cNvSpPr>
            <a:spLocks noGrp="1"/>
          </p:cNvSpPr>
          <p:nvPr>
            <p:ph type="sldNum" sz="quarter" idx="12"/>
          </p:nvPr>
        </p:nvSpPr>
        <p:spPr/>
        <p:txBody>
          <a:bodyPr/>
          <a:lstStyle/>
          <a:p>
            <a:fld id="{7C05E5CB-9241-4665-889D-78B918CC363E}" type="slidenum">
              <a:rPr lang="en-US" smtClean="0"/>
              <a:t>3</a:t>
            </a:fld>
            <a:endParaRPr lang="en-US"/>
          </a:p>
        </p:txBody>
      </p:sp>
    </p:spTree>
    <p:extLst>
      <p:ext uri="{BB962C8B-B14F-4D97-AF65-F5344CB8AC3E}">
        <p14:creationId xmlns:p14="http://schemas.microsoft.com/office/powerpoint/2010/main" val="3222876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err="1" smtClean="0"/>
              <a:t>Preemptive</a:t>
            </a:r>
            <a:r>
              <a:rPr lang="en-IN" sz="2400" b="1" dirty="0" smtClean="0"/>
              <a:t>-</a:t>
            </a:r>
          </a:p>
          <a:p>
            <a:pPr lvl="1"/>
            <a:r>
              <a:rPr lang="en-IN" dirty="0" smtClean="0"/>
              <a:t>allows </a:t>
            </a:r>
            <a:r>
              <a:rPr lang="en-IN" dirty="0"/>
              <a:t>a process to be </a:t>
            </a:r>
            <a:r>
              <a:rPr lang="en-IN" dirty="0" err="1"/>
              <a:t>preempted</a:t>
            </a:r>
            <a:r>
              <a:rPr lang="en-IN" dirty="0"/>
              <a:t> while it is running in kernel mode.</a:t>
            </a:r>
            <a:endParaRPr lang="en-IN" b="1" dirty="0" smtClean="0"/>
          </a:p>
          <a:p>
            <a:endParaRPr lang="en-IN" sz="2400" b="1" dirty="0" smtClean="0"/>
          </a:p>
          <a:p>
            <a:r>
              <a:rPr lang="en-IN" sz="2400" b="1" dirty="0" smtClean="0"/>
              <a:t>Non-</a:t>
            </a:r>
            <a:r>
              <a:rPr lang="en-IN" sz="2400" b="1" dirty="0" err="1" smtClean="0"/>
              <a:t>preemptive</a:t>
            </a:r>
            <a:r>
              <a:rPr lang="en-IN" sz="2400" b="1" dirty="0" smtClean="0"/>
              <a:t>-</a:t>
            </a:r>
          </a:p>
          <a:p>
            <a:pPr lvl="1"/>
            <a:r>
              <a:rPr lang="en-IN" dirty="0" smtClean="0"/>
              <a:t>does </a:t>
            </a:r>
            <a:r>
              <a:rPr lang="en-IN" dirty="0"/>
              <a:t>not allow a process running in kernel </a:t>
            </a:r>
            <a:r>
              <a:rPr lang="en-IN" dirty="0" smtClean="0"/>
              <a:t>mode to </a:t>
            </a:r>
            <a:r>
              <a:rPr lang="en-IN" dirty="0"/>
              <a:t>be </a:t>
            </a:r>
            <a:r>
              <a:rPr lang="en-IN" dirty="0" err="1"/>
              <a:t>preempted</a:t>
            </a:r>
            <a:r>
              <a:rPr lang="en-IN" dirty="0"/>
              <a:t>; </a:t>
            </a:r>
            <a:endParaRPr lang="en-IN" dirty="0" smtClean="0"/>
          </a:p>
          <a:p>
            <a:pPr lvl="1"/>
            <a:r>
              <a:rPr lang="en-IN" dirty="0" smtClean="0"/>
              <a:t>a </a:t>
            </a:r>
            <a:r>
              <a:rPr lang="en-IN" dirty="0"/>
              <a:t>kernel-mode process will run until it </a:t>
            </a:r>
            <a:endParaRPr lang="en-IN" dirty="0" smtClean="0"/>
          </a:p>
          <a:p>
            <a:pPr lvl="2"/>
            <a:r>
              <a:rPr lang="en-IN" sz="2400" dirty="0" smtClean="0"/>
              <a:t>exits </a:t>
            </a:r>
            <a:r>
              <a:rPr lang="en-IN" sz="2400" dirty="0"/>
              <a:t>kernel mode</a:t>
            </a:r>
            <a:r>
              <a:rPr lang="en-IN" sz="2400" dirty="0" smtClean="0"/>
              <a:t>, </a:t>
            </a:r>
          </a:p>
          <a:p>
            <a:pPr lvl="2"/>
            <a:r>
              <a:rPr lang="en-IN" sz="2400" dirty="0" smtClean="0"/>
              <a:t>blocks</a:t>
            </a:r>
            <a:r>
              <a:rPr lang="en-IN" sz="2400" dirty="0"/>
              <a:t>, or </a:t>
            </a:r>
            <a:endParaRPr lang="en-IN" sz="2400" dirty="0" smtClean="0"/>
          </a:p>
          <a:p>
            <a:pPr lvl="2"/>
            <a:r>
              <a:rPr lang="en-IN" sz="2400" dirty="0" smtClean="0"/>
              <a:t>voluntarily </a:t>
            </a:r>
            <a:r>
              <a:rPr lang="en-IN" sz="2400" dirty="0"/>
              <a:t>yields control of the CPU.</a:t>
            </a:r>
            <a:endParaRPr lang="en-IN" sz="2400" b="1" dirty="0"/>
          </a:p>
        </p:txBody>
      </p:sp>
    </p:spTree>
    <p:extLst>
      <p:ext uri="{BB962C8B-B14F-4D97-AF65-F5344CB8AC3E}">
        <p14:creationId xmlns:p14="http://schemas.microsoft.com/office/powerpoint/2010/main" val="294843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Non-</a:t>
            </a:r>
            <a:r>
              <a:rPr lang="en-IN" b="1" dirty="0" err="1" smtClean="0"/>
              <a:t>preemptive</a:t>
            </a:r>
            <a:r>
              <a:rPr lang="en-IN" b="1" dirty="0" smtClean="0"/>
              <a:t> kernel- </a:t>
            </a:r>
          </a:p>
          <a:p>
            <a:pPr lvl="1"/>
            <a:r>
              <a:rPr lang="en-IN" dirty="0" smtClean="0"/>
              <a:t>is </a:t>
            </a:r>
            <a:r>
              <a:rPr lang="en-IN" dirty="0"/>
              <a:t>essentially free from race conditions on kernel data structures, </a:t>
            </a:r>
            <a:endParaRPr lang="en-IN" dirty="0" smtClean="0"/>
          </a:p>
          <a:p>
            <a:pPr lvl="1"/>
            <a:r>
              <a:rPr lang="en-IN" dirty="0" smtClean="0"/>
              <a:t>as only one </a:t>
            </a:r>
            <a:r>
              <a:rPr lang="en-IN" dirty="0"/>
              <a:t>process is active in the kernel at a time</a:t>
            </a:r>
            <a:r>
              <a:rPr lang="en-IN" dirty="0" smtClean="0"/>
              <a:t>.</a:t>
            </a:r>
          </a:p>
          <a:p>
            <a:endParaRPr lang="en-IN" b="1" dirty="0" smtClean="0"/>
          </a:p>
          <a:p>
            <a:r>
              <a:rPr lang="en-IN" b="1" dirty="0" err="1" smtClean="0"/>
              <a:t>Preemptive</a:t>
            </a:r>
            <a:r>
              <a:rPr lang="en-IN" b="1" dirty="0" smtClean="0"/>
              <a:t> kernels-</a:t>
            </a:r>
            <a:r>
              <a:rPr lang="en-IN" b="1" dirty="0"/>
              <a:t> </a:t>
            </a:r>
            <a:endParaRPr lang="en-IN" b="1" dirty="0" smtClean="0"/>
          </a:p>
          <a:p>
            <a:pPr lvl="1"/>
            <a:r>
              <a:rPr lang="en-IN" dirty="0" smtClean="0"/>
              <a:t>must </a:t>
            </a:r>
            <a:r>
              <a:rPr lang="en-IN" dirty="0"/>
              <a:t>be carefully designed to ensure that </a:t>
            </a:r>
            <a:r>
              <a:rPr lang="en-IN" dirty="0" smtClean="0"/>
              <a:t>shared kernel </a:t>
            </a:r>
            <a:r>
              <a:rPr lang="en-IN" dirty="0"/>
              <a:t>data are free from race conditions. </a:t>
            </a:r>
            <a:endParaRPr lang="en-IN" dirty="0" smtClean="0"/>
          </a:p>
          <a:p>
            <a:pPr lvl="1"/>
            <a:r>
              <a:rPr lang="en-IN" dirty="0" smtClean="0"/>
              <a:t>are especially difficult </a:t>
            </a:r>
            <a:r>
              <a:rPr lang="en-IN" dirty="0"/>
              <a:t>to design for SMP architectures, </a:t>
            </a:r>
            <a:endParaRPr lang="en-IN" dirty="0" smtClean="0"/>
          </a:p>
          <a:p>
            <a:pPr lvl="1"/>
            <a:r>
              <a:rPr lang="en-IN" dirty="0" smtClean="0"/>
              <a:t>since </a:t>
            </a:r>
            <a:r>
              <a:rPr lang="en-IN" dirty="0"/>
              <a:t>in these environments it </a:t>
            </a:r>
            <a:r>
              <a:rPr lang="en-IN" dirty="0" smtClean="0"/>
              <a:t>is possible </a:t>
            </a:r>
            <a:r>
              <a:rPr lang="en-IN" dirty="0"/>
              <a:t>for two kernel-mode processes </a:t>
            </a:r>
            <a:endParaRPr lang="en-IN" dirty="0" smtClean="0"/>
          </a:p>
          <a:p>
            <a:pPr lvl="1"/>
            <a:r>
              <a:rPr lang="en-IN" dirty="0" smtClean="0"/>
              <a:t>to </a:t>
            </a:r>
            <a:r>
              <a:rPr lang="en-IN" dirty="0"/>
              <a:t>run simultaneously on </a:t>
            </a:r>
            <a:r>
              <a:rPr lang="en-IN" dirty="0" smtClean="0"/>
              <a:t>different processors</a:t>
            </a:r>
            <a:r>
              <a:rPr lang="en-IN" dirty="0"/>
              <a:t>.</a:t>
            </a:r>
            <a:endParaRPr lang="en-IN" b="1" dirty="0"/>
          </a:p>
        </p:txBody>
      </p:sp>
    </p:spTree>
    <p:extLst>
      <p:ext uri="{BB962C8B-B14F-4D97-AF65-F5344CB8AC3E}">
        <p14:creationId xmlns:p14="http://schemas.microsoft.com/office/powerpoint/2010/main" val="2948438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2674961"/>
            <a:ext cx="10315074" cy="99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Why would </a:t>
            </a:r>
            <a:r>
              <a:rPr lang="en-IN" dirty="0"/>
              <a:t>anyone </a:t>
            </a:r>
            <a:r>
              <a:rPr lang="en-IN" dirty="0" err="1"/>
              <a:t>favor</a:t>
            </a:r>
            <a:r>
              <a:rPr lang="en-IN" dirty="0"/>
              <a:t> a </a:t>
            </a:r>
            <a:r>
              <a:rPr lang="en-IN" dirty="0" err="1"/>
              <a:t>preemptive</a:t>
            </a:r>
            <a:r>
              <a:rPr lang="en-IN" dirty="0"/>
              <a:t> kernel over a </a:t>
            </a:r>
            <a:r>
              <a:rPr lang="en-IN" dirty="0" err="1" smtClean="0"/>
              <a:t>nonpreemptive</a:t>
            </a:r>
            <a:r>
              <a:rPr lang="en-IN" dirty="0" smtClean="0"/>
              <a:t> one</a:t>
            </a:r>
            <a:r>
              <a:rPr lang="en-IN" dirty="0"/>
              <a:t>? </a:t>
            </a:r>
            <a:r>
              <a:rPr lang="en-IN" dirty="0" smtClean="0"/>
              <a:t>?</a:t>
            </a:r>
          </a:p>
        </p:txBody>
      </p:sp>
    </p:spTree>
    <p:extLst>
      <p:ext uri="{BB962C8B-B14F-4D97-AF65-F5344CB8AC3E}">
        <p14:creationId xmlns:p14="http://schemas.microsoft.com/office/powerpoint/2010/main" val="1019302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arcellus"/>
              </a:rPr>
              <a:t>Why would </a:t>
            </a:r>
            <a:r>
              <a:rPr lang="en-IN" dirty="0">
                <a:latin typeface="Marcellus"/>
              </a:rPr>
              <a:t>anyone </a:t>
            </a:r>
            <a:r>
              <a:rPr lang="en-IN" dirty="0" err="1">
                <a:latin typeface="Marcellus"/>
              </a:rPr>
              <a:t>favor</a:t>
            </a:r>
            <a:r>
              <a:rPr lang="en-IN" dirty="0">
                <a:latin typeface="Marcellus"/>
              </a:rPr>
              <a:t> a </a:t>
            </a:r>
            <a:r>
              <a:rPr lang="en-IN" dirty="0" err="1">
                <a:latin typeface="Marcellus"/>
              </a:rPr>
              <a:t>preemptive</a:t>
            </a:r>
            <a:r>
              <a:rPr lang="en-IN" dirty="0">
                <a:latin typeface="Marcellus"/>
              </a:rPr>
              <a:t> kernel over a </a:t>
            </a:r>
            <a:r>
              <a:rPr lang="en-IN" dirty="0" err="1" smtClean="0">
                <a:latin typeface="Marcellus"/>
              </a:rPr>
              <a:t>nonpreemptive</a:t>
            </a:r>
            <a:r>
              <a:rPr lang="en-IN" dirty="0" smtClean="0">
                <a:latin typeface="Marcellus"/>
              </a:rPr>
              <a:t> one</a:t>
            </a:r>
            <a:r>
              <a:rPr lang="en-IN" dirty="0">
                <a:latin typeface="Marcellus"/>
              </a:rPr>
              <a:t>? </a:t>
            </a:r>
            <a:endParaRPr lang="en-IN" dirty="0" smtClean="0">
              <a:latin typeface="Marcellus"/>
            </a:endParaRPr>
          </a:p>
          <a:p>
            <a:endParaRPr lang="en-IN" dirty="0" smtClean="0">
              <a:latin typeface="Marcellus"/>
            </a:endParaRPr>
          </a:p>
          <a:p>
            <a:r>
              <a:rPr lang="en-IN" dirty="0" smtClean="0">
                <a:latin typeface="Marcellus"/>
              </a:rPr>
              <a:t>A </a:t>
            </a:r>
            <a:r>
              <a:rPr lang="en-IN" dirty="0" err="1">
                <a:latin typeface="Marcellus"/>
              </a:rPr>
              <a:t>preemptive</a:t>
            </a:r>
            <a:r>
              <a:rPr lang="en-IN" dirty="0">
                <a:latin typeface="Marcellus"/>
              </a:rPr>
              <a:t> kernel </a:t>
            </a:r>
            <a:endParaRPr lang="en-IN" dirty="0" smtClean="0">
              <a:latin typeface="Marcellus"/>
            </a:endParaRPr>
          </a:p>
          <a:p>
            <a:pPr lvl="1"/>
            <a:r>
              <a:rPr lang="en-IN" dirty="0" smtClean="0">
                <a:latin typeface="Marcellus"/>
              </a:rPr>
              <a:t>is </a:t>
            </a:r>
            <a:r>
              <a:rPr lang="en-IN" dirty="0">
                <a:latin typeface="Marcellus"/>
              </a:rPr>
              <a:t>more suitable for real-time programming, as it </a:t>
            </a:r>
            <a:r>
              <a:rPr lang="en-IN" dirty="0" smtClean="0">
                <a:latin typeface="Marcellus"/>
              </a:rPr>
              <a:t>will allow </a:t>
            </a:r>
            <a:r>
              <a:rPr lang="en-IN" dirty="0">
                <a:latin typeface="Marcellus"/>
              </a:rPr>
              <a:t>a real-time process to </a:t>
            </a:r>
            <a:r>
              <a:rPr lang="en-IN" dirty="0" err="1">
                <a:latin typeface="Marcellus"/>
              </a:rPr>
              <a:t>preempt</a:t>
            </a:r>
            <a:r>
              <a:rPr lang="en-IN" dirty="0">
                <a:latin typeface="Marcellus"/>
              </a:rPr>
              <a:t> a process currently running in the kernel.</a:t>
            </a:r>
          </a:p>
          <a:p>
            <a:pPr lvl="1"/>
            <a:endParaRPr lang="en-IN" dirty="0" smtClean="0">
              <a:latin typeface="Marcellus"/>
            </a:endParaRPr>
          </a:p>
          <a:p>
            <a:pPr lvl="1"/>
            <a:r>
              <a:rPr lang="en-IN" dirty="0" smtClean="0">
                <a:latin typeface="Marcellus"/>
              </a:rPr>
              <a:t>may </a:t>
            </a:r>
            <a:r>
              <a:rPr lang="en-IN" dirty="0">
                <a:latin typeface="Marcellus"/>
              </a:rPr>
              <a:t>be more responsive, since there is </a:t>
            </a:r>
            <a:r>
              <a:rPr lang="en-IN" dirty="0" smtClean="0">
                <a:latin typeface="Marcellus"/>
              </a:rPr>
              <a:t>less risk </a:t>
            </a:r>
            <a:r>
              <a:rPr lang="en-IN" dirty="0">
                <a:latin typeface="Marcellus"/>
              </a:rPr>
              <a:t>that a kernel-mode process will run for an arbitrarily long period </a:t>
            </a:r>
            <a:r>
              <a:rPr lang="en-IN" dirty="0" smtClean="0">
                <a:latin typeface="Marcellus"/>
              </a:rPr>
              <a:t>before relinquishing </a:t>
            </a:r>
            <a:r>
              <a:rPr lang="en-IN" dirty="0">
                <a:latin typeface="Marcellus"/>
              </a:rPr>
              <a:t>the processor to waiting processes. </a:t>
            </a:r>
            <a:endParaRPr lang="en-IN" b="1" dirty="0">
              <a:latin typeface="Marcellus"/>
            </a:endParaRPr>
          </a:p>
        </p:txBody>
      </p:sp>
    </p:spTree>
    <p:extLst>
      <p:ext uri="{BB962C8B-B14F-4D97-AF65-F5344CB8AC3E}">
        <p14:creationId xmlns:p14="http://schemas.microsoft.com/office/powerpoint/2010/main" val="215227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Software Based Solutions</a:t>
            </a:r>
          </a:p>
          <a:p>
            <a:r>
              <a:rPr lang="en-IN" b="1" dirty="0" smtClean="0"/>
              <a:t>Hardware Based Solutions</a:t>
            </a:r>
          </a:p>
        </p:txBody>
      </p:sp>
    </p:spTree>
    <p:extLst>
      <p:ext uri="{BB962C8B-B14F-4D97-AF65-F5344CB8AC3E}">
        <p14:creationId xmlns:p14="http://schemas.microsoft.com/office/powerpoint/2010/main" val="11281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lstStyle/>
          <a:p>
            <a:pPr algn="ctr"/>
            <a:r>
              <a:rPr lang="en-US" dirty="0" smtClean="0">
                <a:solidFill>
                  <a:srgbClr val="C00000"/>
                </a:solidFill>
                <a:latin typeface="Marcellus" panose="020E0602050203020307" pitchFamily="34" charset="0"/>
              </a:rPr>
              <a:t>Software </a:t>
            </a:r>
            <a:r>
              <a:rPr lang="en-US" dirty="0">
                <a:solidFill>
                  <a:srgbClr val="C00000"/>
                </a:solidFill>
                <a:latin typeface="Marcellus" panose="020E0602050203020307" pitchFamily="34" charset="0"/>
              </a:rPr>
              <a:t>Synchronization</a:t>
            </a:r>
            <a:endParaRPr lang="en-US" dirty="0"/>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10/12/2021</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35</a:t>
            </a:fld>
            <a:endParaRPr lang="en-US"/>
          </a:p>
        </p:txBody>
      </p:sp>
    </p:spTree>
    <p:extLst>
      <p:ext uri="{BB962C8B-B14F-4D97-AF65-F5344CB8AC3E}">
        <p14:creationId xmlns:p14="http://schemas.microsoft.com/office/powerpoint/2010/main" val="2229424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Software Based Solutions 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Software Based Solutions</a:t>
            </a:r>
          </a:p>
          <a:p>
            <a:pPr lvl="1"/>
            <a:r>
              <a:rPr lang="en-IN" b="1" dirty="0" smtClean="0"/>
              <a:t>Two process Solution</a:t>
            </a:r>
          </a:p>
          <a:p>
            <a:pPr lvl="2"/>
            <a:r>
              <a:rPr lang="en-IN" b="1" dirty="0" smtClean="0"/>
              <a:t>Algorithm 1</a:t>
            </a:r>
          </a:p>
          <a:p>
            <a:pPr lvl="2"/>
            <a:r>
              <a:rPr lang="en-IN" b="1" dirty="0" smtClean="0"/>
              <a:t>Algorithm 2</a:t>
            </a:r>
          </a:p>
          <a:p>
            <a:pPr lvl="2"/>
            <a:r>
              <a:rPr lang="en-IN" b="1" dirty="0" smtClean="0"/>
              <a:t>Algorithm 3/Peterson’s Solution</a:t>
            </a:r>
          </a:p>
          <a:p>
            <a:pPr lvl="1"/>
            <a:endParaRPr lang="en-IN" b="1" dirty="0" smtClean="0"/>
          </a:p>
          <a:p>
            <a:pPr lvl="1"/>
            <a:r>
              <a:rPr lang="en-IN" b="1" dirty="0" smtClean="0"/>
              <a:t>Multiple Process Solution</a:t>
            </a:r>
            <a:endParaRPr lang="en-IN" b="1" dirty="0"/>
          </a:p>
        </p:txBody>
      </p:sp>
    </p:spTree>
    <p:extLst>
      <p:ext uri="{BB962C8B-B14F-4D97-AF65-F5344CB8AC3E}">
        <p14:creationId xmlns:p14="http://schemas.microsoft.com/office/powerpoint/2010/main" val="322631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arcellus"/>
              </a:rPr>
              <a:t>Two process Solution</a:t>
            </a:r>
          </a:p>
          <a:p>
            <a:pPr lvl="1">
              <a:tabLst>
                <a:tab pos="739775" algn="l"/>
                <a:tab pos="1020763" algn="l"/>
                <a:tab pos="1257300" algn="l"/>
              </a:tabLst>
            </a:pPr>
            <a:r>
              <a:rPr lang="en-US" altLang="en-US" sz="2800" dirty="0" smtClean="0">
                <a:latin typeface="Marcellus"/>
              </a:rPr>
              <a:t>Assume </a:t>
            </a:r>
            <a:r>
              <a:rPr lang="en-US" altLang="en-US" sz="2800" dirty="0">
                <a:latin typeface="Marcellus"/>
              </a:rPr>
              <a:t>that the </a:t>
            </a:r>
            <a:r>
              <a:rPr lang="en-US" altLang="en-US" sz="2800" dirty="0">
                <a:latin typeface="Marcellus"/>
                <a:cs typeface="Courier New" pitchFamily="49" charset="0"/>
              </a:rPr>
              <a:t>load </a:t>
            </a:r>
            <a:r>
              <a:rPr lang="en-US" altLang="en-US" sz="2800" dirty="0">
                <a:latin typeface="Marcellus"/>
              </a:rPr>
              <a:t>and </a:t>
            </a:r>
            <a:r>
              <a:rPr lang="en-US" altLang="en-US" sz="2800" dirty="0">
                <a:latin typeface="Marcellus"/>
                <a:cs typeface="Courier New" pitchFamily="49" charset="0"/>
              </a:rPr>
              <a:t>store</a:t>
            </a:r>
            <a:r>
              <a:rPr lang="en-US" altLang="en-US" sz="2800" dirty="0">
                <a:latin typeface="Marcellus"/>
              </a:rPr>
              <a:t> machine-language instructions are atomic; </a:t>
            </a:r>
            <a:endParaRPr lang="en-US" altLang="en-US" sz="2800" dirty="0" smtClean="0">
              <a:latin typeface="Marcellus"/>
            </a:endParaRPr>
          </a:p>
          <a:p>
            <a:pPr lvl="1">
              <a:tabLst>
                <a:tab pos="739775" algn="l"/>
                <a:tab pos="1020763" algn="l"/>
                <a:tab pos="1257300" algn="l"/>
              </a:tabLst>
            </a:pPr>
            <a:r>
              <a:rPr lang="en-US" altLang="en-US" sz="2800" dirty="0" smtClean="0">
                <a:latin typeface="Marcellus"/>
              </a:rPr>
              <a:t>that </a:t>
            </a:r>
            <a:r>
              <a:rPr lang="en-US" altLang="en-US" sz="2800" dirty="0">
                <a:latin typeface="Marcellus"/>
              </a:rPr>
              <a:t>is, cannot be interrupted</a:t>
            </a:r>
          </a:p>
        </p:txBody>
      </p:sp>
    </p:spTree>
    <p:extLst>
      <p:ext uri="{BB962C8B-B14F-4D97-AF65-F5344CB8AC3E}">
        <p14:creationId xmlns:p14="http://schemas.microsoft.com/office/powerpoint/2010/main" val="76578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1204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without semicolon;</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39</a:t>
            </a:fld>
            <a:endParaRPr lang="en-US"/>
          </a:p>
        </p:txBody>
      </p:sp>
      <p:sp>
        <p:nvSpPr>
          <p:cNvPr id="16" name="Rectangle 15"/>
          <p:cNvSpPr/>
          <p:nvPr/>
        </p:nvSpPr>
        <p:spPr>
          <a:xfrm>
            <a:off x="778843" y="685151"/>
            <a:ext cx="10589645" cy="3970318"/>
          </a:xfrm>
          <a:prstGeom prst="rect">
            <a:avLst/>
          </a:prstGeom>
        </p:spPr>
        <p:txBody>
          <a:bodyPr wrap="square">
            <a:spAutoFit/>
          </a:bodyPr>
          <a:lstStyle/>
          <a:p>
            <a:r>
              <a:rPr lang="en-IN" dirty="0" smtClean="0">
                <a:latin typeface="Marcellus"/>
              </a:rPr>
              <a:t>Example-</a:t>
            </a:r>
          </a:p>
          <a:p>
            <a:r>
              <a:rPr lang="en-IN" dirty="0" smtClean="0">
                <a:latin typeface="Marcellus"/>
              </a:rPr>
              <a:t>#include </a:t>
            </a:r>
            <a:r>
              <a:rPr lang="en-IN" dirty="0">
                <a:latin typeface="Marcellus"/>
              </a:rPr>
              <a:t>&lt;</a:t>
            </a:r>
            <a:r>
              <a:rPr lang="en-IN" dirty="0" err="1">
                <a:latin typeface="Marcellus"/>
              </a:rPr>
              <a:t>stdio.h</a:t>
            </a:r>
            <a:r>
              <a:rPr lang="en-IN" dirty="0" smtClean="0">
                <a:latin typeface="Marcellus"/>
              </a:rPr>
              <a:t>&gt;</a:t>
            </a:r>
          </a:p>
          <a:p>
            <a:r>
              <a:rPr lang="en-IN" dirty="0" err="1" smtClean="0">
                <a:latin typeface="Marcellus"/>
              </a:rPr>
              <a:t>int</a:t>
            </a:r>
            <a:r>
              <a:rPr lang="en-IN" dirty="0" smtClean="0">
                <a:latin typeface="Marcellus"/>
              </a:rPr>
              <a:t> </a:t>
            </a:r>
            <a:r>
              <a:rPr lang="en-IN" dirty="0">
                <a:latin typeface="Marcellus"/>
              </a:rPr>
              <a:t>main</a:t>
            </a:r>
            <a:r>
              <a:rPr lang="en-IN" dirty="0" smtClean="0">
                <a:latin typeface="Marcellus"/>
              </a:rPr>
              <a:t>()</a:t>
            </a:r>
          </a:p>
          <a:p>
            <a:r>
              <a:rPr lang="en-IN" dirty="0" smtClean="0">
                <a:latin typeface="Marcellus"/>
              </a:rPr>
              <a:t>{   </a:t>
            </a:r>
          </a:p>
          <a:p>
            <a:pPr lvl="1"/>
            <a:r>
              <a:rPr lang="en-IN" dirty="0" err="1" smtClean="0">
                <a:latin typeface="Marcellus"/>
              </a:rPr>
              <a:t>int</a:t>
            </a:r>
            <a:r>
              <a:rPr lang="en-IN" dirty="0" smtClean="0">
                <a:latin typeface="Marcellus"/>
              </a:rPr>
              <a:t> </a:t>
            </a:r>
            <a:r>
              <a:rPr lang="en-IN" dirty="0">
                <a:latin typeface="Marcellus"/>
              </a:rPr>
              <a:t>n = 0;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("enter value of n");   </a:t>
            </a:r>
            <a:endParaRPr lang="en-IN" dirty="0" smtClean="0">
              <a:latin typeface="Marcellus"/>
            </a:endParaRPr>
          </a:p>
          <a:p>
            <a:r>
              <a:rPr lang="en-IN" dirty="0" smtClean="0">
                <a:latin typeface="Marcellus"/>
              </a:rPr>
              <a:t>	</a:t>
            </a:r>
            <a:r>
              <a:rPr lang="en-IN" dirty="0" err="1" smtClean="0">
                <a:latin typeface="Marcellus"/>
              </a:rPr>
              <a:t>scanf</a:t>
            </a:r>
            <a:r>
              <a:rPr lang="en-IN" dirty="0">
                <a:latin typeface="Marcellus"/>
              </a:rPr>
              <a:t>("%</a:t>
            </a:r>
            <a:r>
              <a:rPr lang="en-IN" dirty="0" err="1">
                <a:latin typeface="Marcellus"/>
              </a:rPr>
              <a:t>d",&amp;n</a:t>
            </a:r>
            <a:r>
              <a:rPr lang="en-IN" dirty="0">
                <a:latin typeface="Marcellus"/>
              </a:rPr>
              <a:t>); </a:t>
            </a:r>
            <a:endParaRPr lang="en-IN" dirty="0" smtClean="0">
              <a:latin typeface="Marcellus"/>
            </a:endParaRPr>
          </a:p>
          <a:p>
            <a:r>
              <a:rPr lang="en-IN" dirty="0" smtClean="0">
                <a:latin typeface="Marcellus"/>
              </a:rPr>
              <a:t>	while(n </a:t>
            </a:r>
            <a:r>
              <a:rPr lang="en-IN" dirty="0">
                <a:latin typeface="Marcellus"/>
              </a:rPr>
              <a:t>&lt; 4</a:t>
            </a:r>
            <a:r>
              <a:rPr lang="en-IN" dirty="0" smtClean="0">
                <a:latin typeface="Marcellus"/>
              </a:rPr>
              <a:t>)  </a:t>
            </a:r>
          </a:p>
          <a:p>
            <a:r>
              <a:rPr lang="en-IN" dirty="0" smtClean="0">
                <a:latin typeface="Marcellus"/>
              </a:rPr>
              <a:t>	{    </a:t>
            </a:r>
          </a:p>
          <a:p>
            <a:r>
              <a:rPr lang="en-IN" dirty="0" smtClean="0">
                <a:latin typeface="Marcellus"/>
              </a:rPr>
              <a:t>		</a:t>
            </a:r>
            <a:r>
              <a:rPr lang="en-IN" dirty="0" err="1" smtClean="0">
                <a:latin typeface="Marcellus"/>
              </a:rPr>
              <a:t>printf</a:t>
            </a:r>
            <a:r>
              <a:rPr lang="en-IN" dirty="0">
                <a:latin typeface="Marcellus"/>
              </a:rPr>
              <a:t>("Hi, Inside while loop\n");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a:t>
            </a:r>
            <a:r>
              <a:rPr lang="en-IN" dirty="0" err="1">
                <a:latin typeface="Marcellus"/>
              </a:rPr>
              <a:t>i</a:t>
            </a:r>
            <a:r>
              <a:rPr lang="en-IN" dirty="0">
                <a:latin typeface="Marcellus"/>
              </a:rPr>
              <a:t>\n", n);    </a:t>
            </a:r>
            <a:endParaRPr lang="en-IN" dirty="0" smtClean="0">
              <a:latin typeface="Marcellus"/>
            </a:endParaRPr>
          </a:p>
          <a:p>
            <a:r>
              <a:rPr lang="en-IN" dirty="0" smtClean="0">
                <a:latin typeface="Marcellus"/>
              </a:rPr>
              <a:t>		n</a:t>
            </a:r>
            <a:r>
              <a:rPr lang="en-IN" dirty="0">
                <a:latin typeface="Marcellus"/>
              </a:rPr>
              <a:t>++;  </a:t>
            </a:r>
            <a:endParaRPr lang="en-IN" dirty="0" smtClean="0">
              <a:latin typeface="Marcellus"/>
            </a:endParaRPr>
          </a:p>
          <a:p>
            <a:r>
              <a:rPr lang="en-IN" dirty="0" smtClean="0">
                <a:latin typeface="Marcellus"/>
              </a:rPr>
              <a:t>	}</a:t>
            </a:r>
          </a:p>
          <a:p>
            <a:r>
              <a:rPr lang="en-IN" dirty="0">
                <a:latin typeface="Marcellus"/>
              </a:rPr>
              <a:t>}</a:t>
            </a: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9720" t="30411" r="48161" b="14553"/>
          <a:stretch/>
        </p:blipFill>
        <p:spPr bwMode="auto">
          <a:xfrm>
            <a:off x="5224277" y="996288"/>
            <a:ext cx="5156498" cy="496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9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smtClean="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One possibility is to add an integer variable counter, initialized </a:t>
            </a:r>
            <a:r>
              <a:rPr lang="en-IN" dirty="0" smtClean="0"/>
              <a:t>to 0</a:t>
            </a:r>
            <a:r>
              <a:rPr lang="en-IN" dirty="0"/>
              <a:t>. </a:t>
            </a:r>
            <a:endParaRPr lang="en-IN" dirty="0" smtClean="0"/>
          </a:p>
          <a:p>
            <a:r>
              <a:rPr lang="en-IN" dirty="0" smtClean="0"/>
              <a:t>Counter </a:t>
            </a:r>
            <a:r>
              <a:rPr lang="en-IN" dirty="0"/>
              <a:t>is </a:t>
            </a:r>
            <a:endParaRPr lang="en-IN" dirty="0" smtClean="0"/>
          </a:p>
          <a:p>
            <a:pPr lvl="1"/>
            <a:r>
              <a:rPr lang="en-IN" sz="2800" dirty="0" smtClean="0"/>
              <a:t>incremented every </a:t>
            </a:r>
            <a:r>
              <a:rPr lang="en-IN" sz="2800" dirty="0"/>
              <a:t>time </a:t>
            </a:r>
            <a:endParaRPr lang="en-IN" sz="2800" dirty="0" smtClean="0"/>
          </a:p>
          <a:p>
            <a:pPr lvl="2"/>
            <a:r>
              <a:rPr lang="en-IN" sz="2800" dirty="0" smtClean="0"/>
              <a:t>we </a:t>
            </a:r>
            <a:r>
              <a:rPr lang="en-IN" sz="2800" dirty="0"/>
              <a:t>add a new item to the buffer </a:t>
            </a:r>
          </a:p>
          <a:p>
            <a:pPr lvl="1"/>
            <a:r>
              <a:rPr lang="en-IN" sz="2800" dirty="0" smtClean="0"/>
              <a:t>decremented </a:t>
            </a:r>
            <a:r>
              <a:rPr lang="en-IN" sz="2800" dirty="0"/>
              <a:t>every time </a:t>
            </a:r>
            <a:endParaRPr lang="en-IN" sz="2800" dirty="0" smtClean="0"/>
          </a:p>
          <a:p>
            <a:pPr lvl="2"/>
            <a:r>
              <a:rPr lang="en-IN" sz="2800" dirty="0" smtClean="0"/>
              <a:t>we </a:t>
            </a:r>
            <a:r>
              <a:rPr lang="en-IN" sz="2800" dirty="0"/>
              <a:t>remove one item from the buffer. </a:t>
            </a:r>
            <a:endParaRPr lang="en-US" sz="2800"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5DD79CDF-3E35-4B8E-B328-79DBDDFC74AE}"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4</a:t>
            </a:fld>
            <a:endParaRPr lang="en-US"/>
          </a:p>
        </p:txBody>
      </p:sp>
    </p:spTree>
    <p:extLst>
      <p:ext uri="{BB962C8B-B14F-4D97-AF65-F5344CB8AC3E}">
        <p14:creationId xmlns:p14="http://schemas.microsoft.com/office/powerpoint/2010/main" val="2266631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40</a:t>
            </a:fld>
            <a:endParaRPr lang="en-US"/>
          </a:p>
        </p:txBody>
      </p:sp>
      <p:sp>
        <p:nvSpPr>
          <p:cNvPr id="16" name="Rectangle 15"/>
          <p:cNvSpPr/>
          <p:nvPr/>
        </p:nvSpPr>
        <p:spPr>
          <a:xfrm>
            <a:off x="778843" y="685151"/>
            <a:ext cx="10589645" cy="5078313"/>
          </a:xfrm>
          <a:prstGeom prst="rect">
            <a:avLst/>
          </a:prstGeom>
        </p:spPr>
        <p:txBody>
          <a:bodyPr wrap="square">
            <a:spAutoFit/>
          </a:bodyPr>
          <a:lstStyle/>
          <a:p>
            <a:pPr marL="285750" indent="-285750">
              <a:buFont typeface="Arial" panose="020B0604020202020204" pitchFamily="34" charset="0"/>
              <a:buChar char="•"/>
            </a:pPr>
            <a:r>
              <a:rPr lang="en-IN" dirty="0" smtClean="0">
                <a:latin typeface="Marcellus"/>
              </a:rPr>
              <a:t>Generally we </a:t>
            </a:r>
            <a:r>
              <a:rPr lang="en-IN" dirty="0" err="1" smtClean="0">
                <a:latin typeface="Marcellus"/>
              </a:rPr>
              <a:t>Dont</a:t>
            </a:r>
            <a:r>
              <a:rPr lang="en-IN" dirty="0" smtClean="0">
                <a:latin typeface="Marcellus"/>
              </a:rPr>
              <a:t> write </a:t>
            </a:r>
            <a:r>
              <a:rPr lang="en-IN" dirty="0">
                <a:latin typeface="Marcellus"/>
              </a:rPr>
              <a:t>a semicolon after the </a:t>
            </a:r>
            <a:r>
              <a:rPr lang="en-IN" dirty="0" smtClean="0">
                <a:latin typeface="Marcellus"/>
              </a:rPr>
              <a:t>condition in while loop</a:t>
            </a:r>
          </a:p>
          <a:p>
            <a:pPr marL="285750" indent="-285750">
              <a:buFont typeface="Arial" panose="020B0604020202020204" pitchFamily="34" charset="0"/>
              <a:buChar char="•"/>
            </a:pPr>
            <a:r>
              <a:rPr lang="en-IN" dirty="0" smtClean="0">
                <a:latin typeface="Marcellus"/>
              </a:rPr>
              <a:t>The </a:t>
            </a:r>
            <a:r>
              <a:rPr lang="en-IN" dirty="0">
                <a:latin typeface="Marcellus"/>
              </a:rPr>
              <a:t>problem is that the loop body </a:t>
            </a:r>
            <a:r>
              <a:rPr lang="en-IN" dirty="0" smtClean="0">
                <a:latin typeface="Marcellus"/>
              </a:rPr>
              <a:t>becomes </a:t>
            </a:r>
            <a:r>
              <a:rPr lang="en-IN" dirty="0">
                <a:latin typeface="Marcellus"/>
              </a:rPr>
              <a:t>a semicolon, which is a do nothing statement</a:t>
            </a:r>
            <a:r>
              <a:rPr lang="en-IN" dirty="0" smtClean="0">
                <a:latin typeface="Marcellus"/>
              </a:rPr>
              <a:t>.</a:t>
            </a:r>
          </a:p>
          <a:p>
            <a:pPr marL="285750" indent="-285750">
              <a:buFont typeface="Arial" panose="020B0604020202020204" pitchFamily="34" charset="0"/>
              <a:buChar char="•"/>
            </a:pPr>
            <a:r>
              <a:rPr lang="en-IN" dirty="0" smtClean="0">
                <a:latin typeface="Marcellus"/>
              </a:rPr>
              <a:t>This while loop has no body </a:t>
            </a:r>
          </a:p>
          <a:p>
            <a:pPr marL="285750" indent="-285750">
              <a:buFont typeface="Arial" panose="020B0604020202020204" pitchFamily="34" charset="0"/>
              <a:buChar char="•"/>
            </a:pPr>
            <a:endParaRPr lang="en-IN" dirty="0">
              <a:latin typeface="Marcellus"/>
            </a:endParaRPr>
          </a:p>
          <a:p>
            <a:r>
              <a:rPr lang="en-IN" dirty="0" smtClean="0">
                <a:latin typeface="Marcellus"/>
              </a:rPr>
              <a:t>Example-</a:t>
            </a:r>
          </a:p>
          <a:p>
            <a:r>
              <a:rPr lang="en-IN" dirty="0" smtClean="0">
                <a:latin typeface="Marcellus"/>
              </a:rPr>
              <a:t>#include </a:t>
            </a:r>
            <a:r>
              <a:rPr lang="en-IN" dirty="0">
                <a:latin typeface="Marcellus"/>
              </a:rPr>
              <a:t>&lt;</a:t>
            </a:r>
            <a:r>
              <a:rPr lang="en-IN" dirty="0" err="1">
                <a:latin typeface="Marcellus"/>
              </a:rPr>
              <a:t>stdio.h</a:t>
            </a:r>
            <a:r>
              <a:rPr lang="en-IN" dirty="0" smtClean="0">
                <a:latin typeface="Marcellus"/>
              </a:rPr>
              <a:t>&gt;</a:t>
            </a:r>
          </a:p>
          <a:p>
            <a:r>
              <a:rPr lang="en-IN" dirty="0" err="1" smtClean="0">
                <a:latin typeface="Marcellus"/>
              </a:rPr>
              <a:t>int</a:t>
            </a:r>
            <a:r>
              <a:rPr lang="en-IN" dirty="0" smtClean="0">
                <a:latin typeface="Marcellus"/>
              </a:rPr>
              <a:t> </a:t>
            </a:r>
            <a:r>
              <a:rPr lang="en-IN" dirty="0">
                <a:latin typeface="Marcellus"/>
              </a:rPr>
              <a:t>main</a:t>
            </a:r>
            <a:r>
              <a:rPr lang="en-IN" dirty="0" smtClean="0">
                <a:latin typeface="Marcellus"/>
              </a:rPr>
              <a:t>()</a:t>
            </a:r>
          </a:p>
          <a:p>
            <a:r>
              <a:rPr lang="en-IN" dirty="0" smtClean="0">
                <a:latin typeface="Marcellus"/>
              </a:rPr>
              <a:t>{   </a:t>
            </a:r>
          </a:p>
          <a:p>
            <a:pPr lvl="1"/>
            <a:r>
              <a:rPr lang="en-IN" dirty="0" err="1" smtClean="0">
                <a:latin typeface="Marcellus"/>
              </a:rPr>
              <a:t>int</a:t>
            </a:r>
            <a:r>
              <a:rPr lang="en-IN" dirty="0" smtClean="0">
                <a:latin typeface="Marcellus"/>
              </a:rPr>
              <a:t> </a:t>
            </a:r>
            <a:r>
              <a:rPr lang="en-IN" dirty="0">
                <a:latin typeface="Marcellus"/>
              </a:rPr>
              <a:t>n = 0;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("enter value of n");   </a:t>
            </a:r>
            <a:endParaRPr lang="en-IN" dirty="0" smtClean="0">
              <a:latin typeface="Marcellus"/>
            </a:endParaRPr>
          </a:p>
          <a:p>
            <a:r>
              <a:rPr lang="en-IN" dirty="0" smtClean="0">
                <a:latin typeface="Marcellus"/>
              </a:rPr>
              <a:t>	</a:t>
            </a:r>
            <a:r>
              <a:rPr lang="en-IN" dirty="0" err="1" smtClean="0">
                <a:latin typeface="Marcellus"/>
              </a:rPr>
              <a:t>scanf</a:t>
            </a:r>
            <a:r>
              <a:rPr lang="en-IN" dirty="0">
                <a:latin typeface="Marcellus"/>
              </a:rPr>
              <a:t>("%</a:t>
            </a:r>
            <a:r>
              <a:rPr lang="en-IN" dirty="0" err="1">
                <a:latin typeface="Marcellus"/>
              </a:rPr>
              <a:t>d",&amp;n</a:t>
            </a:r>
            <a:r>
              <a:rPr lang="en-IN" dirty="0">
                <a:latin typeface="Marcellus"/>
              </a:rPr>
              <a:t>); </a:t>
            </a:r>
            <a:endParaRPr lang="en-IN" dirty="0" smtClean="0">
              <a:latin typeface="Marcellus"/>
            </a:endParaRPr>
          </a:p>
          <a:p>
            <a:r>
              <a:rPr lang="en-IN" dirty="0" smtClean="0">
                <a:latin typeface="Marcellus"/>
              </a:rPr>
              <a:t>	while(n </a:t>
            </a:r>
            <a:r>
              <a:rPr lang="en-IN" dirty="0">
                <a:latin typeface="Marcellus"/>
              </a:rPr>
              <a:t>&lt; 4);  </a:t>
            </a:r>
            <a:endParaRPr lang="en-IN" dirty="0" smtClean="0">
              <a:latin typeface="Marcellus"/>
            </a:endParaRPr>
          </a:p>
          <a:p>
            <a:r>
              <a:rPr lang="en-IN" dirty="0" smtClean="0">
                <a:latin typeface="Marcellus"/>
              </a:rPr>
              <a:t>	{    </a:t>
            </a:r>
          </a:p>
          <a:p>
            <a:r>
              <a:rPr lang="en-IN" dirty="0" smtClean="0">
                <a:latin typeface="Marcellus"/>
              </a:rPr>
              <a:t>		</a:t>
            </a:r>
            <a:r>
              <a:rPr lang="en-IN" dirty="0" err="1" smtClean="0">
                <a:latin typeface="Marcellus"/>
              </a:rPr>
              <a:t>printf</a:t>
            </a:r>
            <a:r>
              <a:rPr lang="en-IN" dirty="0">
                <a:latin typeface="Marcellus"/>
              </a:rPr>
              <a:t>("Hi, Inside while loop\n");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a:t>
            </a:r>
            <a:r>
              <a:rPr lang="en-IN" dirty="0" err="1">
                <a:latin typeface="Marcellus"/>
              </a:rPr>
              <a:t>i</a:t>
            </a:r>
            <a:r>
              <a:rPr lang="en-IN" dirty="0">
                <a:latin typeface="Marcellus"/>
              </a:rPr>
              <a:t>\n", n);    </a:t>
            </a:r>
            <a:endParaRPr lang="en-IN" dirty="0" smtClean="0">
              <a:latin typeface="Marcellus"/>
            </a:endParaRPr>
          </a:p>
          <a:p>
            <a:r>
              <a:rPr lang="en-IN" dirty="0" smtClean="0">
                <a:latin typeface="Marcellus"/>
              </a:rPr>
              <a:t>		n</a:t>
            </a:r>
            <a:r>
              <a:rPr lang="en-IN" dirty="0">
                <a:latin typeface="Marcellus"/>
              </a:rPr>
              <a:t>++;  </a:t>
            </a:r>
            <a:endParaRPr lang="en-IN" dirty="0" smtClean="0">
              <a:latin typeface="Marcellus"/>
            </a:endParaRPr>
          </a:p>
          <a:p>
            <a:r>
              <a:rPr lang="en-IN" dirty="0" smtClean="0">
                <a:latin typeface="Marcellus"/>
              </a:rPr>
              <a:t>	}</a:t>
            </a:r>
          </a:p>
          <a:p>
            <a:r>
              <a:rPr lang="en-IN" dirty="0">
                <a:latin typeface="Marcellus"/>
              </a:rPr>
              <a:t>}</a:t>
            </a:r>
          </a:p>
        </p:txBody>
      </p:sp>
    </p:spTree>
    <p:extLst>
      <p:ext uri="{BB962C8B-B14F-4D97-AF65-F5344CB8AC3E}">
        <p14:creationId xmlns:p14="http://schemas.microsoft.com/office/powerpoint/2010/main" val="1921726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
        <p:nvSpPr>
          <p:cNvPr id="13" name="TextBox 12"/>
          <p:cNvSpPr txBox="1"/>
          <p:nvPr/>
        </p:nvSpPr>
        <p:spPr>
          <a:xfrm>
            <a:off x="341194" y="761167"/>
            <a:ext cx="4872251"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Trapped in while loop as Condition is true</a:t>
            </a:r>
          </a:p>
          <a:p>
            <a:pPr marL="285750" indent="-285750">
              <a:buFont typeface="Arial" panose="020B0604020202020204" pitchFamily="34" charset="0"/>
              <a:buChar char="•"/>
            </a:pPr>
            <a:r>
              <a:rPr lang="en-IN" sz="2400" dirty="0" smtClean="0"/>
              <a:t>Executes while loop with No body</a:t>
            </a:r>
            <a:endParaRPr lang="en-IN" sz="2400" dirty="0"/>
          </a:p>
        </p:txBody>
      </p:sp>
      <p:sp>
        <p:nvSpPr>
          <p:cNvPr id="17" name="TextBox 16"/>
          <p:cNvSpPr txBox="1"/>
          <p:nvPr/>
        </p:nvSpPr>
        <p:spPr>
          <a:xfrm>
            <a:off x="5753779" y="790974"/>
            <a:ext cx="463216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Out of while loop as Condition is False</a:t>
            </a:r>
          </a:p>
          <a:p>
            <a:pPr marL="285750" indent="-285750">
              <a:buFont typeface="Arial" panose="020B0604020202020204" pitchFamily="34" charset="0"/>
              <a:buChar char="•"/>
            </a:pPr>
            <a:r>
              <a:rPr lang="en-IN" sz="2400" dirty="0" smtClean="0"/>
              <a:t>Enters CS</a:t>
            </a:r>
          </a:p>
          <a:p>
            <a:pPr marL="285750" indent="-285750">
              <a:buFont typeface="Arial" panose="020B0604020202020204" pitchFamily="34" charset="0"/>
              <a:buChar char="•"/>
            </a:pPr>
            <a:endParaRPr lang="en-IN" sz="24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758" y="1961496"/>
            <a:ext cx="3962400" cy="347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3666" y="1961496"/>
            <a:ext cx="4612531" cy="3654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67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5775" y="1678675"/>
            <a:ext cx="2097891"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=False,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Print statement</a:t>
            </a:r>
          </a:p>
          <a:p>
            <a:r>
              <a:rPr lang="en-IN" sz="2400" dirty="0" smtClean="0"/>
              <a:t>Executes</a:t>
            </a:r>
            <a:endParaRPr lang="en-IN" sz="2400" dirty="0"/>
          </a:p>
        </p:txBody>
      </p:sp>
      <p:sp>
        <p:nvSpPr>
          <p:cNvPr id="17" name="TextBox 16"/>
          <p:cNvSpPr txBox="1"/>
          <p:nvPr/>
        </p:nvSpPr>
        <p:spPr>
          <a:xfrm>
            <a:off x="9722343" y="1080685"/>
            <a:ext cx="2524977" cy="433965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=True,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Infinite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Print statement doesn’t execute</a:t>
            </a:r>
          </a:p>
          <a:p>
            <a:endParaRPr lang="en-IN" dirty="0" smtClean="0"/>
          </a:p>
          <a:p>
            <a:endParaRPr lang="en-IN" dirty="0"/>
          </a:p>
        </p:txBody>
      </p:sp>
    </p:spTree>
    <p:extLst>
      <p:ext uri="{BB962C8B-B14F-4D97-AF65-F5344CB8AC3E}">
        <p14:creationId xmlns:p14="http://schemas.microsoft.com/office/powerpoint/2010/main" val="1917130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1041" y="1080685"/>
            <a:ext cx="2097891"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=False,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Control comes out of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Critical Section executes</a:t>
            </a:r>
            <a:endParaRPr lang="en-IN" sz="2400" dirty="0"/>
          </a:p>
        </p:txBody>
      </p:sp>
      <p:sp>
        <p:nvSpPr>
          <p:cNvPr id="17" name="TextBox 16"/>
          <p:cNvSpPr txBox="1"/>
          <p:nvPr/>
        </p:nvSpPr>
        <p:spPr>
          <a:xfrm>
            <a:off x="9722343" y="1080685"/>
            <a:ext cx="2524977"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=True,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Process gets trapped in Infinite Loop</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Does not enter Critical Section</a:t>
            </a:r>
          </a:p>
          <a:p>
            <a:endParaRPr lang="en-IN" sz="2400" dirty="0"/>
          </a:p>
        </p:txBody>
      </p:sp>
    </p:spTree>
    <p:extLst>
      <p:ext uri="{BB962C8B-B14F-4D97-AF65-F5344CB8AC3E}">
        <p14:creationId xmlns:p14="http://schemas.microsoft.com/office/powerpoint/2010/main" val="3579394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9089408" y="1075646"/>
            <a:ext cx="3102591" cy="4431983"/>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solidFill>
                  <a:schemeClr val="accent5"/>
                </a:solidFill>
              </a:rPr>
              <a:t>Acts like a trap</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smtClean="0">
                <a:solidFill>
                  <a:schemeClr val="accent5"/>
                </a:solidFill>
              </a:rPr>
              <a:t>Stopping processes to enter  into the Critical Section</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smtClean="0">
                <a:solidFill>
                  <a:schemeClr val="accent5"/>
                </a:solidFill>
              </a:rPr>
              <a:t>Turn=Shared Common Integer/Global Integer turn initialized to 0/1</a:t>
            </a:r>
          </a:p>
          <a:p>
            <a:endParaRPr lang="en-IN" dirty="0"/>
          </a:p>
        </p:txBody>
      </p:sp>
      <p:sp>
        <p:nvSpPr>
          <p:cNvPr id="11" name="Right Arrow 10"/>
          <p:cNvSpPr/>
          <p:nvPr/>
        </p:nvSpPr>
        <p:spPr>
          <a:xfrm>
            <a:off x="6605515"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TextBox 14"/>
          <p:cNvSpPr txBox="1"/>
          <p:nvPr/>
        </p:nvSpPr>
        <p:spPr>
          <a:xfrm>
            <a:off x="7633505" y="3062181"/>
            <a:ext cx="2524977" cy="523220"/>
          </a:xfrm>
          <a:prstGeom prst="rect">
            <a:avLst/>
          </a:prstGeom>
          <a:noFill/>
        </p:spPr>
        <p:txBody>
          <a:bodyPr wrap="square" rtlCol="0">
            <a:spAutoFit/>
          </a:bodyPr>
          <a:lstStyle/>
          <a:p>
            <a:r>
              <a:rPr lang="en-IN" sz="2800" b="1" dirty="0" smtClean="0">
                <a:solidFill>
                  <a:schemeClr val="accent5"/>
                </a:solidFill>
              </a:rPr>
              <a:t>Exit Code</a:t>
            </a:r>
            <a:endParaRPr lang="en-IN" sz="2800" b="1" dirty="0">
              <a:solidFill>
                <a:schemeClr val="accent5"/>
              </a:solidFill>
            </a:endParaRPr>
          </a:p>
        </p:txBody>
      </p:sp>
      <p:sp>
        <p:nvSpPr>
          <p:cNvPr id="16" name="Right Arrow 15"/>
          <p:cNvSpPr/>
          <p:nvPr/>
        </p:nvSpPr>
        <p:spPr>
          <a:xfrm>
            <a:off x="5011002" y="3195750"/>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p:cNvSpPr txBox="1"/>
          <p:nvPr/>
        </p:nvSpPr>
        <p:spPr>
          <a:xfrm>
            <a:off x="6584972" y="1690637"/>
            <a:ext cx="2524977" cy="523220"/>
          </a:xfrm>
          <a:prstGeom prst="rect">
            <a:avLst/>
          </a:prstGeom>
          <a:noFill/>
        </p:spPr>
        <p:txBody>
          <a:bodyPr wrap="square" rtlCol="0">
            <a:spAutoFit/>
          </a:bodyPr>
          <a:lstStyle/>
          <a:p>
            <a:r>
              <a:rPr lang="en-IN" sz="2800" b="1" dirty="0" smtClean="0">
                <a:solidFill>
                  <a:schemeClr val="accent5"/>
                </a:solidFill>
              </a:rPr>
              <a:t>Entry Code</a:t>
            </a:r>
            <a:endParaRPr lang="en-IN" sz="2800" b="1" dirty="0">
              <a:solidFill>
                <a:schemeClr val="accent5"/>
              </a:solidFill>
            </a:endParaRPr>
          </a:p>
        </p:txBody>
      </p:sp>
    </p:spTree>
    <p:extLst>
      <p:ext uri="{BB962C8B-B14F-4D97-AF65-F5344CB8AC3E}">
        <p14:creationId xmlns:p14="http://schemas.microsoft.com/office/powerpoint/2010/main" val="2969213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1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851558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a:t>
            </a:r>
            <a:r>
              <a:rPr lang="en-US" sz="3200" dirty="0" smtClean="0">
                <a:solidFill>
                  <a:srgbClr val="C00000"/>
                </a:solidFill>
                <a:latin typeface="Marcellus" panose="020E0602050203020307" pitchFamily="34" charset="0"/>
              </a:rPr>
              <a:t>1</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 Lets initialize turn with 0</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01640438"/>
              </p:ext>
            </p:extLst>
          </p:nvPr>
        </p:nvGraphicFramePr>
        <p:xfrm>
          <a:off x="981122" y="1831075"/>
          <a:ext cx="8128000" cy="2316480"/>
        </p:xfrm>
        <a:graphic>
          <a:graphicData uri="http://schemas.openxmlformats.org/drawingml/2006/table">
            <a:tbl>
              <a:tblPr firstRow="1" bandRow="1">
                <a:tableStyleId>{7DF18680-E054-41AD-8BC1-D1AEF772440D}</a:tableStyleId>
              </a:tblPr>
              <a:tblGrid>
                <a:gridCol w="4064000"/>
                <a:gridCol w="4064000"/>
              </a:tblGrid>
              <a:tr h="370840">
                <a:tc>
                  <a:txBody>
                    <a:bodyPr/>
                    <a:lstStyle/>
                    <a:p>
                      <a:r>
                        <a:rPr lang="en-IN" sz="2000" dirty="0" smtClean="0"/>
                        <a:t>P0, </a:t>
                      </a:r>
                      <a:r>
                        <a:rPr lang="en-IN" sz="2000" dirty="0" err="1" smtClean="0"/>
                        <a:t>i</a:t>
                      </a:r>
                      <a:r>
                        <a:rPr lang="en-IN" sz="2000" dirty="0" smtClean="0"/>
                        <a:t>=0</a:t>
                      </a:r>
                      <a:endParaRPr lang="en-IN" sz="2000" dirty="0"/>
                    </a:p>
                  </a:txBody>
                  <a:tcPr/>
                </a:tc>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3" name="Rectangle 12"/>
          <p:cNvSpPr/>
          <p:nvPr/>
        </p:nvSpPr>
        <p:spPr>
          <a:xfrm>
            <a:off x="9288382" y="563882"/>
            <a:ext cx="2404826" cy="461665"/>
          </a:xfrm>
          <a:prstGeom prst="rect">
            <a:avLst/>
          </a:prstGeom>
        </p:spPr>
        <p:txBody>
          <a:bodyPr wrap="none">
            <a:spAutoFit/>
          </a:bodyPr>
          <a:lstStyle/>
          <a:p>
            <a:r>
              <a:rPr lang="en-IN" sz="2400" dirty="0" smtClean="0">
                <a:latin typeface="Marcellus"/>
              </a:rPr>
              <a:t>CS=critical </a:t>
            </a:r>
            <a:r>
              <a:rPr lang="en-IN" sz="2400" dirty="0">
                <a:latin typeface="Marcellus"/>
              </a:rPr>
              <a:t>section</a:t>
            </a:r>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5552" y="1481416"/>
            <a:ext cx="2920621"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15"/>
          <p:cNvSpPr/>
          <p:nvPr/>
        </p:nvSpPr>
        <p:spPr>
          <a:xfrm>
            <a:off x="9471793" y="4238263"/>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31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a:t>
            </a:r>
            <a:r>
              <a:rPr lang="en-US" sz="3600" dirty="0" smtClean="0">
                <a:solidFill>
                  <a:srgbClr val="C00000"/>
                </a:solidFill>
                <a:latin typeface="Marcellus" panose="020E0602050203020307" pitchFamily="34" charset="0"/>
              </a:rPr>
              <a:t>in CS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43254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Can P1 enter CS while P0 is in CS-No</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4221991339"/>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tblGrid>
              <a:tr h="370840">
                <a:tc>
                  <a:txBody>
                    <a:bodyPr/>
                    <a:lstStyle/>
                    <a:p>
                      <a:r>
                        <a:rPr lang="en-IN" sz="2000" dirty="0" smtClean="0"/>
                        <a:t>P0, </a:t>
                      </a:r>
                      <a:r>
                        <a:rPr lang="en-IN" sz="2000" dirty="0" err="1" smtClean="0"/>
                        <a:t>i</a:t>
                      </a:r>
                      <a:r>
                        <a:rPr lang="en-IN" sz="2000" dirty="0" smtClean="0"/>
                        <a:t>=0</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44843183"/>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tblGrid>
              <a:tr h="659188">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1" name="TextBox 10"/>
          <p:cNvSpPr txBox="1"/>
          <p:nvPr/>
        </p:nvSpPr>
        <p:spPr>
          <a:xfrm>
            <a:off x="4149031" y="1212120"/>
            <a:ext cx="2238121" cy="4985980"/>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P0,Lets take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r>
              <a:rPr lang="en-IN" sz="2000" dirty="0" smtClean="0">
                <a:latin typeface="Marcellus"/>
              </a:rPr>
              <a:t>P0 enters CS</a:t>
            </a:r>
            <a:endParaRPr lang="en-IN" sz="2000" dirty="0">
              <a:latin typeface="Marcellus"/>
            </a:endParaRP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While P0 is Inside CS, Still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tries to enter the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6" name="TextBox 15"/>
          <p:cNvSpPr txBox="1"/>
          <p:nvPr/>
        </p:nvSpPr>
        <p:spPr>
          <a:xfrm>
            <a:off x="9555819" y="1212120"/>
            <a:ext cx="2331381"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Still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=true</a:t>
            </a:r>
          </a:p>
          <a:p>
            <a:pPr marL="285750" indent="-285750">
              <a:buFont typeface="Arial" panose="020B0604020202020204" pitchFamily="34" charset="0"/>
              <a:buChar char="•"/>
            </a:pPr>
            <a:r>
              <a:rPr lang="en-IN" sz="2000" dirty="0" smtClean="0">
                <a:latin typeface="Marcellus"/>
              </a:rPr>
              <a:t>P1 gets trapped in an infinite loop</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P1 is unable to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ight Arrow 16"/>
          <p:cNvSpPr/>
          <p:nvPr/>
        </p:nvSpPr>
        <p:spPr>
          <a:xfrm rot="19520003" flipV="1">
            <a:off x="6350291" y="425004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4525" y="4455932"/>
            <a:ext cx="1473959" cy="646331"/>
          </a:xfrm>
          <a:prstGeom prst="rect">
            <a:avLst/>
          </a:prstGeom>
          <a:noFill/>
        </p:spPr>
        <p:txBody>
          <a:bodyPr wrap="square" rtlCol="0">
            <a:spAutoFit/>
          </a:bodyPr>
          <a:lstStyle/>
          <a:p>
            <a:r>
              <a:rPr lang="en-US" dirty="0" smtClean="0"/>
              <a:t>Lets initialize turn with 0</a:t>
            </a:r>
            <a:endParaRPr lang="en-US" dirty="0"/>
          </a:p>
        </p:txBody>
      </p:sp>
    </p:spTree>
    <p:extLst>
      <p:ext uri="{BB962C8B-B14F-4D97-AF65-F5344CB8AC3E}">
        <p14:creationId xmlns:p14="http://schemas.microsoft.com/office/powerpoint/2010/main" val="702697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in Remainder </a:t>
            </a:r>
            <a:r>
              <a:rPr lang="en-US" sz="3600" dirty="0" smtClean="0">
                <a:solidFill>
                  <a:srgbClr val="C00000"/>
                </a:solidFill>
                <a:latin typeface="Marcellus" panose="020E0602050203020307" pitchFamily="34" charset="0"/>
              </a:rPr>
              <a:t>Section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410130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a:t>
            </a:r>
            <a:r>
              <a:rPr lang="en-IN" dirty="0" smtClean="0"/>
              <a:t>the producer </a:t>
            </a:r>
            <a:r>
              <a:rPr lang="en-IN" dirty="0"/>
              <a:t>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39" y="2350291"/>
            <a:ext cx="5304234"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15081FF-96FB-485A-8E4A-532563A6C880}"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5</a:t>
            </a:fld>
            <a:endParaRPr lang="en-US"/>
          </a:p>
        </p:txBody>
      </p:sp>
      <p:sp>
        <p:nvSpPr>
          <p:cNvPr id="13" name="Rectangle 3"/>
          <p:cNvSpPr txBox="1">
            <a:spLocks noChangeArrowheads="1"/>
          </p:cNvSpPr>
          <p:nvPr/>
        </p:nvSpPr>
        <p:spPr>
          <a:xfrm>
            <a:off x="6237839" y="2217421"/>
            <a:ext cx="5321815" cy="24280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charset="0"/>
              <a:buNone/>
              <a:defRPr/>
            </a:pPr>
            <a:endParaRPr lang="en-US" sz="1600" dirty="0" smtClean="0">
              <a:latin typeface="Monaco" charset="0"/>
              <a:ea typeface="ＭＳ Ｐゴシック" charset="0"/>
              <a:cs typeface="ＭＳ Ｐゴシック" charset="0"/>
            </a:endParaRPr>
          </a:p>
          <a:p>
            <a:pPr marL="0" indent="-114300">
              <a:buFont typeface="Monotype Sorts" pitchFamily="-84" charset="2"/>
              <a:buNone/>
              <a:defRPr/>
            </a:pPr>
            <a:r>
              <a:rPr lang="en-US" sz="7200" b="1" dirty="0" smtClean="0">
                <a:latin typeface="Courier New" panose="02070309020205020404" pitchFamily="49" charset="0"/>
                <a:cs typeface="Courier New" panose="02070309020205020404" pitchFamily="49" charset="0"/>
              </a:rPr>
              <a:t>Earlier Approach-</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item </a:t>
            </a:r>
            <a:r>
              <a:rPr lang="en-US" sz="5600" dirty="0" err="1" smtClean="0">
                <a:latin typeface="Courier New" panose="02070309020205020404" pitchFamily="49" charset="0"/>
                <a:cs typeface="Courier New" panose="02070309020205020404" pitchFamily="49" charset="0"/>
              </a:rPr>
              <a:t>next_produced</a:t>
            </a:r>
            <a:r>
              <a:rPr lang="en-US" sz="5600" dirty="0" smtClean="0">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while (true)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 produce an item in next produced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while (((in + 1) % BUFFER_SIZE) == out)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 /* do nothing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r>
              <a:rPr lang="en-US" sz="5600" dirty="0" smtClean="0">
                <a:solidFill>
                  <a:schemeClr val="accent1"/>
                </a:solidFill>
                <a:latin typeface="Courier New" panose="02070309020205020404" pitchFamily="49" charset="0"/>
                <a:cs typeface="Courier New" panose="02070309020205020404" pitchFamily="49" charset="0"/>
              </a:rPr>
              <a:t>buffer[in] = </a:t>
            </a:r>
            <a:r>
              <a:rPr lang="en-US" sz="5600" dirty="0" err="1" smtClean="0">
                <a:solidFill>
                  <a:schemeClr val="accent1"/>
                </a:solidFill>
                <a:latin typeface="Courier New" panose="02070309020205020404" pitchFamily="49" charset="0"/>
                <a:cs typeface="Courier New" panose="02070309020205020404" pitchFamily="49" charset="0"/>
              </a:rPr>
              <a:t>next_produced</a:t>
            </a:r>
            <a:r>
              <a:rPr lang="en-US" sz="5600" dirty="0" smtClean="0">
                <a:solidFill>
                  <a:schemeClr val="accent1"/>
                </a:solidFill>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r>
              <a:rPr lang="en-US" sz="5600" dirty="0" smtClean="0">
                <a:solidFill>
                  <a:schemeClr val="accent1"/>
                </a:solidFill>
                <a:latin typeface="Courier New" panose="02070309020205020404" pitchFamily="49" charset="0"/>
                <a:cs typeface="Courier New" panose="02070309020205020404" pitchFamily="49" charset="0"/>
              </a:rPr>
              <a:t>in = (in + 1) % BUFFER_SIZE;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p>
          <a:p>
            <a:pPr>
              <a:buFont typeface="Monotype Sorts" charset="0"/>
              <a:buNone/>
              <a:defRPr/>
            </a:pPr>
            <a:endParaRPr lang="en-US" sz="7200" dirty="0" smtClean="0">
              <a:ea typeface="ＭＳ Ｐゴシック" charset="0"/>
              <a:cs typeface="Arial" panose="020B0604020202020204" pitchFamily="34" charset="0"/>
            </a:endParaRPr>
          </a:p>
          <a:p>
            <a:pPr>
              <a:buFont typeface="Monotype Sorts" charset="0"/>
              <a:buNone/>
              <a:defRPr/>
            </a:pPr>
            <a:endParaRPr lang="en-US" sz="2000" dirty="0" smtClean="0">
              <a:latin typeface="Arial" panose="020B0604020202020204" pitchFamily="34" charset="0"/>
              <a:ea typeface="ＭＳ Ｐゴシック" charset="0"/>
              <a:cs typeface="Arial" panose="020B0604020202020204" pitchFamily="34" charset="0"/>
            </a:endParaRPr>
          </a:p>
          <a:p>
            <a:pPr>
              <a:buFont typeface="Monotype Sorts" charset="0"/>
              <a:buNone/>
              <a:defRPr/>
            </a:pPr>
            <a:r>
              <a:rPr lang="en-US" sz="1200" dirty="0" smtClean="0">
                <a:latin typeface="Arial" panose="020B0604020202020204" pitchFamily="34" charset="0"/>
                <a:ea typeface="ＭＳ Ｐゴシック" charset="0"/>
                <a:cs typeface="Arial" panose="020B0604020202020204" pitchFamily="34" charset="0"/>
              </a:rPr>
              <a:t>	</a:t>
            </a:r>
          </a:p>
          <a:p>
            <a:pPr marL="7168674" lvl="4">
              <a:buFontTx/>
              <a:buNone/>
              <a:defRPr/>
            </a:pPr>
            <a:endParaRPr lang="en-US" sz="800" dirty="0">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13947679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Can P1 enter CS while P0 is </a:t>
            </a:r>
            <a:r>
              <a:rPr lang="en-US" sz="3200" dirty="0" smtClean="0">
                <a:solidFill>
                  <a:srgbClr val="C00000"/>
                </a:solidFill>
                <a:latin typeface="Marcellus" panose="020E0602050203020307" pitchFamily="34" charset="0"/>
              </a:rPr>
              <a:t>in Remainder Section -Yes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2522305345"/>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tblGrid>
              <a:tr h="370840">
                <a:tc>
                  <a:txBody>
                    <a:bodyPr/>
                    <a:lstStyle/>
                    <a:p>
                      <a:r>
                        <a:rPr lang="en-IN" sz="2000" dirty="0" smtClean="0"/>
                        <a:t>P0, </a:t>
                      </a:r>
                      <a:r>
                        <a:rPr lang="en-IN" sz="2000" dirty="0" err="1" smtClean="0"/>
                        <a:t>i</a:t>
                      </a:r>
                      <a:r>
                        <a:rPr lang="en-IN" sz="2000" dirty="0" smtClean="0"/>
                        <a:t>=0</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35830625"/>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tblGrid>
              <a:tr h="659188">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After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Exit Code makes turn=1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Starts executing Remainder Section</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Now can P1 enter CS</a:t>
            </a: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6" name="TextBox 15"/>
          <p:cNvSpPr txBox="1"/>
          <p:nvPr/>
        </p:nvSpPr>
        <p:spPr>
          <a:xfrm>
            <a:off x="9555819" y="1212120"/>
            <a:ext cx="2481506"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Now turn=1,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enters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smtClean="0"/>
              <a:t>CS=critical </a:t>
            </a:r>
            <a:r>
              <a:rPr lang="en-IN" dirty="0"/>
              <a:t>section</a:t>
            </a:r>
          </a:p>
        </p:txBody>
      </p:sp>
      <p:sp>
        <p:nvSpPr>
          <p:cNvPr id="18" name="Right Arrow 17"/>
          <p:cNvSpPr/>
          <p:nvPr/>
        </p:nvSpPr>
        <p:spPr>
          <a:xfrm rot="20137565" flipV="1">
            <a:off x="5903556" y="427815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9272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a:t>
            </a:r>
            <a:r>
              <a:rPr lang="en-US" sz="3600" dirty="0" smtClean="0">
                <a:solidFill>
                  <a:srgbClr val="C00000"/>
                </a:solidFill>
                <a:latin typeface="Marcellus" panose="020E0602050203020307" pitchFamily="34" charset="0"/>
              </a:rPr>
              <a:t>P0 </a:t>
            </a:r>
            <a:r>
              <a:rPr lang="en-US" sz="3600" dirty="0">
                <a:solidFill>
                  <a:srgbClr val="C00000"/>
                </a:solidFill>
                <a:latin typeface="Marcellus" panose="020E0602050203020307" pitchFamily="34" charset="0"/>
              </a:rPr>
              <a:t>enter CS </a:t>
            </a:r>
            <a:r>
              <a:rPr lang="en-US" sz="3600" dirty="0" smtClean="0">
                <a:solidFill>
                  <a:srgbClr val="C00000"/>
                </a:solidFill>
                <a:latin typeface="Marcellus" panose="020E0602050203020307" pitchFamily="34" charset="0"/>
              </a:rPr>
              <a:t>immediately again after completing RS?</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55569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a:t>
            </a:r>
            <a:r>
              <a:rPr lang="en-US" sz="2800" dirty="0" smtClean="0">
                <a:solidFill>
                  <a:srgbClr val="C00000"/>
                </a:solidFill>
                <a:latin typeface="Marcellus" panose="020E0602050203020307" pitchFamily="34" charset="0"/>
              </a:rPr>
              <a:t>P0 </a:t>
            </a:r>
            <a:r>
              <a:rPr lang="en-US" sz="2800" dirty="0">
                <a:solidFill>
                  <a:srgbClr val="C00000"/>
                </a:solidFill>
                <a:latin typeface="Marcellus" panose="020E0602050203020307" pitchFamily="34" charset="0"/>
              </a:rPr>
              <a:t>enter CS immediately again after completing RS</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63585112"/>
              </p:ext>
            </p:extLst>
          </p:nvPr>
        </p:nvGraphicFramePr>
        <p:xfrm>
          <a:off x="981122" y="1831075"/>
          <a:ext cx="3154150" cy="2743200"/>
        </p:xfrm>
        <a:graphic>
          <a:graphicData uri="http://schemas.openxmlformats.org/drawingml/2006/table">
            <a:tbl>
              <a:tblPr firstRow="1" bandRow="1">
                <a:tableStyleId>{7DF18680-E054-41AD-8BC1-D1AEF772440D}</a:tableStyleId>
              </a:tblPr>
              <a:tblGrid>
                <a:gridCol w="3154150"/>
              </a:tblGrid>
              <a:tr h="370840">
                <a:tc>
                  <a:txBody>
                    <a:bodyPr/>
                    <a:lstStyle/>
                    <a:p>
                      <a:r>
                        <a:rPr lang="en-IN" sz="2400" dirty="0" smtClean="0"/>
                        <a:t>P0, </a:t>
                      </a:r>
                      <a:r>
                        <a:rPr lang="en-IN" sz="2400" dirty="0" err="1" smtClean="0"/>
                        <a:t>i</a:t>
                      </a:r>
                      <a:r>
                        <a:rPr lang="en-IN" sz="2400" dirty="0" smtClean="0"/>
                        <a:t>=0</a:t>
                      </a:r>
                      <a:endParaRPr lang="en-IN" sz="2400" dirty="0"/>
                    </a:p>
                  </a:txBody>
                  <a:tcPr/>
                </a:tc>
              </a:tr>
              <a:tr h="370840">
                <a:tc>
                  <a:txBody>
                    <a:bodyPr/>
                    <a:lstStyle/>
                    <a:p>
                      <a:r>
                        <a:rPr lang="en-IN" sz="2400" dirty="0" smtClean="0"/>
                        <a:t>do{</a:t>
                      </a:r>
                    </a:p>
                    <a:p>
                      <a:r>
                        <a:rPr lang="en-IN" sz="2400" dirty="0" smtClean="0"/>
                        <a:t>while(turn!=0);</a:t>
                      </a:r>
                    </a:p>
                    <a:p>
                      <a:r>
                        <a:rPr lang="en-IN" sz="2400" dirty="0" smtClean="0"/>
                        <a:t>        critical section</a:t>
                      </a:r>
                    </a:p>
                    <a:p>
                      <a:r>
                        <a:rPr lang="en-IN" sz="2400" dirty="0" smtClean="0"/>
                        <a:t>turn=1;</a:t>
                      </a:r>
                    </a:p>
                    <a:p>
                      <a:r>
                        <a:rPr lang="en-IN" sz="2400" dirty="0" smtClean="0"/>
                        <a:t>remainder section</a:t>
                      </a:r>
                    </a:p>
                    <a:p>
                      <a:r>
                        <a:rPr lang="en-IN" sz="2400" dirty="0" smtClean="0"/>
                        <a:t>}while(1);</a:t>
                      </a:r>
                    </a:p>
                  </a:txBody>
                  <a:tcPr/>
                </a:tc>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After 1</a:t>
            </a:r>
            <a:r>
              <a:rPr lang="en-IN" sz="2000" baseline="30000" dirty="0" smtClean="0">
                <a:latin typeface="Marcellus"/>
              </a:rPr>
              <a:t>st</a:t>
            </a:r>
            <a:r>
              <a:rPr lang="en-IN" sz="2000" dirty="0" smtClean="0">
                <a:latin typeface="Marcellus"/>
              </a:rPr>
              <a:t> run</a:t>
            </a:r>
          </a:p>
          <a:p>
            <a:pPr marL="285750" indent="-285750">
              <a:buFont typeface="Arial" panose="020B0604020202020204" pitchFamily="34" charset="0"/>
              <a:buChar char="•"/>
            </a:pPr>
            <a:r>
              <a:rPr lang="en-IN" sz="2000" dirty="0" smtClean="0">
                <a:latin typeface="Marcellus"/>
              </a:rPr>
              <a:t>turn becomes =1</a:t>
            </a:r>
            <a:r>
              <a:rPr lang="en-IN" sz="2000" dirty="0">
                <a:latin typeface="Marcellus"/>
              </a:rPr>
              <a:t>,</a:t>
            </a:r>
          </a:p>
          <a:p>
            <a:pPr marL="285750" indent="-285750">
              <a:buFont typeface="Arial" panose="020B0604020202020204" pitchFamily="34" charset="0"/>
              <a:buChar char="•"/>
            </a:pPr>
            <a:endParaRPr lang="en-IN" sz="2000" dirty="0" smtClean="0">
              <a:latin typeface="Marcellus"/>
            </a:endParaRPr>
          </a:p>
          <a:p>
            <a:r>
              <a:rPr lang="en-IN" sz="2000" dirty="0" smtClean="0">
                <a:latin typeface="Marcellus"/>
              </a:rPr>
              <a:t>For P0</a:t>
            </a:r>
          </a:p>
          <a:p>
            <a:pPr marL="285750" indent="-285750">
              <a:buFont typeface="Arial" panose="020B0604020202020204" pitchFamily="34" charset="0"/>
              <a:buChar char="•"/>
            </a:pPr>
            <a:r>
              <a:rPr lang="en-IN" sz="2000" dirty="0" smtClean="0">
                <a:latin typeface="Marcellus"/>
              </a:rPr>
              <a:t>while </a:t>
            </a:r>
            <a:r>
              <a:rPr lang="en-IN" sz="2000" dirty="0">
                <a:latin typeface="Marcellus"/>
              </a:rPr>
              <a:t>condition =true</a:t>
            </a:r>
          </a:p>
          <a:p>
            <a:pPr marL="285750" indent="-285750">
              <a:buFont typeface="Arial" panose="020B0604020202020204" pitchFamily="34" charset="0"/>
              <a:buChar char="•"/>
            </a:pPr>
            <a:r>
              <a:rPr lang="en-IN" sz="2000" dirty="0" smtClean="0">
                <a:latin typeface="Marcellus"/>
              </a:rPr>
              <a:t>P0 </a:t>
            </a:r>
            <a:r>
              <a:rPr lang="en-IN" sz="2000" dirty="0">
                <a:latin typeface="Marcellus"/>
              </a:rPr>
              <a:t>gets trapped in an infinite loop</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P0 </a:t>
            </a:r>
            <a:r>
              <a:rPr lang="en-IN" sz="2000" dirty="0">
                <a:latin typeface="Marcellus"/>
              </a:rPr>
              <a:t>is unable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smtClean="0"/>
              <a:t>CS=critical </a:t>
            </a:r>
            <a:r>
              <a:rPr lang="en-IN" dirty="0"/>
              <a:t>section</a:t>
            </a:r>
          </a:p>
        </p:txBody>
      </p:sp>
    </p:spTree>
    <p:extLst>
      <p:ext uri="{BB962C8B-B14F-4D97-AF65-F5344CB8AC3E}">
        <p14:creationId xmlns:p14="http://schemas.microsoft.com/office/powerpoint/2010/main" val="21442639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1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9774491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sp>
        <p:nvSpPr>
          <p:cNvPr id="15" name="TextBox 14"/>
          <p:cNvSpPr txBox="1"/>
          <p:nvPr/>
        </p:nvSpPr>
        <p:spPr>
          <a:xfrm>
            <a:off x="669758" y="1931564"/>
            <a:ext cx="1031507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If turn == </a:t>
            </a:r>
            <a:r>
              <a:rPr lang="en-IN" sz="2400" dirty="0" err="1" smtClean="0">
                <a:latin typeface="Marcellus"/>
              </a:rPr>
              <a:t>i</a:t>
            </a:r>
            <a:r>
              <a:rPr lang="en-IN" sz="2400" dirty="0" smtClean="0">
                <a:latin typeface="Marcellus"/>
              </a:rPr>
              <a:t>, then process Pi executes in critical section</a:t>
            </a:r>
          </a:p>
          <a:p>
            <a:pPr marL="342900" indent="-342900">
              <a:buFont typeface="Arial" panose="020B0604020202020204" pitchFamily="34" charset="0"/>
              <a:buChar char="•"/>
            </a:pPr>
            <a:endParaRPr lang="en-IN" sz="2400" dirty="0" smtClean="0">
              <a:latin typeface="Marcellus"/>
            </a:endParaRPr>
          </a:p>
          <a:p>
            <a:pPr marL="800100" lvl="1" indent="-342900">
              <a:buFont typeface="Arial" panose="020B0604020202020204" pitchFamily="34" charset="0"/>
              <a:buChar char="•"/>
            </a:pPr>
            <a:r>
              <a:rPr lang="en-IN" sz="2400" dirty="0" smtClean="0">
                <a:latin typeface="Marcellus"/>
              </a:rPr>
              <a:t>turn=0, Po executes CS</a:t>
            </a:r>
          </a:p>
          <a:p>
            <a:pPr marL="800100" lvl="1" indent="-342900">
              <a:buFont typeface="Arial" panose="020B0604020202020204" pitchFamily="34" charset="0"/>
              <a:buChar char="•"/>
            </a:pPr>
            <a:r>
              <a:rPr lang="en-IN" sz="2400" dirty="0" smtClean="0">
                <a:latin typeface="Marcellus"/>
              </a:rPr>
              <a:t>turn=1, P1 executes CS</a:t>
            </a:r>
            <a:endParaRPr lang="en-IN" sz="2400" dirty="0">
              <a:latin typeface="Marcellus"/>
            </a:endParaRPr>
          </a:p>
        </p:txBody>
      </p:sp>
    </p:spTree>
    <p:extLst>
      <p:ext uri="{BB962C8B-B14F-4D97-AF65-F5344CB8AC3E}">
        <p14:creationId xmlns:p14="http://schemas.microsoft.com/office/powerpoint/2010/main" val="9167359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1 :</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208767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Progress Requirement </a:t>
            </a:r>
            <a:r>
              <a:rPr lang="en-US" sz="3200" dirty="0" smtClean="0">
                <a:solidFill>
                  <a:srgbClr val="C00000"/>
                </a:solidFill>
                <a:latin typeface="Marcellus" panose="020E0602050203020307" pitchFamily="34" charset="0"/>
              </a:rPr>
              <a:t>Check</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After P0 comes out then P1 gets control to go inside</a:t>
            </a:r>
          </a:p>
          <a:p>
            <a:r>
              <a:rPr lang="en-IN" b="1" dirty="0" smtClean="0"/>
              <a:t>After P1 comes out then P0 gets control to go outside.</a:t>
            </a:r>
          </a:p>
          <a:p>
            <a:endParaRPr lang="en-IN" b="1" dirty="0" smtClean="0"/>
          </a:p>
          <a:p>
            <a:r>
              <a:rPr lang="en-IN" b="1" dirty="0" smtClean="0"/>
              <a:t>P0				P1</a:t>
            </a:r>
          </a:p>
          <a:p>
            <a:pPr marL="0" indent="0">
              <a:buNone/>
            </a:pPr>
            <a:endParaRPr lang="en-IN" b="1" dirty="0"/>
          </a:p>
        </p:txBody>
      </p:sp>
      <p:sp>
        <p:nvSpPr>
          <p:cNvPr id="11" name="Right Arrow 10"/>
          <p:cNvSpPr/>
          <p:nvPr/>
        </p:nvSpPr>
        <p:spPr>
          <a:xfrm>
            <a:off x="1742881" y="2797791"/>
            <a:ext cx="2747231"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urved Down Arrow 12"/>
          <p:cNvSpPr/>
          <p:nvPr/>
        </p:nvSpPr>
        <p:spPr>
          <a:xfrm rot="10800000">
            <a:off x="1574302" y="3172671"/>
            <a:ext cx="3028279" cy="9489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879803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Progress Requirement </a:t>
            </a:r>
            <a:r>
              <a:rPr lang="en-US" sz="3200" dirty="0" smtClean="0">
                <a:solidFill>
                  <a:srgbClr val="C00000"/>
                </a:solidFill>
                <a:latin typeface="Marcellus" panose="020E0602050203020307" pitchFamily="34" charset="0"/>
              </a:rPr>
              <a:t>Check</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It is Strict Alteration</a:t>
            </a:r>
          </a:p>
          <a:p>
            <a:pPr lvl="1"/>
            <a:r>
              <a:rPr lang="en-IN" b="1" dirty="0" smtClean="0"/>
              <a:t>Case 1-If a process doesn’t want to go to CS, still it goes due to alteration.</a:t>
            </a:r>
          </a:p>
          <a:p>
            <a:pPr lvl="1"/>
            <a:r>
              <a:rPr lang="en-IN" b="1" dirty="0" smtClean="0"/>
              <a:t>Case 2-If P1 doesn’t want to go in CS and P0 wants to go in CS, still P0 won’t get chance.</a:t>
            </a:r>
          </a:p>
          <a:p>
            <a:endParaRPr lang="en-IN" b="1" dirty="0" smtClean="0"/>
          </a:p>
          <a:p>
            <a:r>
              <a:rPr lang="en-IN" b="1" dirty="0" smtClean="0"/>
              <a:t>This Solution is not following progress</a:t>
            </a:r>
            <a:endParaRPr lang="en-IN" b="1" dirty="0"/>
          </a:p>
          <a:p>
            <a:endParaRPr lang="en-IN" b="1" dirty="0" smtClean="0"/>
          </a:p>
          <a:p>
            <a:pPr marL="0" indent="0">
              <a:buNone/>
            </a:pPr>
            <a:endParaRPr lang="en-IN" b="1" dirty="0"/>
          </a:p>
        </p:txBody>
      </p:sp>
    </p:spTree>
    <p:extLst>
      <p:ext uri="{BB962C8B-B14F-4D97-AF65-F5344CB8AC3E}">
        <p14:creationId xmlns:p14="http://schemas.microsoft.com/office/powerpoint/2010/main" val="86602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Bounded Waiting Check</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Process </a:t>
            </a:r>
            <a:r>
              <a:rPr lang="en-IN" dirty="0" smtClean="0"/>
              <a:t>0 </a:t>
            </a:r>
            <a:r>
              <a:rPr lang="en-IN" dirty="0"/>
              <a:t>can go directly and Process 1 can go after process 0 into critical section. So, Bounded waiting is satisfied.</a:t>
            </a:r>
          </a:p>
          <a:p>
            <a:pPr marL="0" indent="0">
              <a:buNone/>
            </a:pPr>
            <a:endParaRPr lang="en-IN" dirty="0"/>
          </a:p>
        </p:txBody>
      </p:sp>
    </p:spTree>
    <p:extLst>
      <p:ext uri="{BB962C8B-B14F-4D97-AF65-F5344CB8AC3E}">
        <p14:creationId xmlns:p14="http://schemas.microsoft.com/office/powerpoint/2010/main" val="22715997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sp>
        <p:nvSpPr>
          <p:cNvPr id="15" name="TextBox 14"/>
          <p:cNvSpPr txBox="1"/>
          <p:nvPr/>
        </p:nvSpPr>
        <p:spPr>
          <a:xfrm>
            <a:off x="669758" y="1931564"/>
            <a:ext cx="10315074"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Mutual Exclusion is preserved</a:t>
            </a:r>
          </a:p>
          <a:p>
            <a:pPr marL="800100" lvl="1" indent="-342900">
              <a:buFont typeface="Arial" panose="020B0604020202020204" pitchFamily="34" charset="0"/>
              <a:buChar char="•"/>
            </a:pPr>
            <a:r>
              <a:rPr lang="en-IN" sz="2400" dirty="0" smtClean="0">
                <a:latin typeface="Marcellus"/>
              </a:rPr>
              <a:t>Ensures that only one process at a time can be in its critical section.</a:t>
            </a:r>
          </a:p>
          <a:p>
            <a:pPr marL="342900" indent="-342900">
              <a:buFont typeface="Arial" panose="020B0604020202020204" pitchFamily="34" charset="0"/>
              <a:buChar char="•"/>
            </a:pPr>
            <a:endParaRPr lang="en-IN" sz="2400" dirty="0" smtClean="0">
              <a:latin typeface="Marcellus"/>
            </a:endParaRPr>
          </a:p>
          <a:p>
            <a:pPr marL="342900" indent="-342900">
              <a:buFont typeface="Arial" panose="020B0604020202020204" pitchFamily="34" charset="0"/>
              <a:buChar char="•"/>
            </a:pPr>
            <a:r>
              <a:rPr lang="en-IN" sz="2400" dirty="0" smtClean="0">
                <a:latin typeface="Marcellus"/>
              </a:rPr>
              <a:t>Does not satisfy, Progress Requirement</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smtClean="0">
                <a:latin typeface="Marcellus"/>
              </a:rPr>
              <a:t>Bounded Waiting Criteria is satisfied</a:t>
            </a:r>
          </a:p>
        </p:txBody>
      </p:sp>
    </p:spTree>
    <p:extLst>
      <p:ext uri="{BB962C8B-B14F-4D97-AF65-F5344CB8AC3E}">
        <p14:creationId xmlns:p14="http://schemas.microsoft.com/office/powerpoint/2010/main" val="1585948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the consumer 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16" y="2283836"/>
            <a:ext cx="5644653"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E3AD37D0-EB6F-49D2-947D-88921543B2DC}"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6</a:t>
            </a:fld>
            <a:endParaRPr lang="en-US"/>
          </a:p>
        </p:txBody>
      </p:sp>
      <p:sp>
        <p:nvSpPr>
          <p:cNvPr id="12" name="Rectangle 11"/>
          <p:cNvSpPr/>
          <p:nvPr/>
        </p:nvSpPr>
        <p:spPr>
          <a:xfrm>
            <a:off x="5659010" y="2283836"/>
            <a:ext cx="6096000" cy="2585323"/>
          </a:xfrm>
          <a:prstGeom prst="rect">
            <a:avLst/>
          </a:prstGeom>
        </p:spPr>
        <p:txBody>
          <a:bodyPr>
            <a:spAutoFit/>
          </a:bodyPr>
          <a:lstStyle/>
          <a:p>
            <a:r>
              <a:rPr lang="en-US" altLang="en-US" b="1" dirty="0" smtClean="0">
                <a:latin typeface="Courier New" pitchFamily="49" charset="0"/>
                <a:cs typeface="Courier New" pitchFamily="49" charset="0"/>
              </a:rPr>
              <a:t>Earlier Approach-</a:t>
            </a:r>
          </a:p>
          <a:p>
            <a:r>
              <a:rPr lang="en-US" altLang="en-US" sz="1600" dirty="0" smtClean="0">
                <a:latin typeface="Courier New" pitchFamily="49" charset="0"/>
                <a:cs typeface="Courier New" pitchFamily="49" charset="0"/>
              </a:rPr>
              <a:t>item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a:t>
            </a:r>
          </a:p>
          <a:p>
            <a:r>
              <a:rPr lang="en-US" altLang="en-US" sz="1600" dirty="0">
                <a:latin typeface="Courier New" pitchFamily="49" charset="0"/>
                <a:cs typeface="Courier New" pitchFamily="49" charset="0"/>
              </a:rPr>
              <a:t>while (true)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while (in == out) </a:t>
            </a:r>
          </a:p>
          <a:p>
            <a:r>
              <a:rPr lang="en-US" altLang="en-US" sz="1600" dirty="0">
                <a:latin typeface="Courier New" pitchFamily="49" charset="0"/>
                <a:cs typeface="Courier New" pitchFamily="49" charset="0"/>
              </a:rPr>
              <a:t>		; /* do nothing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 buffer[out]; </a:t>
            </a:r>
          </a:p>
          <a:p>
            <a:r>
              <a:rPr lang="en-US" altLang="en-US" sz="1600" dirty="0">
                <a:latin typeface="Courier New" pitchFamily="49" charset="0"/>
                <a:cs typeface="Courier New" pitchFamily="49" charset="0"/>
              </a:rPr>
              <a:t>	out = (out + 1) % BUFFER_SIZE;</a:t>
            </a:r>
            <a:br>
              <a:rPr lang="en-US" altLang="en-US" sz="1600" dirty="0">
                <a:latin typeface="Courier New" pitchFamily="49" charset="0"/>
                <a:cs typeface="Courier New" pitchFamily="49" charset="0"/>
              </a:rPr>
            </a:br>
            <a:endParaRPr lang="en-US" altLang="en-US" sz="1600" dirty="0">
              <a:latin typeface="Courier New" pitchFamily="49" charset="0"/>
              <a:cs typeface="Courier New" pitchFamily="49" charset="0"/>
            </a:endParaRPr>
          </a:p>
          <a:p>
            <a:r>
              <a:rPr lang="en-US" altLang="en-US" sz="1600" dirty="0">
                <a:latin typeface="Courier New" pitchFamily="49" charset="0"/>
                <a:cs typeface="Courier New" pitchFamily="49" charset="0"/>
              </a:rPr>
              <a:t>	/* consume the item in next consumed */ </a:t>
            </a:r>
          </a:p>
          <a:p>
            <a:r>
              <a:rPr lang="en-US" altLang="en-US" sz="1600" dirty="0">
                <a:latin typeface="Courier New" pitchFamily="49" charset="0"/>
                <a:cs typeface="Courier New" pitchFamily="49" charset="0"/>
              </a:rPr>
              <a:t>} </a:t>
            </a:r>
          </a:p>
        </p:txBody>
      </p:sp>
    </p:spTree>
    <p:extLst>
      <p:ext uri="{BB962C8B-B14F-4D97-AF65-F5344CB8AC3E}">
        <p14:creationId xmlns:p14="http://schemas.microsoft.com/office/powerpoint/2010/main" val="719956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Marcellus"/>
              </a:rPr>
              <a:t>Algorithm </a:t>
            </a:r>
            <a:r>
              <a:rPr lang="en-IN" dirty="0" smtClean="0">
                <a:latin typeface="Marcellus"/>
              </a:rPr>
              <a:t>2</a:t>
            </a:r>
          </a:p>
          <a:p>
            <a:pPr>
              <a:tabLst>
                <a:tab pos="739775" algn="l"/>
                <a:tab pos="1020763" algn="l"/>
                <a:tab pos="1257300" algn="l"/>
              </a:tabLst>
            </a:pPr>
            <a:r>
              <a:rPr lang="en-US" altLang="en-US" sz="2400" dirty="0">
                <a:solidFill>
                  <a:srgbClr val="000000"/>
                </a:solidFill>
                <a:latin typeface="Marcellus"/>
              </a:rPr>
              <a:t>The two processes share </a:t>
            </a:r>
            <a:r>
              <a:rPr lang="en-US" altLang="en-US" sz="2400" dirty="0" err="1" smtClean="0">
                <a:solidFill>
                  <a:srgbClr val="000000"/>
                </a:solidFill>
                <a:latin typeface="Marcellus"/>
              </a:rPr>
              <a:t>boolean</a:t>
            </a:r>
            <a:r>
              <a:rPr lang="en-US" altLang="en-US" sz="2400" dirty="0" smtClean="0">
                <a:solidFill>
                  <a:srgbClr val="000000"/>
                </a:solidFill>
                <a:latin typeface="Marcellus"/>
              </a:rPr>
              <a:t> array:</a:t>
            </a:r>
            <a:endParaRPr lang="en-US" altLang="en-US" sz="2400" dirty="0">
              <a:solidFill>
                <a:srgbClr val="000000"/>
              </a:solidFill>
              <a:latin typeface="Marcellus"/>
            </a:endParaRPr>
          </a:p>
          <a:p>
            <a:pPr lvl="1">
              <a:tabLst>
                <a:tab pos="739775" algn="l"/>
                <a:tab pos="1020763" algn="l"/>
                <a:tab pos="1257300" algn="l"/>
              </a:tabLst>
            </a:pPr>
            <a:r>
              <a:rPr lang="en-US" altLang="en-US" dirty="0" smtClean="0">
                <a:latin typeface="Marcellus"/>
              </a:rPr>
              <a:t>Boolean </a:t>
            </a:r>
            <a:r>
              <a:rPr lang="en-US" altLang="en-US" dirty="0">
                <a:latin typeface="Marcellus"/>
              </a:rPr>
              <a:t>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r>
              <a:rPr lang="en-US" altLang="en-US" sz="2400" dirty="0" smtClean="0">
                <a:solidFill>
                  <a:srgbClr val="000000"/>
                </a:solidFill>
                <a:latin typeface="Marcellus"/>
              </a:rPr>
              <a:t>!</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Boolean array can be initialized to false.</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As the process wants to enter CS, its cell can be made True.</a:t>
            </a:r>
            <a:endParaRPr lang="en-US" altLang="en-US" sz="2400" dirty="0">
              <a:solidFill>
                <a:srgbClr val="000000"/>
              </a:solidFill>
              <a:latin typeface="Marcellus"/>
            </a:endParaRPr>
          </a:p>
          <a:p>
            <a:pPr marL="0" indent="0">
              <a:buNone/>
            </a:pPr>
            <a:endParaRPr lang="en-IN" b="1" dirty="0"/>
          </a:p>
        </p:txBody>
      </p:sp>
      <p:graphicFrame>
        <p:nvGraphicFramePr>
          <p:cNvPr id="13" name="Table 12"/>
          <p:cNvGraphicFramePr>
            <a:graphicFrameLocks noGrp="1"/>
          </p:cNvGraphicFramePr>
          <p:nvPr>
            <p:extLst>
              <p:ext uri="{D42A27DB-BD31-4B8C-83A1-F6EECF244321}">
                <p14:modId xmlns:p14="http://schemas.microsoft.com/office/powerpoint/2010/main" val="3825399961"/>
              </p:ext>
            </p:extLst>
          </p:nvPr>
        </p:nvGraphicFramePr>
        <p:xfrm>
          <a:off x="8200560" y="4260076"/>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
        <p:nvSpPr>
          <p:cNvPr id="14" name="Rectangle 13"/>
          <p:cNvSpPr/>
          <p:nvPr/>
        </p:nvSpPr>
        <p:spPr>
          <a:xfrm>
            <a:off x="8066872" y="379841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spTree>
    <p:extLst>
      <p:ext uri="{BB962C8B-B14F-4D97-AF65-F5344CB8AC3E}">
        <p14:creationId xmlns:p14="http://schemas.microsoft.com/office/powerpoint/2010/main" val="2562910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Algorithm 2</a:t>
            </a:r>
          </a:p>
          <a:p>
            <a:pPr marL="0" indent="0">
              <a:buNone/>
            </a:pPr>
            <a:endParaRPr lang="en-IN" b="1" dirty="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755" y="1801506"/>
            <a:ext cx="6168787"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4408227" y="4776716"/>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8171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2</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611016872"/>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400" dirty="0" smtClean="0"/>
                        <a:t>P0</a:t>
                      </a:r>
                      <a:endParaRPr lang="en-IN" sz="2400" dirty="0"/>
                    </a:p>
                  </a:txBody>
                  <a:tcPr/>
                </a:tc>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5384" y="1776384"/>
            <a:ext cx="316628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3875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2</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0395830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400" dirty="0" smtClean="0"/>
                        <a:t>P0</a:t>
                      </a:r>
                      <a:endParaRPr lang="en-IN" sz="2400" dirty="0"/>
                    </a:p>
                  </a:txBody>
                  <a:tcPr/>
                </a:tc>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9047006" y="2419978"/>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568499131"/>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Tree>
    <p:extLst>
      <p:ext uri="{BB962C8B-B14F-4D97-AF65-F5344CB8AC3E}">
        <p14:creationId xmlns:p14="http://schemas.microsoft.com/office/powerpoint/2010/main" val="1663047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2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1257735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a:t>
            </a: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0818130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295211635"/>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95748848"/>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It checks If his friend P1 wants to go, </a:t>
            </a:r>
          </a:p>
          <a:p>
            <a:pPr marL="285750" indent="-285750">
              <a:buFont typeface="Arial" panose="020B0604020202020204" pitchFamily="34" charset="0"/>
              <a:buChar char="•"/>
            </a:pPr>
            <a:r>
              <a:rPr lang="en-IN" sz="2000" dirty="0" smtClean="0">
                <a:latin typeface="Marcellus"/>
              </a:rPr>
              <a:t>As flag[1]=F</a:t>
            </a:r>
          </a:p>
          <a:p>
            <a:pPr marL="285750" indent="-285750">
              <a:buFont typeface="Arial" panose="020B0604020202020204" pitchFamily="34" charset="0"/>
              <a:buChar char="•"/>
            </a:pPr>
            <a:r>
              <a:rPr lang="en-IN" sz="2000" dirty="0" smtClean="0">
                <a:latin typeface="Marcellus"/>
              </a:rPr>
              <a:t>Control Comes out of while loop </a:t>
            </a:r>
          </a:p>
          <a:p>
            <a:pPr marL="285750" indent="-285750">
              <a:buFont typeface="Arial" panose="020B0604020202020204" pitchFamily="34" charset="0"/>
              <a:buChar char="•"/>
            </a:pPr>
            <a:r>
              <a:rPr lang="en-IN" sz="2000" dirty="0" smtClean="0">
                <a:latin typeface="Marcellus"/>
              </a:rPr>
              <a:t>P0  executes CS</a:t>
            </a: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9909" y="1558020"/>
            <a:ext cx="247025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767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a:t>
            </a: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61120321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959229196"/>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1936322"/>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It checks If his friend P1 wants to go, </a:t>
            </a:r>
          </a:p>
          <a:p>
            <a:pPr marL="285750" indent="-285750">
              <a:buFont typeface="Arial" panose="020B0604020202020204" pitchFamily="34" charset="0"/>
              <a:buChar char="•"/>
            </a:pPr>
            <a:r>
              <a:rPr lang="en-IN" sz="2000" dirty="0" smtClean="0">
                <a:latin typeface="Marcellus"/>
              </a:rPr>
              <a:t>As flag[1]=F</a:t>
            </a:r>
          </a:p>
          <a:p>
            <a:pPr marL="285750" indent="-285750">
              <a:buFont typeface="Arial" panose="020B0604020202020204" pitchFamily="34" charset="0"/>
              <a:buChar char="•"/>
            </a:pPr>
            <a:r>
              <a:rPr lang="en-IN" sz="2000" dirty="0" smtClean="0">
                <a:latin typeface="Marcellus"/>
              </a:rPr>
              <a:t>Control Comes out of while loop </a:t>
            </a:r>
          </a:p>
          <a:p>
            <a:pPr marL="285750" indent="-285750">
              <a:buFont typeface="Arial" panose="020B0604020202020204" pitchFamily="34" charset="0"/>
              <a:buChar char="•"/>
            </a:pPr>
            <a:r>
              <a:rPr lang="en-IN" sz="2000" dirty="0" smtClean="0">
                <a:latin typeface="Marcellus"/>
              </a:rPr>
              <a:t>P0  executes CS</a:t>
            </a: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070382"/>
            <a:ext cx="2446964"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flag[1]=T,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=true</a:t>
            </a:r>
          </a:p>
          <a:p>
            <a:pPr marL="285750" indent="-285750">
              <a:buFont typeface="Arial" panose="020B0604020202020204" pitchFamily="34" charset="0"/>
              <a:buChar char="•"/>
            </a:pPr>
            <a:r>
              <a:rPr lang="en-IN" sz="2000" dirty="0" smtClean="0">
                <a:latin typeface="Marcellus"/>
              </a:rPr>
              <a:t>P1 gets trapped in an infinite loop</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P1 is unable to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graphicFrame>
        <p:nvGraphicFramePr>
          <p:cNvPr id="18" name="Table 17"/>
          <p:cNvGraphicFramePr>
            <a:graphicFrameLocks noGrp="1"/>
          </p:cNvGraphicFramePr>
          <p:nvPr>
            <p:extLst>
              <p:ext uri="{D42A27DB-BD31-4B8C-83A1-F6EECF244321}">
                <p14:modId xmlns:p14="http://schemas.microsoft.com/office/powerpoint/2010/main" val="3695870912"/>
              </p:ext>
            </p:extLst>
          </p:nvPr>
        </p:nvGraphicFramePr>
        <p:xfrm>
          <a:off x="8516082" y="5467741"/>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Tree>
    <p:extLst>
      <p:ext uri="{BB962C8B-B14F-4D97-AF65-F5344CB8AC3E}">
        <p14:creationId xmlns:p14="http://schemas.microsoft.com/office/powerpoint/2010/main" val="332006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a:t>
            </a:r>
            <a:r>
              <a:rPr lang="en-US" sz="2800" dirty="0" smtClean="0">
                <a:solidFill>
                  <a:srgbClr val="C00000"/>
                </a:solidFill>
                <a:latin typeface="Marcellus" panose="020E0602050203020307" pitchFamily="34" charset="0"/>
              </a:rPr>
              <a:t>Section ?</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3809649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P1 enter CS while P0 is in Remainder Section </a:t>
            </a:r>
            <a:r>
              <a:rPr lang="en-US" sz="2800" dirty="0" smtClean="0">
                <a:solidFill>
                  <a:srgbClr val="C00000"/>
                </a:solidFill>
                <a:latin typeface="Marcellus" panose="020E0602050203020307" pitchFamily="34" charset="0"/>
              </a:rPr>
              <a:t>?Yes</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35523234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588408553"/>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T</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49130547"/>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261454"/>
            <a:ext cx="2620370"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After finishing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Sets </a:t>
            </a:r>
            <a:r>
              <a:rPr lang="en-IN" sz="2000" dirty="0">
                <a:latin typeface="Marcellus"/>
              </a:rPr>
              <a:t>flag[o]=false </a:t>
            </a: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Continues with RS</a:t>
            </a: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370638"/>
            <a:ext cx="2446964"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flag[1]=T,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enters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Tree>
    <p:extLst>
      <p:ext uri="{BB962C8B-B14F-4D97-AF65-F5344CB8AC3E}">
        <p14:creationId xmlns:p14="http://schemas.microsoft.com/office/powerpoint/2010/main" val="37627532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2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950868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a:t>
            </a:r>
            <a:r>
              <a:rPr lang="en-IN" dirty="0" smtClean="0"/>
              <a:t>he </a:t>
            </a:r>
            <a:r>
              <a:rPr lang="en-IN" dirty="0"/>
              <a:t>producer and consumer </a:t>
            </a:r>
            <a:r>
              <a:rPr lang="en-IN" dirty="0" smtClean="0"/>
              <a:t>routines  are correct </a:t>
            </a:r>
            <a:r>
              <a:rPr lang="en-IN" dirty="0"/>
              <a:t>separately, </a:t>
            </a:r>
            <a:endParaRPr lang="en-IN" dirty="0" smtClean="0"/>
          </a:p>
          <a:p>
            <a:pPr lvl="1"/>
            <a:r>
              <a:rPr lang="en-IN" dirty="0" smtClean="0"/>
              <a:t>May </a:t>
            </a:r>
            <a:r>
              <a:rPr lang="en-IN" dirty="0"/>
              <a:t>not function correctly when executed concurrently.</a:t>
            </a:r>
          </a:p>
          <a:p>
            <a:endParaRPr lang="en-IN" dirty="0" smtClean="0"/>
          </a:p>
          <a:p>
            <a:r>
              <a:rPr lang="en-IN" b="1" dirty="0" smtClean="0"/>
              <a:t>Suppose </a:t>
            </a:r>
            <a:r>
              <a:rPr lang="en-IN" b="1" dirty="0"/>
              <a:t>that the value of the variable counter is </a:t>
            </a:r>
            <a:r>
              <a:rPr lang="en-IN" b="1" dirty="0" smtClean="0"/>
              <a:t>currently 5 </a:t>
            </a: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B2DAB97B-4AE3-4FD2-B9A2-A764A8B25ACF}"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7</a:t>
            </a:fld>
            <a:endParaRPr lang="en-US"/>
          </a:p>
        </p:txBody>
      </p:sp>
    </p:spTree>
    <p:extLst>
      <p:ext uri="{BB962C8B-B14F-4D97-AF65-F5344CB8AC3E}">
        <p14:creationId xmlns:p14="http://schemas.microsoft.com/office/powerpoint/2010/main" val="35990375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2:</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6077298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a:t>
            </a:r>
            <a:r>
              <a:rPr lang="en-US" sz="3600" dirty="0" smtClean="0">
                <a:solidFill>
                  <a:srgbClr val="C00000"/>
                </a:solidFill>
                <a:latin typeface="Marcellus" panose="020E0602050203020307" pitchFamily="34" charset="0"/>
              </a:rPr>
              <a:t>P0 </a:t>
            </a:r>
            <a:r>
              <a:rPr lang="en-US" sz="3600" dirty="0">
                <a:solidFill>
                  <a:srgbClr val="C00000"/>
                </a:solidFill>
                <a:latin typeface="Marcellus" panose="020E0602050203020307" pitchFamily="34" charset="0"/>
              </a:rPr>
              <a:t>enter CS </a:t>
            </a:r>
            <a:r>
              <a:rPr lang="en-US" sz="3600" dirty="0" smtClean="0">
                <a:solidFill>
                  <a:srgbClr val="C00000"/>
                </a:solidFill>
                <a:latin typeface="Marcellus" panose="020E0602050203020307" pitchFamily="34" charset="0"/>
              </a:rPr>
              <a:t>immediately again after completing RS?</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7939413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P0 enter CS immediately again after completing </a:t>
            </a:r>
            <a:r>
              <a:rPr lang="en-US" sz="2800" dirty="0" smtClean="0">
                <a:solidFill>
                  <a:srgbClr val="C00000"/>
                </a:solidFill>
                <a:latin typeface="Marcellus" panose="020E0602050203020307" pitchFamily="34" charset="0"/>
              </a:rPr>
              <a:t>RS? Yes</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467863671"/>
              </p:ext>
            </p:extLst>
          </p:nvPr>
        </p:nvGraphicFramePr>
        <p:xfrm>
          <a:off x="3849557" y="5139723"/>
          <a:ext cx="1544600" cy="111252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16115774"/>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561767" y="1729602"/>
            <a:ext cx="4531056"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If His friend P1 is not interested in CS and flag[1]=F</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and If P0 wants to go again , is interested, so set flag[0]=T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loop is false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So P0 can enter CS any number of times</a:t>
            </a:r>
          </a:p>
        </p:txBody>
      </p:sp>
    </p:spTree>
    <p:extLst>
      <p:ext uri="{BB962C8B-B14F-4D97-AF65-F5344CB8AC3E}">
        <p14:creationId xmlns:p14="http://schemas.microsoft.com/office/powerpoint/2010/main" val="714507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If P1 wants to go in CS again and immediately after executing RS, it can enter again if P2 is not interested in CS</a:t>
            </a:r>
          </a:p>
          <a:p>
            <a:endParaRPr lang="en-IN" b="1" dirty="0" smtClean="0"/>
          </a:p>
          <a:p>
            <a:r>
              <a:rPr lang="en-IN" b="1" dirty="0" smtClean="0"/>
              <a:t>Whichever process is interested , while others are not, gets to enter CS</a:t>
            </a:r>
          </a:p>
          <a:p>
            <a:endParaRPr lang="en-IN" b="1" dirty="0"/>
          </a:p>
          <a:p>
            <a:r>
              <a:rPr lang="en-IN" b="1" dirty="0" smtClean="0"/>
              <a:t>Progress till now.</a:t>
            </a:r>
          </a:p>
          <a:p>
            <a:pPr marL="0" indent="0">
              <a:buNone/>
            </a:pPr>
            <a:endParaRPr lang="en-IN" b="1" dirty="0"/>
          </a:p>
        </p:txBody>
      </p:sp>
    </p:spTree>
    <p:extLst>
      <p:ext uri="{BB962C8B-B14F-4D97-AF65-F5344CB8AC3E}">
        <p14:creationId xmlns:p14="http://schemas.microsoft.com/office/powerpoint/2010/main" val="27076380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Contradiction crops up…………….Now…</a:t>
            </a:r>
          </a:p>
          <a:p>
            <a:pPr marL="0" indent="0">
              <a:buNone/>
            </a:pPr>
            <a:endParaRPr lang="en-IN" b="1" dirty="0"/>
          </a:p>
        </p:txBody>
      </p:sp>
    </p:spTree>
    <p:extLst>
      <p:ext uri="{BB962C8B-B14F-4D97-AF65-F5344CB8AC3E}">
        <p14:creationId xmlns:p14="http://schemas.microsoft.com/office/powerpoint/2010/main" val="38239749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smtClean="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812049081"/>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509372449"/>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86006233"/>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261454"/>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Gets trapped in While</a:t>
            </a:r>
          </a:p>
          <a:p>
            <a:pPr marL="285750" indent="-285750">
              <a:buFont typeface="Arial" panose="020B0604020202020204" pitchFamily="34" charset="0"/>
              <a:buChar char="•"/>
            </a:pPr>
            <a:r>
              <a:rPr lang="en-IN" sz="2000" dirty="0" smtClean="0">
                <a:latin typeface="Marcellus"/>
              </a:rPr>
              <a:t>Infinite Loop </a:t>
            </a:r>
            <a:endParaRPr lang="en-IN" sz="2000" dirty="0">
              <a:latin typeface="Marcellus"/>
            </a:endParaRPr>
          </a:p>
          <a:p>
            <a:pPr marL="285750" indent="-285750">
              <a:buFont typeface="Arial" panose="020B0604020202020204" pitchFamily="34" charset="0"/>
              <a:buChar char="•"/>
            </a:pPr>
            <a:r>
              <a:rPr lang="en-IN" sz="2000" dirty="0" smtClean="0">
                <a:latin typeface="Marcellus"/>
              </a:rPr>
              <a:t>P0 Doesn’t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8" name="TextBox 17"/>
          <p:cNvSpPr txBox="1"/>
          <p:nvPr/>
        </p:nvSpPr>
        <p:spPr>
          <a:xfrm>
            <a:off x="9674647" y="1283236"/>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Gets trapped in While</a:t>
            </a:r>
          </a:p>
          <a:p>
            <a:pPr marL="285750" indent="-285750">
              <a:buFont typeface="Arial" panose="020B0604020202020204" pitchFamily="34" charset="0"/>
              <a:buChar char="•"/>
            </a:pPr>
            <a:r>
              <a:rPr lang="en-IN" sz="2000" dirty="0" smtClean="0">
                <a:latin typeface="Marcellus"/>
              </a:rPr>
              <a:t>Infinite Loop </a:t>
            </a:r>
            <a:endParaRPr lang="en-IN" sz="2000" dirty="0">
              <a:latin typeface="Marcellus"/>
            </a:endParaRPr>
          </a:p>
          <a:p>
            <a:pPr marL="285750" indent="-285750">
              <a:buFont typeface="Arial" panose="020B0604020202020204" pitchFamily="34" charset="0"/>
              <a:buChar char="•"/>
            </a:pPr>
            <a:r>
              <a:rPr lang="en-IN" sz="2000" dirty="0" smtClean="0">
                <a:latin typeface="Marcellus"/>
              </a:rPr>
              <a:t>P1 Doesn’t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TextBox 16"/>
          <p:cNvSpPr txBox="1"/>
          <p:nvPr/>
        </p:nvSpPr>
        <p:spPr>
          <a:xfrm>
            <a:off x="6859081" y="825268"/>
            <a:ext cx="2429301" cy="369332"/>
          </a:xfrm>
          <a:prstGeom prst="rect">
            <a:avLst/>
          </a:prstGeom>
          <a:noFill/>
        </p:spPr>
        <p:txBody>
          <a:bodyPr wrap="square" rtlCol="0">
            <a:spAutoFit/>
          </a:bodyPr>
          <a:lstStyle/>
          <a:p>
            <a:r>
              <a:rPr lang="en-US" dirty="0" smtClean="0">
                <a:solidFill>
                  <a:srgbClr val="C00000"/>
                </a:solidFill>
              </a:rPr>
              <a:t>Concurrent Execution!!!</a:t>
            </a:r>
            <a:endParaRPr lang="en-US" dirty="0">
              <a:solidFill>
                <a:srgbClr val="C00000"/>
              </a:solidFill>
            </a:endParaRPr>
          </a:p>
        </p:txBody>
      </p:sp>
    </p:spTree>
    <p:extLst>
      <p:ext uri="{BB962C8B-B14F-4D97-AF65-F5344CB8AC3E}">
        <p14:creationId xmlns:p14="http://schemas.microsoft.com/office/powerpoint/2010/main" val="5027586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If Both P0,P1 want to enter CS, Both go in </a:t>
            </a:r>
            <a:r>
              <a:rPr lang="en-IN" b="1" dirty="0" err="1" smtClean="0"/>
              <a:t>infinte</a:t>
            </a:r>
            <a:r>
              <a:rPr lang="en-IN" b="1" dirty="0" smtClean="0"/>
              <a:t> loop, No one gets CS</a:t>
            </a:r>
          </a:p>
          <a:p>
            <a:endParaRPr lang="en-IN" b="1" dirty="0"/>
          </a:p>
          <a:p>
            <a:r>
              <a:rPr lang="en-IN" b="1" dirty="0" smtClean="0"/>
              <a:t>Thus, No Progress.</a:t>
            </a:r>
          </a:p>
          <a:p>
            <a:pPr marL="0" indent="0">
              <a:buNone/>
            </a:pPr>
            <a:endParaRPr lang="en-IN" b="1" dirty="0"/>
          </a:p>
        </p:txBody>
      </p:sp>
    </p:spTree>
    <p:extLst>
      <p:ext uri="{BB962C8B-B14F-4D97-AF65-F5344CB8AC3E}">
        <p14:creationId xmlns:p14="http://schemas.microsoft.com/office/powerpoint/2010/main" val="32011238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sp>
        <p:nvSpPr>
          <p:cNvPr id="13" name="TextBox 12"/>
          <p:cNvSpPr txBox="1"/>
          <p:nvPr/>
        </p:nvSpPr>
        <p:spPr>
          <a:xfrm>
            <a:off x="822158" y="2125943"/>
            <a:ext cx="8908696"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If turn == </a:t>
            </a:r>
            <a:r>
              <a:rPr lang="en-IN" sz="2400" dirty="0" err="1" smtClean="0">
                <a:latin typeface="Marcellus"/>
              </a:rPr>
              <a:t>i</a:t>
            </a:r>
            <a:r>
              <a:rPr lang="en-IN" sz="2400" dirty="0" smtClean="0">
                <a:latin typeface="Marcellus"/>
              </a:rPr>
              <a:t>, then process Pi executes in critical section</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smtClean="0">
                <a:latin typeface="Marcellus"/>
              </a:rPr>
              <a:t>Mutual Exclusion is preserved</a:t>
            </a:r>
          </a:p>
          <a:p>
            <a:pPr marL="342900" indent="-342900">
              <a:buFont typeface="Arial" panose="020B0604020202020204" pitchFamily="34" charset="0"/>
              <a:buChar char="•"/>
            </a:pPr>
            <a:endParaRPr lang="en-IN" sz="2400" dirty="0" smtClean="0">
              <a:latin typeface="Marcellus"/>
            </a:endParaRPr>
          </a:p>
          <a:p>
            <a:pPr marL="342900" indent="-342900">
              <a:buFont typeface="Arial" panose="020B0604020202020204" pitchFamily="34" charset="0"/>
              <a:buChar char="•"/>
            </a:pPr>
            <a:r>
              <a:rPr lang="en-IN" sz="2400" dirty="0" smtClean="0">
                <a:latin typeface="Marcellus"/>
              </a:rPr>
              <a:t>Does not satisfy, Progress Requirement.</a:t>
            </a:r>
          </a:p>
        </p:txBody>
      </p:sp>
    </p:spTree>
    <p:extLst>
      <p:ext uri="{BB962C8B-B14F-4D97-AF65-F5344CB8AC3E}">
        <p14:creationId xmlns:p14="http://schemas.microsoft.com/office/powerpoint/2010/main" val="16586661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Now Lets us combine the concept of </a:t>
            </a:r>
          </a:p>
          <a:p>
            <a:endParaRPr lang="en-IN" b="1" dirty="0" smtClean="0"/>
          </a:p>
          <a:p>
            <a:endParaRPr lang="en-IN" b="1" dirty="0" smtClean="0"/>
          </a:p>
          <a:p>
            <a:endParaRPr lang="en-IN" b="1" dirty="0"/>
          </a:p>
          <a:p>
            <a:r>
              <a:rPr lang="en-IN" b="1" dirty="0" smtClean="0"/>
              <a:t>both Algorithm 1 and  Algorithm 2</a:t>
            </a:r>
          </a:p>
          <a:p>
            <a:pPr marL="0" indent="0">
              <a:buNone/>
            </a:pPr>
            <a:endParaRPr lang="en-IN" b="1" dirty="0"/>
          </a:p>
        </p:txBody>
      </p:sp>
    </p:spTree>
    <p:extLst>
      <p:ext uri="{BB962C8B-B14F-4D97-AF65-F5344CB8AC3E}">
        <p14:creationId xmlns:p14="http://schemas.microsoft.com/office/powerpoint/2010/main" val="15119990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arcellus"/>
              </a:rPr>
              <a:t>Algorithm 3/Peterson’s Solution</a:t>
            </a:r>
            <a:endParaRPr lang="en-IN" dirty="0" smtClean="0">
              <a:latin typeface="Marcellus"/>
            </a:endParaRPr>
          </a:p>
          <a:p>
            <a:pPr>
              <a:tabLst>
                <a:tab pos="739775" algn="l"/>
                <a:tab pos="1020763" algn="l"/>
                <a:tab pos="1257300" algn="l"/>
              </a:tabLst>
            </a:pPr>
            <a:r>
              <a:rPr lang="en-US" altLang="en-US" sz="2400" dirty="0">
                <a:solidFill>
                  <a:srgbClr val="000000"/>
                </a:solidFill>
                <a:latin typeface="Marcellus"/>
              </a:rPr>
              <a:t>The two processes share two variables:</a:t>
            </a:r>
          </a:p>
          <a:p>
            <a:pPr lvl="1">
              <a:tabLst>
                <a:tab pos="739775" algn="l"/>
                <a:tab pos="1020763" algn="l"/>
                <a:tab pos="1257300" algn="l"/>
              </a:tabLst>
            </a:pPr>
            <a:r>
              <a:rPr lang="en-US" altLang="en-US" dirty="0" err="1">
                <a:latin typeface="Marcellus"/>
              </a:rPr>
              <a:t>int</a:t>
            </a:r>
            <a:r>
              <a:rPr lang="en-US" altLang="en-US" dirty="0">
                <a:latin typeface="Marcellus"/>
              </a:rPr>
              <a:t> turn; </a:t>
            </a:r>
          </a:p>
          <a:p>
            <a:pPr lvl="1">
              <a:tabLst>
                <a:tab pos="739775" algn="l"/>
                <a:tab pos="1020763" algn="l"/>
                <a:tab pos="1257300" algn="l"/>
              </a:tabLst>
            </a:pPr>
            <a:r>
              <a:rPr lang="en-US" altLang="en-US" dirty="0">
                <a:latin typeface="Marcellus"/>
              </a:rPr>
              <a:t>Boolean 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The variable </a:t>
            </a:r>
            <a:r>
              <a:rPr lang="en-US" altLang="en-US" sz="2400" dirty="0">
                <a:latin typeface="Marcellus"/>
                <a:cs typeface="Courier New" pitchFamily="49" charset="0"/>
              </a:rPr>
              <a:t>turn</a:t>
            </a:r>
            <a:r>
              <a:rPr lang="en-US" altLang="en-US" sz="2400" dirty="0">
                <a:solidFill>
                  <a:srgbClr val="000000"/>
                </a:solidFill>
                <a:latin typeface="Marcellus"/>
              </a:rPr>
              <a:t> indicates whose turn it is to enter the critical section</a:t>
            </a:r>
          </a:p>
          <a:p>
            <a:pPr>
              <a:tabLst>
                <a:tab pos="739775" algn="l"/>
                <a:tab pos="1020763" algn="l"/>
                <a:tab pos="1257300" algn="l"/>
              </a:tabLst>
            </a:pPr>
            <a:endParaRPr lang="en-US" altLang="en-US" sz="2400" dirty="0" smtClean="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p>
          <a:p>
            <a:pPr marL="0" indent="0">
              <a:buNone/>
            </a:pPr>
            <a:endParaRPr lang="en-IN" b="1" dirty="0"/>
          </a:p>
        </p:txBody>
      </p:sp>
    </p:spTree>
    <p:extLst>
      <p:ext uri="{BB962C8B-B14F-4D97-AF65-F5344CB8AC3E}">
        <p14:creationId xmlns:p14="http://schemas.microsoft.com/office/powerpoint/2010/main" val="2904560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 </a:t>
            </a:r>
            <a:r>
              <a:rPr lang="en-IN" dirty="0"/>
              <a:t>producer and consumer processes execute </a:t>
            </a:r>
            <a:endParaRPr lang="en-IN" dirty="0" smtClean="0"/>
          </a:p>
          <a:p>
            <a:pPr lvl="1"/>
            <a:r>
              <a:rPr lang="en-IN" dirty="0" smtClean="0"/>
              <a:t>the statements "</a:t>
            </a:r>
            <a:r>
              <a:rPr lang="en-IN" dirty="0"/>
              <a:t>counter++" and "counter--" concurrently. </a:t>
            </a:r>
            <a:endParaRPr lang="en-IN" dirty="0" smtClean="0"/>
          </a:p>
          <a:p>
            <a:endParaRPr lang="en-IN" dirty="0" smtClean="0"/>
          </a:p>
          <a:p>
            <a:r>
              <a:rPr lang="en-IN" dirty="0" smtClean="0"/>
              <a:t>Result= counter </a:t>
            </a:r>
            <a:r>
              <a:rPr lang="en-IN" dirty="0"/>
              <a:t>may be 4, 5, or 6</a:t>
            </a:r>
            <a:r>
              <a:rPr lang="en-IN" dirty="0" smtClean="0"/>
              <a:t>!</a:t>
            </a:r>
          </a:p>
          <a:p>
            <a:endParaRPr lang="en-IN" dirty="0" smtClean="0"/>
          </a:p>
          <a:p>
            <a:r>
              <a:rPr lang="en-IN" dirty="0" smtClean="0"/>
              <a:t>The only correct </a:t>
            </a:r>
            <a:r>
              <a:rPr lang="en-IN" dirty="0"/>
              <a:t>result, </a:t>
            </a:r>
            <a:r>
              <a:rPr lang="en-IN" dirty="0" smtClean="0"/>
              <a:t>counter </a:t>
            </a:r>
            <a:r>
              <a:rPr lang="en-IN" dirty="0"/>
              <a:t>== 5, </a:t>
            </a:r>
            <a:r>
              <a:rPr lang="en-IN" b="1" dirty="0"/>
              <a:t>which is generated </a:t>
            </a:r>
            <a:r>
              <a:rPr lang="en-IN" b="1" dirty="0" smtClean="0"/>
              <a:t>correctly</a:t>
            </a:r>
          </a:p>
          <a:p>
            <a:pPr lvl="1"/>
            <a:r>
              <a:rPr lang="en-IN" b="1" dirty="0" smtClean="0"/>
              <a:t> </a:t>
            </a:r>
            <a:r>
              <a:rPr lang="en-IN" b="1" dirty="0"/>
              <a:t>if </a:t>
            </a:r>
            <a:r>
              <a:rPr lang="en-IN" b="1" dirty="0" smtClean="0"/>
              <a:t>the producer </a:t>
            </a:r>
            <a:r>
              <a:rPr lang="en-IN" b="1" dirty="0"/>
              <a:t>and consumer execute separately.</a:t>
            </a:r>
            <a:endParaRPr lang="en-US" b="1"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92723446-FB8E-4816-A584-C5CF8CF0FD22}"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8</a:t>
            </a:fld>
            <a:endParaRPr lang="en-US"/>
          </a:p>
        </p:txBody>
      </p:sp>
    </p:spTree>
    <p:extLst>
      <p:ext uri="{BB962C8B-B14F-4D97-AF65-F5344CB8AC3E}">
        <p14:creationId xmlns:p14="http://schemas.microsoft.com/office/powerpoint/2010/main" val="3198931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3/Peterson’s Solution</a:t>
            </a:r>
            <a:endParaRPr lang="en-IN" b="1" dirty="0" smtClean="0"/>
          </a:p>
          <a:p>
            <a:pPr marL="0" indent="0">
              <a:buNone/>
            </a:pPr>
            <a:endParaRPr lang="en-IN" b="1" dirty="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119" y="1692322"/>
            <a:ext cx="6741993"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268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3</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943076229"/>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000" dirty="0" smtClean="0"/>
                        <a:t>P0</a:t>
                      </a:r>
                      <a:endParaRPr lang="en-IN" sz="2000" dirty="0"/>
                    </a:p>
                  </a:txBody>
                  <a:tcPr/>
                </a:tc>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0079" y="1580813"/>
            <a:ext cx="3562066"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6149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3</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408588300"/>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000" dirty="0" smtClean="0"/>
                        <a:t>P0</a:t>
                      </a:r>
                      <a:endParaRPr lang="en-IN" sz="2000" dirty="0"/>
                    </a:p>
                  </a:txBody>
                  <a:tcPr/>
                </a:tc>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
        <p:nvSpPr>
          <p:cNvPr id="13" name="Rectangle 12"/>
          <p:cNvSpPr/>
          <p:nvPr/>
        </p:nvSpPr>
        <p:spPr>
          <a:xfrm>
            <a:off x="9047006" y="2036099"/>
            <a:ext cx="2969083" cy="830997"/>
          </a:xfrm>
          <a:prstGeom prst="rect">
            <a:avLst/>
          </a:prstGeom>
        </p:spPr>
        <p:txBody>
          <a:bodyPr wrap="none">
            <a:spAutoFit/>
          </a:bodyPr>
          <a:lstStyle/>
          <a:p>
            <a:r>
              <a:rPr lang="en-IN" sz="2400" dirty="0" smtClean="0">
                <a:latin typeface="Marcellus"/>
              </a:rPr>
              <a:t>turn=0/1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285052818"/>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Tree>
    <p:extLst>
      <p:ext uri="{BB962C8B-B14F-4D97-AF65-F5344CB8AC3E}">
        <p14:creationId xmlns:p14="http://schemas.microsoft.com/office/powerpoint/2010/main" val="160735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398209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 Can </a:t>
            </a:r>
            <a:r>
              <a:rPr lang="en-US" sz="2800" dirty="0">
                <a:solidFill>
                  <a:srgbClr val="C00000"/>
                </a:solidFill>
                <a:latin typeface="Marcellus" panose="020E0602050203020307" pitchFamily="34" charset="0"/>
              </a:rPr>
              <a:t>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84</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1</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4013334017"/>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sp>
        <p:nvSpPr>
          <p:cNvPr id="16" name="TextBox 15"/>
          <p:cNvSpPr txBox="1"/>
          <p:nvPr/>
        </p:nvSpPr>
        <p:spPr>
          <a:xfrm>
            <a:off x="3630305" y="1070382"/>
            <a:ext cx="2620370"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Sets flag as true </a:t>
            </a:r>
            <a:endParaRPr lang="en-IN" sz="2000" dirty="0">
              <a:latin typeface="Marcellus"/>
            </a:endParaRP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turn=1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is not interested </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(T&amp;&amp;F);</a:t>
            </a:r>
          </a:p>
          <a:p>
            <a:pPr marL="285750" indent="-285750">
              <a:buFont typeface="Arial" panose="020B0604020202020204" pitchFamily="34" charset="0"/>
              <a:buChar char="•"/>
            </a:pPr>
            <a:r>
              <a:rPr lang="en-IN" sz="2000" dirty="0" smtClean="0">
                <a:latin typeface="Marcellus"/>
              </a:rPr>
              <a:t>while(F);</a:t>
            </a:r>
          </a:p>
          <a:p>
            <a:pPr marL="285750" indent="-285750">
              <a:buFont typeface="Arial" panose="020B0604020202020204" pitchFamily="34" charset="0"/>
              <a:buChar char="•"/>
            </a:pPr>
            <a:r>
              <a:rPr lang="en-IN" sz="2000" dirty="0" smtClean="0">
                <a:latin typeface="Marcellus"/>
              </a:rPr>
              <a:t>exits while loop</a:t>
            </a:r>
          </a:p>
          <a:p>
            <a:pPr marL="285750" indent="-285750">
              <a:buFont typeface="Arial" panose="020B0604020202020204" pitchFamily="34" charset="0"/>
              <a:buChar char="•"/>
            </a:pPr>
            <a:r>
              <a:rPr lang="en-IN" sz="2000" dirty="0" smtClean="0">
                <a:latin typeface="Marcellus"/>
              </a:rPr>
              <a:t>P0 executes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graphicFrame>
        <p:nvGraphicFramePr>
          <p:cNvPr id="19" name="Table 18"/>
          <p:cNvGraphicFramePr>
            <a:graphicFrameLocks noGrp="1"/>
          </p:cNvGraphicFramePr>
          <p:nvPr>
            <p:extLst>
              <p:ext uri="{D42A27DB-BD31-4B8C-83A1-F6EECF244321}">
                <p14:modId xmlns:p14="http://schemas.microsoft.com/office/powerpoint/2010/main" val="1929082214"/>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40077393"/>
              </p:ext>
            </p:extLst>
          </p:nvPr>
        </p:nvGraphicFramePr>
        <p:xfrm>
          <a:off x="5977719" y="1638667"/>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pic>
        <p:nvPicPr>
          <p:cNvPr id="1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959" b="13649"/>
          <a:stretch/>
        </p:blipFill>
        <p:spPr bwMode="auto">
          <a:xfrm>
            <a:off x="9962866" y="1580813"/>
            <a:ext cx="2147906" cy="323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712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 Can </a:t>
            </a:r>
            <a:r>
              <a:rPr lang="en-US" sz="2800" dirty="0">
                <a:solidFill>
                  <a:srgbClr val="C00000"/>
                </a:solidFill>
                <a:latin typeface="Marcellus" panose="020E0602050203020307" pitchFamily="34" charset="0"/>
              </a:rPr>
              <a:t>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70566764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728659" y="1930561"/>
            <a:ext cx="178639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Interested</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Already Inside CS</a:t>
            </a:r>
            <a:endParaRPr lang="en-IN" dirty="0"/>
          </a:p>
        </p:txBody>
      </p:sp>
      <p:sp>
        <p:nvSpPr>
          <p:cNvPr id="17" name="TextBox 16"/>
          <p:cNvSpPr txBox="1"/>
          <p:nvPr/>
        </p:nvSpPr>
        <p:spPr>
          <a:xfrm>
            <a:off x="9758809" y="1338540"/>
            <a:ext cx="2129050"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smtClean="0">
              <a:latin typeface="Marcellus"/>
            </a:endParaRPr>
          </a:p>
          <a:p>
            <a:pPr marL="342900" indent="-342900">
              <a:buFont typeface="Arial" panose="020B0604020202020204" pitchFamily="34" charset="0"/>
              <a:buChar char="•"/>
            </a:pPr>
            <a:r>
              <a:rPr lang="en-IN" sz="2000" dirty="0" smtClean="0">
                <a:latin typeface="Marcellus"/>
              </a:rPr>
              <a:t>set flag[1]=T,</a:t>
            </a:r>
          </a:p>
          <a:p>
            <a:pPr marL="342900" indent="-342900">
              <a:buFont typeface="Arial" panose="020B0604020202020204" pitchFamily="34" charset="0"/>
              <a:buChar char="•"/>
            </a:pPr>
            <a:r>
              <a:rPr lang="en-IN" sz="2000" dirty="0" smtClean="0">
                <a:latin typeface="Marcellus"/>
              </a:rPr>
              <a:t>turn=0</a:t>
            </a:r>
          </a:p>
          <a:p>
            <a:pPr marL="342900" indent="-342900">
              <a:buFont typeface="Arial" panose="020B0604020202020204" pitchFamily="34" charset="0"/>
              <a:buChar char="•"/>
            </a:pPr>
            <a:r>
              <a:rPr lang="en-IN" sz="2000" dirty="0" smtClean="0">
                <a:latin typeface="Marcellus"/>
              </a:rPr>
              <a:t>while(T&amp;&amp;T);</a:t>
            </a:r>
          </a:p>
          <a:p>
            <a:pPr marL="342900" indent="-342900">
              <a:buFont typeface="Arial" panose="020B0604020202020204" pitchFamily="34" charset="0"/>
              <a:buChar char="•"/>
            </a:pPr>
            <a:r>
              <a:rPr lang="en-IN" sz="2000" dirty="0" smtClean="0">
                <a:latin typeface="Marcellus"/>
              </a:rPr>
              <a:t>while(T);</a:t>
            </a:r>
          </a:p>
          <a:p>
            <a:pPr marL="342900" indent="-342900">
              <a:buFont typeface="Arial" panose="020B0604020202020204" pitchFamily="34" charset="0"/>
              <a:buChar char="•"/>
            </a:pPr>
            <a:r>
              <a:rPr lang="en-IN" sz="2000" dirty="0" smtClean="0">
                <a:latin typeface="Marcellus"/>
              </a:rPr>
              <a:t>gets trapped</a:t>
            </a:r>
          </a:p>
          <a:p>
            <a:pPr marL="342900" indent="-342900">
              <a:buFont typeface="Arial" panose="020B0604020202020204" pitchFamily="34" charset="0"/>
              <a:buChar char="•"/>
            </a:pPr>
            <a:r>
              <a:rPr lang="en-IN" sz="2000" dirty="0" smtClean="0">
                <a:latin typeface="Marcellus"/>
              </a:rPr>
              <a:t>goes in </a:t>
            </a:r>
            <a:r>
              <a:rPr lang="en-IN" sz="2000" dirty="0" err="1" smtClean="0">
                <a:latin typeface="Marcellus"/>
              </a:rPr>
              <a:t>Infinte</a:t>
            </a:r>
            <a:r>
              <a:rPr lang="en-IN" sz="2000" dirty="0" smtClean="0">
                <a:latin typeface="Marcellus"/>
              </a:rPr>
              <a:t> loop</a:t>
            </a:r>
          </a:p>
          <a:p>
            <a:endParaRPr lang="en-IN" sz="2000" dirty="0" smtClean="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4283360811"/>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39526346"/>
              </p:ext>
            </p:extLst>
          </p:nvPr>
        </p:nvGraphicFramePr>
        <p:xfrm>
          <a:off x="5416701" y="1578213"/>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Tree>
    <p:extLst>
      <p:ext uri="{BB962C8B-B14F-4D97-AF65-F5344CB8AC3E}">
        <p14:creationId xmlns:p14="http://schemas.microsoft.com/office/powerpoint/2010/main" val="38399994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a:t>
            </a:r>
            <a:r>
              <a:rPr lang="en-US" sz="2800" dirty="0" smtClean="0">
                <a:solidFill>
                  <a:srgbClr val="C00000"/>
                </a:solidFill>
                <a:latin typeface="Marcellus" panose="020E0602050203020307" pitchFamily="34" charset="0"/>
              </a:rPr>
              <a:t>Section ?</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072989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Can P1 enter CS while P0 is in Remainder Section </a:t>
            </a:r>
            <a:r>
              <a:rPr lang="en-US" sz="2800" dirty="0" smtClean="0">
                <a:solidFill>
                  <a:srgbClr val="C00000"/>
                </a:solidFill>
                <a:latin typeface="Marcellus" panose="020E0602050203020307" pitchFamily="34" charset="0"/>
              </a:rPr>
              <a:t>?Yes</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2703772040"/>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630305" y="1776672"/>
            <a:ext cx="219699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after P0 comes out of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 to False</a:t>
            </a:r>
            <a:endParaRPr lang="en-IN" dirty="0"/>
          </a:p>
        </p:txBody>
      </p:sp>
      <p:sp>
        <p:nvSpPr>
          <p:cNvPr id="17" name="TextBox 16"/>
          <p:cNvSpPr txBox="1"/>
          <p:nvPr/>
        </p:nvSpPr>
        <p:spPr>
          <a:xfrm>
            <a:off x="9758809" y="1338540"/>
            <a:ext cx="212905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smtClean="0">
              <a:latin typeface="Marcellus"/>
            </a:endParaRPr>
          </a:p>
          <a:p>
            <a:pPr marL="342900" indent="-342900">
              <a:buFont typeface="Arial" panose="020B0604020202020204" pitchFamily="34" charset="0"/>
              <a:buChar char="•"/>
            </a:pPr>
            <a:r>
              <a:rPr lang="en-IN" sz="2000" dirty="0" smtClean="0">
                <a:latin typeface="Marcellus"/>
              </a:rPr>
              <a:t>set flag[1]=T,</a:t>
            </a:r>
          </a:p>
          <a:p>
            <a:pPr marL="342900" indent="-342900">
              <a:buFont typeface="Arial" panose="020B0604020202020204" pitchFamily="34" charset="0"/>
              <a:buChar char="•"/>
            </a:pPr>
            <a:r>
              <a:rPr lang="en-IN" sz="2000" dirty="0" smtClean="0">
                <a:latin typeface="Marcellus"/>
              </a:rPr>
              <a:t>turn=0</a:t>
            </a:r>
          </a:p>
          <a:p>
            <a:pPr marL="342900" indent="-342900">
              <a:buFont typeface="Arial" panose="020B0604020202020204" pitchFamily="34" charset="0"/>
              <a:buChar char="•"/>
            </a:pPr>
            <a:r>
              <a:rPr lang="en-IN" sz="2000" dirty="0" smtClean="0">
                <a:latin typeface="Marcellus"/>
              </a:rPr>
              <a:t>while(T&amp;&amp;F);</a:t>
            </a:r>
          </a:p>
          <a:p>
            <a:pPr marL="342900" indent="-342900">
              <a:buFont typeface="Arial" panose="020B0604020202020204" pitchFamily="34" charset="0"/>
              <a:buChar char="•"/>
            </a:pPr>
            <a:r>
              <a:rPr lang="en-IN" sz="2000" dirty="0" smtClean="0">
                <a:latin typeface="Marcellus"/>
              </a:rPr>
              <a:t>while(F);</a:t>
            </a:r>
          </a:p>
          <a:p>
            <a:pPr marL="342900" indent="-342900">
              <a:buFont typeface="Arial" panose="020B0604020202020204" pitchFamily="34" charset="0"/>
              <a:buChar char="•"/>
            </a:pPr>
            <a:r>
              <a:rPr lang="en-IN" sz="2000" dirty="0" smtClean="0">
                <a:latin typeface="Marcellus"/>
              </a:rPr>
              <a:t>control comes out of while loop</a:t>
            </a:r>
          </a:p>
          <a:p>
            <a:pPr marL="342900" indent="-342900">
              <a:buFont typeface="Arial" panose="020B0604020202020204" pitchFamily="34" charset="0"/>
              <a:buChar char="•"/>
            </a:pPr>
            <a:r>
              <a:rPr lang="en-IN" sz="2000" dirty="0" smtClean="0">
                <a:latin typeface="Marcellus"/>
              </a:rPr>
              <a:t>P1 Executes CS</a:t>
            </a:r>
          </a:p>
          <a:p>
            <a:endParaRPr lang="en-IN" sz="2000" dirty="0" smtClean="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913639995"/>
              </p:ext>
            </p:extLst>
          </p:nvPr>
        </p:nvGraphicFramePr>
        <p:xfrm>
          <a:off x="79070"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49422227"/>
              </p:ext>
            </p:extLst>
          </p:nvPr>
        </p:nvGraphicFramePr>
        <p:xfrm>
          <a:off x="5827295" y="1546334"/>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Tree>
    <p:extLst>
      <p:ext uri="{BB962C8B-B14F-4D97-AF65-F5344CB8AC3E}">
        <p14:creationId xmlns:p14="http://schemas.microsoft.com/office/powerpoint/2010/main" val="1967872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0917552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3:</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7232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634373" y="73982"/>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926389" y="98986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tx1">
                    <a:lumMod val="85000"/>
                    <a:lumOff val="15000"/>
                  </a:schemeClr>
                </a:solidFill>
                <a:latin typeface="Marcellus" panose="020E0602050203020307" pitchFamily="34" charset="0"/>
              </a:rPr>
              <a:t>" counter++" may be implemented in machine language as –</a:t>
            </a:r>
          </a:p>
          <a:p>
            <a:pPr marL="3657600" lvl="8" indent="0">
              <a:buNone/>
            </a:pPr>
            <a:r>
              <a:rPr lang="en-IN" sz="2400" dirty="0">
                <a:solidFill>
                  <a:schemeClr val="tx1">
                    <a:lumMod val="85000"/>
                    <a:lumOff val="15000"/>
                  </a:schemeClr>
                </a:solidFill>
                <a:latin typeface="Marcellus" panose="020E0602050203020307" pitchFamily="34" charset="0"/>
              </a:rPr>
              <a:t>register1 = counter</a:t>
            </a:r>
          </a:p>
          <a:p>
            <a:pPr marL="3657600" lvl="8" indent="0">
              <a:buNone/>
            </a:pPr>
            <a:r>
              <a:rPr lang="en-IN" sz="2400" dirty="0">
                <a:solidFill>
                  <a:schemeClr val="tx1">
                    <a:lumMod val="85000"/>
                    <a:lumOff val="15000"/>
                  </a:schemeClr>
                </a:solidFill>
                <a:latin typeface="Marcellus" panose="020E0602050203020307" pitchFamily="34" charset="0"/>
              </a:rPr>
              <a:t>register1 = register1 + 1</a:t>
            </a:r>
          </a:p>
          <a:p>
            <a:pPr marL="3657600" lvl="8" indent="0">
              <a:buNone/>
            </a:pPr>
            <a:r>
              <a:rPr lang="en-IN" sz="2400" dirty="0">
                <a:solidFill>
                  <a:schemeClr val="tx1">
                    <a:lumMod val="85000"/>
                    <a:lumOff val="15000"/>
                  </a:schemeClr>
                </a:solidFill>
                <a:latin typeface="Marcellus" panose="020E0602050203020307" pitchFamily="34" charset="0"/>
              </a:rPr>
              <a:t>counter= register1</a:t>
            </a:r>
          </a:p>
          <a:p>
            <a:r>
              <a:rPr lang="en-IN" sz="2400" dirty="0">
                <a:solidFill>
                  <a:schemeClr val="tx1">
                    <a:lumMod val="85000"/>
                    <a:lumOff val="15000"/>
                  </a:schemeClr>
                </a:solidFill>
                <a:latin typeface="Marcellus" panose="020E0602050203020307" pitchFamily="34" charset="0"/>
              </a:rPr>
              <a:t>register1 is one of the local CPU registers. </a:t>
            </a:r>
          </a:p>
          <a:p>
            <a:endParaRPr lang="en-IN" sz="2400" dirty="0">
              <a:solidFill>
                <a:schemeClr val="tx1">
                  <a:lumMod val="85000"/>
                  <a:lumOff val="15000"/>
                </a:schemeClr>
              </a:solidFill>
              <a:latin typeface="Marcellus" panose="020E0602050203020307" pitchFamily="34" charset="0"/>
            </a:endParaRPr>
          </a:p>
          <a:p>
            <a:r>
              <a:rPr lang="en-IN" sz="2400" dirty="0">
                <a:solidFill>
                  <a:schemeClr val="tx1">
                    <a:lumMod val="85000"/>
                    <a:lumOff val="15000"/>
                  </a:schemeClr>
                </a:solidFill>
                <a:latin typeface="Marcellus" panose="020E0602050203020307" pitchFamily="34" charset="0"/>
              </a:rPr>
              <a:t>"counter--" is implemented as follows:</a:t>
            </a:r>
          </a:p>
          <a:p>
            <a:pPr marL="0" indent="0">
              <a:buNone/>
            </a:pPr>
            <a:r>
              <a:rPr lang="en-IN" sz="2400" dirty="0">
                <a:solidFill>
                  <a:schemeClr val="tx1">
                    <a:lumMod val="85000"/>
                    <a:lumOff val="15000"/>
                  </a:schemeClr>
                </a:solidFill>
                <a:latin typeface="Marcellus" panose="020E0602050203020307" pitchFamily="34" charset="0"/>
              </a:rPr>
              <a:t>			register2 = counter</a:t>
            </a:r>
          </a:p>
          <a:p>
            <a:pPr marL="0" indent="0">
              <a:buNone/>
            </a:pPr>
            <a:r>
              <a:rPr lang="en-IN" sz="2400" dirty="0">
                <a:solidFill>
                  <a:schemeClr val="tx1">
                    <a:lumMod val="85000"/>
                    <a:lumOff val="15000"/>
                  </a:schemeClr>
                </a:solidFill>
                <a:latin typeface="Marcellus" panose="020E0602050203020307" pitchFamily="34" charset="0"/>
              </a:rPr>
              <a:t>			register2 = register2 ~ 1</a:t>
            </a:r>
          </a:p>
          <a:p>
            <a:pPr marL="0" indent="0">
              <a:buNone/>
            </a:pPr>
            <a:r>
              <a:rPr lang="en-IN" sz="2400" dirty="0">
                <a:solidFill>
                  <a:schemeClr val="tx1">
                    <a:lumMod val="85000"/>
                    <a:lumOff val="15000"/>
                  </a:schemeClr>
                </a:solidFill>
                <a:latin typeface="Marcellus" panose="020E0602050203020307" pitchFamily="34" charset="0"/>
              </a:rPr>
              <a:t>			counter= register2</a:t>
            </a:r>
          </a:p>
          <a:p>
            <a:r>
              <a:rPr lang="en-IN" sz="2400" dirty="0">
                <a:solidFill>
                  <a:schemeClr val="tx1">
                    <a:lumMod val="85000"/>
                    <a:lumOff val="15000"/>
                  </a:schemeClr>
                </a:solidFill>
                <a:latin typeface="Marcellus" panose="020E0602050203020307" pitchFamily="34" charset="0"/>
              </a:rPr>
              <a:t>register2 is one </a:t>
            </a:r>
            <a:r>
              <a:rPr lang="en-IN" sz="2400" dirty="0" smtClean="0">
                <a:solidFill>
                  <a:schemeClr val="tx1">
                    <a:lumMod val="85000"/>
                    <a:lumOff val="15000"/>
                  </a:schemeClr>
                </a:solidFill>
                <a:latin typeface="Marcellus" panose="020E0602050203020307" pitchFamily="34" charset="0"/>
              </a:rPr>
              <a:t>of </a:t>
            </a:r>
            <a:r>
              <a:rPr lang="en-IN" sz="2400" dirty="0">
                <a:solidFill>
                  <a:schemeClr val="tx1">
                    <a:lumMod val="85000"/>
                    <a:lumOff val="15000"/>
                  </a:schemeClr>
                </a:solidFill>
                <a:latin typeface="Marcellus" panose="020E0602050203020307" pitchFamily="34" charset="0"/>
              </a:rPr>
              <a:t>the local CPU registers.</a:t>
            </a: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CFD52BC9-0311-4BC9-91FE-02D73B1F3C7C}" type="datetime1">
              <a:rPr lang="en-US" smtClean="0"/>
              <a:t>10/12/2021</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9</a:t>
            </a:fld>
            <a:endParaRPr lang="en-US"/>
          </a:p>
        </p:txBody>
      </p:sp>
    </p:spTree>
    <p:extLst>
      <p:ext uri="{BB962C8B-B14F-4D97-AF65-F5344CB8AC3E}">
        <p14:creationId xmlns:p14="http://schemas.microsoft.com/office/powerpoint/2010/main" val="12973981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smtClean="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90</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9215497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630305" y="1261454"/>
            <a:ext cx="234939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r>
              <a:rPr lang="en-IN" sz="2000" dirty="0" smtClean="0">
                <a:latin typeface="Marcellus"/>
              </a:rPr>
              <a:t>Now P0 is also interested</a:t>
            </a:r>
          </a:p>
          <a:p>
            <a:pPr marL="285750" indent="-285750">
              <a:buFont typeface="Arial" panose="020B0604020202020204" pitchFamily="34" charset="0"/>
              <a:buChar char="•"/>
            </a:pPr>
            <a:r>
              <a:rPr lang="en-IN" sz="2000" dirty="0" smtClean="0">
                <a:latin typeface="Marcellus"/>
              </a:rPr>
              <a:t>sets flag as true</a:t>
            </a:r>
          </a:p>
          <a:p>
            <a:r>
              <a:rPr lang="en-IN" sz="2000" dirty="0" smtClean="0">
                <a:latin typeface="Marcellus"/>
              </a:rPr>
              <a:t>and turn=1</a:t>
            </a:r>
          </a:p>
          <a:p>
            <a:pPr marL="342900" indent="-342900">
              <a:buFont typeface="Arial" panose="020B0604020202020204" pitchFamily="34" charset="0"/>
              <a:buChar char="•"/>
            </a:pPr>
            <a:r>
              <a:rPr lang="en-IN" sz="2000" dirty="0" smtClean="0">
                <a:latin typeface="Marcellus"/>
              </a:rPr>
              <a:t>while(T&amp;&amp;T);</a:t>
            </a:r>
          </a:p>
          <a:p>
            <a:r>
              <a:rPr lang="en-IN" sz="2000" dirty="0" smtClean="0">
                <a:latin typeface="Marcellus"/>
              </a:rPr>
              <a:t>	while(T);</a:t>
            </a:r>
          </a:p>
          <a:p>
            <a:r>
              <a:rPr lang="en-IN" sz="2000" dirty="0" smtClean="0">
                <a:latin typeface="Marcellus"/>
              </a:rPr>
              <a:t>	P0 gets trapped</a:t>
            </a:r>
          </a:p>
          <a:p>
            <a:pPr marL="285750" indent="-285750">
              <a:buFont typeface="Arial" panose="020B0604020202020204" pitchFamily="34" charset="0"/>
              <a:buChar char="•"/>
            </a:pPr>
            <a:r>
              <a:rPr lang="en-IN" sz="2000" dirty="0" smtClean="0">
                <a:latin typeface="Marcellus"/>
              </a:rPr>
              <a:t>Now Context Switch </a:t>
            </a:r>
          </a:p>
          <a:p>
            <a:pPr marL="285750" indent="-285750">
              <a:buFont typeface="Arial" panose="020B0604020202020204" pitchFamily="34" charset="0"/>
              <a:buChar char="•"/>
            </a:pPr>
            <a:r>
              <a:rPr lang="en-IN" sz="2000" dirty="0" smtClean="0">
                <a:latin typeface="Marcellus"/>
              </a:rPr>
              <a:t>Doesn’t enter CS</a:t>
            </a:r>
            <a:endParaRPr lang="en-IN" sz="2000" dirty="0">
              <a:latin typeface="Marcellus"/>
            </a:endParaRPr>
          </a:p>
        </p:txBody>
      </p:sp>
      <p:sp>
        <p:nvSpPr>
          <p:cNvPr id="18" name="TextBox 17"/>
          <p:cNvSpPr txBox="1"/>
          <p:nvPr/>
        </p:nvSpPr>
        <p:spPr>
          <a:xfrm>
            <a:off x="9674647" y="1283236"/>
            <a:ext cx="2620370"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Suppose P1 is interested </a:t>
            </a:r>
          </a:p>
          <a:p>
            <a:pPr marL="285750" indent="-285750">
              <a:buFont typeface="Arial" panose="020B0604020202020204" pitchFamily="34" charset="0"/>
              <a:buChar char="•"/>
            </a:pPr>
            <a:r>
              <a:rPr lang="en-IN" sz="2000" dirty="0" smtClean="0">
                <a:latin typeface="Marcellus"/>
              </a:rPr>
              <a:t>sets flag as true and turn=0</a:t>
            </a:r>
          </a:p>
          <a:p>
            <a:pPr marL="285750" indent="-285750">
              <a:buFont typeface="Arial" panose="020B0604020202020204" pitchFamily="34" charset="0"/>
              <a:buChar char="•"/>
            </a:pPr>
            <a:r>
              <a:rPr lang="en-IN" sz="2000" dirty="0" smtClean="0">
                <a:latin typeface="Marcellus"/>
              </a:rPr>
              <a:t>Context Switch occurs </a:t>
            </a:r>
          </a:p>
          <a:p>
            <a:pPr marL="285750" indent="-285750">
              <a:buFont typeface="Arial" panose="020B0604020202020204" pitchFamily="34" charset="0"/>
              <a:buChar char="•"/>
            </a:pPr>
            <a:r>
              <a:rPr lang="en-IN" sz="2000" dirty="0" smtClean="0">
                <a:solidFill>
                  <a:schemeClr val="accent5"/>
                </a:solidFill>
                <a:latin typeface="Marcellus"/>
              </a:rPr>
              <a:t>As P0 had set turn as 1 </a:t>
            </a:r>
          </a:p>
          <a:p>
            <a:pPr marL="285750" indent="-285750">
              <a:buFont typeface="Arial" panose="020B0604020202020204" pitchFamily="34" charset="0"/>
              <a:buChar char="•"/>
            </a:pPr>
            <a:r>
              <a:rPr lang="en-IN" sz="2000" dirty="0" smtClean="0">
                <a:latin typeface="Marcellus"/>
              </a:rPr>
              <a:t>Now P1 tries</a:t>
            </a:r>
          </a:p>
          <a:p>
            <a:pPr marL="285750" indent="-285750">
              <a:buFont typeface="Arial" panose="020B0604020202020204" pitchFamily="34" charset="0"/>
              <a:buChar char="•"/>
            </a:pPr>
            <a:r>
              <a:rPr lang="en-IN" sz="2000" dirty="0" smtClean="0">
                <a:latin typeface="Marcellus"/>
              </a:rPr>
              <a:t>while(F&amp;&amp;T);</a:t>
            </a:r>
          </a:p>
          <a:p>
            <a:pPr marL="285750" indent="-285750">
              <a:buFont typeface="Arial" panose="020B0604020202020204" pitchFamily="34" charset="0"/>
              <a:buChar char="•"/>
            </a:pPr>
            <a:r>
              <a:rPr lang="en-IN" sz="2000" dirty="0" smtClean="0">
                <a:latin typeface="Marcellus"/>
              </a:rPr>
              <a:t>while(F);</a:t>
            </a:r>
          </a:p>
          <a:p>
            <a:pPr marL="285750" indent="-285750">
              <a:buFont typeface="Arial" panose="020B0604020202020204" pitchFamily="34" charset="0"/>
              <a:buChar char="•"/>
            </a:pPr>
            <a:r>
              <a:rPr lang="en-IN" sz="2000" dirty="0" smtClean="0">
                <a:latin typeface="Marcellus"/>
              </a:rPr>
              <a:t>P1 enters CS</a:t>
            </a:r>
            <a:endParaRPr lang="en-IN" sz="20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55265006"/>
              </p:ext>
            </p:extLst>
          </p:nvPr>
        </p:nvGraphicFramePr>
        <p:xfrm>
          <a:off x="65422" y="177514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04048939"/>
              </p:ext>
            </p:extLst>
          </p:nvPr>
        </p:nvGraphicFramePr>
        <p:xfrm>
          <a:off x="5813647" y="1682814"/>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
        <p:nvSpPr>
          <p:cNvPr id="17" name="Curved Up Arrow 16"/>
          <p:cNvSpPr/>
          <p:nvPr/>
        </p:nvSpPr>
        <p:spPr>
          <a:xfrm rot="402923">
            <a:off x="5495622" y="4186082"/>
            <a:ext cx="3927934" cy="1580242"/>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14" name="Down Arrow 13"/>
          <p:cNvSpPr/>
          <p:nvPr/>
        </p:nvSpPr>
        <p:spPr>
          <a:xfrm>
            <a:off x="10454185" y="300251"/>
            <a:ext cx="354842" cy="91129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C00000"/>
              </a:solidFill>
            </a:endParaRPr>
          </a:p>
        </p:txBody>
      </p:sp>
      <p:sp>
        <p:nvSpPr>
          <p:cNvPr id="15" name="TextBox 14"/>
          <p:cNvSpPr txBox="1"/>
          <p:nvPr/>
        </p:nvSpPr>
        <p:spPr>
          <a:xfrm>
            <a:off x="10808070" y="618541"/>
            <a:ext cx="329162" cy="369332"/>
          </a:xfrm>
          <a:prstGeom prst="rect">
            <a:avLst/>
          </a:prstGeom>
          <a:noFill/>
        </p:spPr>
        <p:txBody>
          <a:bodyPr wrap="square" rtlCol="0">
            <a:spAutoFit/>
          </a:bodyPr>
          <a:lstStyle/>
          <a:p>
            <a:r>
              <a:rPr lang="en-US" b="1" dirty="0" smtClean="0"/>
              <a:t>1</a:t>
            </a:r>
            <a:endParaRPr lang="en-US" b="1" dirty="0"/>
          </a:p>
        </p:txBody>
      </p:sp>
      <p:sp>
        <p:nvSpPr>
          <p:cNvPr id="22" name="Curved Up Arrow 21"/>
          <p:cNvSpPr/>
          <p:nvPr/>
        </p:nvSpPr>
        <p:spPr>
          <a:xfrm rot="9870323">
            <a:off x="5099041" y="1228518"/>
            <a:ext cx="4829441" cy="128298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23" name="TextBox 22"/>
          <p:cNvSpPr txBox="1"/>
          <p:nvPr/>
        </p:nvSpPr>
        <p:spPr>
          <a:xfrm>
            <a:off x="6401459" y="995277"/>
            <a:ext cx="329162" cy="369332"/>
          </a:xfrm>
          <a:prstGeom prst="rect">
            <a:avLst/>
          </a:prstGeom>
          <a:noFill/>
        </p:spPr>
        <p:txBody>
          <a:bodyPr wrap="square" rtlCol="0">
            <a:spAutoFit/>
          </a:bodyPr>
          <a:lstStyle/>
          <a:p>
            <a:r>
              <a:rPr lang="en-US" b="1" dirty="0"/>
              <a:t>2</a:t>
            </a:r>
          </a:p>
        </p:txBody>
      </p:sp>
      <p:sp>
        <p:nvSpPr>
          <p:cNvPr id="24" name="TextBox 23"/>
          <p:cNvSpPr txBox="1"/>
          <p:nvPr/>
        </p:nvSpPr>
        <p:spPr>
          <a:xfrm>
            <a:off x="8903821" y="5283075"/>
            <a:ext cx="329162" cy="369332"/>
          </a:xfrm>
          <a:prstGeom prst="rect">
            <a:avLst/>
          </a:prstGeom>
          <a:noFill/>
        </p:spPr>
        <p:txBody>
          <a:bodyPr wrap="square" rtlCol="0">
            <a:spAutoFit/>
          </a:bodyPr>
          <a:lstStyle/>
          <a:p>
            <a:r>
              <a:rPr lang="en-US" b="1" dirty="0"/>
              <a:t>3</a:t>
            </a:r>
          </a:p>
        </p:txBody>
      </p:sp>
    </p:spTree>
    <p:extLst>
      <p:ext uri="{BB962C8B-B14F-4D97-AF65-F5344CB8AC3E}">
        <p14:creationId xmlns:p14="http://schemas.microsoft.com/office/powerpoint/2010/main" val="13438804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Progress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91</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9078335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0"/>
            <a:ext cx="11395912" cy="3561273"/>
          </a:xfrm>
        </p:spPr>
        <p:txBody>
          <a:bodyPr>
            <a:normAutofit fontScale="90000"/>
          </a:bodyPr>
          <a:lstStyle/>
          <a:p>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Bounded Waiting Check</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
            </a:r>
            <a:br>
              <a:rPr lang="en-US" sz="2800" dirty="0" smtClean="0">
                <a:solidFill>
                  <a:srgbClr val="C00000"/>
                </a:solidFill>
                <a:latin typeface="Marcellus" panose="020E0602050203020307" pitchFamily="34" charset="0"/>
              </a:rPr>
            </a:br>
            <a:r>
              <a:rPr lang="en-IN" sz="2800" dirty="0" smtClean="0">
                <a:latin typeface="Marcellus" panose="020E0602050203020307" pitchFamily="34" charset="0"/>
              </a:rPr>
              <a:t>Pi </a:t>
            </a:r>
            <a:r>
              <a:rPr lang="en-IN" sz="2800" dirty="0">
                <a:latin typeface="Marcellus" panose="020E0602050203020307" pitchFamily="34" charset="0"/>
              </a:rPr>
              <a:t>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a:t>
            </a:r>
            <a:r>
              <a:rPr lang="en-IN" sz="2800" dirty="0" err="1">
                <a:latin typeface="Marcellus" panose="020E0602050203020307" pitchFamily="34" charset="0"/>
              </a:rPr>
              <a:t>Pj</a:t>
            </a:r>
            <a:r>
              <a:rPr lang="en-IN" sz="2800" dirty="0">
                <a:latin typeface="Marcellus" panose="020E0602050203020307" pitchFamily="34" charset="0"/>
              </a:rPr>
              <a:t> (bounded waiting) i.e. </a:t>
            </a:r>
            <a:br>
              <a:rPr lang="en-IN" sz="2800" dirty="0">
                <a:latin typeface="Marcellus" panose="020E0602050203020307" pitchFamily="34" charset="0"/>
              </a:rPr>
            </a:br>
            <a:r>
              <a:rPr lang="en-IN" sz="2800" dirty="0" smtClean="0">
                <a:latin typeface="Marcellus" panose="020E0602050203020307" pitchFamily="34" charset="0"/>
              </a:rPr>
              <a:t>P0 </a:t>
            </a:r>
            <a:r>
              <a:rPr lang="en-IN" sz="2800" dirty="0">
                <a:latin typeface="Marcellus" panose="020E0602050203020307" pitchFamily="34" charset="0"/>
              </a:rPr>
              <a:t>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P1 (bounded waiting</a:t>
            </a:r>
            <a:r>
              <a:rPr lang="en-IN" sz="2800" dirty="0" smtClean="0">
                <a:latin typeface="Marcellus" panose="020E0602050203020307" pitchFamily="34" charset="0"/>
              </a:rPr>
              <a:t>).</a:t>
            </a:r>
            <a:br>
              <a:rPr lang="en-IN" sz="2800" dirty="0" smtClean="0">
                <a:latin typeface="Marcellus" panose="020E0602050203020307" pitchFamily="34" charset="0"/>
              </a:rPr>
            </a:br>
            <a:r>
              <a:rPr lang="en-IN" sz="2800" dirty="0">
                <a:latin typeface="Marcellus" panose="020E0602050203020307" pitchFamily="34" charset="0"/>
              </a:rPr>
              <a:t/>
            </a:r>
            <a:br>
              <a:rPr lang="en-IN" sz="2800" dirty="0">
                <a:latin typeface="Marcellus" panose="020E0602050203020307" pitchFamily="34" charset="0"/>
              </a:rPr>
            </a:br>
            <a:r>
              <a:rPr lang="en-IN" sz="2800" dirty="0" smtClean="0">
                <a:latin typeface="Marcellus" panose="020E0602050203020307" pitchFamily="34" charset="0"/>
              </a:rPr>
              <a:t>Every </a:t>
            </a:r>
            <a:r>
              <a:rPr lang="en-IN" sz="2800" dirty="0">
                <a:latin typeface="Marcellus" panose="020E0602050203020307" pitchFamily="34" charset="0"/>
              </a:rPr>
              <a:t>process gets a fair chance.</a:t>
            </a:r>
            <a:r>
              <a:rPr lang="en-US" sz="2800" dirty="0" smtClean="0">
                <a:latin typeface="Marcellus" panose="020E0602050203020307" pitchFamily="34" charset="0"/>
              </a:rPr>
              <a:t/>
            </a:r>
            <a:br>
              <a:rPr lang="en-US" sz="2800" dirty="0" smtClean="0">
                <a:latin typeface="Marcellus" panose="020E0602050203020307" pitchFamily="34" charset="0"/>
              </a:rPr>
            </a:br>
            <a:r>
              <a:rPr lang="en-US" sz="2800" dirty="0" smtClean="0">
                <a:latin typeface="Marcellus" panose="020E0602050203020307" pitchFamily="34" charset="0"/>
              </a:rPr>
              <a:t/>
            </a:r>
            <a:br>
              <a:rPr lang="en-US" sz="2800" dirty="0" smtClean="0">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92</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6728924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93</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Algorithm 3/Peterson’s </a:t>
            </a:r>
            <a:r>
              <a:rPr lang="en-IN" sz="2400" dirty="0" smtClean="0">
                <a:latin typeface="Marcellus"/>
              </a:rPr>
              <a:t>Solution</a:t>
            </a:r>
          </a:p>
          <a:p>
            <a:r>
              <a:rPr lang="en-US" altLang="en-US" sz="2400" dirty="0">
                <a:solidFill>
                  <a:srgbClr val="000000"/>
                </a:solidFill>
                <a:latin typeface="Marcellus"/>
              </a:rPr>
              <a:t>Provable that the three  CS requirement are met:</a:t>
            </a:r>
          </a:p>
          <a:p>
            <a:pPr>
              <a:buFont typeface="Monotype Sorts" pitchFamily="-84" charset="2"/>
              <a:buNone/>
            </a:pPr>
            <a:r>
              <a:rPr lang="en-US" altLang="en-US" sz="2400" dirty="0">
                <a:solidFill>
                  <a:srgbClr val="000000"/>
                </a:solidFill>
                <a:latin typeface="Marcellus"/>
              </a:rPr>
              <a:t>        1.   Mutual exclusion is preserved</a:t>
            </a:r>
          </a:p>
          <a:p>
            <a:pPr>
              <a:buFont typeface="Monotype Sorts" pitchFamily="-84" charset="2"/>
              <a:buNone/>
            </a:pPr>
            <a:r>
              <a:rPr lang="en-US" altLang="en-US" sz="2400" dirty="0">
                <a:solidFill>
                  <a:srgbClr val="000000"/>
                </a:solidFill>
                <a:latin typeface="Marcellus"/>
              </a:rPr>
              <a:t>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cs typeface="Courier New" pitchFamily="49" charset="0"/>
              </a:rPr>
              <a:t> </a:t>
            </a:r>
            <a:r>
              <a:rPr lang="en-US" altLang="en-US" sz="2400" dirty="0">
                <a:solidFill>
                  <a:srgbClr val="000000"/>
                </a:solidFill>
                <a:latin typeface="Marcellus"/>
              </a:rPr>
              <a:t>enters CS only if:</a:t>
            </a:r>
          </a:p>
          <a:p>
            <a:pPr>
              <a:buFont typeface="Monotype Sorts" pitchFamily="-84" charset="2"/>
              <a:buNone/>
            </a:pPr>
            <a:r>
              <a:rPr lang="en-US" altLang="en-US" sz="2400" dirty="0">
                <a:solidFill>
                  <a:srgbClr val="000000"/>
                </a:solidFill>
                <a:latin typeface="Marcellus"/>
              </a:rPr>
              <a:t>                      either </a:t>
            </a:r>
            <a:r>
              <a:rPr lang="en-US" altLang="en-US" sz="2400" dirty="0">
                <a:solidFill>
                  <a:srgbClr val="000000"/>
                </a:solidFill>
                <a:latin typeface="Marcellus"/>
                <a:cs typeface="Courier New" pitchFamily="49" charset="0"/>
              </a:rPr>
              <a:t>flag[j] = false </a:t>
            </a:r>
            <a:r>
              <a:rPr lang="en-US" altLang="en-US" sz="2400" dirty="0">
                <a:solidFill>
                  <a:srgbClr val="000000"/>
                </a:solidFill>
                <a:latin typeface="Marcellus"/>
              </a:rPr>
              <a:t>or</a:t>
            </a:r>
            <a:r>
              <a:rPr lang="en-US" altLang="en-US" sz="2400" dirty="0">
                <a:solidFill>
                  <a:srgbClr val="000000"/>
                </a:solidFill>
                <a:latin typeface="Marcellus"/>
                <a:cs typeface="Courier New" pitchFamily="49" charset="0"/>
              </a:rPr>
              <a:t> turn = </a:t>
            </a:r>
            <a:r>
              <a:rPr lang="en-US" altLang="en-US" sz="2400" dirty="0" err="1">
                <a:solidFill>
                  <a:srgbClr val="000000"/>
                </a:solidFill>
                <a:latin typeface="Marcellus"/>
                <a:cs typeface="Courier New" pitchFamily="49" charset="0"/>
              </a:rPr>
              <a:t>i</a:t>
            </a:r>
            <a:endParaRPr lang="en-US" altLang="en-US" sz="2400" dirty="0">
              <a:solidFill>
                <a:srgbClr val="000000"/>
              </a:solidFill>
              <a:latin typeface="Marcellus"/>
            </a:endParaRPr>
          </a:p>
          <a:p>
            <a:pPr>
              <a:buFont typeface="Monotype Sorts" pitchFamily="-84" charset="2"/>
              <a:buNone/>
            </a:pPr>
            <a:r>
              <a:rPr lang="en-US" altLang="en-US" sz="2400" dirty="0">
                <a:solidFill>
                  <a:srgbClr val="000000"/>
                </a:solidFill>
                <a:latin typeface="Marcellus"/>
              </a:rPr>
              <a:t>        2.   Progress requirement is satisfied</a:t>
            </a:r>
          </a:p>
          <a:p>
            <a:pPr>
              <a:buFont typeface="Monotype Sorts" pitchFamily="-84" charset="2"/>
              <a:buNone/>
            </a:pPr>
            <a:r>
              <a:rPr lang="en-US" altLang="en-US" sz="2400" dirty="0">
                <a:solidFill>
                  <a:srgbClr val="000000"/>
                </a:solidFill>
                <a:latin typeface="Marcellus"/>
              </a:rPr>
              <a:t>        3.   Bounded-waiting requirement is met</a:t>
            </a:r>
          </a:p>
          <a:p>
            <a:endParaRPr lang="en-US" altLang="en-US" sz="2400" dirty="0">
              <a:latin typeface="Marcellus"/>
            </a:endParaRPr>
          </a:p>
          <a:p>
            <a:endParaRPr lang="en-IN" b="1" dirty="0" smtClean="0"/>
          </a:p>
          <a:p>
            <a:pPr marL="0" indent="0">
              <a:buNone/>
            </a:pPr>
            <a:endParaRPr lang="en-IN" b="1" dirty="0"/>
          </a:p>
        </p:txBody>
      </p:sp>
    </p:spTree>
    <p:extLst>
      <p:ext uri="{BB962C8B-B14F-4D97-AF65-F5344CB8AC3E}">
        <p14:creationId xmlns:p14="http://schemas.microsoft.com/office/powerpoint/2010/main" val="14889974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lstStyle/>
          <a:p>
            <a:pPr algn="ctr"/>
            <a:r>
              <a:rPr lang="en-US" dirty="0" smtClean="0">
                <a:solidFill>
                  <a:srgbClr val="C00000"/>
                </a:solidFill>
                <a:latin typeface="Marcellus" panose="020E0602050203020307" pitchFamily="34" charset="0"/>
              </a:rPr>
              <a:t>Hardware </a:t>
            </a:r>
            <a:r>
              <a:rPr lang="en-US" dirty="0">
                <a:solidFill>
                  <a:srgbClr val="C00000"/>
                </a:solidFill>
                <a:latin typeface="Marcellus" panose="020E0602050203020307" pitchFamily="34" charset="0"/>
              </a:rPr>
              <a:t>Synchronization</a:t>
            </a:r>
            <a:endParaRPr lang="en-US" dirty="0"/>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10/12/2021</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94</a:t>
            </a:fld>
            <a:endParaRPr lang="en-US"/>
          </a:p>
        </p:txBody>
      </p:sp>
    </p:spTree>
    <p:extLst>
      <p:ext uri="{BB962C8B-B14F-4D97-AF65-F5344CB8AC3E}">
        <p14:creationId xmlns:p14="http://schemas.microsoft.com/office/powerpoint/2010/main" val="7505053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Based Solutions to The CS </a:t>
            </a:r>
            <a:r>
              <a:rPr lang="en-US" sz="3600" dirty="0">
                <a:solidFill>
                  <a:srgbClr val="C00000"/>
                </a:solidFill>
                <a:latin typeface="Marcellus" panose="020E0602050203020307" pitchFamily="34" charset="0"/>
              </a:rPr>
              <a:t>Problem</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95</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Software-based </a:t>
            </a:r>
            <a:r>
              <a:rPr lang="en-IN" sz="2400" dirty="0"/>
              <a:t>solutions such as </a:t>
            </a:r>
            <a:r>
              <a:rPr lang="en-IN" sz="2400" dirty="0" smtClean="0"/>
              <a:t>Peterson's are </a:t>
            </a:r>
            <a:r>
              <a:rPr lang="en-IN" sz="2400" dirty="0"/>
              <a:t>not guaranteed to work on modern computer architectures. </a:t>
            </a:r>
            <a:endParaRPr lang="en-IN" sz="2400" dirty="0" smtClean="0"/>
          </a:p>
          <a:p>
            <a:endParaRPr lang="en-IN" sz="2400" b="1" dirty="0" smtClean="0"/>
          </a:p>
          <a:p>
            <a:r>
              <a:rPr lang="en-IN" sz="2400" b="1" dirty="0" smtClean="0"/>
              <a:t>Hardware Solutions- Simple </a:t>
            </a:r>
            <a:r>
              <a:rPr lang="en-IN" sz="2400" b="1" dirty="0"/>
              <a:t>tool-a lock. </a:t>
            </a:r>
            <a:endParaRPr lang="en-IN" sz="2400" b="1" dirty="0" smtClean="0"/>
          </a:p>
        </p:txBody>
      </p:sp>
    </p:spTree>
    <p:extLst>
      <p:ext uri="{BB962C8B-B14F-4D97-AF65-F5344CB8AC3E}">
        <p14:creationId xmlns:p14="http://schemas.microsoft.com/office/powerpoint/2010/main" val="39067608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96</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Race </a:t>
            </a:r>
            <a:r>
              <a:rPr lang="en-IN" sz="2400" dirty="0"/>
              <a:t>conditions are prevented by requiring that </a:t>
            </a:r>
            <a:r>
              <a:rPr lang="en-IN" sz="2400" dirty="0" smtClean="0"/>
              <a:t>critical regions </a:t>
            </a:r>
            <a:r>
              <a:rPr lang="en-IN" sz="2400" dirty="0"/>
              <a:t>be protected by locks. </a:t>
            </a:r>
            <a:endParaRPr lang="en-IN" sz="2400" dirty="0" smtClean="0"/>
          </a:p>
          <a:p>
            <a:r>
              <a:rPr lang="en-IN" sz="2400" dirty="0" smtClean="0"/>
              <a:t>A </a:t>
            </a:r>
            <a:r>
              <a:rPr lang="en-IN" sz="2400" dirty="0"/>
              <a:t>process must acquire a lock </a:t>
            </a:r>
            <a:r>
              <a:rPr lang="en-IN" sz="2400" dirty="0" smtClean="0"/>
              <a:t>before entering </a:t>
            </a:r>
            <a:r>
              <a:rPr lang="en-IN" sz="2400" dirty="0"/>
              <a:t>a critical section; it releases the lock when it exits the critical section.</a:t>
            </a:r>
            <a:endParaRPr lang="en-IN" b="1"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4785" y="2991774"/>
            <a:ext cx="6477761" cy="256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9197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97</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Special Atomic Hardware Instructions-</a:t>
            </a:r>
          </a:p>
          <a:p>
            <a:pPr lvl="1"/>
            <a:r>
              <a:rPr lang="en-IN" sz="2000" dirty="0" smtClean="0">
                <a:latin typeface="Marcellus"/>
              </a:rPr>
              <a:t>Atomic = Non-</a:t>
            </a:r>
            <a:r>
              <a:rPr lang="en-IN" sz="2000" dirty="0" err="1" smtClean="0">
                <a:latin typeface="Marcellus"/>
              </a:rPr>
              <a:t>Interruptable</a:t>
            </a:r>
            <a:endParaRPr lang="en-IN" sz="2000" dirty="0" smtClean="0">
              <a:latin typeface="Marcellus"/>
            </a:endParaRPr>
          </a:p>
          <a:p>
            <a:pPr lvl="1"/>
            <a:endParaRPr lang="en-IN" sz="2000" dirty="0" smtClean="0"/>
          </a:p>
          <a:p>
            <a:pPr marL="457200" indent="-457200">
              <a:buFont typeface="+mj-lt"/>
              <a:buAutoNum type="arabicParenR"/>
            </a:pPr>
            <a:r>
              <a:rPr lang="en-IN" sz="2400" b="1" dirty="0" smtClean="0">
                <a:solidFill>
                  <a:srgbClr val="C00000"/>
                </a:solidFill>
              </a:rPr>
              <a:t>Test Memory word and Set value-Test and Set()</a:t>
            </a:r>
          </a:p>
          <a:p>
            <a:pPr marL="457200" indent="-457200">
              <a:buFont typeface="+mj-lt"/>
              <a:buAutoNum type="arabicParenR"/>
            </a:pPr>
            <a:r>
              <a:rPr lang="en-IN" sz="2400" b="1" dirty="0" smtClean="0">
                <a:solidFill>
                  <a:srgbClr val="C00000"/>
                </a:solidFill>
              </a:rPr>
              <a:t>Swap contents of two memory words-Swap() </a:t>
            </a:r>
            <a:endParaRPr lang="en-IN" b="1" dirty="0">
              <a:solidFill>
                <a:srgbClr val="C00000"/>
              </a:solidFill>
            </a:endParaRPr>
          </a:p>
        </p:txBody>
      </p:sp>
    </p:spTree>
    <p:extLst>
      <p:ext uri="{BB962C8B-B14F-4D97-AF65-F5344CB8AC3E}">
        <p14:creationId xmlns:p14="http://schemas.microsoft.com/office/powerpoint/2010/main" val="19374709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98</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test_and_set</a:t>
            </a:r>
            <a:r>
              <a:rPr lang="en-IN" sz="2400" dirty="0">
                <a:latin typeface="Marcellus"/>
              </a:rPr>
              <a:t> (</a:t>
            </a:r>
            <a:r>
              <a:rPr lang="en-IN" sz="2400" dirty="0" err="1">
                <a:latin typeface="Marcellus"/>
              </a:rPr>
              <a:t>boolean</a:t>
            </a:r>
            <a:r>
              <a:rPr lang="en-IN" sz="2400" dirty="0">
                <a:latin typeface="Marcellus"/>
              </a:rPr>
              <a:t> *target)</a:t>
            </a:r>
          </a:p>
          <a:p>
            <a:pPr marL="0" indent="0">
              <a:buNone/>
            </a:pPr>
            <a:r>
              <a:rPr lang="en-IN" sz="2400" dirty="0">
                <a:latin typeface="Marcellus"/>
              </a:rPr>
              <a:t>          {</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rv</a:t>
            </a:r>
            <a:r>
              <a:rPr lang="en-IN" sz="2400" dirty="0">
                <a:latin typeface="Marcellus"/>
              </a:rPr>
              <a:t> = *target;</a:t>
            </a:r>
          </a:p>
          <a:p>
            <a:pPr marL="0" indent="0">
              <a:buNone/>
            </a:pPr>
            <a:r>
              <a:rPr lang="en-IN" sz="2400" dirty="0">
                <a:latin typeface="Marcellus"/>
              </a:rPr>
              <a:t>               *target = TRUE;</a:t>
            </a:r>
          </a:p>
          <a:p>
            <a:pPr marL="0" indent="0">
              <a:buNone/>
            </a:pPr>
            <a:r>
              <a:rPr lang="en-IN" sz="2400" dirty="0">
                <a:latin typeface="Marcellus"/>
              </a:rPr>
              <a:t>               return </a:t>
            </a:r>
            <a:r>
              <a:rPr lang="en-IN" sz="2400" dirty="0" err="1">
                <a:latin typeface="Marcellus"/>
              </a:rPr>
              <a:t>rv</a:t>
            </a:r>
            <a:r>
              <a:rPr lang="en-IN" sz="2400" dirty="0">
                <a:latin typeface="Marcellus"/>
              </a:rPr>
              <a:t>:</a:t>
            </a:r>
          </a:p>
          <a:p>
            <a:pPr marL="0" indent="0">
              <a:buNone/>
            </a:pPr>
            <a:r>
              <a:rPr lang="en-IN" sz="2400" dirty="0">
                <a:latin typeface="Marcellus"/>
              </a:rPr>
              <a:t>          }</a:t>
            </a:r>
          </a:p>
          <a:p>
            <a:r>
              <a:rPr lang="en-IN" sz="2400" dirty="0">
                <a:solidFill>
                  <a:srgbClr val="C00000"/>
                </a:solidFill>
                <a:latin typeface="Marcellus"/>
              </a:rPr>
              <a:t>Executed </a:t>
            </a:r>
            <a:r>
              <a:rPr lang="en-IN" sz="2400" dirty="0" smtClean="0">
                <a:solidFill>
                  <a:srgbClr val="C00000"/>
                </a:solidFill>
                <a:latin typeface="Marcellus"/>
              </a:rPr>
              <a:t>atomically</a:t>
            </a:r>
          </a:p>
          <a:p>
            <a:pPr lvl="1"/>
            <a:r>
              <a:rPr lang="en-IN" sz="2000" dirty="0">
                <a:latin typeface="Marcellus"/>
              </a:rPr>
              <a:t>If 2 test and set instructions are executed simultaneously , they will be executed sequentially in some </a:t>
            </a:r>
            <a:r>
              <a:rPr lang="en-IN" sz="2000" dirty="0" err="1">
                <a:latin typeface="Marcellus"/>
              </a:rPr>
              <a:t>arbitary</a:t>
            </a:r>
            <a:r>
              <a:rPr lang="en-IN" sz="2000" dirty="0">
                <a:latin typeface="Marcellus"/>
              </a:rPr>
              <a:t> order.</a:t>
            </a:r>
          </a:p>
          <a:p>
            <a:pPr lvl="1"/>
            <a:endParaRPr lang="en-IN" sz="2000" dirty="0" smtClean="0">
              <a:latin typeface="Marcellus"/>
            </a:endParaRPr>
          </a:p>
        </p:txBody>
      </p:sp>
    </p:spTree>
    <p:extLst>
      <p:ext uri="{BB962C8B-B14F-4D97-AF65-F5344CB8AC3E}">
        <p14:creationId xmlns:p14="http://schemas.microsoft.com/office/powerpoint/2010/main" val="14350601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10/12/2021</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99</a:t>
            </a:fld>
            <a:endParaRPr lang="en-US"/>
          </a:p>
        </p:txBody>
      </p:sp>
      <p:sp>
        <p:nvSpPr>
          <p:cNvPr id="12" name="Subtitle 2">
            <a:extLst>
              <a:ext uri="{FF2B5EF4-FFF2-40B4-BE49-F238E27FC236}">
                <a16:creationId xmlns:a16="http://schemas.microsoft.com/office/drawing/2014/main" xmlns=""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Marcellus"/>
              </a:rPr>
              <a:t>Definition:</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test_and_set</a:t>
            </a:r>
            <a:r>
              <a:rPr lang="en-IN" sz="2000" dirty="0">
                <a:latin typeface="Marcellus"/>
              </a:rPr>
              <a:t> (</a:t>
            </a:r>
            <a:r>
              <a:rPr lang="en-IN" sz="2000" dirty="0" err="1">
                <a:latin typeface="Marcellus"/>
              </a:rPr>
              <a:t>boolean</a:t>
            </a:r>
            <a:r>
              <a:rPr lang="en-IN" sz="2000" dirty="0">
                <a:latin typeface="Marcellus"/>
              </a:rPr>
              <a:t> *target)</a:t>
            </a:r>
          </a:p>
          <a:p>
            <a:pPr marL="0" indent="0">
              <a:buNone/>
            </a:pPr>
            <a:r>
              <a:rPr lang="en-IN" sz="2000" dirty="0">
                <a:latin typeface="Marcellus"/>
              </a:rPr>
              <a:t>          {</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rv</a:t>
            </a:r>
            <a:r>
              <a:rPr lang="en-IN" sz="2000" dirty="0">
                <a:latin typeface="Marcellus"/>
              </a:rPr>
              <a:t> = *target;</a:t>
            </a:r>
          </a:p>
          <a:p>
            <a:pPr marL="0" indent="0">
              <a:buNone/>
            </a:pPr>
            <a:r>
              <a:rPr lang="en-IN" sz="2000" dirty="0">
                <a:latin typeface="Marcellus"/>
              </a:rPr>
              <a:t>               *target = TRUE;</a:t>
            </a:r>
          </a:p>
          <a:p>
            <a:pPr marL="0" indent="0">
              <a:buNone/>
            </a:pPr>
            <a:r>
              <a:rPr lang="en-IN" sz="2000" dirty="0">
                <a:latin typeface="Marcellus"/>
              </a:rPr>
              <a:t>               return </a:t>
            </a:r>
            <a:r>
              <a:rPr lang="en-IN" sz="2000" dirty="0" err="1">
                <a:latin typeface="Marcellus"/>
              </a:rPr>
              <a:t>rv</a:t>
            </a:r>
            <a:r>
              <a:rPr lang="en-IN" sz="2000" dirty="0">
                <a:latin typeface="Marcellus"/>
              </a:rPr>
              <a:t>:</a:t>
            </a:r>
          </a:p>
          <a:p>
            <a:pPr marL="0" indent="0">
              <a:buNone/>
            </a:pPr>
            <a:r>
              <a:rPr lang="en-IN" sz="2000" dirty="0">
                <a:latin typeface="Marcellus"/>
              </a:rPr>
              <a:t>          }</a:t>
            </a:r>
          </a:p>
          <a:p>
            <a:r>
              <a:rPr lang="en-IN" sz="2400" dirty="0" smtClean="0">
                <a:solidFill>
                  <a:srgbClr val="C00000"/>
                </a:solidFill>
                <a:latin typeface="Marcellus"/>
              </a:rPr>
              <a:t>Returns </a:t>
            </a:r>
            <a:r>
              <a:rPr lang="en-IN" sz="2400" dirty="0">
                <a:solidFill>
                  <a:srgbClr val="C00000"/>
                </a:solidFill>
                <a:latin typeface="Marcellus"/>
              </a:rPr>
              <a:t>the original value </a:t>
            </a:r>
            <a:r>
              <a:rPr lang="en-IN" sz="2400" dirty="0">
                <a:latin typeface="Marcellus"/>
              </a:rPr>
              <a:t>of passed </a:t>
            </a:r>
            <a:r>
              <a:rPr lang="en-IN" sz="2400" dirty="0" smtClean="0">
                <a:latin typeface="Marcellus"/>
              </a:rPr>
              <a:t>parameter </a:t>
            </a:r>
            <a:r>
              <a:rPr lang="en-IN" sz="2400" dirty="0" err="1" smtClean="0">
                <a:latin typeface="Marcellus"/>
              </a:rPr>
              <a:t>i.e</a:t>
            </a:r>
            <a:r>
              <a:rPr lang="en-IN" sz="2400" dirty="0" smtClean="0">
                <a:latin typeface="Marcellus"/>
              </a:rPr>
              <a:t> False</a:t>
            </a:r>
            <a:endParaRPr lang="en-IN" sz="2400" dirty="0">
              <a:latin typeface="Marcellus"/>
            </a:endParaRPr>
          </a:p>
          <a:p>
            <a:r>
              <a:rPr lang="en-IN" sz="2400" dirty="0">
                <a:solidFill>
                  <a:srgbClr val="C00000"/>
                </a:solidFill>
                <a:latin typeface="Marcellus"/>
              </a:rPr>
              <a:t>Set the new value</a:t>
            </a:r>
            <a:r>
              <a:rPr lang="en-IN" sz="2400" dirty="0">
                <a:latin typeface="Marcellus"/>
              </a:rPr>
              <a:t> of passed parameter to </a:t>
            </a:r>
            <a:r>
              <a:rPr lang="en-IN" sz="2400" dirty="0">
                <a:solidFill>
                  <a:srgbClr val="C00000"/>
                </a:solidFill>
                <a:latin typeface="Marcellus"/>
              </a:rPr>
              <a:t>“TRUE”.</a:t>
            </a:r>
          </a:p>
        </p:txBody>
      </p:sp>
    </p:spTree>
    <p:extLst>
      <p:ext uri="{BB962C8B-B14F-4D97-AF65-F5344CB8AC3E}">
        <p14:creationId xmlns:p14="http://schemas.microsoft.com/office/powerpoint/2010/main" val="2271986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3768</TotalTime>
  <Words>9688</Words>
  <Application>Microsoft Office PowerPoint</Application>
  <PresentationFormat>Custom</PresentationFormat>
  <Paragraphs>2635</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Process Synchronization</vt:lpstr>
      <vt:lpstr>Process Synchronization</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Critical-Section Handling in OS </vt:lpstr>
      <vt:lpstr>Critical-Section Handling in OS </vt:lpstr>
      <vt:lpstr>Critical-Section Handling in OS </vt:lpstr>
      <vt:lpstr>Critical-Section Handling in OS </vt:lpstr>
      <vt:lpstr>Critical-Section Handling in OS </vt:lpstr>
      <vt:lpstr>Solutions to The Critical Section Problem</vt:lpstr>
      <vt:lpstr>Software Synchronization</vt:lpstr>
      <vt:lpstr>Software Based Solutions to The Critical Section Problem</vt:lpstr>
      <vt:lpstr>Software Based Solutions to The Critical Section Problem</vt:lpstr>
      <vt:lpstr>Software Based Solutions to The Critical Section Problem</vt:lpstr>
      <vt:lpstr>Working of While Loop without semicolon;</vt:lpstr>
      <vt:lpstr>Working of While Loop with;</vt:lpstr>
      <vt:lpstr>Working of While Loop with;</vt:lpstr>
      <vt:lpstr>Working of While Loop with;</vt:lpstr>
      <vt:lpstr>Working of While Loop with;</vt:lpstr>
      <vt:lpstr>Software Based Solutions to The Critical Section Problem</vt:lpstr>
      <vt:lpstr>Algorithm 1 : Mutual Exclusion Check  If P0 is executing critical section, Can another process P1 enter the critical section or not?   </vt:lpstr>
      <vt:lpstr>Algorithm 1</vt:lpstr>
      <vt:lpstr>Can P1 enter CS while P0 is in CS ?</vt:lpstr>
      <vt:lpstr>Can P1 enter CS while P0 is in CS-No</vt:lpstr>
      <vt:lpstr>Can P1 enter CS while P0 is in Remainder Section ?</vt:lpstr>
      <vt:lpstr>Can P1 enter CS while P0 is in Remainder Section -Yes</vt:lpstr>
      <vt:lpstr>Can P0 enter CS immediately again after completing RS?</vt:lpstr>
      <vt:lpstr>Can P0 enter CS immediately again after completing RS?-No</vt:lpstr>
      <vt:lpstr>Algorithm 1 : Mutual Exclusion Check  Satisfied!!!!!</vt:lpstr>
      <vt:lpstr>Solutions to The Critical Section Problem</vt:lpstr>
      <vt:lpstr>Algorithm 1 : Progress Requirement Check  </vt:lpstr>
      <vt:lpstr>Algorithm 1 : Progress Requirement Check</vt:lpstr>
      <vt:lpstr>Algorithm 1 : Progress Requirement Check</vt:lpstr>
      <vt:lpstr>Algorithm 1 : Bounded Waiting Check</vt:lpstr>
      <vt:lpstr>Solutions to The Critical Section Problem</vt:lpstr>
      <vt:lpstr>Algorithm 2</vt:lpstr>
      <vt:lpstr>Solutions to The Critical Section Problem</vt:lpstr>
      <vt:lpstr>Algorithm 2</vt:lpstr>
      <vt:lpstr>Algorithm 2</vt:lpstr>
      <vt:lpstr>Algorithm 2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2 : Mutual Exclusion Check  Satisfied!!!!!</vt:lpstr>
      <vt:lpstr>Algorithm 2: Progress Requirement Check  </vt:lpstr>
      <vt:lpstr>Can P0 enter CS immediately again after completing RS?</vt:lpstr>
      <vt:lpstr>Can P0 enter CS immediately again after completing RS? Yes</vt:lpstr>
      <vt:lpstr>Algorithm 2 : Progress Requirement Check</vt:lpstr>
      <vt:lpstr>Algorithm 2 : Progress Requirement Check</vt:lpstr>
      <vt:lpstr>If both P0,P1 want to enter CS</vt:lpstr>
      <vt:lpstr>Algorithm 2 : Progress Requirement Check</vt:lpstr>
      <vt:lpstr>Solutions to The Critical Section Problem</vt:lpstr>
      <vt:lpstr>Solutions to The Critical Section Problem</vt:lpstr>
      <vt:lpstr>Algorithm 3</vt:lpstr>
      <vt:lpstr>Algorithm 3</vt:lpstr>
      <vt:lpstr>Algorithm 3</vt:lpstr>
      <vt:lpstr>Algorithm 3</vt:lpstr>
      <vt:lpstr>Algorithm 3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3 : Mutual Exclusion Check  Satisfied!!!!!</vt:lpstr>
      <vt:lpstr>Algorithm 3: Progress Requirement Check  </vt:lpstr>
      <vt:lpstr>If both P0,P1 want to enter CS</vt:lpstr>
      <vt:lpstr>Algorithm 3 : Progress Check  Satisfied!!!!!</vt:lpstr>
      <vt:lpstr>Algorithm 3 : Bounded Waiting Check  Pi will enter the critical section (progress) after at most one entry by Pj (bounded waiting) i.e.  P0 will enter the critical section (progress) after at most one entry by P1 (bounded waiting).  Every process gets a fair chance.  Satisfied!!!!!</vt:lpstr>
      <vt:lpstr>Solutions to The Critical Section Problem</vt:lpstr>
      <vt:lpstr>Hardware Synchronization</vt:lpstr>
      <vt:lpstr>Hardware Based Solutions to The CS Problem</vt:lpstr>
      <vt:lpstr>Hardware Synchronization</vt:lpstr>
      <vt:lpstr>Hardware Synchronization</vt:lpstr>
      <vt:lpstr>test_and_set  Instruction </vt:lpstr>
      <vt:lpstr>test_and_set  Instruction </vt:lpstr>
      <vt:lpstr>Mutual-exclusion implementation with TestAndSet ()</vt:lpstr>
      <vt:lpstr>Mutual-exclusion implementation with TestAndSet ()</vt:lpstr>
      <vt:lpstr>Mutual-exclusion implementation with TestAndSet ()</vt:lpstr>
      <vt:lpstr>Mutual-exclusion implementation with TestAndSet ()</vt:lpstr>
      <vt:lpstr>swap  Instruction </vt:lpstr>
      <vt:lpstr>Mutual-exclusion implementation with swap ()</vt:lpstr>
      <vt:lpstr>Mutual-exclusion implementation with swap ()</vt:lpstr>
      <vt:lpstr>Mutual-exclusion implementation with swap ()</vt:lpstr>
      <vt:lpstr>Hardware Synchronization</vt:lpstr>
      <vt:lpstr>Bounded Waiting implementation with test and set ()</vt:lpstr>
      <vt:lpstr>Bounded Waiting implementation with test and set ()</vt:lpstr>
      <vt:lpstr>Bounded Waiting implementation with test and set ()</vt:lpstr>
      <vt:lpstr>Bounded Waiting implementation with test and set ()</vt:lpstr>
      <vt:lpstr>Bounded Waiting implementation with test and set ()</vt:lpstr>
      <vt:lpstr>Semaphore</vt:lpstr>
      <vt:lpstr>Semaphore</vt:lpstr>
      <vt:lpstr>Semaphore</vt:lpstr>
      <vt:lpstr>Usage of Semaphore</vt:lpstr>
      <vt:lpstr>Types of Semaphore</vt:lpstr>
      <vt:lpstr>Counting Semaphore</vt:lpstr>
      <vt:lpstr>Counting Semaphore</vt:lpstr>
      <vt:lpstr>PowerPoint Presentation</vt:lpstr>
      <vt:lpstr>PowerPoint Presentation</vt:lpstr>
      <vt:lpstr>PowerPoint Presentation</vt:lpstr>
      <vt:lpstr>PowerPoint Presentation</vt:lpstr>
      <vt:lpstr>Binary Semaphore</vt:lpstr>
      <vt:lpstr>Mutual Exclusion using Binary Semaphore</vt:lpstr>
      <vt:lpstr>Semaphore</vt:lpstr>
      <vt:lpstr>Semaphore</vt:lpstr>
      <vt:lpstr>Busy Waiting</vt:lpstr>
      <vt:lpstr>Busy Waiting</vt:lpstr>
      <vt:lpstr>Busy Waiting</vt:lpstr>
      <vt:lpstr>Busy Waiting</vt:lpstr>
      <vt:lpstr>Busy Waiting</vt:lpstr>
      <vt:lpstr>Busy Waiting</vt:lpstr>
      <vt:lpstr>Semaphore Implementation with no Busy waiting </vt:lpstr>
      <vt:lpstr>Semaphore Definition</vt:lpstr>
      <vt:lpstr>Semaphore Definition</vt:lpstr>
      <vt:lpstr>Semaphore Definition</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Deadlock and Starvation</vt:lpstr>
      <vt:lpstr>Deadlock and Starvation</vt:lpstr>
      <vt:lpstr>Deadlock and Starvation</vt:lpstr>
      <vt:lpstr>Classical Problems of Synchronization</vt:lpstr>
      <vt:lpstr>Bounded-Buffer Problem</vt:lpstr>
      <vt:lpstr>Bounded-Buffer Problem</vt:lpstr>
      <vt:lpstr>Bounded-Buffer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R-W Problem </vt:lpstr>
      <vt:lpstr>W-R Problem </vt:lpstr>
      <vt:lpstr>W-W Problem </vt:lpstr>
      <vt:lpstr>R-R Problem  </vt:lpstr>
      <vt:lpstr>Readers-Writers Problem</vt:lpstr>
      <vt:lpstr>Dining-Philosophers Problem</vt:lpstr>
      <vt:lpstr>Dining-Philosophers Problem</vt:lpstr>
      <vt:lpstr>Dining-Philosophers Problem</vt:lpstr>
      <vt:lpstr>Dining-Philosophers Problem</vt:lpstr>
      <vt:lpstr>Semaphore Solution for Dining-Philosophers Problem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Problems with Semaphores</vt:lpstr>
      <vt:lpstr>Monitors</vt:lpstr>
      <vt:lpstr>Monitors</vt:lpstr>
      <vt:lpstr>Syntax of Monitors</vt:lpstr>
      <vt:lpstr>Monitors</vt:lpstr>
      <vt:lpstr>Schematic view of a Monitor</vt:lpstr>
      <vt:lpstr>Monitors</vt:lpstr>
      <vt:lpstr>Monitors</vt:lpstr>
      <vt:lpstr>Condition Variables</vt:lpstr>
      <vt:lpstr>Condition Variables</vt:lpstr>
      <vt:lpstr>Monitor with Condition Variables</vt:lpstr>
      <vt:lpstr>Condition Variables Choices</vt:lpstr>
      <vt:lpstr>Condition Variables Choices</vt:lpstr>
      <vt:lpstr>Condition Variables Choices</vt:lpstr>
      <vt:lpstr>Monitors</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Solution to Dining Philosophers </vt:lpstr>
      <vt:lpstr>Solution to Dining Philosophers </vt:lpstr>
      <vt:lpstr>Solution to Dining Philosophers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Admin</cp:lastModifiedBy>
  <cp:revision>342</cp:revision>
  <dcterms:created xsi:type="dcterms:W3CDTF">2020-04-30T07:52:47Z</dcterms:created>
  <dcterms:modified xsi:type="dcterms:W3CDTF">2021-10-12T06:54:38Z</dcterms:modified>
</cp:coreProperties>
</file>