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83" r:id="rId4"/>
    <p:sldId id="273" r:id="rId5"/>
    <p:sldId id="284" r:id="rId6"/>
    <p:sldId id="285" r:id="rId7"/>
    <p:sldId id="272" r:id="rId8"/>
    <p:sldId id="301" r:id="rId9"/>
    <p:sldId id="275" r:id="rId10"/>
    <p:sldId id="258" r:id="rId11"/>
    <p:sldId id="300" r:id="rId12"/>
    <p:sldId id="276" r:id="rId13"/>
    <p:sldId id="277" r:id="rId14"/>
    <p:sldId id="260" r:id="rId15"/>
    <p:sldId id="279" r:id="rId16"/>
    <p:sldId id="280" r:id="rId17"/>
    <p:sldId id="286" r:id="rId18"/>
    <p:sldId id="289" r:id="rId19"/>
    <p:sldId id="281" r:id="rId20"/>
    <p:sldId id="278" r:id="rId21"/>
    <p:sldId id="287" r:id="rId22"/>
    <p:sldId id="261" r:id="rId23"/>
    <p:sldId id="282" r:id="rId24"/>
    <p:sldId id="290" r:id="rId25"/>
    <p:sldId id="288" r:id="rId26"/>
    <p:sldId id="262" r:id="rId27"/>
    <p:sldId id="263" r:id="rId28"/>
    <p:sldId id="264" r:id="rId29"/>
    <p:sldId id="313" r:id="rId30"/>
    <p:sldId id="265" r:id="rId31"/>
    <p:sldId id="292" r:id="rId32"/>
    <p:sldId id="291" r:id="rId33"/>
    <p:sldId id="293" r:id="rId34"/>
    <p:sldId id="266" r:id="rId35"/>
    <p:sldId id="294" r:id="rId36"/>
    <p:sldId id="326" r:id="rId37"/>
    <p:sldId id="267" r:id="rId38"/>
    <p:sldId id="295" r:id="rId39"/>
    <p:sldId id="268" r:id="rId40"/>
    <p:sldId id="296" r:id="rId41"/>
    <p:sldId id="297" r:id="rId42"/>
    <p:sldId id="314" r:id="rId43"/>
    <p:sldId id="298" r:id="rId44"/>
    <p:sldId id="299" r:id="rId45"/>
    <p:sldId id="303" r:id="rId46"/>
    <p:sldId id="315" r:id="rId47"/>
    <p:sldId id="269" r:id="rId48"/>
    <p:sldId id="302" r:id="rId49"/>
    <p:sldId id="270" r:id="rId50"/>
    <p:sldId id="271" r:id="rId51"/>
    <p:sldId id="304" r:id="rId52"/>
    <p:sldId id="306" r:id="rId53"/>
    <p:sldId id="305" r:id="rId54"/>
    <p:sldId id="307" r:id="rId55"/>
    <p:sldId id="309" r:id="rId56"/>
    <p:sldId id="308" r:id="rId57"/>
    <p:sldId id="310" r:id="rId58"/>
    <p:sldId id="328" r:id="rId59"/>
    <p:sldId id="327" r:id="rId60"/>
    <p:sldId id="311" r:id="rId61"/>
    <p:sldId id="312" r:id="rId62"/>
    <p:sldId id="316" r:id="rId63"/>
    <p:sldId id="317" r:id="rId64"/>
    <p:sldId id="319" r:id="rId65"/>
    <p:sldId id="320" r:id="rId66"/>
    <p:sldId id="318" r:id="rId67"/>
    <p:sldId id="323" r:id="rId68"/>
    <p:sldId id="322" r:id="rId69"/>
    <p:sldId id="321" r:id="rId70"/>
    <p:sldId id="32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6191-954F-4CAE-976B-C2C3B2E406EE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161A-E532-44A8-81D2-F03ABCFC8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C5C3-C485-4FEC-9ABB-4E00E3F5A74F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370-52BF-42C3-88D8-E982C96844BD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89EF-A0DE-45E0-B9D0-850CDD6EACD1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E822-3F60-4AF5-A2C7-5CC07F953596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F75B-F604-4770-97EA-4FB9E363E92F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C78D-076C-4549-9599-0A841FAF557C}" type="datetime1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2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6CCF-8F4E-4D5E-80D3-F6B1FBCECFA8}" type="datetime1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DCD-C353-464D-82BE-7ACA709EFAA1}" type="datetime1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A480-F1C4-4D98-A093-7342E3A9D14C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40F-665C-4D62-B6F8-A82AC705A799}" type="datetime1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F4-C0BB-426F-BAC5-181399BF0C19}" type="datetime1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0AE1-C54E-4167-9DEA-09DFF1386CF5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IPC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00E1-0F93-4DCD-A175-135A473E9809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7CF-510E-4908-A6B6-C010A878E3DD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5124" name="Picture 4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" y="1133822"/>
            <a:ext cx="69246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C8AA-C33C-49A7-B57E-853E51455A7C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Message </a:t>
            </a:r>
            <a:r>
              <a:rPr lang="en-IN" sz="2400" dirty="0"/>
              <a:t>passing is useful </a:t>
            </a:r>
            <a:r>
              <a:rPr lang="en-IN" sz="2400" dirty="0" smtClean="0"/>
              <a:t>for</a:t>
            </a:r>
          </a:p>
          <a:p>
            <a:pPr lvl="1"/>
            <a:r>
              <a:rPr lang="en-IN" dirty="0" smtClean="0"/>
              <a:t> </a:t>
            </a:r>
            <a:r>
              <a:rPr lang="en-IN" b="1" u="sng" dirty="0" smtClean="0"/>
              <a:t>exchanging smaller </a:t>
            </a:r>
            <a:r>
              <a:rPr lang="en-IN" dirty="0" smtClean="0"/>
              <a:t>amounts </a:t>
            </a:r>
            <a:r>
              <a:rPr lang="en-IN" dirty="0"/>
              <a:t>of data, </a:t>
            </a:r>
            <a:endParaRPr lang="en-IN" dirty="0" smtClean="0"/>
          </a:p>
          <a:p>
            <a:pPr lvl="1"/>
            <a:r>
              <a:rPr lang="en-IN" dirty="0" smtClean="0"/>
              <a:t>because </a:t>
            </a:r>
            <a:r>
              <a:rPr lang="en-IN" dirty="0"/>
              <a:t>no conflicts need be avoided. </a:t>
            </a:r>
            <a:endParaRPr lang="en-IN" dirty="0" smtClean="0"/>
          </a:p>
          <a:p>
            <a:r>
              <a:rPr lang="en-IN" sz="2400" dirty="0" smtClean="0"/>
              <a:t>Message passing </a:t>
            </a:r>
            <a:r>
              <a:rPr lang="en-IN" sz="2400" dirty="0"/>
              <a:t>is also easier to implement than </a:t>
            </a:r>
            <a:endParaRPr lang="en-IN" sz="2400" dirty="0" smtClean="0"/>
          </a:p>
          <a:p>
            <a:pPr lvl="1"/>
            <a:r>
              <a:rPr lang="en-IN" dirty="0" smtClean="0"/>
              <a:t>shared </a:t>
            </a:r>
            <a:r>
              <a:rPr lang="en-IN" dirty="0"/>
              <a:t>memory for </a:t>
            </a:r>
            <a:r>
              <a:rPr lang="en-IN" dirty="0" err="1" smtClean="0"/>
              <a:t>intercomputer</a:t>
            </a:r>
            <a:r>
              <a:rPr lang="en-IN" dirty="0" smtClean="0"/>
              <a:t> communication</a:t>
            </a:r>
            <a:r>
              <a:rPr lang="en-IN" dirty="0"/>
              <a:t>.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Shared memory allows </a:t>
            </a:r>
            <a:endParaRPr lang="en-IN" sz="2400" dirty="0" smtClean="0"/>
          </a:p>
          <a:p>
            <a:pPr lvl="1"/>
            <a:r>
              <a:rPr lang="en-IN" b="1" u="sng" dirty="0" smtClean="0"/>
              <a:t>maximum </a:t>
            </a:r>
            <a:r>
              <a:rPr lang="en-IN" b="1" u="sng" dirty="0"/>
              <a:t>speed </a:t>
            </a:r>
            <a:r>
              <a:rPr lang="en-IN" dirty="0"/>
              <a:t>and convenience of communication</a:t>
            </a:r>
            <a:endParaRPr lang="en-IN" dirty="0" smtClean="0"/>
          </a:p>
          <a:p>
            <a:r>
              <a:rPr lang="en-IN" sz="2400" b="1" u="sng" dirty="0" smtClean="0"/>
              <a:t>Shared </a:t>
            </a:r>
            <a:r>
              <a:rPr lang="en-IN" sz="2400" b="1" u="sng" dirty="0"/>
              <a:t>memory is faster </a:t>
            </a:r>
            <a:endParaRPr lang="en-IN" sz="2400" b="1" u="sng" dirty="0" smtClean="0"/>
          </a:p>
          <a:p>
            <a:pPr lvl="1"/>
            <a:r>
              <a:rPr lang="en-IN" dirty="0" smtClean="0"/>
              <a:t>than message passing.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D191-01CE-4C25-95AC-490644024D37}" type="datetime1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b="1" u="sng" dirty="0" smtClean="0"/>
              <a:t>Slower </a:t>
            </a:r>
            <a:r>
              <a:rPr lang="en-IN" sz="2400" dirty="0" smtClean="0"/>
              <a:t>As </a:t>
            </a:r>
            <a:r>
              <a:rPr lang="en-IN" sz="2400" dirty="0"/>
              <a:t>message passing systems are typically implemented </a:t>
            </a:r>
            <a:endParaRPr lang="en-IN" sz="2400" dirty="0" smtClean="0"/>
          </a:p>
          <a:p>
            <a:pPr lvl="1"/>
            <a:r>
              <a:rPr lang="en-IN" dirty="0" smtClean="0"/>
              <a:t>using </a:t>
            </a:r>
            <a:r>
              <a:rPr lang="en-IN" dirty="0"/>
              <a:t>system calls and </a:t>
            </a:r>
            <a:endParaRPr lang="en-IN" dirty="0" smtClean="0"/>
          </a:p>
          <a:p>
            <a:pPr lvl="1"/>
            <a:r>
              <a:rPr lang="en-IN" dirty="0" smtClean="0"/>
              <a:t>thus </a:t>
            </a:r>
            <a:r>
              <a:rPr lang="en-IN" dirty="0"/>
              <a:t>require the more time-consuming task of kernel intervention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Faster as In shared memory </a:t>
            </a:r>
            <a:r>
              <a:rPr lang="en-IN" sz="2400" dirty="0"/>
              <a:t>systems, </a:t>
            </a:r>
            <a:endParaRPr lang="en-IN" sz="2400" dirty="0" smtClean="0"/>
          </a:p>
          <a:p>
            <a:pPr lvl="1"/>
            <a:r>
              <a:rPr lang="en-IN" dirty="0" smtClean="0"/>
              <a:t>system </a:t>
            </a:r>
            <a:r>
              <a:rPr lang="en-IN" dirty="0"/>
              <a:t>calls are required only to establish shared-memory regions. </a:t>
            </a:r>
          </a:p>
          <a:p>
            <a:pPr lvl="1"/>
            <a:r>
              <a:rPr lang="en-IN" b="1" u="sng" dirty="0"/>
              <a:t>Once shared memory is established</a:t>
            </a:r>
            <a:r>
              <a:rPr lang="en-IN" dirty="0"/>
              <a:t>, all accesses are treated as routine memory accesses, </a:t>
            </a:r>
            <a:endParaRPr lang="en-IN" dirty="0" smtClean="0"/>
          </a:p>
          <a:p>
            <a:pPr lvl="1"/>
            <a:r>
              <a:rPr lang="en-IN" dirty="0" smtClean="0"/>
              <a:t>and </a:t>
            </a:r>
            <a:r>
              <a:rPr lang="en-IN" b="1" u="sng" dirty="0"/>
              <a:t>no assistance from the kernel </a:t>
            </a:r>
            <a:r>
              <a:rPr lang="en-IN" dirty="0"/>
              <a:t>is required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C1D-025A-4D84-82B8-8EEB2C9043F6}" type="datetime1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Paradigm for cooperating processes,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producer</a:t>
            </a:r>
            <a:r>
              <a:rPr lang="en-US" altLang="en-US" dirty="0" smtClean="0"/>
              <a:t> process </a:t>
            </a:r>
          </a:p>
          <a:p>
            <a:pPr lvl="1"/>
            <a:r>
              <a:rPr lang="en-US" altLang="en-US" dirty="0" smtClean="0"/>
              <a:t>produces information </a:t>
            </a:r>
          </a:p>
          <a:p>
            <a:pPr lvl="1"/>
            <a:r>
              <a:rPr lang="en-US" altLang="en-US" dirty="0" smtClean="0"/>
              <a:t>that is consumed by a </a:t>
            </a:r>
            <a:r>
              <a:rPr lang="en-US" altLang="en-US" i="1" dirty="0" smtClean="0"/>
              <a:t>consumer</a:t>
            </a:r>
            <a:r>
              <a:rPr lang="en-US" altLang="en-US" dirty="0" smtClean="0"/>
              <a:t> process.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28B-C9A8-4C35-B390-73F45810852B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example, </a:t>
            </a:r>
            <a:endParaRPr lang="en-IN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A </a:t>
            </a:r>
            <a:r>
              <a:rPr lang="en-IN" sz="2400" dirty="0"/>
              <a:t>compiler may produce assembly code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is consumed by an assembler. </a:t>
            </a:r>
            <a:r>
              <a:rPr lang="en-IN" sz="2400" dirty="0" smtClean="0"/>
              <a:t> </a:t>
            </a:r>
          </a:p>
          <a:p>
            <a:pPr marL="857250" lvl="1" indent="-457200"/>
            <a:r>
              <a:rPr lang="en-IN" sz="2400" dirty="0" smtClean="0"/>
              <a:t>The </a:t>
            </a:r>
            <a:r>
              <a:rPr lang="en-IN" sz="2400" dirty="0"/>
              <a:t>assembler, in turn, </a:t>
            </a:r>
            <a:r>
              <a:rPr lang="en-IN" sz="2400" dirty="0" smtClean="0"/>
              <a:t>can produce object </a:t>
            </a:r>
            <a:r>
              <a:rPr lang="en-IN" sz="2400" dirty="0"/>
              <a:t>modules, </a:t>
            </a:r>
            <a:endParaRPr lang="en-IN" sz="2400" dirty="0" smtClean="0"/>
          </a:p>
          <a:p>
            <a:pPr marL="857250" lvl="1" indent="-457200"/>
            <a:r>
              <a:rPr lang="en-IN" sz="2400" dirty="0" smtClean="0"/>
              <a:t>which </a:t>
            </a:r>
            <a:r>
              <a:rPr lang="en-IN" sz="2400" dirty="0"/>
              <a:t>are consumed by the loader</a:t>
            </a:r>
            <a:r>
              <a:rPr lang="en-IN" sz="24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Server </a:t>
            </a:r>
            <a:r>
              <a:rPr lang="en-IN" sz="2400" dirty="0"/>
              <a:t>as a producer and a client as </a:t>
            </a:r>
            <a:r>
              <a:rPr lang="en-IN" sz="2400" dirty="0" smtClean="0"/>
              <a:t>  </a:t>
            </a:r>
            <a:r>
              <a:rPr lang="en-IN" sz="2400" dirty="0"/>
              <a:t>consumer. </a:t>
            </a:r>
            <a:endParaRPr lang="en-IN" sz="2400" dirty="0" smtClean="0"/>
          </a:p>
          <a:p>
            <a:pPr marL="914400" lvl="1" indent="-514350"/>
            <a:r>
              <a:rPr lang="en-IN" sz="2400" dirty="0" smtClean="0"/>
              <a:t>For example</a:t>
            </a:r>
            <a:r>
              <a:rPr lang="en-IN" sz="2400" dirty="0"/>
              <a:t>, a Web server produces (that is, provides) HTML files and images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are consumed (that is, read) by the client Web browser requesting </a:t>
            </a:r>
            <a:r>
              <a:rPr lang="en-IN" sz="2400" dirty="0" smtClean="0"/>
              <a:t>the resource</a:t>
            </a:r>
            <a:r>
              <a:rPr lang="en-IN" sz="2400" dirty="0"/>
              <a:t>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1A06-B693-4C3E-9F33-53709ED06230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1"/>
                </a:solidFill>
              </a:rPr>
              <a:t>Solution= Shared </a:t>
            </a:r>
            <a:r>
              <a:rPr lang="en-IN" sz="2400" b="1" u="sng" dirty="0">
                <a:solidFill>
                  <a:schemeClr val="accent1"/>
                </a:solidFill>
              </a:rPr>
              <a:t>memory.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allow </a:t>
            </a:r>
            <a:r>
              <a:rPr lang="en-IN" sz="2400" dirty="0"/>
              <a:t>producer and consumer processes to run concurrently, </a:t>
            </a:r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3199-12AF-4496-8519-AA468441CF15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smtClean="0"/>
              <a:t>available  </a:t>
            </a:r>
            <a:r>
              <a:rPr lang="en-IN" sz="2400" dirty="0"/>
              <a:t>buffer of items that </a:t>
            </a:r>
            <a:endParaRPr lang="en-IN" sz="2400" dirty="0" smtClean="0"/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can </a:t>
            </a:r>
            <a:r>
              <a:rPr lang="en-IN" sz="2400" b="1" u="sng" dirty="0">
                <a:solidFill>
                  <a:schemeClr val="accent1"/>
                </a:solidFill>
              </a:rPr>
              <a:t>be filled by the producer and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emptied by the </a:t>
            </a:r>
            <a:r>
              <a:rPr lang="en-IN" sz="2400" b="1" u="sng" dirty="0">
                <a:solidFill>
                  <a:schemeClr val="accent1"/>
                </a:solidFill>
              </a:rPr>
              <a:t>consumer.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buffer will reside in a region of memory </a:t>
            </a:r>
            <a:endParaRPr lang="en-IN" sz="2400" dirty="0" smtClean="0"/>
          </a:p>
          <a:p>
            <a:pPr lvl="1"/>
            <a:r>
              <a:rPr lang="en-IN" sz="2400" dirty="0" smtClean="0"/>
              <a:t>that </a:t>
            </a:r>
            <a:r>
              <a:rPr lang="en-IN" sz="2400" dirty="0"/>
              <a:t>is </a:t>
            </a:r>
            <a:r>
              <a:rPr lang="en-IN" sz="2400" dirty="0" smtClean="0"/>
              <a:t>shared by </a:t>
            </a:r>
            <a:r>
              <a:rPr lang="en-IN" sz="2400" dirty="0"/>
              <a:t>the producer and consumer processes.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BFE9-FC7F-4BBD-8708-DCECF91F62F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dirty="0"/>
              <a:t>A producer can produce one item</a:t>
            </a:r>
          </a:p>
          <a:p>
            <a:r>
              <a:rPr lang="en-IN" sz="2800" dirty="0" smtClean="0"/>
              <a:t>While </a:t>
            </a:r>
            <a:r>
              <a:rPr lang="en-IN" sz="2800" dirty="0"/>
              <a:t>the consumer is consuming another item. </a:t>
            </a:r>
            <a:endParaRPr lang="en-I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 b="11455"/>
          <a:stretch/>
        </p:blipFill>
        <p:spPr bwMode="auto">
          <a:xfrm>
            <a:off x="2190750" y="2924944"/>
            <a:ext cx="4762500" cy="306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70DC-AD5A-4C97-B7EF-214CDC0ED197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The </a:t>
            </a:r>
            <a:r>
              <a:rPr lang="en-IN" sz="2800" b="1" u="sng" dirty="0"/>
              <a:t>producer and </a:t>
            </a:r>
            <a:r>
              <a:rPr lang="en-IN" sz="2800" b="1" u="sng" dirty="0" smtClean="0"/>
              <a:t>consumer must </a:t>
            </a:r>
            <a:r>
              <a:rPr lang="en-IN" sz="2800" b="1" u="sng" dirty="0"/>
              <a:t>be synchronized, </a:t>
            </a:r>
            <a:endParaRPr lang="en-IN" sz="2800" b="1" u="sng" dirty="0" smtClean="0"/>
          </a:p>
          <a:p>
            <a:pPr lvl="1"/>
            <a:r>
              <a:rPr lang="en-IN" sz="2400" dirty="0" smtClean="0"/>
              <a:t>so </a:t>
            </a:r>
            <a:r>
              <a:rPr lang="en-IN" sz="2400" dirty="0"/>
              <a:t>that the consumer does not try to consume an item</a:t>
            </a:r>
          </a:p>
          <a:p>
            <a:pPr lvl="1"/>
            <a:r>
              <a:rPr lang="en-IN" sz="2400" dirty="0"/>
              <a:t>that has not yet been produced.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18F0-566D-4399-B384-A064FD7CD639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Processes within a system may be </a:t>
            </a:r>
          </a:p>
          <a:p>
            <a:pPr lvl="1"/>
            <a:r>
              <a:rPr lang="en-US" altLang="en-US" sz="2200" b="1" i="1" dirty="0" smtClean="0"/>
              <a:t>independent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or </a:t>
            </a:r>
          </a:p>
          <a:p>
            <a:pPr lvl="1"/>
            <a:r>
              <a:rPr lang="en-US" altLang="en-US" sz="2200" b="1" i="1" dirty="0" smtClean="0"/>
              <a:t>cooperating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289-598B-4EBE-995C-1AE49FDDD900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5676-8116-4155-A8FF-D9B134083539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  <a:r>
              <a:rPr lang="en-US" altLang="en-US" sz="2400" dirty="0" smtClean="0"/>
              <a:t>places no practical limit on the size of the buffer</a:t>
            </a:r>
          </a:p>
          <a:p>
            <a:pPr lvl="1"/>
            <a:r>
              <a:rPr lang="en-IN" sz="2400" dirty="0"/>
              <a:t>The consumer may have to wait for new items,</a:t>
            </a:r>
          </a:p>
          <a:p>
            <a:pPr lvl="1"/>
            <a:r>
              <a:rPr lang="en-IN" sz="2400" dirty="0"/>
              <a:t>but the producer can always produce new items.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 </a:t>
            </a:r>
            <a:r>
              <a:rPr lang="en-US" altLang="en-US" sz="2400" dirty="0" smtClean="0"/>
              <a:t>assumes that there is a fixed buffer size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consumer must wait if the buffer is empty,</a:t>
            </a:r>
          </a:p>
          <a:p>
            <a:pPr lvl="1"/>
            <a:r>
              <a:rPr lang="en-IN" sz="2400" dirty="0"/>
              <a:t>and the producer must wait if the buffer is full.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8884-B3B0-4559-9FB2-D50B094695F4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Shared data</a:t>
            </a:r>
          </a:p>
          <a:p>
            <a:r>
              <a:rPr lang="en-IN" sz="2400" dirty="0"/>
              <a:t>The following variables reside in a region </a:t>
            </a:r>
            <a:r>
              <a:rPr lang="en-IN" sz="2400" dirty="0" smtClean="0"/>
              <a:t>of memory </a:t>
            </a:r>
            <a:r>
              <a:rPr lang="en-IN" sz="2400" dirty="0"/>
              <a:t>shared by the producer and consumer processes:</a:t>
            </a:r>
            <a:endParaRPr lang="en-US" altLang="en-US" sz="2400" dirty="0" smtClean="0"/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72E-1A56-432A-9871-F093BDCDB61B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/>
              <a:t>The shared buffer is implemented as a circular array </a:t>
            </a:r>
            <a:endParaRPr lang="en-IN" sz="2600" dirty="0" smtClean="0"/>
          </a:p>
          <a:p>
            <a:pPr lvl="1"/>
            <a:r>
              <a:rPr lang="en-IN" sz="2600" dirty="0" smtClean="0"/>
              <a:t>with </a:t>
            </a:r>
            <a:r>
              <a:rPr lang="en-IN" sz="2600" dirty="0"/>
              <a:t>two </a:t>
            </a:r>
            <a:r>
              <a:rPr lang="en-IN" sz="2600" dirty="0" smtClean="0"/>
              <a:t>logical pointers</a:t>
            </a:r>
            <a:r>
              <a:rPr lang="en-IN" sz="2600" dirty="0"/>
              <a:t>: in and out. </a:t>
            </a:r>
            <a:endParaRPr lang="en-IN" sz="2600" dirty="0" smtClean="0"/>
          </a:p>
          <a:p>
            <a:pPr lvl="1"/>
            <a:endParaRPr lang="en-IN" sz="2600" dirty="0"/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457200" lvl="1" indent="0">
              <a:buNone/>
            </a:pPr>
            <a:endParaRPr lang="en-IN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BF5-1B6A-44AA-AF50-395A5ECF596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pPr lvl="1"/>
            <a:r>
              <a:rPr lang="en-IN" sz="2600" dirty="0" smtClean="0"/>
              <a:t>in </a:t>
            </a:r>
            <a:r>
              <a:rPr lang="en-IN" sz="2600" dirty="0"/>
              <a:t>points to the next free position in </a:t>
            </a:r>
            <a:r>
              <a:rPr lang="en-IN" sz="2600" dirty="0" smtClean="0"/>
              <a:t>the buffer</a:t>
            </a:r>
            <a:r>
              <a:rPr lang="en-IN" sz="2600" dirty="0"/>
              <a:t>; </a:t>
            </a:r>
            <a:endParaRPr lang="en-IN" sz="2600" dirty="0" smtClean="0"/>
          </a:p>
          <a:p>
            <a:pPr lvl="1"/>
            <a:r>
              <a:rPr lang="en-IN" sz="2600" dirty="0" smtClean="0"/>
              <a:t>out </a:t>
            </a:r>
            <a:r>
              <a:rPr lang="en-IN" sz="2600" dirty="0"/>
              <a:t>points to the first full position in the buffer. </a:t>
            </a:r>
            <a:endParaRPr lang="en-IN" sz="2600" dirty="0" smtClean="0"/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39248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D9D0-D2D9-48A6-A344-384A12D695B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</a:t>
            </a:r>
            <a:r>
              <a:rPr lang="en-IN" sz="2600" dirty="0"/>
              <a:t>buffer is </a:t>
            </a:r>
            <a:r>
              <a:rPr lang="en-IN" sz="2600" dirty="0" smtClean="0"/>
              <a:t>empty when </a:t>
            </a:r>
            <a:r>
              <a:rPr lang="en-IN" sz="2600" dirty="0"/>
              <a:t>in== out; </a:t>
            </a:r>
            <a:endParaRPr lang="en-IN" sz="2600" dirty="0" smtClean="0"/>
          </a:p>
          <a:p>
            <a:r>
              <a:rPr lang="en-IN" sz="2600" dirty="0" smtClean="0"/>
              <a:t>The </a:t>
            </a:r>
            <a:r>
              <a:rPr lang="en-IN" sz="2600" dirty="0"/>
              <a:t>buffer is full when ((in+ 1)% BUFFER_SIZE) == out</a:t>
            </a:r>
            <a:r>
              <a:rPr lang="en-IN" sz="2600" dirty="0" smtClean="0"/>
              <a:t>.</a:t>
            </a: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0"/>
          <a:stretch/>
        </p:blipFill>
        <p:spPr bwMode="auto">
          <a:xfrm>
            <a:off x="251520" y="2924944"/>
            <a:ext cx="8352928" cy="296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B27-EA42-4451-8185-A44FBB305FC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2888" cy="5184576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r>
              <a:rPr lang="en-IN" sz="9600" dirty="0">
                <a:cs typeface="Arial" panose="020B0604020202020204" pitchFamily="34" charset="0"/>
              </a:rPr>
              <a:t>The producer process has a local variable </a:t>
            </a:r>
            <a:r>
              <a:rPr lang="en-IN" sz="9600" dirty="0" err="1">
                <a:cs typeface="Arial" panose="020B0604020202020204" pitchFamily="34" charset="0"/>
              </a:rPr>
              <a:t>nextProduced</a:t>
            </a:r>
            <a:endParaRPr lang="en-IN" sz="9600" dirty="0">
              <a:cs typeface="Arial" panose="020B0604020202020204" pitchFamily="34" charset="0"/>
            </a:endParaRPr>
          </a:p>
          <a:p>
            <a:pPr lvl="1"/>
            <a:r>
              <a:rPr lang="en-IN" sz="9600" dirty="0">
                <a:cs typeface="Arial" panose="020B0604020202020204" pitchFamily="34" charset="0"/>
              </a:rPr>
              <a:t>in which the new item to be produced is stored. </a:t>
            </a:r>
            <a:endParaRPr lang="en-IN" sz="9600" dirty="0" smtClean="0">
              <a:cs typeface="Arial" panose="020B0604020202020204" pitchFamily="34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9600" dirty="0">
              <a:cs typeface="Arial" panose="020B0604020202020204" pitchFamily="34" charset="0"/>
            </a:endParaRP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6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(((in + 1) % BUFFER_SIZE) == out)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buffer[in] = </a:t>
            </a:r>
            <a:r>
              <a:rPr lang="en-US" sz="6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6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(in + 1) % BUFFER_SIZE; </a:t>
            </a:r>
          </a:p>
          <a:p>
            <a:pPr marL="2171700" lvl="5" indent="0">
              <a:buFont typeface="Monotype Sorts" pitchFamily="-84" charset="2"/>
              <a:buNone/>
              <a:defRPr/>
            </a:pPr>
            <a:r>
              <a:rPr lang="en-US" sz="6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7200" dirty="0"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2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8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0" y="4345465"/>
            <a:ext cx="3630155" cy="19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6252-FD6E-437A-B250-F427EE38EA1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7932365" cy="4411663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>
                <a:cs typeface="Courier New" pitchFamily="49" charset="0"/>
              </a:rPr>
              <a:t>The consumer process has a</a:t>
            </a:r>
          </a:p>
          <a:p>
            <a:pPr lvl="1"/>
            <a:r>
              <a:rPr lang="en-IN" altLang="en-US" sz="2400" dirty="0">
                <a:cs typeface="Courier New" pitchFamily="49" charset="0"/>
              </a:rPr>
              <a:t>local variable next Consumed in which the item to be consumed is stored.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3000128" cy="16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88F2-D3A8-4D30-A4A1-82A0C22BE5FE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communication is under the control of the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users processes not the operating system.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code for accessing and manipulating the </a:t>
            </a:r>
            <a:r>
              <a:rPr lang="en-IN" sz="2400" dirty="0" smtClean="0"/>
              <a:t>shared memory </a:t>
            </a:r>
            <a:r>
              <a:rPr lang="en-IN" sz="2400" dirty="0"/>
              <a:t>be written </a:t>
            </a:r>
            <a:endParaRPr lang="en-IN" sz="2400" dirty="0" smtClean="0"/>
          </a:p>
          <a:p>
            <a:pPr lvl="1"/>
            <a:r>
              <a:rPr lang="en-IN" sz="2000" dirty="0" smtClean="0"/>
              <a:t>explicitly </a:t>
            </a:r>
            <a:r>
              <a:rPr lang="en-IN" sz="2000" dirty="0"/>
              <a:t>by the application programmer.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Major issues is to provide mechanism that will allow the user processes to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Interprocess</a:t>
            </a:r>
            <a:r>
              <a:rPr lang="en-US" altLang="en-US" dirty="0"/>
              <a:t> Communication – Message Passing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AD4A-29D3-4F69-8AAC-C93B05492D82}" type="datetime1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b="1" i="1" dirty="0" smtClean="0"/>
              <a:t>Independent Process- </a:t>
            </a:r>
          </a:p>
          <a:p>
            <a:pPr lvl="1"/>
            <a:r>
              <a:rPr lang="en-US" altLang="en-US" sz="2600" i="1" dirty="0" smtClean="0"/>
              <a:t>If it cannot affect or be affected by other processes executing in the system</a:t>
            </a:r>
          </a:p>
          <a:p>
            <a:pPr lvl="1"/>
            <a:r>
              <a:rPr lang="en-US" altLang="en-US" sz="2600" i="1" dirty="0" smtClean="0"/>
              <a:t>Any process that does not share any data with any other process </a:t>
            </a:r>
          </a:p>
          <a:p>
            <a:endParaRPr lang="en-US" altLang="en-US" sz="2600" b="1" dirty="0" smtClean="0"/>
          </a:p>
          <a:p>
            <a:r>
              <a:rPr lang="en-US" altLang="en-US" sz="2600" b="1" dirty="0" smtClean="0"/>
              <a:t>Cooperating process-</a:t>
            </a:r>
          </a:p>
          <a:p>
            <a:pPr lvl="1"/>
            <a:r>
              <a:rPr lang="en-US" altLang="en-US" sz="2600" dirty="0" smtClean="0"/>
              <a:t>can affect or be affected by other processes, </a:t>
            </a:r>
          </a:p>
          <a:p>
            <a:pPr lvl="1"/>
            <a:r>
              <a:rPr lang="en-US" altLang="en-US" sz="2600" dirty="0" smtClean="0"/>
              <a:t>Any process that  shares data with other process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B8DE-17DF-45A4-98B9-426EA507EDA3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 smtClean="0"/>
              <a:t>Interprocess</a:t>
            </a:r>
            <a:r>
              <a:rPr lang="en-US" altLang="en-US" sz="25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Another means for cooperating </a:t>
            </a:r>
            <a:r>
              <a:rPr lang="en-IN" sz="2800" dirty="0"/>
              <a:t>processes to </a:t>
            </a:r>
            <a:r>
              <a:rPr lang="en-IN" sz="2800" dirty="0" smtClean="0"/>
              <a:t>communicate </a:t>
            </a:r>
            <a:r>
              <a:rPr lang="en-IN" sz="2800" dirty="0"/>
              <a:t>with each other </a:t>
            </a:r>
            <a:endParaRPr lang="en-IN" sz="2800" dirty="0" smtClean="0"/>
          </a:p>
          <a:p>
            <a:pPr lvl="1"/>
            <a:r>
              <a:rPr lang="en-IN" sz="2400" b="1" dirty="0" smtClean="0"/>
              <a:t>via </a:t>
            </a:r>
            <a:r>
              <a:rPr lang="en-IN" sz="2400" b="1" dirty="0"/>
              <a:t>a </a:t>
            </a:r>
            <a:r>
              <a:rPr lang="en-IN" sz="2400" b="1" dirty="0" smtClean="0"/>
              <a:t>message-passing facility.</a:t>
            </a:r>
          </a:p>
          <a:p>
            <a:endParaRPr lang="en-US" altLang="en-US" sz="2800" b="1" dirty="0" smtClean="0"/>
          </a:p>
          <a:p>
            <a:r>
              <a:rPr lang="en-US" altLang="en-US" sz="2800" dirty="0" smtClean="0"/>
              <a:t>Mechanism for processes </a:t>
            </a:r>
          </a:p>
          <a:p>
            <a:pPr lvl="1"/>
            <a:r>
              <a:rPr lang="en-US" altLang="en-US" sz="2400" dirty="0" smtClean="0"/>
              <a:t>to communicate and </a:t>
            </a:r>
          </a:p>
          <a:p>
            <a:pPr lvl="1"/>
            <a:r>
              <a:rPr lang="en-US" altLang="en-US" sz="2400" dirty="0" smtClean="0"/>
              <a:t>to synchronize their actions</a:t>
            </a:r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Message system – processes communicate with each other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without resorting to shared variables or shared address space</a:t>
            </a:r>
          </a:p>
          <a:p>
            <a:pPr>
              <a:lnSpc>
                <a:spcPct val="90000"/>
              </a:lnSpc>
            </a:pPr>
            <a:endParaRPr lang="en-US" altLang="en-US" sz="6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6A8B-3014-404F-B534-C6A704C1064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Particularly </a:t>
            </a:r>
            <a:r>
              <a:rPr lang="en-IN" sz="2400" dirty="0"/>
              <a:t>useful in a distributed environment, </a:t>
            </a:r>
            <a:endParaRPr lang="en-IN" sz="2400" dirty="0" smtClean="0"/>
          </a:p>
          <a:p>
            <a:pPr lvl="1"/>
            <a:r>
              <a:rPr lang="en-IN" sz="2400" dirty="0" smtClean="0"/>
              <a:t>where </a:t>
            </a:r>
            <a:r>
              <a:rPr lang="en-IN" sz="2400" dirty="0"/>
              <a:t>the </a:t>
            </a:r>
            <a:r>
              <a:rPr lang="en-IN" sz="2400" dirty="0" smtClean="0"/>
              <a:t>communicating processes </a:t>
            </a:r>
            <a:r>
              <a:rPr lang="en-IN" sz="2400" dirty="0"/>
              <a:t>may reside on different computers </a:t>
            </a:r>
            <a:endParaRPr lang="en-IN" sz="2400" dirty="0" smtClean="0"/>
          </a:p>
          <a:p>
            <a:pPr lvl="1"/>
            <a:r>
              <a:rPr lang="en-IN" sz="2400" dirty="0" smtClean="0"/>
              <a:t>connected </a:t>
            </a:r>
            <a:r>
              <a:rPr lang="en-IN" sz="2400" dirty="0"/>
              <a:t>by a network.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</a:t>
            </a:r>
            <a:r>
              <a:rPr lang="en-IN" sz="2400" dirty="0"/>
              <a:t>, a </a:t>
            </a:r>
            <a:r>
              <a:rPr lang="en-IN" sz="2400" b="1" dirty="0"/>
              <a:t>chat </a:t>
            </a:r>
            <a:r>
              <a:rPr lang="en-IN" sz="2400" dirty="0"/>
              <a:t>program used on the World Wide Web could be designed so</a:t>
            </a:r>
          </a:p>
          <a:p>
            <a:pPr lvl="1"/>
            <a:r>
              <a:rPr lang="en-IN" sz="2400" dirty="0"/>
              <a:t>that chat participants communicate with one another by exchanging messages.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27D-7C61-4CE1-95F3-B51C2A6EE7B1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C6DA-D1D8-4924-BDB5-205AE6AFE48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4" y="1201738"/>
            <a:ext cx="7790631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only fixed-sized messages can be sent, </a:t>
            </a:r>
            <a:endParaRPr lang="en-IN" sz="2400" dirty="0" smtClean="0"/>
          </a:p>
          <a:p>
            <a:pPr lvl="1"/>
            <a:r>
              <a:rPr lang="en-IN" sz="2400" dirty="0" smtClean="0"/>
              <a:t>the system-level </a:t>
            </a:r>
            <a:r>
              <a:rPr lang="en-IN" sz="2400" b="1" dirty="0" smtClean="0"/>
              <a:t>implementation </a:t>
            </a:r>
            <a:r>
              <a:rPr lang="en-IN" sz="2400" b="1" dirty="0"/>
              <a:t>is straightforward.</a:t>
            </a:r>
            <a:endParaRPr lang="en-US" altLang="en-US" sz="2400" b="1" dirty="0" smtClean="0"/>
          </a:p>
          <a:p>
            <a:pPr lvl="1">
              <a:lnSpc>
                <a:spcPct val="90000"/>
              </a:lnSpc>
            </a:pPr>
            <a:r>
              <a:rPr lang="en-IN" sz="2400" dirty="0" smtClean="0"/>
              <a:t>the task of </a:t>
            </a:r>
            <a:r>
              <a:rPr lang="en-IN" sz="2400" dirty="0"/>
              <a:t>programming more difficult. </a:t>
            </a: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Conversely</a:t>
            </a:r>
            <a:r>
              <a:rPr lang="en-IN" sz="2400" dirty="0"/>
              <a:t>, variable-sized messages require</a:t>
            </a:r>
          </a:p>
          <a:p>
            <a:pPr lvl="1"/>
            <a:r>
              <a:rPr lang="en-IN" sz="2400" dirty="0"/>
              <a:t>a m</a:t>
            </a:r>
            <a:r>
              <a:rPr lang="en-IN" sz="2400" dirty="0" smtClean="0"/>
              <a:t>ore </a:t>
            </a:r>
            <a:r>
              <a:rPr lang="en-IN" sz="2400" b="1" dirty="0"/>
              <a:t>complex system-level implementation, </a:t>
            </a:r>
            <a:endParaRPr lang="en-IN" sz="2400" b="1" dirty="0" smtClean="0"/>
          </a:p>
          <a:p>
            <a:pPr lvl="1"/>
            <a:r>
              <a:rPr lang="en-IN" sz="2400" dirty="0" smtClean="0"/>
              <a:t>but </a:t>
            </a:r>
            <a:r>
              <a:rPr lang="en-IN" sz="2400" dirty="0"/>
              <a:t>the programming </a:t>
            </a:r>
            <a:r>
              <a:rPr lang="en-IN" sz="2400" dirty="0" smtClean="0"/>
              <a:t>task becomes </a:t>
            </a:r>
            <a:r>
              <a:rPr lang="en-IN" sz="2400" dirty="0"/>
              <a:t>simpler.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F3A-9529-4703-A27D-AD3DC4C63F8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processes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Establish a </a:t>
            </a:r>
            <a:r>
              <a:rPr lang="en-US" altLang="en-US" sz="2400" b="1" i="1" dirty="0" smtClean="0"/>
              <a:t>communication</a:t>
            </a:r>
            <a:r>
              <a:rPr lang="en-US" altLang="en-US" sz="2400" b="1" dirty="0" smtClean="0"/>
              <a:t> </a:t>
            </a:r>
            <a:r>
              <a:rPr lang="en-US" altLang="en-US" sz="2400" b="1" i="1" dirty="0" smtClean="0"/>
              <a:t>link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Exchange messages via send/receive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291-04D1-4BB7-BE28-C1D99A1C5FF7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link has some capacity that determines the number of messages that can reside in it temporarily for which every link has a queue associated with it</a:t>
            </a: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Automatic or explicit buffering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5746-D569-48E3-A7F9-290A975DAD3C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/>
              <a:t>Processes that want to communicate must have a way to refer to each other.</a:t>
            </a:r>
          </a:p>
          <a:p>
            <a:r>
              <a:rPr lang="en-IN" sz="2400" dirty="0"/>
              <a:t>They can use either </a:t>
            </a:r>
            <a:endParaRPr lang="en-IN" sz="2400" dirty="0" smtClean="0"/>
          </a:p>
          <a:p>
            <a:pPr lvl="1"/>
            <a:r>
              <a:rPr lang="en-IN" sz="2400" dirty="0" smtClean="0"/>
              <a:t>direct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indirect </a:t>
            </a:r>
            <a:r>
              <a:rPr lang="en-IN" sz="2400" dirty="0"/>
              <a:t>communication.</a:t>
            </a:r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411956"/>
            <a:ext cx="8229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500" smtClean="0"/>
              <a:t>Message Passing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3012-901C-4696-9327-2A224F38544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Processes must name each other explicitly: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400" b="1" u="sng" dirty="0" smtClean="0"/>
              <a:t> (</a:t>
            </a:r>
            <a:r>
              <a:rPr lang="en-US" altLang="en-US" sz="2400" b="1" i="1" u="sng" dirty="0" smtClean="0"/>
              <a:t>P, message</a:t>
            </a:r>
            <a:r>
              <a:rPr lang="en-US" altLang="en-US" sz="2400" b="1" u="sng" dirty="0" smtClean="0"/>
              <a:t>) – send a message to process P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400" u="sng" dirty="0" smtClean="0"/>
              <a:t>(</a:t>
            </a:r>
            <a:r>
              <a:rPr lang="en-US" altLang="en-US" sz="2400" i="1" u="sng" dirty="0" smtClean="0"/>
              <a:t>Q, message</a:t>
            </a:r>
            <a:r>
              <a:rPr lang="en-US" altLang="en-US" sz="2400" u="sng" dirty="0" smtClean="0"/>
              <a:t>) – receive a message from process Q</a:t>
            </a:r>
          </a:p>
        </p:txBody>
      </p:sp>
      <p:pic>
        <p:nvPicPr>
          <p:cNvPr id="7170" name="Picture 2" descr="https://media.geeksforgeeks.org/wp-content/uploads/2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140968"/>
            <a:ext cx="655272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6F75-DB15-439D-BF67-48B4A570DD43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Information sharing</a:t>
            </a:r>
          </a:p>
          <a:p>
            <a:pPr lvl="2"/>
            <a:r>
              <a:rPr lang="en-IN" altLang="en-US" dirty="0"/>
              <a:t>Since several users may be interested in the </a:t>
            </a:r>
            <a:r>
              <a:rPr lang="en-IN" altLang="en-US" dirty="0" smtClean="0"/>
              <a:t>same piece </a:t>
            </a:r>
            <a:r>
              <a:rPr lang="en-IN" altLang="en-US" dirty="0"/>
              <a:t>of information (for instance, a shared file), </a:t>
            </a:r>
            <a:endParaRPr lang="en-IN" altLang="en-US" dirty="0" smtClean="0"/>
          </a:p>
          <a:p>
            <a:pPr lvl="2"/>
            <a:endParaRPr lang="en-IN" altLang="en-US" dirty="0" smtClean="0"/>
          </a:p>
          <a:p>
            <a:pPr lvl="2"/>
            <a:r>
              <a:rPr lang="en-IN" altLang="en-US" dirty="0" smtClean="0"/>
              <a:t>we </a:t>
            </a:r>
            <a:r>
              <a:rPr lang="en-IN" altLang="en-US" dirty="0"/>
              <a:t>must provide </a:t>
            </a:r>
            <a:r>
              <a:rPr lang="en-IN" altLang="en-US" dirty="0" smtClean="0"/>
              <a:t>an environment </a:t>
            </a:r>
            <a:r>
              <a:rPr lang="en-IN" altLang="en-US" dirty="0"/>
              <a:t>to allow concurrent access to such information</a:t>
            </a:r>
            <a:r>
              <a:rPr lang="en-IN" altLang="en-US" dirty="0" smtClean="0"/>
              <a:t>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2302-9D39-480F-AF42-1FD7EA43336F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Properties of communication link</a:t>
            </a:r>
          </a:p>
          <a:p>
            <a:r>
              <a:rPr lang="en-US" altLang="en-US" sz="2400" dirty="0" smtClean="0"/>
              <a:t>Links are established automatically </a:t>
            </a:r>
            <a:r>
              <a:rPr lang="en-IN" sz="2400" dirty="0"/>
              <a:t>between every pair of processes </a:t>
            </a:r>
            <a:r>
              <a:rPr lang="en-IN" sz="2400" dirty="0" smtClean="0"/>
              <a:t>that want </a:t>
            </a:r>
            <a:r>
              <a:rPr lang="en-IN" sz="2400" dirty="0"/>
              <a:t>to communicate.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processes need to know </a:t>
            </a:r>
            <a:r>
              <a:rPr lang="en-IN" sz="2400" b="1" dirty="0"/>
              <a:t>only each </a:t>
            </a:r>
            <a:r>
              <a:rPr lang="en-IN" sz="2400" b="1" dirty="0" smtClean="0"/>
              <a:t>other's identity </a:t>
            </a:r>
            <a:r>
              <a:rPr lang="en-IN" sz="2400" b="1" dirty="0"/>
              <a:t>to communicate.</a:t>
            </a:r>
            <a:endParaRPr lang="en-US" altLang="en-US" sz="2400" b="1" dirty="0" smtClean="0"/>
          </a:p>
          <a:p>
            <a:pPr lvl="1"/>
            <a:r>
              <a:rPr lang="en-US" altLang="en-US" sz="2400" dirty="0" smtClean="0"/>
              <a:t>A link is associated with </a:t>
            </a:r>
            <a:r>
              <a:rPr lang="en-US" altLang="en-US" sz="2400" b="1" dirty="0" smtClean="0"/>
              <a:t>exactly one pair of communicating processes</a:t>
            </a:r>
          </a:p>
          <a:p>
            <a:pPr lvl="1"/>
            <a:r>
              <a:rPr lang="en-US" altLang="en-US" sz="2400" dirty="0" smtClean="0"/>
              <a:t>Between </a:t>
            </a:r>
            <a:r>
              <a:rPr lang="en-US" altLang="en-US" sz="2400" b="1" dirty="0" smtClean="0"/>
              <a:t>each pair there exists exactly one link</a:t>
            </a:r>
          </a:p>
          <a:p>
            <a:pPr lvl="1"/>
            <a:r>
              <a:rPr lang="en-US" altLang="en-US" sz="2400" dirty="0" smtClean="0"/>
              <a:t>The link may be unidirectional, but is </a:t>
            </a:r>
            <a:r>
              <a:rPr lang="en-US" altLang="en-US" sz="2400" b="1" dirty="0" smtClean="0"/>
              <a:t>usually bi-directional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4394-F5DF-44C0-A590-8B68A0118BB7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This scheme </a:t>
            </a:r>
            <a:r>
              <a:rPr lang="en-IN" sz="2600" b="1" dirty="0"/>
              <a:t>exhibits symmetry in addressing</a:t>
            </a:r>
            <a:r>
              <a:rPr lang="en-IN" sz="2600" dirty="0"/>
              <a:t>; that is, </a:t>
            </a:r>
            <a:endParaRPr lang="en-IN" sz="2600" dirty="0" smtClean="0"/>
          </a:p>
          <a:p>
            <a:pPr lvl="1"/>
            <a:r>
              <a:rPr lang="en-IN" sz="2600" dirty="0" smtClean="0"/>
              <a:t>both </a:t>
            </a:r>
            <a:r>
              <a:rPr lang="en-IN" sz="2600" dirty="0"/>
              <a:t>the </a:t>
            </a:r>
            <a:r>
              <a:rPr lang="en-IN" sz="2600" dirty="0" smtClean="0"/>
              <a:t>sender process </a:t>
            </a:r>
            <a:r>
              <a:rPr lang="en-IN" sz="2600" dirty="0"/>
              <a:t>and the receiver process </a:t>
            </a:r>
            <a:r>
              <a:rPr lang="en-IN" sz="2600" b="1" dirty="0" smtClean="0"/>
              <a:t>must name the other to communicate.</a:t>
            </a:r>
          </a:p>
          <a:p>
            <a:endParaRPr lang="en-IN" sz="2600" b="1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3D4-92A8-4D58-8283-998B11EEE295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 smtClean="0"/>
              <a:t>A variant </a:t>
            </a:r>
            <a:r>
              <a:rPr lang="en-IN" sz="2600" dirty="0"/>
              <a:t>of this scheme employs </a:t>
            </a:r>
            <a:r>
              <a:rPr lang="en-IN" sz="2600" i="1" dirty="0"/>
              <a:t>asymmetry </a:t>
            </a:r>
            <a:r>
              <a:rPr lang="en-IN" sz="2600" dirty="0"/>
              <a:t>in addressing. </a:t>
            </a:r>
            <a:endParaRPr lang="en-IN" sz="2600" dirty="0" smtClean="0"/>
          </a:p>
          <a:p>
            <a:pPr lvl="1"/>
            <a:r>
              <a:rPr lang="en-IN" sz="2600" dirty="0" smtClean="0"/>
              <a:t>Only </a:t>
            </a:r>
            <a:r>
              <a:rPr lang="en-IN" sz="2600" dirty="0"/>
              <a:t>the </a:t>
            </a:r>
            <a:r>
              <a:rPr lang="en-IN" sz="2600" dirty="0" smtClean="0"/>
              <a:t>sender names </a:t>
            </a:r>
            <a:r>
              <a:rPr lang="en-IN" sz="2600" dirty="0"/>
              <a:t>the recipient; </a:t>
            </a:r>
            <a:endParaRPr lang="en-IN" sz="2600" dirty="0" smtClean="0"/>
          </a:p>
          <a:p>
            <a:pPr lvl="1"/>
            <a:r>
              <a:rPr lang="en-IN" sz="2600" dirty="0" smtClean="0"/>
              <a:t>the </a:t>
            </a:r>
            <a:r>
              <a:rPr lang="en-IN" sz="2600" dirty="0"/>
              <a:t>recipient is not required to name the sender. </a:t>
            </a:r>
            <a:endParaRPr lang="en-IN" sz="26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Communication- A variant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FB48-11F0-4C4E-95B3-E8B86C06E352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 this scheme</a:t>
            </a:r>
            <a:r>
              <a:rPr lang="en-IN" sz="2800" dirty="0"/>
              <a:t>, the send() and receive() primitives are defined as follows:</a:t>
            </a:r>
          </a:p>
          <a:p>
            <a:pPr lvl="1"/>
            <a:r>
              <a:rPr lang="en-IN" sz="2400" b="1" dirty="0"/>
              <a:t>send(P, message) -Send a message to process P.</a:t>
            </a:r>
          </a:p>
          <a:p>
            <a:pPr lvl="1"/>
            <a:r>
              <a:rPr lang="en-IN" sz="2400" b="1" dirty="0"/>
              <a:t>receive (id, message) -Receive a message from any process; </a:t>
            </a:r>
            <a:endParaRPr lang="en-IN" sz="2400" b="1" dirty="0" smtClean="0"/>
          </a:p>
          <a:p>
            <a:pPr lvl="1"/>
            <a:r>
              <a:rPr lang="en-IN" sz="2400" dirty="0" smtClean="0"/>
              <a:t>the variable </a:t>
            </a:r>
            <a:r>
              <a:rPr lang="en-IN" sz="2400" i="1" dirty="0" smtClean="0"/>
              <a:t>id </a:t>
            </a:r>
            <a:r>
              <a:rPr lang="en-IN" sz="2400" dirty="0"/>
              <a:t>is set to the name of the process with which communication </a:t>
            </a:r>
            <a:r>
              <a:rPr lang="en-IN" sz="2400" dirty="0" smtClean="0"/>
              <a:t>has taken </a:t>
            </a:r>
            <a:r>
              <a:rPr lang="en-IN" sz="2400" dirty="0"/>
              <a:t>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A198-390D-46FB-B713-2DED430EFB21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418058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Disadvantage </a:t>
            </a:r>
            <a:r>
              <a:rPr lang="en-IN" sz="3600" dirty="0"/>
              <a:t>in </a:t>
            </a:r>
            <a:r>
              <a:rPr lang="en-IN" sz="3600" dirty="0" smtClean="0"/>
              <a:t>symmetric </a:t>
            </a:r>
            <a:r>
              <a:rPr lang="en-IN" sz="3600" dirty="0"/>
              <a:t>and </a:t>
            </a:r>
            <a:r>
              <a:rPr lang="en-IN" sz="3600" dirty="0" smtClean="0"/>
              <a:t>asymmetric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dirty="0" smtClean="0"/>
              <a:t>Limited </a:t>
            </a:r>
            <a:r>
              <a:rPr lang="en-IN" sz="2400" dirty="0"/>
              <a:t>modularity of the resulting process definitions.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Changing the identifier </a:t>
            </a:r>
            <a:r>
              <a:rPr lang="en-IN" sz="2400" dirty="0"/>
              <a:t>of a process may necessitate </a:t>
            </a:r>
            <a:r>
              <a:rPr lang="en-IN" sz="2400" b="1" u="sng" dirty="0"/>
              <a:t>examining all other process definitions.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All </a:t>
            </a:r>
            <a:r>
              <a:rPr lang="en-IN" sz="2400" dirty="0"/>
              <a:t>references to the </a:t>
            </a:r>
            <a:r>
              <a:rPr lang="en-IN" sz="2400" b="1" u="sng" dirty="0"/>
              <a:t>old identifier must be found</a:t>
            </a:r>
            <a:r>
              <a:rPr lang="en-IN" sz="2400" dirty="0"/>
              <a:t>, so that they can be </a:t>
            </a:r>
            <a:r>
              <a:rPr lang="en-IN" sz="2400" dirty="0" smtClean="0"/>
              <a:t>modified to </a:t>
            </a:r>
            <a:r>
              <a:rPr lang="en-IN" sz="2400" dirty="0"/>
              <a:t>the new identifier.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such </a:t>
            </a:r>
            <a:r>
              <a:rPr lang="en-IN" sz="2400" b="1" dirty="0"/>
              <a:t>hard-coding </a:t>
            </a:r>
            <a:r>
              <a:rPr lang="en-IN" sz="2400" dirty="0"/>
              <a:t>techniques, </a:t>
            </a:r>
            <a:r>
              <a:rPr lang="en-IN" sz="2400" dirty="0" smtClean="0"/>
              <a:t>where identifiers </a:t>
            </a:r>
            <a:r>
              <a:rPr lang="en-IN" sz="2400" dirty="0"/>
              <a:t>must be explicitly stated, are </a:t>
            </a:r>
            <a:r>
              <a:rPr lang="en-IN" sz="2400" b="1" u="sng" dirty="0"/>
              <a:t>less desirable than techniques </a:t>
            </a:r>
            <a:r>
              <a:rPr lang="en-IN" sz="2400" b="1" u="sng" dirty="0" smtClean="0"/>
              <a:t>involving indirection.</a:t>
            </a:r>
            <a:endParaRPr lang="en-IN" sz="2400" b="1" u="sng" dirty="0"/>
          </a:p>
        </p:txBody>
      </p:sp>
      <p:sp>
        <p:nvSpPr>
          <p:cNvPr id="4" name="Curved Left Arrow 3"/>
          <p:cNvSpPr/>
          <p:nvPr/>
        </p:nvSpPr>
        <p:spPr>
          <a:xfrm>
            <a:off x="7380312" y="198884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380312" y="286132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86809" y="4005064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2C4-CAE8-431A-B7A2-0ADBA7B9C82C}" type="datetime1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Messages are directed and received from mailboxes (also referred to as ports)</a:t>
            </a:r>
          </a:p>
          <a:p>
            <a:pPr lvl="1"/>
            <a:r>
              <a:rPr lang="en-US" altLang="en-US" dirty="0" smtClean="0"/>
              <a:t>Each mailbox has a unique id</a:t>
            </a:r>
          </a:p>
          <a:p>
            <a:pPr lvl="1"/>
            <a:r>
              <a:rPr lang="en-US" altLang="en-US" dirty="0" smtClean="0"/>
              <a:t>Processes can communicate only if they share a mailbox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1F1-DE04-45E2-967C-5FC955AB69A6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mailbox can be viewed abstractly as an 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into </a:t>
            </a:r>
            <a:r>
              <a:rPr lang="en-IN" dirty="0" smtClean="0"/>
              <a:t>which messages </a:t>
            </a:r>
            <a:r>
              <a:rPr lang="en-IN" dirty="0"/>
              <a:t>can be placed by processes and </a:t>
            </a:r>
            <a:endParaRPr lang="en-IN" dirty="0" smtClean="0"/>
          </a:p>
          <a:p>
            <a:pPr lvl="1"/>
            <a:r>
              <a:rPr lang="en-IN" dirty="0" smtClean="0"/>
              <a:t>from which </a:t>
            </a:r>
            <a:r>
              <a:rPr lang="en-IN" dirty="0"/>
              <a:t>messages can be removed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Each mailbox has a </a:t>
            </a:r>
            <a:r>
              <a:rPr lang="en-IN" dirty="0" smtClean="0"/>
              <a:t>unique identification</a:t>
            </a:r>
          </a:p>
        </p:txBody>
      </p:sp>
      <p:pic>
        <p:nvPicPr>
          <p:cNvPr id="2050" name="Picture 2" descr="Inter Process Communication In Operating System - Tutorial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9436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8D51-EB16-4636-BBFD-F87DF1D36A3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Indirect Communication-mailboxes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190214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process </a:t>
            </a:r>
            <a:r>
              <a:rPr lang="en-IN" sz="2400" dirty="0" smtClean="0"/>
              <a:t>can communicate </a:t>
            </a:r>
            <a:r>
              <a:rPr lang="en-IN" sz="2400" dirty="0"/>
              <a:t>with some other process </a:t>
            </a:r>
            <a:r>
              <a:rPr lang="en-IN" sz="2400" b="1" u="sng" dirty="0"/>
              <a:t>via a number of different mailboxes.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Two </a:t>
            </a:r>
            <a:r>
              <a:rPr lang="en-IN" sz="2400" dirty="0"/>
              <a:t>processes can communicate only if the processes have a shared mailbox,</a:t>
            </a:r>
          </a:p>
        </p:txBody>
      </p:sp>
      <p:pic>
        <p:nvPicPr>
          <p:cNvPr id="1026" name="Picture 2" descr="PPT - Interprocess Communication PowerPoint Presentation, free download -  ID:30103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20624" r="8660" b="16110"/>
          <a:stretch/>
        </p:blipFill>
        <p:spPr bwMode="auto">
          <a:xfrm>
            <a:off x="827584" y="3442290"/>
            <a:ext cx="7488832" cy="272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Right Arrow 1"/>
          <p:cNvSpPr/>
          <p:nvPr/>
        </p:nvSpPr>
        <p:spPr>
          <a:xfrm rot="406876">
            <a:off x="224279" y="1472139"/>
            <a:ext cx="720080" cy="4621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E36-DD90-46A1-84BF-F9E55368155B}" type="datetime1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en-US" dirty="0" smtClean="0"/>
              <a:t>Properties of communication link</a:t>
            </a:r>
          </a:p>
          <a:p>
            <a:pPr lvl="1"/>
            <a:r>
              <a:rPr lang="en-US" altLang="en-US" b="1" dirty="0" smtClean="0"/>
              <a:t>Link established only if processes share a common mailbox</a:t>
            </a:r>
          </a:p>
          <a:p>
            <a:pPr lvl="1"/>
            <a:r>
              <a:rPr lang="en-US" altLang="en-US" dirty="0" smtClean="0"/>
              <a:t>A link may be associated with many processes</a:t>
            </a:r>
          </a:p>
          <a:p>
            <a:pPr lvl="1"/>
            <a:r>
              <a:rPr lang="en-US" altLang="en-US" b="1" dirty="0" smtClean="0"/>
              <a:t>Between Each pair of communicating processes, there may be a number of different links with each link corresponding to one mailbox</a:t>
            </a:r>
          </a:p>
          <a:p>
            <a:pPr lvl="1"/>
            <a:r>
              <a:rPr lang="en-US" altLang="en-US" dirty="0" smtClean="0"/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D26-51EE-4ED0-B976-39D4BFC25DB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BFB-2D56-4D75-9E1D-326EA25CF8A3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Computation speedup</a:t>
            </a:r>
          </a:p>
          <a:p>
            <a:pPr lvl="2"/>
            <a:r>
              <a:rPr lang="en-IN" altLang="en-US" dirty="0"/>
              <a:t>If we want a particular task to run faster,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we must break </a:t>
            </a:r>
            <a:r>
              <a:rPr lang="en-IN" altLang="en-US" dirty="0"/>
              <a:t>it into subtasks,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each </a:t>
            </a:r>
            <a:r>
              <a:rPr lang="en-IN" altLang="en-US" dirty="0"/>
              <a:t>of which will be executing in parallel with </a:t>
            </a:r>
            <a:r>
              <a:rPr lang="en-IN" altLang="en-US" dirty="0" smtClean="0"/>
              <a:t>the others</a:t>
            </a:r>
            <a:r>
              <a:rPr lang="en-IN" altLang="en-US" dirty="0"/>
              <a:t>. </a:t>
            </a:r>
            <a:endParaRPr lang="en-IN" altLang="en-US" dirty="0" smtClean="0"/>
          </a:p>
          <a:p>
            <a:pPr lvl="3"/>
            <a:endParaRPr lang="en-IN" altLang="en-US" dirty="0" smtClean="0"/>
          </a:p>
          <a:p>
            <a:pPr lvl="2"/>
            <a:r>
              <a:rPr lang="en-IN" altLang="en-US" dirty="0" smtClean="0"/>
              <a:t>A </a:t>
            </a:r>
            <a:r>
              <a:rPr lang="en-IN" altLang="en-US" dirty="0"/>
              <a:t>speedup can be achieved only if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the computer has </a:t>
            </a:r>
            <a:r>
              <a:rPr lang="en-IN" altLang="en-US" dirty="0"/>
              <a:t>multiple processing elements (such as CPUs or I/O channels</a:t>
            </a:r>
            <a:r>
              <a:rPr lang="en-IN" altLang="en-US" dirty="0" smtClean="0"/>
              <a:t>).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66B-C610-43EF-9C60-48B6816DEEA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dirty="0" smtClean="0"/>
              <a:t>Mailbox sharing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share mailbox A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, sends message to A; 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execute receive from A</a:t>
            </a:r>
          </a:p>
          <a:p>
            <a:pPr lvl="1"/>
            <a:r>
              <a:rPr lang="en-US" altLang="en-US" dirty="0" smtClean="0"/>
              <a:t>Who gets the message?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A74-924C-41E9-86A6-65F997BAF2AA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Solutions</a:t>
            </a:r>
          </a:p>
          <a:p>
            <a:r>
              <a:rPr lang="en-IN" dirty="0"/>
              <a:t>The answer depends </a:t>
            </a:r>
            <a:r>
              <a:rPr lang="en-IN" dirty="0" smtClean="0"/>
              <a:t>on which </a:t>
            </a:r>
            <a:r>
              <a:rPr lang="en-IN" dirty="0"/>
              <a:t>of the following methods we choose:</a:t>
            </a:r>
            <a:endParaRPr lang="en-US" altLang="en-US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can be solved by either enforcing that only two processes can share a single mailbox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Allow only one process at a time to execute a receive operation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hat </a:t>
            </a:r>
            <a:r>
              <a:rPr lang="en-IN" dirty="0"/>
              <a:t>is, either P2 or </a:t>
            </a:r>
            <a:r>
              <a:rPr lang="en-IN" i="1" dirty="0"/>
              <a:t>P3, </a:t>
            </a:r>
            <a:r>
              <a:rPr lang="en-IN" dirty="0"/>
              <a:t>but not both, will receive the message)</a:t>
            </a:r>
            <a:endParaRPr lang="en-US" altLang="en-US" dirty="0" smtClean="0"/>
          </a:p>
          <a:p>
            <a:pPr lvl="1"/>
            <a:r>
              <a:rPr lang="en-US" altLang="en-US" b="1" dirty="0" smtClean="0"/>
              <a:t>Allow the system to select arbitrarily the receiver.  </a:t>
            </a:r>
          </a:p>
          <a:p>
            <a:pPr lvl="1"/>
            <a:r>
              <a:rPr lang="en-IN" dirty="0"/>
              <a:t>The system also may define an algorithm for selecting which </a:t>
            </a:r>
            <a:r>
              <a:rPr lang="en-IN" dirty="0" smtClean="0"/>
              <a:t>process will </a:t>
            </a:r>
            <a:r>
              <a:rPr lang="en-IN" dirty="0"/>
              <a:t>receive the message </a:t>
            </a:r>
            <a:endParaRPr lang="en-IN" dirty="0" smtClean="0"/>
          </a:p>
          <a:p>
            <a:pPr lvl="2"/>
            <a:r>
              <a:rPr lang="en-IN" sz="2800" dirty="0" smtClean="0"/>
              <a:t>that </a:t>
            </a:r>
            <a:r>
              <a:rPr lang="en-IN" sz="2800" dirty="0"/>
              <a:t>is, </a:t>
            </a:r>
            <a:r>
              <a:rPr lang="en-IN" sz="2800" i="1" dirty="0"/>
              <a:t>round robin, </a:t>
            </a:r>
            <a:r>
              <a:rPr lang="en-IN" sz="2800" dirty="0"/>
              <a:t>where processes take </a:t>
            </a:r>
            <a:r>
              <a:rPr lang="en-IN" sz="2800" dirty="0" smtClean="0"/>
              <a:t>turns receiving messages</a:t>
            </a:r>
          </a:p>
          <a:p>
            <a:pPr lvl="1"/>
            <a:r>
              <a:rPr lang="en-US" altLang="en-US" dirty="0" smtClean="0"/>
              <a:t>Sender is notified about the receiver.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4098-A5A6-4504-8BA2-5C70D6758422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Who owns the Mailbox??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8750-6303-4448-B47D-8282ADDADEAB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mailbox may be owned </a:t>
            </a:r>
            <a:r>
              <a:rPr lang="en-IN" dirty="0" smtClean="0"/>
              <a:t>either </a:t>
            </a:r>
          </a:p>
          <a:p>
            <a:pPr lvl="1"/>
            <a:r>
              <a:rPr lang="en-IN" dirty="0" smtClean="0"/>
              <a:t>by </a:t>
            </a:r>
            <a:r>
              <a:rPr lang="en-IN" dirty="0"/>
              <a:t>a process or </a:t>
            </a:r>
            <a:endParaRPr lang="en-IN" dirty="0" smtClean="0"/>
          </a:p>
          <a:p>
            <a:pPr lvl="1"/>
            <a:r>
              <a:rPr lang="en-IN" dirty="0" smtClean="0"/>
              <a:t>by </a:t>
            </a:r>
            <a:r>
              <a:rPr lang="en-IN" dirty="0"/>
              <a:t>the operating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3CF9-6A8A-47DC-A4B1-748A9AB6D3B8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If the mailbox is owned by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Mailbox </a:t>
            </a:r>
            <a:r>
              <a:rPr lang="en-IN" sz="2400" dirty="0"/>
              <a:t>is part of the </a:t>
            </a:r>
            <a:r>
              <a:rPr lang="en-IN" sz="2400" dirty="0" smtClean="0"/>
              <a:t>address space </a:t>
            </a:r>
            <a:r>
              <a:rPr lang="en-IN" sz="2400" dirty="0"/>
              <a:t>of the </a:t>
            </a:r>
            <a:r>
              <a:rPr lang="en-IN" sz="2400" dirty="0" smtClean="0"/>
              <a:t>process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owner </a:t>
            </a:r>
            <a:r>
              <a:rPr lang="en-IN" sz="2400" b="1" dirty="0" smtClean="0"/>
              <a:t>can only </a:t>
            </a:r>
            <a:r>
              <a:rPr lang="en-IN" sz="2400" b="1" dirty="0"/>
              <a:t>receive messages through this </a:t>
            </a:r>
            <a:r>
              <a:rPr lang="en-IN" sz="2400" b="1" dirty="0" smtClean="0"/>
              <a:t>mailbox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user </a:t>
            </a:r>
            <a:r>
              <a:rPr lang="en-IN" sz="2400" b="1" dirty="0" smtClean="0"/>
              <a:t>can only send </a:t>
            </a:r>
            <a:r>
              <a:rPr lang="en-IN" sz="2400" b="1" dirty="0"/>
              <a:t>messages to the </a:t>
            </a:r>
            <a:r>
              <a:rPr lang="en-IN" sz="2400" b="1" dirty="0" smtClean="0"/>
              <a:t>mailbox </a:t>
            </a:r>
          </a:p>
          <a:p>
            <a:endParaRPr lang="en-IN" sz="2400" b="1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each mailbox has a unique owner, </a:t>
            </a:r>
            <a:endParaRPr lang="en-IN" sz="2400" dirty="0" smtClean="0"/>
          </a:p>
          <a:p>
            <a:pPr lvl="1"/>
            <a:r>
              <a:rPr lang="en-IN" sz="2400" dirty="0" smtClean="0"/>
              <a:t>there can </a:t>
            </a:r>
            <a:r>
              <a:rPr lang="en-IN" sz="2400" dirty="0"/>
              <a:t>be no confusion about which process should receive a message sent </a:t>
            </a:r>
            <a:r>
              <a:rPr lang="en-IN" sz="2400" dirty="0" smtClean="0"/>
              <a:t>to this </a:t>
            </a:r>
            <a:r>
              <a:rPr lang="en-IN" sz="2400" dirty="0"/>
              <a:t>mailbox.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DA1-19F0-4A52-A10B-6473442E6BCC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What happens when the process that owns mailbox terminates??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8C75-583F-4FA8-B172-3750A6D89D59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What happens when the process that owns mailbox terminates??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When </a:t>
            </a:r>
            <a:r>
              <a:rPr lang="en-IN" sz="2400" b="1" dirty="0"/>
              <a:t>a process that owns a mailbox terminates, </a:t>
            </a:r>
            <a:endParaRPr lang="en-IN" sz="2400" b="1" dirty="0" smtClean="0"/>
          </a:p>
          <a:p>
            <a:pPr lvl="1"/>
            <a:r>
              <a:rPr lang="en-IN" sz="2400" b="1" dirty="0" smtClean="0"/>
              <a:t>the mailbox disappears</a:t>
            </a:r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process that subsequently sends a message to this </a:t>
            </a:r>
            <a:r>
              <a:rPr lang="en-IN" sz="2400" dirty="0" smtClean="0"/>
              <a:t>mailbox </a:t>
            </a:r>
          </a:p>
          <a:p>
            <a:pPr lvl="1"/>
            <a:r>
              <a:rPr lang="en-IN" sz="2400" dirty="0" smtClean="0"/>
              <a:t>must </a:t>
            </a:r>
            <a:r>
              <a:rPr lang="en-IN" sz="2400" dirty="0"/>
              <a:t>be notified that the mailbox no longer exists.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893D-25B4-496D-9964-4C540EEE3393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mailbox that is owned by the operating system has </a:t>
            </a:r>
            <a:r>
              <a:rPr lang="en-IN" sz="2400" dirty="0" smtClean="0"/>
              <a:t>an existence </a:t>
            </a:r>
            <a:r>
              <a:rPr lang="en-IN" sz="2400" dirty="0"/>
              <a:t>of its own.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independent and is not attached to any </a:t>
            </a:r>
            <a:r>
              <a:rPr lang="en-IN" sz="2400" dirty="0" smtClean="0"/>
              <a:t>particular process</a:t>
            </a:r>
            <a:r>
              <a:rPr lang="en-IN" sz="2400" dirty="0"/>
              <a:t>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OS owns the mailbox, then:</a:t>
            </a:r>
          </a:p>
          <a:p>
            <a:endParaRPr lang="en-IN" sz="2400" dirty="0"/>
          </a:p>
          <a:p>
            <a:pPr lvl="1"/>
            <a:r>
              <a:rPr lang="en-IN" sz="2400" dirty="0"/>
              <a:t>    It is independent process, not attached to a process.</a:t>
            </a:r>
          </a:p>
          <a:p>
            <a:pPr lvl="1"/>
            <a:r>
              <a:rPr lang="en-IN" sz="2400" dirty="0"/>
              <a:t>    Then the OS must allow the process to:</a:t>
            </a:r>
          </a:p>
          <a:p>
            <a:endParaRPr lang="en-IN" sz="2400" dirty="0"/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create </a:t>
            </a:r>
            <a:r>
              <a:rPr lang="en-IN" sz="2400" dirty="0"/>
              <a:t>a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send </a:t>
            </a:r>
            <a:r>
              <a:rPr lang="en-IN" sz="2400" dirty="0"/>
              <a:t>and receive messages through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delete </a:t>
            </a:r>
            <a:r>
              <a:rPr lang="en-IN" sz="2400" dirty="0"/>
              <a:t>the mailbox.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lvl="1"/>
            <a:r>
              <a:rPr lang="en-IN" sz="2400" dirty="0"/>
              <a:t> Process becomes the owner of new mailbox by default.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Owner </a:t>
            </a:r>
            <a:r>
              <a:rPr lang="en-IN" sz="2400" dirty="0"/>
              <a:t>process can only receive messages through this mailbox.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Ownership </a:t>
            </a:r>
            <a:r>
              <a:rPr lang="en-IN" sz="2400" dirty="0"/>
              <a:t>and receiving privileges can be passed using system calls to other processes</a:t>
            </a:r>
            <a:r>
              <a:rPr lang="en-IN" sz="2400" dirty="0" smtClean="0"/>
              <a:t>. This </a:t>
            </a:r>
            <a:r>
              <a:rPr lang="en-IN" sz="2400" dirty="0"/>
              <a:t>will result in multiple receivers for each mailbox.</a:t>
            </a:r>
            <a:endParaRPr lang="en-IN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73F-C5B7-4D40-8582-7006EB42B101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Modularity</a:t>
            </a:r>
          </a:p>
          <a:p>
            <a:pPr lvl="2"/>
            <a:r>
              <a:rPr lang="en-IN" altLang="en-US" dirty="0"/>
              <a:t>We may want to construct the system in a modular fashion</a:t>
            </a:r>
            <a:r>
              <a:rPr lang="en-IN" altLang="en-US" dirty="0" smtClean="0"/>
              <a:t>, </a:t>
            </a:r>
          </a:p>
          <a:p>
            <a:pPr lvl="2"/>
            <a:r>
              <a:rPr lang="en-IN" altLang="en-US" dirty="0" smtClean="0"/>
              <a:t>dividing </a:t>
            </a:r>
            <a:r>
              <a:rPr lang="en-IN" altLang="en-US" dirty="0"/>
              <a:t>the system functions into separate processes or threads,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Convenience</a:t>
            </a:r>
            <a:endParaRPr lang="en-US" altLang="en-US" dirty="0"/>
          </a:p>
          <a:p>
            <a:pPr lvl="2"/>
            <a:r>
              <a:rPr lang="en-IN" altLang="en-US" dirty="0"/>
              <a:t>Even an individual user may work on many tasks at </a:t>
            </a:r>
            <a:r>
              <a:rPr lang="en-IN" altLang="en-US" dirty="0" smtClean="0"/>
              <a:t>the same </a:t>
            </a:r>
            <a:r>
              <a:rPr lang="en-IN" altLang="en-US" dirty="0"/>
              <a:t>time. </a:t>
            </a:r>
            <a:endParaRPr lang="en-IN" altLang="en-US" dirty="0" smtClean="0"/>
          </a:p>
          <a:p>
            <a:pPr lvl="2"/>
            <a:r>
              <a:rPr lang="en-IN" altLang="en-US" dirty="0" smtClean="0"/>
              <a:t>For </a:t>
            </a:r>
            <a:r>
              <a:rPr lang="en-IN" altLang="en-US" dirty="0"/>
              <a:t>instance, a user may be editing, printing, and compiling </a:t>
            </a:r>
            <a:r>
              <a:rPr lang="en-IN" altLang="en-US" dirty="0" smtClean="0"/>
              <a:t>in parallel.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AB34-08ED-4D28-8722-EBB97347B7A9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IPC takes place via </a:t>
            </a:r>
            <a:r>
              <a:rPr lang="en-IN" sz="2800" dirty="0"/>
              <a:t>send() </a:t>
            </a:r>
            <a:r>
              <a:rPr lang="en-IN" sz="2800" dirty="0" smtClean="0"/>
              <a:t>and receive </a:t>
            </a:r>
            <a:r>
              <a:rPr lang="en-IN" sz="2800" dirty="0"/>
              <a:t>() primitives.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There </a:t>
            </a:r>
            <a:r>
              <a:rPr lang="en-IN" sz="2800" dirty="0"/>
              <a:t>are different design options for </a:t>
            </a:r>
            <a:r>
              <a:rPr lang="en-IN" sz="2800" dirty="0" smtClean="0"/>
              <a:t>implementing each </a:t>
            </a:r>
            <a:r>
              <a:rPr lang="en-IN" sz="2800" dirty="0"/>
              <a:t>primitive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Message </a:t>
            </a:r>
            <a:r>
              <a:rPr lang="en-IN" sz="2800" dirty="0"/>
              <a:t>passing may be either </a:t>
            </a:r>
            <a:endParaRPr lang="en-IN" sz="2800" dirty="0" smtClean="0"/>
          </a:p>
          <a:p>
            <a:pPr lvl="1"/>
            <a:r>
              <a:rPr lang="en-IN" sz="2400" dirty="0" smtClean="0"/>
              <a:t>Blocking/synchronous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non </a:t>
            </a:r>
            <a:r>
              <a:rPr lang="en-IN" sz="2400" dirty="0"/>
              <a:t>blocking/ </a:t>
            </a:r>
            <a:r>
              <a:rPr lang="en-IN" sz="2400" dirty="0" smtClean="0"/>
              <a:t>asynchronous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86D-1695-46FD-B0F3-01F3E83F89C0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800" dirty="0" smtClean="0"/>
              <a:t>Blocking send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sending process is blocked until the message </a:t>
            </a:r>
            <a:r>
              <a:rPr lang="en-IN" sz="2400" dirty="0" smtClean="0"/>
              <a:t>is received </a:t>
            </a:r>
            <a:r>
              <a:rPr lang="en-IN" sz="2400" dirty="0"/>
              <a:t>by the receiving process or by the mailbox.</a:t>
            </a:r>
          </a:p>
          <a:p>
            <a:r>
              <a:rPr lang="en-IN" sz="2800" dirty="0" smtClean="0"/>
              <a:t>Non blocking send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sending process sends the message and </a:t>
            </a:r>
            <a:r>
              <a:rPr lang="en-IN" sz="2400" dirty="0" smtClean="0"/>
              <a:t>resumes operation</a:t>
            </a:r>
            <a:r>
              <a:rPr lang="en-IN" sz="2400" dirty="0"/>
              <a:t>.</a:t>
            </a:r>
          </a:p>
          <a:p>
            <a:r>
              <a:rPr lang="en-IN" sz="2800" dirty="0"/>
              <a:t>Blocking </a:t>
            </a:r>
            <a:r>
              <a:rPr lang="en-IN" sz="2800" dirty="0" smtClean="0"/>
              <a:t>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blocks until a message is available.</a:t>
            </a:r>
          </a:p>
          <a:p>
            <a:r>
              <a:rPr lang="en-IN" sz="2800" dirty="0" smtClean="0"/>
              <a:t>Non blocking 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retrieves either a valid message or </a:t>
            </a:r>
            <a:r>
              <a:rPr lang="en-IN" sz="2400" dirty="0" smtClean="0"/>
              <a:t>a null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0114-8050-4880-8A58-B417723C4FAE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When </a:t>
            </a:r>
            <a:r>
              <a:rPr lang="en-IN" sz="2800" dirty="0" smtClean="0"/>
              <a:t>both send</a:t>
            </a:r>
            <a:r>
              <a:rPr lang="en-IN" sz="2800" dirty="0"/>
              <a:t>() and receive() are blocking, </a:t>
            </a:r>
            <a:endParaRPr lang="en-IN" sz="2800" dirty="0" smtClean="0"/>
          </a:p>
          <a:p>
            <a:pPr lvl="1"/>
            <a:r>
              <a:rPr lang="en-IN" dirty="0" smtClean="0"/>
              <a:t>Rendezvous </a:t>
            </a:r>
            <a:r>
              <a:rPr lang="en-IN" dirty="0"/>
              <a:t>between </a:t>
            </a:r>
            <a:r>
              <a:rPr lang="en-IN" dirty="0" smtClean="0"/>
              <a:t>the sender </a:t>
            </a:r>
            <a:r>
              <a:rPr lang="en-IN" dirty="0"/>
              <a:t>and the receiver. </a:t>
            </a:r>
            <a:endParaRPr lang="en-IN" dirty="0" smtClean="0"/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solution to the producer-consumer </a:t>
            </a:r>
            <a:r>
              <a:rPr lang="en-IN" sz="2800" dirty="0" smtClean="0"/>
              <a:t>problem becomes </a:t>
            </a:r>
            <a:r>
              <a:rPr lang="en-IN" sz="2800" dirty="0"/>
              <a:t>trivial </a:t>
            </a:r>
            <a:r>
              <a:rPr lang="en-IN" sz="2800" dirty="0" smtClean="0"/>
              <a:t>–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use blocking send() </a:t>
            </a:r>
            <a:r>
              <a:rPr lang="en-IN" dirty="0" smtClean="0"/>
              <a:t>and receive()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3DFC-B49D-432C-A8BC-D90695D5DFCD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</a:t>
            </a:r>
            <a:r>
              <a:rPr lang="en-IN" dirty="0" smtClean="0"/>
              <a:t>olution =Producer-consumer </a:t>
            </a:r>
            <a:r>
              <a:rPr lang="en-IN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Producer invokes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blocking send() call and </a:t>
            </a:r>
            <a:endParaRPr lang="en-IN" dirty="0" smtClean="0"/>
          </a:p>
          <a:p>
            <a:pPr lvl="1"/>
            <a:r>
              <a:rPr lang="en-IN" dirty="0" smtClean="0"/>
              <a:t>waits </a:t>
            </a:r>
            <a:r>
              <a:rPr lang="en-IN" dirty="0"/>
              <a:t>until </a:t>
            </a:r>
            <a:r>
              <a:rPr lang="en-IN" dirty="0" smtClean="0"/>
              <a:t>the message </a:t>
            </a:r>
            <a:r>
              <a:rPr lang="en-IN" dirty="0"/>
              <a:t>is delivered to either the receiver or the mailbox.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Consumer </a:t>
            </a:r>
            <a:r>
              <a:rPr lang="en-IN" dirty="0"/>
              <a:t>invokes </a:t>
            </a:r>
            <a:endParaRPr lang="en-IN" dirty="0" smtClean="0"/>
          </a:p>
          <a:p>
            <a:pPr lvl="1"/>
            <a:r>
              <a:rPr lang="en-IN" dirty="0" smtClean="0"/>
              <a:t>receive</a:t>
            </a:r>
            <a:r>
              <a:rPr lang="en-IN" dirty="0"/>
              <a:t>(), it blocks until a message is 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E54A-EA89-4112-A3DD-FAC379EA6F40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Whether communication is direct or indirect, </a:t>
            </a:r>
          </a:p>
          <a:p>
            <a:pPr lvl="1"/>
            <a:r>
              <a:rPr lang="en-IN" dirty="0" smtClean="0"/>
              <a:t>messages </a:t>
            </a:r>
            <a:r>
              <a:rPr lang="en-IN" dirty="0"/>
              <a:t>exchanged by </a:t>
            </a:r>
            <a:r>
              <a:rPr lang="en-IN" dirty="0" smtClean="0"/>
              <a:t>communicating processes </a:t>
            </a:r>
          </a:p>
          <a:p>
            <a:pPr lvl="1"/>
            <a:r>
              <a:rPr lang="en-IN" dirty="0" smtClean="0"/>
              <a:t>reside </a:t>
            </a:r>
            <a:r>
              <a:rPr lang="en-IN" dirty="0"/>
              <a:t>in a temporary queue.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CB3-50D1-4338-9000-8B1C4E6352AF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Queues </a:t>
            </a:r>
            <a:r>
              <a:rPr lang="en-IN" dirty="0"/>
              <a:t>can </a:t>
            </a:r>
            <a:r>
              <a:rPr lang="en-IN" dirty="0" smtClean="0"/>
              <a:t>be implemented </a:t>
            </a:r>
            <a:r>
              <a:rPr lang="en-IN" dirty="0"/>
              <a:t>in three ways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Zero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Bounded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Unbounded capacity.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13C-B43D-4EFC-A88E-F273CA9182C9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Zero </a:t>
            </a:r>
            <a:r>
              <a:rPr lang="en-IN" sz="2800" dirty="0" smtClean="0"/>
              <a:t>capacity</a:t>
            </a:r>
          </a:p>
          <a:p>
            <a:pPr lvl="1"/>
            <a:r>
              <a:rPr lang="en-IN" dirty="0" smtClean="0"/>
              <a:t>Maximum Queue Length=0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he link cannot </a:t>
            </a:r>
            <a:r>
              <a:rPr lang="en-IN" dirty="0"/>
              <a:t>have any messages waiting in it.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sender must </a:t>
            </a:r>
            <a:r>
              <a:rPr lang="en-IN" dirty="0" smtClean="0"/>
              <a:t>block until </a:t>
            </a:r>
            <a:r>
              <a:rPr lang="en-IN" dirty="0"/>
              <a:t>the recipient receives the message.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DF40-D7F4-4AF7-A2D0-95F253856ADF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Bounded capacity</a:t>
            </a:r>
          </a:p>
          <a:p>
            <a:pPr lvl="1"/>
            <a:r>
              <a:rPr lang="en-IN" dirty="0"/>
              <a:t>Q</a:t>
            </a:r>
            <a:r>
              <a:rPr lang="en-IN" dirty="0" smtClean="0"/>
              <a:t>ueue </a:t>
            </a:r>
            <a:r>
              <a:rPr lang="en-IN" dirty="0"/>
              <a:t>has finite length </a:t>
            </a:r>
            <a:r>
              <a:rPr lang="en-IN" i="1" dirty="0"/>
              <a:t>n; </a:t>
            </a:r>
            <a:endParaRPr lang="en-IN" i="1" dirty="0" smtClean="0"/>
          </a:p>
          <a:p>
            <a:pPr lvl="1"/>
            <a:r>
              <a:rPr lang="en-IN" dirty="0" smtClean="0"/>
              <a:t>At </a:t>
            </a:r>
            <a:r>
              <a:rPr lang="en-IN" dirty="0"/>
              <a:t>most </a:t>
            </a:r>
            <a:r>
              <a:rPr lang="en-IN" i="1" dirty="0"/>
              <a:t>n </a:t>
            </a:r>
            <a:r>
              <a:rPr lang="en-IN" dirty="0" smtClean="0"/>
              <a:t>messages can </a:t>
            </a:r>
            <a:r>
              <a:rPr lang="en-IN" dirty="0"/>
              <a:t>reside in it. </a:t>
            </a:r>
            <a:endParaRPr lang="en-IN" dirty="0" smtClean="0"/>
          </a:p>
          <a:p>
            <a:pPr lvl="1"/>
            <a:r>
              <a:rPr lang="en-IN" dirty="0"/>
              <a:t>The link's capacity is finite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DEB-7348-473B-AB12-98F4EA0543AB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Bounded capacity</a:t>
            </a:r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queue is not full </a:t>
            </a:r>
            <a:endParaRPr lang="en-IN" sz="2400" dirty="0" smtClean="0"/>
          </a:p>
          <a:p>
            <a:pPr lvl="2"/>
            <a:r>
              <a:rPr lang="en-IN" dirty="0" smtClean="0"/>
              <a:t>the message </a:t>
            </a:r>
            <a:r>
              <a:rPr lang="en-IN" dirty="0"/>
              <a:t>is placed in the queue </a:t>
            </a:r>
            <a:endParaRPr lang="en-IN" dirty="0" smtClean="0"/>
          </a:p>
          <a:p>
            <a:pPr lvl="2"/>
            <a:r>
              <a:rPr lang="en-IN" dirty="0" smtClean="0"/>
              <a:t>either </a:t>
            </a:r>
            <a:r>
              <a:rPr lang="en-IN" dirty="0"/>
              <a:t>the message is copied or a </a:t>
            </a:r>
            <a:r>
              <a:rPr lang="en-IN" dirty="0" smtClean="0"/>
              <a:t>pointer to </a:t>
            </a:r>
            <a:r>
              <a:rPr lang="en-IN" dirty="0"/>
              <a:t>the message is </a:t>
            </a:r>
            <a:r>
              <a:rPr lang="en-IN" dirty="0" smtClean="0"/>
              <a:t>kept 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sender can continue execution </a:t>
            </a:r>
            <a:r>
              <a:rPr lang="en-IN" dirty="0" smtClean="0"/>
              <a:t>without</a:t>
            </a:r>
            <a:r>
              <a:rPr lang="en-IN" dirty="0"/>
              <a:t> waiting. </a:t>
            </a:r>
            <a:endParaRPr lang="en-IN" dirty="0" smtClean="0"/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link is full, </a:t>
            </a:r>
            <a:endParaRPr lang="en-IN" sz="2400" dirty="0" smtClean="0"/>
          </a:p>
          <a:p>
            <a:pPr lvl="2"/>
            <a:r>
              <a:rPr lang="en-IN" dirty="0" smtClean="0"/>
              <a:t>the sender must </a:t>
            </a:r>
            <a:r>
              <a:rPr lang="en-IN" dirty="0"/>
              <a:t>block until space is available in the </a:t>
            </a:r>
            <a:r>
              <a:rPr lang="en-IN" dirty="0" smtClean="0"/>
              <a:t>queue.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3E0D-3E00-4A98-B5A6-86893A0F9CB4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Unbounded </a:t>
            </a:r>
            <a:r>
              <a:rPr lang="en-IN" dirty="0"/>
              <a:t>capacity.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queue's length is potentially infinite; </a:t>
            </a:r>
            <a:endParaRPr lang="en-IN" dirty="0" smtClean="0"/>
          </a:p>
          <a:p>
            <a:pPr lvl="1"/>
            <a:r>
              <a:rPr lang="en-IN" dirty="0" smtClean="0"/>
              <a:t>Any number </a:t>
            </a:r>
            <a:r>
              <a:rPr lang="en-IN" dirty="0"/>
              <a:t>of messages can wait in it.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sender never blocks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EE-6504-4297-8E01-1150D0F8A315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zero-capacity = message </a:t>
            </a:r>
            <a:r>
              <a:rPr lang="en-IN" sz="2800" dirty="0"/>
              <a:t>system with </a:t>
            </a:r>
            <a:r>
              <a:rPr lang="en-IN" sz="2800" dirty="0" smtClean="0"/>
              <a:t>no buffering</a:t>
            </a:r>
            <a:r>
              <a:rPr lang="en-IN" sz="2800" dirty="0"/>
              <a:t>;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other cases </a:t>
            </a:r>
            <a:r>
              <a:rPr lang="en-IN" sz="2800" dirty="0" smtClean="0"/>
              <a:t>=systems </a:t>
            </a:r>
            <a:r>
              <a:rPr lang="en-IN" sz="2800" dirty="0"/>
              <a:t>with automatic buffering.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3A94-B339-4983-9E42-4CC83ED08C11}" type="datetime1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4530725"/>
          </a:xfrm>
        </p:spPr>
        <p:txBody>
          <a:bodyPr>
            <a:normAutofit/>
          </a:bodyPr>
          <a:lstStyle/>
          <a:p>
            <a:r>
              <a:rPr lang="en-IN" sz="2400" dirty="0"/>
              <a:t>In the shared-memory model,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region of memory </a:t>
            </a:r>
            <a:r>
              <a:rPr lang="en-IN" sz="2400" dirty="0" smtClean="0"/>
              <a:t>that is </a:t>
            </a:r>
            <a:r>
              <a:rPr lang="en-IN" sz="2400" dirty="0"/>
              <a:t>shared by cooperating processes is established. </a:t>
            </a:r>
            <a:endParaRPr lang="en-IN" sz="2400" dirty="0" smtClean="0"/>
          </a:p>
          <a:p>
            <a:pPr lvl="1"/>
            <a:r>
              <a:rPr lang="en-IN" sz="2400" dirty="0" smtClean="0"/>
              <a:t>Processes </a:t>
            </a:r>
            <a:r>
              <a:rPr lang="en-IN" sz="2400" dirty="0"/>
              <a:t>can then </a:t>
            </a:r>
            <a:r>
              <a:rPr lang="en-IN" sz="2400" dirty="0" smtClean="0"/>
              <a:t>exchange information </a:t>
            </a:r>
            <a:r>
              <a:rPr lang="en-IN" sz="2400" dirty="0"/>
              <a:t>by reading and writing data to the shared region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the </a:t>
            </a:r>
            <a:r>
              <a:rPr lang="en-IN" sz="2400" dirty="0" smtClean="0"/>
              <a:t>message passing</a:t>
            </a:r>
            <a:r>
              <a:rPr lang="en-IN" sz="2400" dirty="0"/>
              <a:t> </a:t>
            </a:r>
            <a:r>
              <a:rPr lang="en-IN" sz="2400" dirty="0" smtClean="0"/>
              <a:t>model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communication </a:t>
            </a:r>
            <a:r>
              <a:rPr lang="en-IN" sz="2400" dirty="0"/>
              <a:t>takes place by means of messages </a:t>
            </a:r>
            <a:r>
              <a:rPr lang="en-IN" sz="2400" dirty="0" smtClean="0"/>
              <a:t>exchanged </a:t>
            </a:r>
            <a:r>
              <a:rPr lang="en-IN" sz="2400" dirty="0"/>
              <a:t>between the cooperating processes.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215B-AC67-47DB-A84A-418509634AB3}" type="datetime1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1621</TotalTime>
  <Words>3016</Words>
  <Application>Microsoft Office PowerPoint</Application>
  <PresentationFormat>On-screen Show (4:3)</PresentationFormat>
  <Paragraphs>650</Paragraphs>
  <Slides>70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Module 3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Communications Models </vt:lpstr>
      <vt:lpstr>Communications Models </vt:lpstr>
      <vt:lpstr>Message Passing</vt:lpstr>
      <vt:lpstr>Message Passing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Bounded-Buffer – Shared-Memory Solution</vt:lpstr>
      <vt:lpstr>Bounded-Buffer – Shared-Memory Solution</vt:lpstr>
      <vt:lpstr>Bounded-Buffer – Shared-Memory Solution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Message Passing (Cont.)</vt:lpstr>
      <vt:lpstr>Message Passing (Cont.)</vt:lpstr>
      <vt:lpstr>Message Passing (Cont.)</vt:lpstr>
      <vt:lpstr>Message Passing (Cont.)</vt:lpstr>
      <vt:lpstr>PowerPoint Presentation</vt:lpstr>
      <vt:lpstr>Direct Communication</vt:lpstr>
      <vt:lpstr>Direct Communication</vt:lpstr>
      <vt:lpstr>Direct Communication</vt:lpstr>
      <vt:lpstr>Direct Communication- A variant</vt:lpstr>
      <vt:lpstr>A variant</vt:lpstr>
      <vt:lpstr>Disadvantage in symmetric and asymmetric schemes</vt:lpstr>
      <vt:lpstr>Indirect Communication</vt:lpstr>
      <vt:lpstr>Indirect Communication</vt:lpstr>
      <vt:lpstr>Indirect Communication-mailboxes</vt:lpstr>
      <vt:lpstr>Indirect Communication</vt:lpstr>
      <vt:lpstr>Indirect Communication</vt:lpstr>
      <vt:lpstr>Indirect Communication</vt:lpstr>
      <vt:lpstr>Indirect Communication</vt:lpstr>
      <vt:lpstr>PowerPoint Presentation</vt:lpstr>
      <vt:lpstr>PowerPoint Presentation</vt:lpstr>
      <vt:lpstr>If the mailbox is owned by a process</vt:lpstr>
      <vt:lpstr>PowerPoint Presentation</vt:lpstr>
      <vt:lpstr>What happens when the process that owns mailbox terminates??</vt:lpstr>
      <vt:lpstr>If the mailbox is owned by OS</vt:lpstr>
      <vt:lpstr>If the mailbox is owned by OS</vt:lpstr>
      <vt:lpstr>PowerPoint Presentation</vt:lpstr>
      <vt:lpstr>Synchronization</vt:lpstr>
      <vt:lpstr>Synchronization</vt:lpstr>
      <vt:lpstr>Synchronization</vt:lpstr>
      <vt:lpstr>Solution =Producer-consumer problem</vt:lpstr>
      <vt:lpstr>Buffering</vt:lpstr>
      <vt:lpstr>Buffering</vt:lpstr>
      <vt:lpstr>Buffering</vt:lpstr>
      <vt:lpstr>Buffering</vt:lpstr>
      <vt:lpstr>Buffering</vt:lpstr>
      <vt:lpstr>Buffering</vt:lpstr>
      <vt:lpstr>Buffering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96</cp:revision>
  <dcterms:created xsi:type="dcterms:W3CDTF">2020-09-11T15:34:09Z</dcterms:created>
  <dcterms:modified xsi:type="dcterms:W3CDTF">2021-09-21T11:33:50Z</dcterms:modified>
</cp:coreProperties>
</file>