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70" r:id="rId3"/>
    <p:sldId id="257" r:id="rId4"/>
    <p:sldId id="258" r:id="rId5"/>
    <p:sldId id="261" r:id="rId6"/>
    <p:sldId id="262" r:id="rId7"/>
    <p:sldId id="263" r:id="rId8"/>
    <p:sldId id="264" r:id="rId9"/>
    <p:sldId id="265" r:id="rId10"/>
    <p:sldId id="266" r:id="rId11"/>
    <p:sldId id="267" r:id="rId12"/>
    <p:sldId id="268" r:id="rId13"/>
  </p:sldIdLst>
  <p:sldSz cx="9144000" cy="5143500" type="screen16x9"/>
  <p:notesSz cx="6858000" cy="9144000"/>
  <p:embeddedFontLst>
    <p:embeddedFont>
      <p:font typeface="Nunito" panose="020B0604020202020204" charset="0"/>
      <p:regular r:id="rId15"/>
      <p:bold r:id="rId16"/>
      <p:italic r:id="rId17"/>
      <p:boldItalic r:id="rId18"/>
    </p:embeddedFont>
    <p:embeddedFont>
      <p:font typeface="Proxima Nova" panose="020B0604020202020204" charset="0"/>
      <p:regular r:id="rId19"/>
      <p:bold r:id="rId20"/>
      <p:italic r:id="rId21"/>
      <p:boldItalic r:id="rId22"/>
    </p:embeddedFont>
    <p:embeddedFont>
      <p:font typeface="Alfa Slab One"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1002"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273216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3ea7c24c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3ea7c24c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3ea7c24cba_0_1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3ea7c24cba_0_1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3ea7c24cba_0_1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3ea7c24cba_0_1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7883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Module 2</a:t>
            </a:r>
            <a:endParaRPr/>
          </a:p>
        </p:txBody>
      </p:sp>
      <p:sp>
        <p:nvSpPr>
          <p:cNvPr id="57" name="Google Shape;57;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Adaline Madaline</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Architecture</a:t>
            </a:r>
            <a:endParaRPr lang="en-IN" dirty="0"/>
          </a:p>
        </p:txBody>
      </p:sp>
      <p:sp>
        <p:nvSpPr>
          <p:cNvPr id="3" name="Text Placeholder 2"/>
          <p:cNvSpPr>
            <a:spLocks noGrp="1"/>
          </p:cNvSpPr>
          <p:nvPr>
            <p:ph type="body" idx="1"/>
          </p:nvPr>
        </p:nvSpPr>
        <p:spPr>
          <a:xfrm>
            <a:off x="5142016" y="1152475"/>
            <a:ext cx="3690284" cy="3416400"/>
          </a:xfrm>
        </p:spPr>
        <p:txBody>
          <a:bodyPr>
            <a:normAutofit fontScale="92500" lnSpcReduction="20000"/>
          </a:bodyPr>
          <a:lstStyle/>
          <a:p>
            <a:r>
              <a:rPr lang="en-US" dirty="0"/>
              <a:t>There are three types of a layer present in </a:t>
            </a:r>
            <a:r>
              <a:rPr lang="en-US" dirty="0" err="1"/>
              <a:t>Madaline</a:t>
            </a:r>
            <a:r>
              <a:rPr lang="en-US" dirty="0"/>
              <a:t> </a:t>
            </a:r>
            <a:endParaRPr lang="en-US" dirty="0" smtClean="0"/>
          </a:p>
          <a:p>
            <a:r>
              <a:rPr lang="en-US" dirty="0" smtClean="0"/>
              <a:t>First </a:t>
            </a:r>
            <a:r>
              <a:rPr lang="en-US" dirty="0"/>
              <a:t>input layer contains all the input neurons, the Second hidden layer consists of an </a:t>
            </a:r>
            <a:r>
              <a:rPr lang="en-US" dirty="0" err="1"/>
              <a:t>adaline</a:t>
            </a:r>
            <a:r>
              <a:rPr lang="en-US" dirty="0"/>
              <a:t> layer, and weights between the input and hidden layers are adjustable and the third layer is the output layer the weights between hidden and output layer is fixed they are not adjustable.</a:t>
            </a:r>
            <a:endParaRPr lang="en-IN" dirty="0"/>
          </a:p>
        </p:txBody>
      </p:sp>
      <p:pic>
        <p:nvPicPr>
          <p:cNvPr id="4098"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204" y="1372426"/>
            <a:ext cx="4487678" cy="3294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326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Algorithm</a:t>
            </a:r>
            <a:endParaRPr lang="en-IN" dirty="0"/>
          </a:p>
        </p:txBody>
      </p:sp>
      <p:sp>
        <p:nvSpPr>
          <p:cNvPr id="3" name="Text Placeholder 2"/>
          <p:cNvSpPr>
            <a:spLocks noGrp="1"/>
          </p:cNvSpPr>
          <p:nvPr>
            <p:ph type="body" idx="1"/>
          </p:nvPr>
        </p:nvSpPr>
        <p:spPr/>
        <p:txBody>
          <a:bodyPr>
            <a:normAutofit fontScale="92500" lnSpcReduction="20000"/>
          </a:bodyPr>
          <a:lstStyle/>
          <a:p>
            <a:pPr marL="0" indent="0" fontAlgn="base">
              <a:buNone/>
            </a:pPr>
            <a:r>
              <a:rPr lang="en-US" b="1" dirty="0" smtClean="0"/>
              <a:t>Step </a:t>
            </a:r>
            <a:r>
              <a:rPr lang="en-US" b="1" dirty="0"/>
              <a:t>1: </a:t>
            </a:r>
            <a:r>
              <a:rPr lang="en-US" dirty="0"/>
              <a:t>Initialize weight and set learning rate α.</a:t>
            </a:r>
          </a:p>
          <a:p>
            <a:pPr marL="114300" indent="0" fontAlgn="base">
              <a:buNone/>
            </a:pPr>
            <a:r>
              <a:rPr lang="en-US" dirty="0"/>
              <a:t>                     v</a:t>
            </a:r>
            <a:r>
              <a:rPr lang="en-US" baseline="-25000" dirty="0"/>
              <a:t>1</a:t>
            </a:r>
            <a:r>
              <a:rPr lang="en-US" dirty="0"/>
              <a:t>=v</a:t>
            </a:r>
            <a:r>
              <a:rPr lang="en-US" baseline="-25000" dirty="0"/>
              <a:t>2</a:t>
            </a:r>
            <a:r>
              <a:rPr lang="en-US" dirty="0"/>
              <a:t>=0.5  , b=0.5</a:t>
            </a:r>
          </a:p>
          <a:p>
            <a:pPr marL="114300" indent="0" fontAlgn="base">
              <a:buNone/>
            </a:pPr>
            <a:r>
              <a:rPr lang="en-US" dirty="0"/>
              <a:t>                 other weight may be a small random value.</a:t>
            </a:r>
          </a:p>
          <a:p>
            <a:pPr marL="0" indent="0" fontAlgn="base">
              <a:buNone/>
            </a:pPr>
            <a:r>
              <a:rPr lang="en-US" b="1" dirty="0" smtClean="0"/>
              <a:t>Step </a:t>
            </a:r>
            <a:r>
              <a:rPr lang="en-US" b="1" dirty="0"/>
              <a:t>2:</a:t>
            </a:r>
            <a:r>
              <a:rPr lang="en-US" dirty="0"/>
              <a:t> While the stopping condition is False do steps 3 to 9.</a:t>
            </a:r>
          </a:p>
          <a:p>
            <a:pPr marL="0" indent="0" fontAlgn="base">
              <a:buNone/>
            </a:pPr>
            <a:r>
              <a:rPr lang="en-US" b="1" dirty="0" smtClean="0"/>
              <a:t>Step </a:t>
            </a:r>
            <a:r>
              <a:rPr lang="en-US" b="1" dirty="0"/>
              <a:t>3:</a:t>
            </a:r>
            <a:r>
              <a:rPr lang="en-US" dirty="0"/>
              <a:t> for each training set perform steps 4 to 8.</a:t>
            </a:r>
          </a:p>
          <a:p>
            <a:pPr marL="0" indent="0" fontAlgn="base">
              <a:buNone/>
            </a:pPr>
            <a:r>
              <a:rPr lang="en-US" b="1" dirty="0" smtClean="0"/>
              <a:t>Step </a:t>
            </a:r>
            <a:r>
              <a:rPr lang="en-US" b="1" dirty="0"/>
              <a:t>4:</a:t>
            </a:r>
            <a:r>
              <a:rPr lang="en-US" dirty="0"/>
              <a:t> Set activation of input unit xi = </a:t>
            </a:r>
            <a:r>
              <a:rPr lang="en-US" dirty="0" err="1"/>
              <a:t>si</a:t>
            </a:r>
            <a:r>
              <a:rPr lang="en-US" dirty="0"/>
              <a:t> for (</a:t>
            </a:r>
            <a:r>
              <a:rPr lang="en-US" dirty="0" err="1"/>
              <a:t>i</a:t>
            </a:r>
            <a:r>
              <a:rPr lang="en-US" dirty="0"/>
              <a:t>=1 to n).</a:t>
            </a:r>
          </a:p>
          <a:p>
            <a:pPr marL="0" indent="0" fontAlgn="base">
              <a:buNone/>
            </a:pPr>
            <a:r>
              <a:rPr lang="en-US" b="1" dirty="0" smtClean="0"/>
              <a:t>Step </a:t>
            </a:r>
            <a:r>
              <a:rPr lang="en-US" b="1" dirty="0"/>
              <a:t>5:</a:t>
            </a:r>
            <a:r>
              <a:rPr lang="en-US" dirty="0"/>
              <a:t> compute net input of Adaline unit</a:t>
            </a:r>
          </a:p>
          <a:p>
            <a:pPr marL="0" indent="0" fontAlgn="base">
              <a:buNone/>
            </a:pPr>
            <a:r>
              <a:rPr lang="en-US" dirty="0"/>
              <a:t>                   z</a:t>
            </a:r>
            <a:r>
              <a:rPr lang="en-US" baseline="-25000" dirty="0"/>
              <a:t>in1 </a:t>
            </a:r>
            <a:r>
              <a:rPr lang="en-US" dirty="0"/>
              <a:t>= b</a:t>
            </a:r>
            <a:r>
              <a:rPr lang="en-US" baseline="-25000" dirty="0"/>
              <a:t>1</a:t>
            </a:r>
            <a:r>
              <a:rPr lang="en-US" dirty="0"/>
              <a:t> + x</a:t>
            </a:r>
            <a:r>
              <a:rPr lang="en-US" baseline="-25000" dirty="0"/>
              <a:t>1</a:t>
            </a:r>
            <a:r>
              <a:rPr lang="en-US" dirty="0"/>
              <a:t>w</a:t>
            </a:r>
            <a:r>
              <a:rPr lang="en-US" baseline="-25000" dirty="0"/>
              <a:t>11</a:t>
            </a:r>
            <a:r>
              <a:rPr lang="en-US" dirty="0"/>
              <a:t> + x</a:t>
            </a:r>
            <a:r>
              <a:rPr lang="en-US" baseline="-25000" dirty="0"/>
              <a:t>2</a:t>
            </a:r>
            <a:r>
              <a:rPr lang="en-US" dirty="0"/>
              <a:t>w</a:t>
            </a:r>
            <a:r>
              <a:rPr lang="en-US" baseline="-25000" dirty="0"/>
              <a:t>21</a:t>
            </a:r>
            <a:endParaRPr lang="en-US" dirty="0"/>
          </a:p>
          <a:p>
            <a:pPr marL="0" indent="0" fontAlgn="base">
              <a:buNone/>
            </a:pPr>
            <a:r>
              <a:rPr lang="en-US" dirty="0"/>
              <a:t>                   z</a:t>
            </a:r>
            <a:r>
              <a:rPr lang="en-US" baseline="-25000" dirty="0"/>
              <a:t>in2</a:t>
            </a:r>
            <a:r>
              <a:rPr lang="en-US" dirty="0"/>
              <a:t> = b</a:t>
            </a:r>
            <a:r>
              <a:rPr lang="en-US" baseline="-25000" dirty="0"/>
              <a:t>2</a:t>
            </a:r>
            <a:r>
              <a:rPr lang="en-US" dirty="0"/>
              <a:t> + x</a:t>
            </a:r>
            <a:r>
              <a:rPr lang="en-US" baseline="-25000" dirty="0"/>
              <a:t>1</a:t>
            </a:r>
            <a:r>
              <a:rPr lang="en-US" dirty="0"/>
              <a:t>w12 + x</a:t>
            </a:r>
            <a:r>
              <a:rPr lang="en-US" baseline="-25000" dirty="0"/>
              <a:t>2</a:t>
            </a:r>
            <a:r>
              <a:rPr lang="en-US" dirty="0"/>
              <a:t>w</a:t>
            </a:r>
            <a:r>
              <a:rPr lang="en-US" baseline="-25000" dirty="0"/>
              <a:t>22</a:t>
            </a:r>
            <a:endParaRPr lang="en-US" dirty="0"/>
          </a:p>
          <a:p>
            <a:pPr marL="0" indent="0" fontAlgn="base">
              <a:buNone/>
            </a:pPr>
            <a:r>
              <a:rPr lang="en-US" b="1" dirty="0" smtClean="0"/>
              <a:t>Step </a:t>
            </a:r>
            <a:r>
              <a:rPr lang="en-US" b="1" dirty="0"/>
              <a:t>6:</a:t>
            </a:r>
            <a:r>
              <a:rPr lang="en-US" dirty="0"/>
              <a:t> for output of remote Adaline unit using activation function given below</a:t>
            </a:r>
            <a:r>
              <a:rPr lang="en-US" dirty="0" smtClean="0"/>
              <a:t>:</a:t>
            </a:r>
          </a:p>
          <a:p>
            <a:pPr marL="0" lvl="1" indent="0" fontAlgn="base">
              <a:buNone/>
            </a:pPr>
            <a:r>
              <a:rPr lang="nl-NL" sz="1800" dirty="0" smtClean="0"/>
              <a:t>          Activation function </a:t>
            </a:r>
            <a:r>
              <a:rPr lang="nl-NL" sz="1800" dirty="0"/>
              <a:t>f(z) =.</a:t>
            </a:r>
          </a:p>
          <a:p>
            <a:pPr marL="0" lvl="1" indent="0" fontAlgn="base">
              <a:buNone/>
            </a:pPr>
            <a:r>
              <a:rPr lang="nl-NL" sz="1800" dirty="0"/>
              <a:t>                  z1=f(zin1)</a:t>
            </a:r>
          </a:p>
          <a:p>
            <a:pPr marL="0" lvl="1" indent="0" fontAlgn="base">
              <a:buNone/>
            </a:pPr>
            <a:r>
              <a:rPr lang="nl-NL" sz="1800" dirty="0"/>
              <a:t>                  z2=f(zin2)</a:t>
            </a:r>
          </a:p>
          <a:p>
            <a:pPr marL="114300" indent="0" fontAlgn="base">
              <a:buNone/>
            </a:pPr>
            <a:endParaRPr lang="en-US" dirty="0"/>
          </a:p>
          <a:p>
            <a:pPr marL="114300" indent="0">
              <a:buNone/>
            </a:pPr>
            <a:endParaRPr lang="en-IN"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0150" y="3757509"/>
            <a:ext cx="1781175"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9265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Algorithm</a:t>
            </a:r>
            <a:endParaRPr lang="en-IN" dirty="0"/>
          </a:p>
        </p:txBody>
      </p:sp>
      <p:sp>
        <p:nvSpPr>
          <p:cNvPr id="3" name="Text Placeholder 2"/>
          <p:cNvSpPr>
            <a:spLocks noGrp="1"/>
          </p:cNvSpPr>
          <p:nvPr>
            <p:ph type="body" idx="1"/>
          </p:nvPr>
        </p:nvSpPr>
        <p:spPr/>
        <p:txBody>
          <a:bodyPr>
            <a:normAutofit lnSpcReduction="10000"/>
          </a:bodyPr>
          <a:lstStyle/>
          <a:p>
            <a:pPr marL="114300" indent="0" fontAlgn="base">
              <a:buNone/>
            </a:pPr>
            <a:r>
              <a:rPr lang="en-US" b="1" dirty="0"/>
              <a:t>Step 7:</a:t>
            </a:r>
            <a:r>
              <a:rPr lang="en-US" dirty="0"/>
              <a:t> Calculate the net input to output.</a:t>
            </a:r>
          </a:p>
          <a:p>
            <a:pPr marL="114300" indent="0" fontAlgn="base">
              <a:buNone/>
            </a:pPr>
            <a:r>
              <a:rPr lang="en-US" dirty="0"/>
              <a:t>                    y</a:t>
            </a:r>
            <a:r>
              <a:rPr lang="en-US" baseline="-25000" dirty="0"/>
              <a:t>in</a:t>
            </a:r>
            <a:r>
              <a:rPr lang="en-US" dirty="0"/>
              <a:t> = b</a:t>
            </a:r>
            <a:r>
              <a:rPr lang="en-US" baseline="-25000" dirty="0"/>
              <a:t>3 </a:t>
            </a:r>
            <a:r>
              <a:rPr lang="en-US" dirty="0"/>
              <a:t>+ z</a:t>
            </a:r>
            <a:r>
              <a:rPr lang="en-US" baseline="-25000" dirty="0"/>
              <a:t>1</a:t>
            </a:r>
            <a:r>
              <a:rPr lang="en-US" dirty="0"/>
              <a:t>v</a:t>
            </a:r>
            <a:r>
              <a:rPr lang="en-US" baseline="-25000" dirty="0"/>
              <a:t>1 </a:t>
            </a:r>
            <a:r>
              <a:rPr lang="en-US" dirty="0"/>
              <a:t>+ z</a:t>
            </a:r>
            <a:r>
              <a:rPr lang="en-US" baseline="-25000" dirty="0"/>
              <a:t>2</a:t>
            </a:r>
            <a:r>
              <a:rPr lang="en-US" dirty="0"/>
              <a:t>v</a:t>
            </a:r>
            <a:r>
              <a:rPr lang="en-US" baseline="-25000" dirty="0"/>
              <a:t>2</a:t>
            </a:r>
            <a:endParaRPr lang="en-US" dirty="0"/>
          </a:p>
          <a:p>
            <a:pPr marL="114300" indent="0" fontAlgn="base">
              <a:buNone/>
            </a:pPr>
            <a:r>
              <a:rPr lang="en-US" dirty="0"/>
              <a:t>                   Apply activation to get the output of the net </a:t>
            </a:r>
          </a:p>
          <a:p>
            <a:pPr marL="114300" indent="0" fontAlgn="base">
              <a:buNone/>
            </a:pPr>
            <a:r>
              <a:rPr lang="en-US" dirty="0"/>
              <a:t>                   </a:t>
            </a:r>
            <a:r>
              <a:rPr lang="en-US" dirty="0" smtClean="0"/>
              <a:t>y=f(y</a:t>
            </a:r>
            <a:r>
              <a:rPr lang="en-US" baseline="-25000" dirty="0" smtClean="0"/>
              <a:t>in</a:t>
            </a:r>
            <a:r>
              <a:rPr lang="en-US" dirty="0" smtClean="0"/>
              <a:t>)</a:t>
            </a:r>
          </a:p>
          <a:p>
            <a:pPr marL="114300" indent="0" fontAlgn="base">
              <a:buNone/>
            </a:pPr>
            <a:r>
              <a:rPr lang="en-US" b="1" dirty="0" smtClean="0"/>
              <a:t>Step </a:t>
            </a:r>
            <a:r>
              <a:rPr lang="en-US" b="1" dirty="0"/>
              <a:t>8: </a:t>
            </a:r>
            <a:r>
              <a:rPr lang="en-US" dirty="0"/>
              <a:t>Find the error and do weight </a:t>
            </a:r>
            <a:r>
              <a:rPr lang="en-US" dirty="0" err="1"/>
              <a:t>updation</a:t>
            </a:r>
            <a:r>
              <a:rPr lang="en-US" dirty="0"/>
              <a:t> </a:t>
            </a:r>
          </a:p>
          <a:p>
            <a:pPr marL="114300" indent="0" fontAlgn="base">
              <a:buNone/>
            </a:pPr>
            <a:r>
              <a:rPr lang="en-US" dirty="0"/>
              <a:t>                  if t ≠ y then t=1 update weight on z(j) unit whose next input is close to 0.</a:t>
            </a:r>
          </a:p>
          <a:p>
            <a:pPr marL="114300" indent="0" fontAlgn="base">
              <a:buNone/>
            </a:pPr>
            <a:r>
              <a:rPr lang="en-US" dirty="0"/>
              <a:t>                  if t = y no </a:t>
            </a:r>
            <a:r>
              <a:rPr lang="en-US" dirty="0" err="1"/>
              <a:t>updation</a:t>
            </a:r>
            <a:endParaRPr lang="en-US" dirty="0"/>
          </a:p>
          <a:p>
            <a:pPr marL="114300" indent="0" fontAlgn="base">
              <a:buNone/>
            </a:pPr>
            <a:r>
              <a:rPr lang="en-US" dirty="0"/>
              <a:t>                 </a:t>
            </a:r>
            <a:r>
              <a:rPr lang="en-US" dirty="0" err="1"/>
              <a:t>w</a:t>
            </a:r>
            <a:r>
              <a:rPr lang="en-US" baseline="-25000" dirty="0" err="1"/>
              <a:t>ij</a:t>
            </a:r>
            <a:r>
              <a:rPr lang="en-US" dirty="0"/>
              <a:t>(new) =</a:t>
            </a:r>
            <a:r>
              <a:rPr lang="en-US" dirty="0" err="1"/>
              <a:t>w</a:t>
            </a:r>
            <a:r>
              <a:rPr lang="en-US" baseline="-25000" dirty="0" err="1"/>
              <a:t>ij</a:t>
            </a:r>
            <a:r>
              <a:rPr lang="en-US" dirty="0"/>
              <a:t>(old) + α(t-</a:t>
            </a:r>
            <a:r>
              <a:rPr lang="en-US" dirty="0" err="1"/>
              <a:t>z</a:t>
            </a:r>
            <a:r>
              <a:rPr lang="en-US" baseline="-25000" dirty="0" err="1"/>
              <a:t>inj</a:t>
            </a:r>
            <a:r>
              <a:rPr lang="en-US" dirty="0"/>
              <a:t>)x</a:t>
            </a:r>
            <a:r>
              <a:rPr lang="en-US" baseline="-25000" dirty="0"/>
              <a:t>i</a:t>
            </a:r>
            <a:endParaRPr lang="en-US" dirty="0"/>
          </a:p>
          <a:p>
            <a:pPr marL="114300" indent="0" fontAlgn="base">
              <a:buNone/>
            </a:pPr>
            <a:r>
              <a:rPr lang="en-US" dirty="0"/>
              <a:t>                 </a:t>
            </a:r>
            <a:r>
              <a:rPr lang="en-US" dirty="0" err="1"/>
              <a:t>b</a:t>
            </a:r>
            <a:r>
              <a:rPr lang="en-US" baseline="-25000" dirty="0" err="1"/>
              <a:t>j</a:t>
            </a:r>
            <a:r>
              <a:rPr lang="en-US" dirty="0"/>
              <a:t>(new) = </a:t>
            </a:r>
            <a:r>
              <a:rPr lang="en-US" dirty="0" err="1"/>
              <a:t>b</a:t>
            </a:r>
            <a:r>
              <a:rPr lang="en-US" baseline="-25000" dirty="0" err="1"/>
              <a:t>j</a:t>
            </a:r>
            <a:r>
              <a:rPr lang="en-US" dirty="0"/>
              <a:t>(old) + α(t-</a:t>
            </a:r>
            <a:r>
              <a:rPr lang="en-US" dirty="0" err="1"/>
              <a:t>z</a:t>
            </a:r>
            <a:r>
              <a:rPr lang="en-US" baseline="-25000" dirty="0" err="1"/>
              <a:t>inj</a:t>
            </a:r>
            <a:r>
              <a:rPr lang="en-US" dirty="0"/>
              <a:t>)</a:t>
            </a:r>
          </a:p>
          <a:p>
            <a:pPr marL="114300" indent="0" fontAlgn="base">
              <a:buNone/>
            </a:pPr>
            <a:r>
              <a:rPr lang="en-US" dirty="0"/>
              <a:t>                 if t=-1 then update weights on all unit </a:t>
            </a:r>
            <a:r>
              <a:rPr lang="en-US" dirty="0" err="1"/>
              <a:t>z</a:t>
            </a:r>
            <a:r>
              <a:rPr lang="en-US" baseline="-25000" dirty="0" err="1"/>
              <a:t>k</a:t>
            </a:r>
            <a:r>
              <a:rPr lang="en-US" dirty="0"/>
              <a:t> which have positive net input</a:t>
            </a:r>
          </a:p>
          <a:p>
            <a:pPr marL="114300" indent="0" fontAlgn="base">
              <a:buNone/>
            </a:pPr>
            <a:r>
              <a:rPr lang="en-US" b="1" dirty="0" smtClean="0"/>
              <a:t>Step </a:t>
            </a:r>
            <a:r>
              <a:rPr lang="en-US" b="1" dirty="0"/>
              <a:t>9: </a:t>
            </a:r>
            <a:r>
              <a:rPr lang="en-US" dirty="0"/>
              <a:t>Test the stopping condition; weights change all number of epochs.</a:t>
            </a:r>
          </a:p>
          <a:p>
            <a:pPr marL="114300" indent="0">
              <a:buNone/>
            </a:pPr>
            <a:endParaRPr lang="en-IN" dirty="0"/>
          </a:p>
        </p:txBody>
      </p:sp>
    </p:spTree>
    <p:extLst>
      <p:ext uri="{BB962C8B-B14F-4D97-AF65-F5344CB8AC3E}">
        <p14:creationId xmlns:p14="http://schemas.microsoft.com/office/powerpoint/2010/main" val="1150008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Syllabus</a:t>
            </a:r>
            <a:endParaRPr lang="en-IN" dirty="0"/>
          </a:p>
        </p:txBody>
      </p:sp>
      <p:sp>
        <p:nvSpPr>
          <p:cNvPr id="3" name="Content Placeholder 2"/>
          <p:cNvSpPr>
            <a:spLocks noGrp="1"/>
          </p:cNvSpPr>
          <p:nvPr>
            <p:ph idx="1"/>
          </p:nvPr>
        </p:nvSpPr>
        <p:spPr/>
        <p:txBody>
          <a:bodyPr>
            <a:normAutofit/>
          </a:bodyPr>
          <a:lstStyle/>
          <a:p>
            <a:pPr marL="0" indent="0">
              <a:buNone/>
            </a:pPr>
            <a:r>
              <a:rPr lang="en-IN" b="1" dirty="0"/>
              <a:t>Training Techniques for ANNs </a:t>
            </a:r>
            <a:r>
              <a:rPr lang="en-IN" dirty="0"/>
              <a:t>	</a:t>
            </a:r>
            <a:r>
              <a:rPr lang="en-IN" b="1" dirty="0"/>
              <a:t>10 </a:t>
            </a:r>
            <a:r>
              <a:rPr lang="en-IN" dirty="0"/>
              <a:t>	</a:t>
            </a:r>
            <a:r>
              <a:rPr lang="en-IN" b="1" dirty="0"/>
              <a:t>CO2 </a:t>
            </a:r>
            <a:r>
              <a:rPr lang="en-IN" dirty="0"/>
              <a:t>	</a:t>
            </a:r>
          </a:p>
          <a:p>
            <a:pPr marL="0" indent="0">
              <a:buNone/>
            </a:pPr>
            <a:r>
              <a:rPr lang="en-US" b="1" dirty="0"/>
              <a:t>2.1 </a:t>
            </a:r>
            <a:r>
              <a:rPr lang="en-US" dirty="0"/>
              <a:t>	Introduction to supervised and unsupervised learning, Adaline and </a:t>
            </a:r>
            <a:r>
              <a:rPr lang="en-US" dirty="0" err="1"/>
              <a:t>Madaline</a:t>
            </a:r>
            <a:r>
              <a:rPr lang="en-US" dirty="0"/>
              <a:t> 	</a:t>
            </a:r>
          </a:p>
          <a:p>
            <a:pPr marL="0" indent="0">
              <a:buNone/>
            </a:pPr>
            <a:r>
              <a:rPr lang="en-US" b="1" dirty="0"/>
              <a:t>2.2 </a:t>
            </a:r>
            <a:r>
              <a:rPr lang="en-US" dirty="0"/>
              <a:t>	</a:t>
            </a:r>
            <a:r>
              <a:rPr lang="en-US" dirty="0" err="1"/>
              <a:t>Hebbian</a:t>
            </a:r>
            <a:r>
              <a:rPr lang="en-US" dirty="0"/>
              <a:t> learning, Perceptron Learning, Delta learning rule, </a:t>
            </a:r>
            <a:r>
              <a:rPr lang="en-US" dirty="0" err="1"/>
              <a:t>Widrow</a:t>
            </a:r>
            <a:r>
              <a:rPr lang="en-US" dirty="0"/>
              <a:t> Hoff learning, Winner take all Learning Rule , Out star learning 	</a:t>
            </a:r>
          </a:p>
          <a:p>
            <a:pPr marL="0" indent="0">
              <a:buNone/>
            </a:pPr>
            <a:r>
              <a:rPr lang="en-US" b="1" dirty="0"/>
              <a:t>2.3 </a:t>
            </a:r>
            <a:r>
              <a:rPr lang="en-US" dirty="0"/>
              <a:t>	Multilayer Feedforward Network, Error Back Propagation Training, Learning factors. 	</a:t>
            </a:r>
          </a:p>
          <a:p>
            <a:pPr marL="0" indent="0">
              <a:buNone/>
            </a:pPr>
            <a:endParaRPr lang="en-IN" dirty="0"/>
          </a:p>
        </p:txBody>
      </p:sp>
    </p:spTree>
    <p:extLst>
      <p:ext uri="{BB962C8B-B14F-4D97-AF65-F5344CB8AC3E}">
        <p14:creationId xmlns:p14="http://schemas.microsoft.com/office/powerpoint/2010/main" val="136605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25000"/>
              </a:lnSpc>
              <a:spcBef>
                <a:spcPts val="0"/>
              </a:spcBef>
              <a:spcAft>
                <a:spcPts val="0"/>
              </a:spcAft>
              <a:buClr>
                <a:schemeClr val="dk1"/>
              </a:buClr>
              <a:buSzPct val="61111"/>
              <a:buFont typeface="Arial"/>
              <a:buNone/>
            </a:pPr>
            <a:r>
              <a:rPr lang="en" sz="1800"/>
              <a:t>Adaptive Linear Neuron (Adaline)</a:t>
            </a:r>
            <a:endParaRPr sz="1800"/>
          </a:p>
          <a:p>
            <a:pPr marL="0" lvl="0" indent="0" algn="l" rtl="0">
              <a:spcBef>
                <a:spcPts val="0"/>
              </a:spcBef>
              <a:spcAft>
                <a:spcPts val="0"/>
              </a:spcAft>
              <a:buNone/>
            </a:pP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60000"/>
              </a:lnSpc>
              <a:spcBef>
                <a:spcPts val="600"/>
              </a:spcBef>
              <a:spcAft>
                <a:spcPts val="0"/>
              </a:spcAft>
              <a:buClr>
                <a:schemeClr val="dk1"/>
              </a:buClr>
              <a:buSzPts val="1100"/>
              <a:buFont typeface="Arial"/>
              <a:buNone/>
            </a:pPr>
            <a:r>
              <a:rPr lang="en" sz="1300" dirty="0">
                <a:solidFill>
                  <a:schemeClr val="bg2"/>
                </a:solidFill>
                <a:latin typeface="Nunito"/>
                <a:ea typeface="Nunito"/>
                <a:cs typeface="Nunito"/>
                <a:sym typeface="Nunito"/>
              </a:rPr>
              <a:t>Adaline which stands for Adaptive Linear Neuron, is a network having a single linear unit. </a:t>
            </a:r>
            <a:endParaRPr lang="en" sz="1300" dirty="0" smtClean="0">
              <a:solidFill>
                <a:schemeClr val="bg2"/>
              </a:solidFill>
              <a:latin typeface="Nunito"/>
              <a:ea typeface="Nunito"/>
              <a:cs typeface="Nunito"/>
              <a:sym typeface="Nunito"/>
            </a:endParaRPr>
          </a:p>
          <a:p>
            <a:pPr marL="0" lvl="0" indent="0" algn="just" rtl="0">
              <a:lnSpc>
                <a:spcPct val="160000"/>
              </a:lnSpc>
              <a:spcBef>
                <a:spcPts val="600"/>
              </a:spcBef>
              <a:spcAft>
                <a:spcPts val="0"/>
              </a:spcAft>
              <a:buClr>
                <a:schemeClr val="dk1"/>
              </a:buClr>
              <a:buSzPts val="1100"/>
              <a:buFont typeface="Arial"/>
              <a:buNone/>
            </a:pPr>
            <a:r>
              <a:rPr lang="en" sz="1300" dirty="0" smtClean="0">
                <a:solidFill>
                  <a:schemeClr val="bg2"/>
                </a:solidFill>
                <a:latin typeface="Nunito"/>
                <a:ea typeface="Nunito"/>
                <a:cs typeface="Nunito"/>
                <a:sym typeface="Nunito"/>
              </a:rPr>
              <a:t>It </a:t>
            </a:r>
            <a:r>
              <a:rPr lang="en" sz="1300" dirty="0">
                <a:solidFill>
                  <a:schemeClr val="bg2"/>
                </a:solidFill>
                <a:latin typeface="Nunito"/>
                <a:ea typeface="Nunito"/>
                <a:cs typeface="Nunito"/>
                <a:sym typeface="Nunito"/>
              </a:rPr>
              <a:t>was developed by Widrow and Hoff in 1960. </a:t>
            </a:r>
            <a:endParaRPr lang="en" sz="1300" dirty="0" smtClean="0">
              <a:solidFill>
                <a:schemeClr val="bg2"/>
              </a:solidFill>
              <a:latin typeface="Nunito"/>
              <a:ea typeface="Nunito"/>
              <a:cs typeface="Nunito"/>
              <a:sym typeface="Nunito"/>
            </a:endParaRPr>
          </a:p>
          <a:p>
            <a:pPr marL="0" lvl="0" indent="0" algn="just" rtl="0">
              <a:lnSpc>
                <a:spcPct val="160000"/>
              </a:lnSpc>
              <a:spcBef>
                <a:spcPts val="600"/>
              </a:spcBef>
              <a:spcAft>
                <a:spcPts val="0"/>
              </a:spcAft>
              <a:buClr>
                <a:schemeClr val="dk1"/>
              </a:buClr>
              <a:buSzPts val="1100"/>
              <a:buFont typeface="Arial"/>
              <a:buNone/>
            </a:pPr>
            <a:r>
              <a:rPr lang="en" sz="1300" dirty="0" smtClean="0">
                <a:solidFill>
                  <a:schemeClr val="bg2"/>
                </a:solidFill>
                <a:latin typeface="Nunito"/>
                <a:ea typeface="Nunito"/>
                <a:cs typeface="Nunito"/>
                <a:sym typeface="Nunito"/>
              </a:rPr>
              <a:t>Some </a:t>
            </a:r>
            <a:r>
              <a:rPr lang="en" sz="1300" dirty="0">
                <a:solidFill>
                  <a:schemeClr val="bg2"/>
                </a:solidFill>
                <a:latin typeface="Nunito"/>
                <a:ea typeface="Nunito"/>
                <a:cs typeface="Nunito"/>
                <a:sym typeface="Nunito"/>
              </a:rPr>
              <a:t>important points about Adaline are as follows −</a:t>
            </a:r>
            <a:endParaRPr sz="1300" dirty="0">
              <a:solidFill>
                <a:schemeClr val="bg2"/>
              </a:solidFill>
              <a:latin typeface="Nunito"/>
              <a:ea typeface="Nunito"/>
              <a:cs typeface="Nunito"/>
              <a:sym typeface="Nunito"/>
            </a:endParaRPr>
          </a:p>
          <a:p>
            <a:pPr marL="366713" indent="-366713">
              <a:lnSpc>
                <a:spcPct val="175000"/>
              </a:lnSpc>
              <a:spcBef>
                <a:spcPts val="700"/>
              </a:spcBef>
              <a:buClr>
                <a:schemeClr val="dk1"/>
              </a:buClr>
              <a:buSzPts val="1200"/>
            </a:pPr>
            <a:r>
              <a:rPr lang="en" sz="1300" dirty="0">
                <a:solidFill>
                  <a:schemeClr val="bg2"/>
                </a:solidFill>
                <a:latin typeface="Nunito"/>
                <a:ea typeface="Nunito"/>
                <a:cs typeface="Nunito"/>
                <a:sym typeface="Nunito"/>
              </a:rPr>
              <a:t>It uses bipolar activation function.</a:t>
            </a:r>
            <a:endParaRPr sz="1300" dirty="0">
              <a:solidFill>
                <a:schemeClr val="bg2"/>
              </a:solidFill>
              <a:latin typeface="Nunito"/>
              <a:ea typeface="Nunito"/>
              <a:cs typeface="Nunito"/>
              <a:sym typeface="Nunito"/>
            </a:endParaRPr>
          </a:p>
          <a:p>
            <a:pPr marL="366713" indent="-366713">
              <a:lnSpc>
                <a:spcPct val="175000"/>
              </a:lnSpc>
              <a:buClr>
                <a:schemeClr val="dk1"/>
              </a:buClr>
              <a:buSzPts val="1200"/>
            </a:pPr>
            <a:r>
              <a:rPr lang="en" sz="1300" dirty="0">
                <a:solidFill>
                  <a:schemeClr val="bg2"/>
                </a:solidFill>
                <a:latin typeface="Nunito"/>
                <a:ea typeface="Nunito"/>
                <a:cs typeface="Nunito"/>
                <a:sym typeface="Nunito"/>
              </a:rPr>
              <a:t>It </a:t>
            </a:r>
            <a:r>
              <a:rPr lang="en" sz="1300" dirty="0" smtClean="0">
                <a:solidFill>
                  <a:schemeClr val="bg2"/>
                </a:solidFill>
                <a:latin typeface="Nunito"/>
                <a:ea typeface="Nunito"/>
                <a:cs typeface="Nunito"/>
                <a:sym typeface="Nunito"/>
              </a:rPr>
              <a:t>tries to minimize </a:t>
            </a:r>
            <a:r>
              <a:rPr lang="en" sz="1300" dirty="0">
                <a:solidFill>
                  <a:schemeClr val="bg2"/>
                </a:solidFill>
                <a:latin typeface="Nunito"/>
                <a:ea typeface="Nunito"/>
                <a:cs typeface="Nunito"/>
                <a:sym typeface="Nunito"/>
              </a:rPr>
              <a:t>the Mean-Squared Error (MSE) between the actual output and the desired/target output.</a:t>
            </a:r>
            <a:endParaRPr sz="1300" dirty="0">
              <a:solidFill>
                <a:schemeClr val="bg2"/>
              </a:solidFill>
              <a:latin typeface="Nunito"/>
              <a:ea typeface="Nunito"/>
              <a:cs typeface="Nunito"/>
              <a:sym typeface="Nunito"/>
            </a:endParaRPr>
          </a:p>
          <a:p>
            <a:pPr marL="366713" indent="-366713">
              <a:lnSpc>
                <a:spcPct val="175000"/>
              </a:lnSpc>
              <a:buClr>
                <a:schemeClr val="dk1"/>
              </a:buClr>
              <a:buSzPts val="1200"/>
            </a:pPr>
            <a:r>
              <a:rPr lang="en" sz="1300" dirty="0">
                <a:solidFill>
                  <a:schemeClr val="bg2"/>
                </a:solidFill>
                <a:latin typeface="Nunito"/>
                <a:ea typeface="Nunito"/>
                <a:cs typeface="Nunito"/>
                <a:sym typeface="Nunito"/>
              </a:rPr>
              <a:t>The weights and the bias are adjustable.</a:t>
            </a:r>
            <a:endParaRPr sz="1300" dirty="0">
              <a:solidFill>
                <a:schemeClr val="bg2"/>
              </a:solidFill>
              <a:latin typeface="Nunito"/>
              <a:ea typeface="Nunito"/>
              <a:cs typeface="Nunito"/>
              <a:sym typeface="Nunito"/>
            </a:endParaRPr>
          </a:p>
          <a:p>
            <a:pPr marL="0" lvl="0" indent="0" algn="l" rtl="0">
              <a:spcBef>
                <a:spcPts val="1500"/>
              </a:spcBef>
              <a:spcAft>
                <a:spcPts val="1200"/>
              </a:spcAft>
              <a:buNone/>
            </a:pPr>
            <a:endParaRPr sz="1300" dirty="0">
              <a:solidFill>
                <a:schemeClr val="bg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25000"/>
              </a:lnSpc>
              <a:spcBef>
                <a:spcPts val="0"/>
              </a:spcBef>
              <a:spcAft>
                <a:spcPts val="0"/>
              </a:spcAft>
              <a:buNone/>
            </a:pPr>
            <a:r>
              <a:rPr lang="en" sz="1800"/>
              <a:t>Architecture</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0" name="Google Shape;70;p15"/>
          <p:cNvPicPr preferRelativeResize="0"/>
          <p:nvPr/>
        </p:nvPicPr>
        <p:blipFill>
          <a:blip r:embed="rId3">
            <a:alphaModFix/>
          </a:blip>
          <a:stretch>
            <a:fillRect/>
          </a:stretch>
        </p:blipFill>
        <p:spPr>
          <a:xfrm>
            <a:off x="1814500" y="1465850"/>
            <a:ext cx="5514975" cy="286702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smtClean="0"/>
              <a:t>Algorithm</a:t>
            </a:r>
            <a:endParaRPr dirty="0"/>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indent="0">
              <a:buNone/>
            </a:pPr>
            <a:r>
              <a:rPr lang="en" sz="1300" b="1" dirty="0">
                <a:solidFill>
                  <a:srgbClr val="273239"/>
                </a:solidFill>
                <a:highlight>
                  <a:srgbClr val="FFFFFF"/>
                </a:highlight>
                <a:latin typeface="Nunito"/>
                <a:ea typeface="Nunito"/>
                <a:cs typeface="Nunito"/>
                <a:sym typeface="Nunito"/>
              </a:rPr>
              <a:t>Step 1: </a:t>
            </a:r>
            <a:r>
              <a:rPr lang="en-US" sz="1300" dirty="0">
                <a:solidFill>
                  <a:srgbClr val="000000"/>
                </a:solidFill>
                <a:latin typeface="Nunito"/>
                <a:ea typeface="Nunito"/>
                <a:cs typeface="Nunito"/>
                <a:sym typeface="Nunito"/>
              </a:rPr>
              <a:t>Initialize the following to start the training −Weights, Bias, Learning rate </a:t>
            </a:r>
            <a:r>
              <a:rPr lang="en-US" sz="1300" i="1" dirty="0">
                <a:solidFill>
                  <a:srgbClr val="000000"/>
                </a:solidFill>
                <a:latin typeface="Nunito"/>
                <a:ea typeface="Nunito"/>
                <a:cs typeface="Nunito"/>
                <a:sym typeface="Nunito"/>
              </a:rPr>
              <a:t>α</a:t>
            </a:r>
          </a:p>
          <a:p>
            <a:pPr marL="0" lvl="0" indent="0" algn="l" rtl="0">
              <a:spcBef>
                <a:spcPts val="800"/>
              </a:spcBef>
              <a:spcAft>
                <a:spcPts val="0"/>
              </a:spcAft>
              <a:buNone/>
            </a:pPr>
            <a:r>
              <a:rPr lang="en" sz="1300" b="1" dirty="0" smtClean="0">
                <a:solidFill>
                  <a:srgbClr val="273239"/>
                </a:solidFill>
                <a:highlight>
                  <a:srgbClr val="FFFFFF"/>
                </a:highlight>
                <a:latin typeface="Nunito"/>
                <a:ea typeface="Nunito"/>
                <a:cs typeface="Nunito"/>
                <a:sym typeface="Nunito"/>
              </a:rPr>
              <a:t>Step </a:t>
            </a:r>
            <a:r>
              <a:rPr lang="en" sz="1300" b="1" dirty="0">
                <a:solidFill>
                  <a:srgbClr val="273239"/>
                </a:solidFill>
                <a:highlight>
                  <a:srgbClr val="FFFFFF"/>
                </a:highlight>
                <a:latin typeface="Nunito"/>
                <a:ea typeface="Nunito"/>
                <a:cs typeface="Nunito"/>
                <a:sym typeface="Nunito"/>
              </a:rPr>
              <a:t>2: </a:t>
            </a:r>
            <a:r>
              <a:rPr lang="en" sz="1300" dirty="0">
                <a:solidFill>
                  <a:srgbClr val="273239"/>
                </a:solidFill>
                <a:highlight>
                  <a:srgbClr val="FFFFFF"/>
                </a:highlight>
                <a:latin typeface="Nunito"/>
                <a:ea typeface="Nunito"/>
                <a:cs typeface="Nunito"/>
                <a:sym typeface="Nunito"/>
              </a:rPr>
              <a:t>While the stopping condition is False do steps 3 to 7.</a:t>
            </a:r>
            <a:endParaRPr sz="1300" dirty="0">
              <a:solidFill>
                <a:srgbClr val="273239"/>
              </a:solidFill>
              <a:highlight>
                <a:srgbClr val="FFFFFF"/>
              </a:highlight>
              <a:latin typeface="Nunito"/>
              <a:ea typeface="Nunito"/>
              <a:cs typeface="Nunito"/>
              <a:sym typeface="Nunito"/>
            </a:endParaRPr>
          </a:p>
          <a:p>
            <a:pPr marL="0" lvl="0" indent="0" algn="l" rtl="0">
              <a:spcBef>
                <a:spcPts val="800"/>
              </a:spcBef>
              <a:spcAft>
                <a:spcPts val="0"/>
              </a:spcAft>
              <a:buNone/>
            </a:pPr>
            <a:r>
              <a:rPr lang="en" sz="1300" b="1" dirty="0" smtClean="0">
                <a:solidFill>
                  <a:srgbClr val="273239"/>
                </a:solidFill>
                <a:highlight>
                  <a:srgbClr val="FFFFFF"/>
                </a:highlight>
                <a:latin typeface="Nunito"/>
                <a:ea typeface="Nunito"/>
                <a:cs typeface="Nunito"/>
                <a:sym typeface="Nunito"/>
              </a:rPr>
              <a:t>Step </a:t>
            </a:r>
            <a:r>
              <a:rPr lang="en" sz="1300" b="1" dirty="0">
                <a:solidFill>
                  <a:srgbClr val="273239"/>
                </a:solidFill>
                <a:highlight>
                  <a:srgbClr val="FFFFFF"/>
                </a:highlight>
                <a:latin typeface="Nunito"/>
                <a:ea typeface="Nunito"/>
                <a:cs typeface="Nunito"/>
                <a:sym typeface="Nunito"/>
              </a:rPr>
              <a:t>3: </a:t>
            </a:r>
            <a:r>
              <a:rPr lang="en" sz="1300" dirty="0">
                <a:solidFill>
                  <a:srgbClr val="273239"/>
                </a:solidFill>
                <a:highlight>
                  <a:srgbClr val="FFFFFF"/>
                </a:highlight>
                <a:latin typeface="Nunito"/>
                <a:ea typeface="Nunito"/>
                <a:cs typeface="Nunito"/>
                <a:sym typeface="Nunito"/>
              </a:rPr>
              <a:t>for each training set perform steps 4 to </a:t>
            </a:r>
            <a:r>
              <a:rPr lang="en" sz="1300" dirty="0" smtClean="0">
                <a:solidFill>
                  <a:srgbClr val="273239"/>
                </a:solidFill>
                <a:highlight>
                  <a:srgbClr val="FFFFFF"/>
                </a:highlight>
                <a:latin typeface="Nunito"/>
                <a:ea typeface="Nunito"/>
                <a:cs typeface="Nunito"/>
                <a:sym typeface="Nunito"/>
              </a:rPr>
              <a:t>6.</a:t>
            </a:r>
            <a:endParaRPr lang="en" sz="1300" dirty="0">
              <a:solidFill>
                <a:srgbClr val="273239"/>
              </a:solidFill>
              <a:highlight>
                <a:srgbClr val="FFFFFF"/>
              </a:highlight>
              <a:latin typeface="Nunito"/>
              <a:ea typeface="Nunito"/>
              <a:cs typeface="Nunito"/>
              <a:sym typeface="Nunito"/>
            </a:endParaRPr>
          </a:p>
          <a:p>
            <a:pPr marL="0" lvl="0" indent="0" algn="l" rtl="0">
              <a:spcBef>
                <a:spcPts val="800"/>
              </a:spcBef>
              <a:spcAft>
                <a:spcPts val="0"/>
              </a:spcAft>
              <a:buNone/>
            </a:pPr>
            <a:r>
              <a:rPr lang="en" sz="1300" b="1" dirty="0" smtClean="0">
                <a:solidFill>
                  <a:srgbClr val="273239"/>
                </a:solidFill>
                <a:highlight>
                  <a:srgbClr val="FFFFFF"/>
                </a:highlight>
                <a:latin typeface="Nunito"/>
                <a:ea typeface="Nunito"/>
                <a:cs typeface="Nunito"/>
                <a:sym typeface="Nunito"/>
              </a:rPr>
              <a:t>Step </a:t>
            </a:r>
            <a:r>
              <a:rPr lang="en" sz="1300" b="1" dirty="0">
                <a:solidFill>
                  <a:srgbClr val="273239"/>
                </a:solidFill>
                <a:highlight>
                  <a:srgbClr val="FFFFFF"/>
                </a:highlight>
                <a:latin typeface="Nunito"/>
                <a:ea typeface="Nunito"/>
                <a:cs typeface="Nunito"/>
                <a:sym typeface="Nunito"/>
              </a:rPr>
              <a:t>4: </a:t>
            </a:r>
            <a:r>
              <a:rPr lang="en" sz="1300" dirty="0">
                <a:solidFill>
                  <a:srgbClr val="273239"/>
                </a:solidFill>
                <a:highlight>
                  <a:srgbClr val="FFFFFF"/>
                </a:highlight>
                <a:latin typeface="Nunito"/>
                <a:ea typeface="Nunito"/>
                <a:cs typeface="Nunito"/>
                <a:sym typeface="Nunito"/>
              </a:rPr>
              <a:t>Set activation of input unit x</a:t>
            </a:r>
            <a:r>
              <a:rPr lang="en" sz="950" dirty="0">
                <a:solidFill>
                  <a:srgbClr val="273239"/>
                </a:solidFill>
                <a:highlight>
                  <a:srgbClr val="FFFFFF"/>
                </a:highlight>
                <a:latin typeface="Nunito"/>
                <a:ea typeface="Nunito"/>
                <a:cs typeface="Nunito"/>
                <a:sym typeface="Nunito"/>
              </a:rPr>
              <a:t>i </a:t>
            </a:r>
            <a:r>
              <a:rPr lang="en" sz="1300" dirty="0">
                <a:solidFill>
                  <a:srgbClr val="273239"/>
                </a:solidFill>
                <a:highlight>
                  <a:srgbClr val="FFFFFF"/>
                </a:highlight>
                <a:latin typeface="Nunito"/>
                <a:ea typeface="Nunito"/>
                <a:cs typeface="Nunito"/>
                <a:sym typeface="Nunito"/>
              </a:rPr>
              <a:t>= s</a:t>
            </a:r>
            <a:r>
              <a:rPr lang="en" sz="950" dirty="0">
                <a:solidFill>
                  <a:srgbClr val="273239"/>
                </a:solidFill>
                <a:highlight>
                  <a:srgbClr val="FFFFFF"/>
                </a:highlight>
                <a:latin typeface="Nunito"/>
                <a:ea typeface="Nunito"/>
                <a:cs typeface="Nunito"/>
                <a:sym typeface="Nunito"/>
              </a:rPr>
              <a:t>i</a:t>
            </a:r>
            <a:r>
              <a:rPr lang="en" sz="1300" dirty="0">
                <a:solidFill>
                  <a:srgbClr val="273239"/>
                </a:solidFill>
                <a:highlight>
                  <a:srgbClr val="FFFFFF"/>
                </a:highlight>
                <a:latin typeface="Nunito"/>
                <a:ea typeface="Nunito"/>
                <a:cs typeface="Nunito"/>
                <a:sym typeface="Nunito"/>
              </a:rPr>
              <a:t> for (i=1 to n).</a:t>
            </a:r>
            <a:endParaRPr sz="1300" dirty="0">
              <a:solidFill>
                <a:srgbClr val="273239"/>
              </a:solidFill>
              <a:highlight>
                <a:srgbClr val="FFFFFF"/>
              </a:highlight>
              <a:latin typeface="Nunito"/>
              <a:ea typeface="Nunito"/>
              <a:cs typeface="Nunito"/>
              <a:sym typeface="Nunito"/>
            </a:endParaRPr>
          </a:p>
          <a:p>
            <a:pPr marL="0" lvl="0" indent="0" algn="l" rtl="0">
              <a:spcBef>
                <a:spcPts val="800"/>
              </a:spcBef>
              <a:spcAft>
                <a:spcPts val="0"/>
              </a:spcAft>
              <a:buNone/>
            </a:pPr>
            <a:r>
              <a:rPr lang="en" sz="1300" b="1" dirty="0" smtClean="0">
                <a:solidFill>
                  <a:srgbClr val="273239"/>
                </a:solidFill>
                <a:highlight>
                  <a:srgbClr val="FFFFFF"/>
                </a:highlight>
                <a:latin typeface="Nunito"/>
                <a:ea typeface="Nunito"/>
                <a:cs typeface="Nunito"/>
                <a:sym typeface="Nunito"/>
              </a:rPr>
              <a:t>Step </a:t>
            </a:r>
            <a:r>
              <a:rPr lang="en" sz="1300" b="1" dirty="0">
                <a:solidFill>
                  <a:srgbClr val="273239"/>
                </a:solidFill>
                <a:highlight>
                  <a:srgbClr val="FFFFFF"/>
                </a:highlight>
                <a:latin typeface="Nunito"/>
                <a:ea typeface="Nunito"/>
                <a:cs typeface="Nunito"/>
                <a:sym typeface="Nunito"/>
              </a:rPr>
              <a:t>5: </a:t>
            </a:r>
            <a:r>
              <a:rPr lang="en" sz="1300" dirty="0">
                <a:solidFill>
                  <a:srgbClr val="273239"/>
                </a:solidFill>
                <a:highlight>
                  <a:srgbClr val="FFFFFF"/>
                </a:highlight>
                <a:latin typeface="Nunito"/>
                <a:ea typeface="Nunito"/>
                <a:cs typeface="Nunito"/>
                <a:sym typeface="Nunito"/>
              </a:rPr>
              <a:t>compute net input to output unit</a:t>
            </a:r>
            <a:endParaRPr sz="1300" dirty="0">
              <a:solidFill>
                <a:srgbClr val="273239"/>
              </a:solidFill>
              <a:highlight>
                <a:srgbClr val="FFFFFF"/>
              </a:highlight>
              <a:latin typeface="Nunito"/>
              <a:ea typeface="Nunito"/>
              <a:cs typeface="Nunito"/>
              <a:sym typeface="Nunito"/>
            </a:endParaRPr>
          </a:p>
          <a:p>
            <a:pPr marL="0" lvl="0" indent="0" algn="l" rtl="0">
              <a:spcBef>
                <a:spcPts val="800"/>
              </a:spcBef>
              <a:spcAft>
                <a:spcPts val="0"/>
              </a:spcAft>
              <a:buNone/>
            </a:pPr>
            <a:r>
              <a:rPr lang="en" sz="1300" dirty="0">
                <a:solidFill>
                  <a:srgbClr val="273239"/>
                </a:solidFill>
                <a:highlight>
                  <a:srgbClr val="FFFFFF"/>
                </a:highlight>
                <a:latin typeface="Nunito"/>
                <a:ea typeface="Nunito"/>
                <a:cs typeface="Nunito"/>
                <a:sym typeface="Nunito"/>
              </a:rPr>
              <a:t>                    </a:t>
            </a:r>
            <a:r>
              <a:rPr lang="en" sz="1300" dirty="0" smtClean="0">
                <a:solidFill>
                  <a:srgbClr val="273239"/>
                </a:solidFill>
                <a:highlight>
                  <a:srgbClr val="FFFFFF"/>
                </a:highlight>
                <a:latin typeface="Nunito"/>
                <a:ea typeface="Nunito"/>
                <a:cs typeface="Nunito"/>
                <a:sym typeface="Nunito"/>
              </a:rPr>
              <a:t>Here</a:t>
            </a:r>
            <a:r>
              <a:rPr lang="en" sz="1300" dirty="0">
                <a:solidFill>
                  <a:srgbClr val="273239"/>
                </a:solidFill>
                <a:highlight>
                  <a:srgbClr val="FFFFFF"/>
                </a:highlight>
                <a:latin typeface="Nunito"/>
                <a:ea typeface="Nunito"/>
                <a:cs typeface="Nunito"/>
                <a:sym typeface="Nunito"/>
              </a:rPr>
              <a:t>, b is the bias and n is the total number of neurons.</a:t>
            </a:r>
            <a:endParaRPr sz="1300" dirty="0">
              <a:solidFill>
                <a:srgbClr val="273239"/>
              </a:solidFill>
              <a:highlight>
                <a:srgbClr val="FFFFFF"/>
              </a:highlight>
              <a:latin typeface="Nunito"/>
              <a:ea typeface="Nunito"/>
              <a:cs typeface="Nunito"/>
              <a:sym typeface="Nunito"/>
            </a:endParaRPr>
          </a:p>
          <a:p>
            <a:pPr marL="0" lvl="0" indent="0" algn="l" rtl="0">
              <a:spcBef>
                <a:spcPts val="800"/>
              </a:spcBef>
              <a:spcAft>
                <a:spcPts val="0"/>
              </a:spcAft>
              <a:buNone/>
            </a:pPr>
            <a:r>
              <a:rPr lang="en" sz="1300" b="1" dirty="0" smtClean="0">
                <a:solidFill>
                  <a:srgbClr val="273239"/>
                </a:solidFill>
                <a:highlight>
                  <a:srgbClr val="FFFFFF"/>
                </a:highlight>
                <a:latin typeface="Nunito"/>
                <a:ea typeface="Nunito"/>
                <a:cs typeface="Nunito"/>
                <a:sym typeface="Nunito"/>
              </a:rPr>
              <a:t>Step </a:t>
            </a:r>
            <a:r>
              <a:rPr lang="en" sz="1300" b="1" dirty="0">
                <a:solidFill>
                  <a:srgbClr val="273239"/>
                </a:solidFill>
                <a:highlight>
                  <a:srgbClr val="FFFFFF"/>
                </a:highlight>
                <a:latin typeface="Nunito"/>
                <a:ea typeface="Nunito"/>
                <a:cs typeface="Nunito"/>
                <a:sym typeface="Nunito"/>
              </a:rPr>
              <a:t>6: </a:t>
            </a:r>
            <a:r>
              <a:rPr lang="en" sz="1300" dirty="0">
                <a:solidFill>
                  <a:srgbClr val="273239"/>
                </a:solidFill>
                <a:highlight>
                  <a:srgbClr val="FFFFFF"/>
                </a:highlight>
                <a:latin typeface="Nunito"/>
                <a:ea typeface="Nunito"/>
                <a:cs typeface="Nunito"/>
                <a:sym typeface="Nunito"/>
              </a:rPr>
              <a:t>Update the weights and bias for i=1 to n </a:t>
            </a:r>
            <a:endParaRPr sz="1300" dirty="0">
              <a:solidFill>
                <a:srgbClr val="273239"/>
              </a:solidFill>
              <a:highlight>
                <a:srgbClr val="FFFFFF"/>
              </a:highlight>
              <a:latin typeface="Nunito"/>
              <a:ea typeface="Nunito"/>
              <a:cs typeface="Nunito"/>
              <a:sym typeface="Nunito"/>
            </a:endParaRPr>
          </a:p>
          <a:p>
            <a:pPr marL="0" lvl="0" indent="0" algn="ctr" rtl="0">
              <a:spcBef>
                <a:spcPts val="800"/>
              </a:spcBef>
              <a:spcAft>
                <a:spcPts val="0"/>
              </a:spcAft>
              <a:buNone/>
            </a:pPr>
            <a:r>
              <a:rPr lang="en" sz="1300" dirty="0" smtClean="0">
                <a:solidFill>
                  <a:srgbClr val="273239"/>
                </a:solidFill>
                <a:highlight>
                  <a:srgbClr val="FFFFFF"/>
                </a:highlight>
                <a:latin typeface="Nunito"/>
                <a:ea typeface="Nunito"/>
                <a:cs typeface="Nunito"/>
                <a:sym typeface="Nunito"/>
              </a:rPr>
              <a:t>                 </a:t>
            </a:r>
            <a:endParaRPr sz="1300" dirty="0">
              <a:solidFill>
                <a:srgbClr val="273239"/>
              </a:solidFill>
              <a:highlight>
                <a:srgbClr val="FFFFFF"/>
              </a:highlight>
              <a:latin typeface="Nunito"/>
              <a:ea typeface="Nunito"/>
              <a:cs typeface="Nunito"/>
              <a:sym typeface="Nunito"/>
            </a:endParaRPr>
          </a:p>
          <a:p>
            <a:pPr marL="0" lvl="0" indent="0" algn="l" rtl="0">
              <a:spcBef>
                <a:spcPts val="800"/>
              </a:spcBef>
              <a:spcAft>
                <a:spcPts val="0"/>
              </a:spcAft>
              <a:buNone/>
            </a:pPr>
            <a:r>
              <a:rPr lang="en" sz="1300" dirty="0">
                <a:solidFill>
                  <a:srgbClr val="273239"/>
                </a:solidFill>
                <a:highlight>
                  <a:srgbClr val="FFFFFF"/>
                </a:highlight>
                <a:latin typeface="Nunito"/>
                <a:ea typeface="Nunito"/>
                <a:cs typeface="Nunito"/>
                <a:sym typeface="Nunito"/>
              </a:rPr>
              <a:t>                  and </a:t>
            </a:r>
            <a:r>
              <a:rPr lang="en" sz="1300" dirty="0" smtClean="0">
                <a:solidFill>
                  <a:srgbClr val="273239"/>
                </a:solidFill>
                <a:highlight>
                  <a:srgbClr val="FFFFFF"/>
                </a:highlight>
                <a:latin typeface="Nunito"/>
                <a:ea typeface="Nunito"/>
                <a:cs typeface="Nunito"/>
                <a:sym typeface="Nunito"/>
              </a:rPr>
              <a:t>calculate </a:t>
            </a:r>
            <a:endParaRPr sz="1300" dirty="0">
              <a:solidFill>
                <a:srgbClr val="273239"/>
              </a:solidFill>
              <a:highlight>
                <a:srgbClr val="FFFFFF"/>
              </a:highlight>
              <a:latin typeface="Nunito"/>
              <a:ea typeface="Nunito"/>
              <a:cs typeface="Nunito"/>
              <a:sym typeface="Nunito"/>
            </a:endParaRPr>
          </a:p>
          <a:p>
            <a:pPr marL="0" lvl="0" indent="0" algn="l" rtl="0">
              <a:spcBef>
                <a:spcPts val="800"/>
              </a:spcBef>
              <a:spcAft>
                <a:spcPts val="1200"/>
              </a:spcAft>
              <a:buNone/>
            </a:pPr>
            <a:r>
              <a:rPr lang="en" sz="1300" b="1" dirty="0">
                <a:solidFill>
                  <a:srgbClr val="273239"/>
                </a:solidFill>
                <a:highlight>
                  <a:srgbClr val="FFFFFF"/>
                </a:highlight>
                <a:latin typeface="Nunito"/>
                <a:ea typeface="Nunito"/>
                <a:cs typeface="Nunito"/>
                <a:sym typeface="Nunito"/>
              </a:rPr>
              <a:t>Step 7: </a:t>
            </a:r>
            <a:r>
              <a:rPr lang="en" sz="1300" dirty="0">
                <a:solidFill>
                  <a:srgbClr val="273239"/>
                </a:solidFill>
                <a:highlight>
                  <a:srgbClr val="FFFFFF"/>
                </a:highlight>
                <a:latin typeface="Nunito"/>
                <a:ea typeface="Nunito"/>
                <a:cs typeface="Nunito"/>
                <a:sym typeface="Nunito"/>
              </a:rPr>
              <a:t>Test the stopping condition. The stopping condition may be when the weight changes at a low rate or no change.</a:t>
            </a:r>
            <a:endParaRP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774" y="3351125"/>
            <a:ext cx="23241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0838" y="3751175"/>
            <a:ext cx="11239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6874" y="2486025"/>
            <a:ext cx="115252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Problem:Design</a:t>
            </a:r>
            <a:r>
              <a:rPr lang="en-IN" dirty="0" smtClean="0"/>
              <a:t> OR gate using Adaline Network.</a:t>
            </a:r>
            <a:endParaRPr lang="en-IN" dirty="0"/>
          </a:p>
        </p:txBody>
      </p:sp>
      <p:sp>
        <p:nvSpPr>
          <p:cNvPr id="3" name="Text Placeholder 2"/>
          <p:cNvSpPr>
            <a:spLocks noGrp="1"/>
          </p:cNvSpPr>
          <p:nvPr>
            <p:ph type="body" idx="1"/>
          </p:nvPr>
        </p:nvSpPr>
        <p:spPr/>
        <p:txBody>
          <a:bodyPr/>
          <a:lstStyle/>
          <a:p>
            <a:pPr marL="114300" indent="0" fontAlgn="base">
              <a:buNone/>
            </a:pPr>
            <a:r>
              <a:rPr lang="en-US" b="1" dirty="0" smtClean="0"/>
              <a:t>Solution </a:t>
            </a:r>
            <a:r>
              <a:rPr lang="en-US" b="1" dirty="0"/>
              <a:t>: </a:t>
            </a:r>
            <a:endParaRPr lang="en-US" dirty="0"/>
          </a:p>
          <a:p>
            <a:pPr marL="114300" indent="0" fontAlgn="base">
              <a:buNone/>
            </a:pPr>
            <a:r>
              <a:rPr lang="en-US" dirty="0"/>
              <a:t>Initially</a:t>
            </a:r>
            <a:r>
              <a:rPr lang="en-US" b="1" dirty="0"/>
              <a:t>,</a:t>
            </a:r>
            <a:r>
              <a:rPr lang="en-US" dirty="0"/>
              <a:t> all weights are assumed to be small random values, say 0.1, and set learning rule to 0.1.</a:t>
            </a:r>
          </a:p>
          <a:p>
            <a:pPr marL="114300" indent="0" fontAlgn="base">
              <a:buNone/>
            </a:pPr>
            <a:r>
              <a:rPr lang="en-US" dirty="0"/>
              <a:t>Also, set the least squared error to 2.</a:t>
            </a:r>
          </a:p>
          <a:p>
            <a:pPr marL="114300" indent="0" fontAlgn="base">
              <a:buNone/>
            </a:pPr>
            <a:r>
              <a:rPr lang="en-US" dirty="0"/>
              <a:t>The weights will be updated until the total error is greater than the least squared error.</a:t>
            </a:r>
          </a:p>
          <a:p>
            <a:pPr marL="114300" indent="0">
              <a:buNone/>
            </a:pP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335" y="3165553"/>
            <a:ext cx="1287077" cy="17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665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55575" y="160338"/>
            <a:ext cx="7782623" cy="3416300"/>
          </a:xfrm>
        </p:spPr>
        <p:txBody>
          <a:bodyPr/>
          <a:lstStyle/>
          <a:p>
            <a:pPr marL="114300" indent="0" fontAlgn="base">
              <a:buNone/>
            </a:pPr>
            <a:r>
              <a:rPr lang="en-US" dirty="0"/>
              <a:t>Calculate the net input   </a:t>
            </a:r>
          </a:p>
          <a:p>
            <a:pPr marL="114300" indent="0" fontAlgn="base">
              <a:buNone/>
            </a:pPr>
            <a:r>
              <a:rPr lang="en-US" dirty="0" smtClean="0"/>
              <a:t>(</a:t>
            </a:r>
            <a:r>
              <a:rPr lang="en-US" dirty="0"/>
              <a:t>when x</a:t>
            </a:r>
            <a:r>
              <a:rPr lang="en-US" baseline="-25000" dirty="0"/>
              <a:t>1</a:t>
            </a:r>
            <a:r>
              <a:rPr lang="en-US" dirty="0"/>
              <a:t>=x</a:t>
            </a:r>
            <a:r>
              <a:rPr lang="en-US" baseline="-25000" dirty="0"/>
              <a:t>2</a:t>
            </a:r>
            <a:r>
              <a:rPr lang="en-US" dirty="0"/>
              <a:t>=1)</a:t>
            </a:r>
          </a:p>
          <a:p>
            <a:pPr marL="114300" indent="0" fontAlgn="base">
              <a:buNone/>
            </a:pPr>
            <a:r>
              <a:rPr lang="en-US" dirty="0"/>
              <a:t>Now compute, (t-y</a:t>
            </a:r>
            <a:r>
              <a:rPr lang="en-US" baseline="-25000" dirty="0"/>
              <a:t>in</a:t>
            </a:r>
            <a:r>
              <a:rPr lang="en-US" dirty="0"/>
              <a:t>)=(1-0.3)=</a:t>
            </a:r>
            <a:r>
              <a:rPr lang="en-US" dirty="0" smtClean="0"/>
              <a:t>0.7, </a:t>
            </a:r>
            <a:r>
              <a:rPr lang="en-IN" dirty="0"/>
              <a:t>calculate the error</a:t>
            </a:r>
            <a:endParaRPr lang="en-US" dirty="0"/>
          </a:p>
          <a:p>
            <a:pPr marL="114300" indent="0" fontAlgn="base">
              <a:buNone/>
            </a:pPr>
            <a:r>
              <a:rPr lang="en-US" dirty="0" smtClean="0"/>
              <a:t>Now</a:t>
            </a:r>
            <a:r>
              <a:rPr lang="en-US" dirty="0"/>
              <a:t>, update the weights and </a:t>
            </a:r>
            <a:r>
              <a:rPr lang="en-US" dirty="0" smtClean="0"/>
              <a:t>bias</a:t>
            </a:r>
          </a:p>
          <a:p>
            <a:pPr marL="114300" indent="0" fontAlgn="base">
              <a:buNone/>
            </a:pPr>
            <a:endParaRPr lang="en-US" dirty="0"/>
          </a:p>
          <a:p>
            <a:pPr marL="114300" indent="0" fontAlgn="base">
              <a:buNone/>
            </a:pPr>
            <a:endParaRPr lang="en-US" dirty="0" smtClean="0"/>
          </a:p>
          <a:p>
            <a:pPr marL="114300" indent="0" fontAlgn="base">
              <a:buNone/>
            </a:pPr>
            <a:r>
              <a:rPr lang="en-US" dirty="0"/>
              <a:t>     </a:t>
            </a:r>
          </a:p>
          <a:p>
            <a:pPr marL="114300" indent="0">
              <a:buNone/>
            </a:pPr>
            <a:endParaRPr lang="en-IN" dirty="0"/>
          </a:p>
        </p:txBody>
      </p:sp>
      <p:sp>
        <p:nvSpPr>
          <p:cNvPr id="4" name="AutoShape 2" descr="y_{in} = \sum w_i x_i + b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y_{in} = \sum w_i x_i + b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2688" y="646514"/>
            <a:ext cx="2540715" cy="14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923" y="66869"/>
            <a:ext cx="1287077" cy="17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6320" y="312738"/>
            <a:ext cx="1019175"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5495" y="1235946"/>
            <a:ext cx="23241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375" y="1524983"/>
            <a:ext cx="2972994" cy="493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4"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4549" y="1657430"/>
            <a:ext cx="207645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474443106"/>
              </p:ext>
            </p:extLst>
          </p:nvPr>
        </p:nvGraphicFramePr>
        <p:xfrm>
          <a:off x="171407" y="2018476"/>
          <a:ext cx="8521704" cy="2857500"/>
        </p:xfrm>
        <a:graphic>
          <a:graphicData uri="http://schemas.openxmlformats.org/drawingml/2006/table">
            <a:tbl>
              <a:tblPr>
                <a:tableStyleId>{0505E3EF-67EA-436B-97B2-0124C06EBD24}</a:tableStyleId>
              </a:tblPr>
              <a:tblGrid>
                <a:gridCol w="710142"/>
                <a:gridCol w="710142"/>
                <a:gridCol w="710142"/>
                <a:gridCol w="710142"/>
                <a:gridCol w="710142"/>
                <a:gridCol w="710142"/>
                <a:gridCol w="710142"/>
                <a:gridCol w="710142"/>
                <a:gridCol w="710142"/>
                <a:gridCol w="710142"/>
                <a:gridCol w="710142"/>
                <a:gridCol w="710142"/>
              </a:tblGrid>
              <a:tr h="647700">
                <a:tc>
                  <a:txBody>
                    <a:bodyPr/>
                    <a:lstStyle/>
                    <a:p>
                      <a:pPr algn="l" fontAlgn="ctr"/>
                      <a:r>
                        <a:rPr lang="en-IN" sz="1200" dirty="0">
                          <a:effectLst/>
                        </a:rPr>
                        <a:t>x</a:t>
                      </a:r>
                      <a:r>
                        <a:rPr lang="en-IN" sz="1200" baseline="-25000" dirty="0">
                          <a:effectLst/>
                        </a:rPr>
                        <a:t>1</a:t>
                      </a:r>
                      <a:endParaRPr lang="en-IN" sz="1200" b="0" dirty="0">
                        <a:solidFill>
                          <a:schemeClr val="bg2"/>
                        </a:solidFill>
                        <a:effectLst/>
                      </a:endParaRPr>
                    </a:p>
                  </a:txBody>
                  <a:tcPr marL="95250" marR="95250" marT="133350" marB="133350" anchor="ctr"/>
                </a:tc>
                <a:tc>
                  <a:txBody>
                    <a:bodyPr/>
                    <a:lstStyle/>
                    <a:p>
                      <a:pPr algn="l" fontAlgn="ctr"/>
                      <a:r>
                        <a:rPr lang="en-IN" sz="1200">
                          <a:effectLst/>
                        </a:rPr>
                        <a:t>x</a:t>
                      </a:r>
                      <a:r>
                        <a:rPr lang="en-IN" sz="1200" baseline="-25000">
                          <a:effectLst/>
                        </a:rPr>
                        <a:t>2</a:t>
                      </a:r>
                      <a:r>
                        <a:rPr lang="en-IN" sz="1200">
                          <a:effectLst/>
                        </a:rPr>
                        <a:t> </a:t>
                      </a:r>
                      <a:endParaRPr lang="en-IN" sz="1200" b="0">
                        <a:solidFill>
                          <a:schemeClr val="bg2"/>
                        </a:solidFill>
                        <a:effectLst/>
                      </a:endParaRPr>
                    </a:p>
                  </a:txBody>
                  <a:tcPr marL="95250" marR="95250" marT="133350" marB="133350" anchor="ctr"/>
                </a:tc>
                <a:tc>
                  <a:txBody>
                    <a:bodyPr/>
                    <a:lstStyle/>
                    <a:p>
                      <a:pPr algn="l" fontAlgn="ctr"/>
                      <a:r>
                        <a:rPr lang="en-IN" sz="1200">
                          <a:effectLst/>
                        </a:rPr>
                        <a:t>t</a:t>
                      </a:r>
                      <a:endParaRPr lang="en-IN" sz="1200" b="0">
                        <a:solidFill>
                          <a:schemeClr val="bg2"/>
                        </a:solidFill>
                        <a:effectLst/>
                      </a:endParaRPr>
                    </a:p>
                  </a:txBody>
                  <a:tcPr marL="95250" marR="95250" marT="133350" marB="133350" anchor="ctr"/>
                </a:tc>
                <a:tc>
                  <a:txBody>
                    <a:bodyPr/>
                    <a:lstStyle/>
                    <a:p>
                      <a:pPr algn="l" fontAlgn="ctr"/>
                      <a:r>
                        <a:rPr lang="en-IN" sz="1200">
                          <a:effectLst/>
                        </a:rPr>
                        <a:t>y</a:t>
                      </a:r>
                      <a:r>
                        <a:rPr lang="en-IN" sz="1200" baseline="-25000">
                          <a:effectLst/>
                        </a:rPr>
                        <a:t>in</a:t>
                      </a:r>
                      <a:endParaRPr lang="en-IN" sz="1200" b="0">
                        <a:solidFill>
                          <a:schemeClr val="bg2"/>
                        </a:solidFill>
                        <a:effectLst/>
                      </a:endParaRPr>
                    </a:p>
                  </a:txBody>
                  <a:tcPr marL="95250" marR="95250" marT="133350" marB="133350" anchor="ctr"/>
                </a:tc>
                <a:tc>
                  <a:txBody>
                    <a:bodyPr/>
                    <a:lstStyle/>
                    <a:p>
                      <a:pPr algn="l" fontAlgn="ctr"/>
                      <a:r>
                        <a:rPr lang="en-IN" sz="1200">
                          <a:effectLst/>
                        </a:rPr>
                        <a:t>(t-y</a:t>
                      </a:r>
                      <a:r>
                        <a:rPr lang="en-IN" sz="1200" baseline="-25000">
                          <a:effectLst/>
                        </a:rPr>
                        <a:t>in</a:t>
                      </a:r>
                      <a:r>
                        <a:rPr lang="en-IN" sz="1200">
                          <a:effectLst/>
                        </a:rPr>
                        <a:t>)</a:t>
                      </a:r>
                      <a:endParaRPr lang="en-IN" sz="1200" b="0">
                        <a:solidFill>
                          <a:schemeClr val="bg2"/>
                        </a:solidFill>
                        <a:effectLst/>
                      </a:endParaRPr>
                    </a:p>
                  </a:txBody>
                  <a:tcPr marL="95250" marR="95250" marT="133350" marB="133350" anchor="ctr"/>
                </a:tc>
                <a:tc>
                  <a:txBody>
                    <a:bodyPr/>
                    <a:lstStyle/>
                    <a:p>
                      <a:pPr algn="l" fontAlgn="ctr"/>
                      <a:r>
                        <a:rPr lang="en-IN" sz="1200">
                          <a:effectLst/>
                        </a:rPr>
                        <a:t>∆w</a:t>
                      </a:r>
                      <a:r>
                        <a:rPr lang="en-IN" sz="1200" baseline="-25000">
                          <a:effectLst/>
                        </a:rPr>
                        <a:t>1</a:t>
                      </a:r>
                      <a:endParaRPr lang="en-IN" sz="1200" b="0">
                        <a:solidFill>
                          <a:schemeClr val="bg2"/>
                        </a:solidFill>
                        <a:effectLst/>
                      </a:endParaRPr>
                    </a:p>
                  </a:txBody>
                  <a:tcPr marL="95250" marR="95250" marT="133350" marB="133350" anchor="ctr"/>
                </a:tc>
                <a:tc>
                  <a:txBody>
                    <a:bodyPr/>
                    <a:lstStyle/>
                    <a:p>
                      <a:pPr algn="l" fontAlgn="ctr"/>
                      <a:r>
                        <a:rPr lang="en-IN" sz="1200">
                          <a:effectLst/>
                        </a:rPr>
                        <a:t>∆w</a:t>
                      </a:r>
                      <a:r>
                        <a:rPr lang="en-IN" sz="1200" baseline="-25000">
                          <a:effectLst/>
                        </a:rPr>
                        <a:t>2</a:t>
                      </a:r>
                      <a:endParaRPr lang="en-IN" sz="1200" b="0">
                        <a:solidFill>
                          <a:schemeClr val="bg2"/>
                        </a:solidFill>
                        <a:effectLst/>
                      </a:endParaRPr>
                    </a:p>
                  </a:txBody>
                  <a:tcPr marL="95250" marR="95250" marT="133350" marB="133350" anchor="ctr"/>
                </a:tc>
                <a:tc>
                  <a:txBody>
                    <a:bodyPr/>
                    <a:lstStyle/>
                    <a:p>
                      <a:pPr algn="l" fontAlgn="ctr"/>
                      <a:r>
                        <a:rPr lang="en-IN" sz="1200">
                          <a:effectLst/>
                        </a:rPr>
                        <a:t>∆b</a:t>
                      </a:r>
                      <a:endParaRPr lang="en-IN" sz="1200" b="0">
                        <a:solidFill>
                          <a:schemeClr val="bg2"/>
                        </a:solidFill>
                        <a:effectLst/>
                      </a:endParaRPr>
                    </a:p>
                  </a:txBody>
                  <a:tcPr marL="95250" marR="95250" marT="133350" marB="133350" anchor="ctr"/>
                </a:tc>
                <a:tc>
                  <a:txBody>
                    <a:bodyPr/>
                    <a:lstStyle/>
                    <a:p>
                      <a:pPr algn="l" fontAlgn="ctr"/>
                      <a:r>
                        <a:rPr lang="en-IN" sz="1200">
                          <a:effectLst/>
                        </a:rPr>
                        <a:t>w</a:t>
                      </a:r>
                      <a:r>
                        <a:rPr lang="en-IN" sz="1200" baseline="-25000">
                          <a:effectLst/>
                        </a:rPr>
                        <a:t>1 </a:t>
                      </a:r>
                      <a:r>
                        <a:rPr lang="en-IN" sz="1200">
                          <a:effectLst/>
                        </a:rPr>
                        <a:t>(0.1)</a:t>
                      </a:r>
                      <a:endParaRPr lang="en-IN" sz="1200" b="0">
                        <a:solidFill>
                          <a:schemeClr val="bg2"/>
                        </a:solidFill>
                        <a:effectLst/>
                      </a:endParaRPr>
                    </a:p>
                  </a:txBody>
                  <a:tcPr marL="95250" marR="95250" marT="133350" marB="133350" anchor="ctr"/>
                </a:tc>
                <a:tc>
                  <a:txBody>
                    <a:bodyPr/>
                    <a:lstStyle/>
                    <a:p>
                      <a:pPr algn="l" fontAlgn="ctr"/>
                      <a:r>
                        <a:rPr lang="en-IN" sz="1200">
                          <a:effectLst/>
                        </a:rPr>
                        <a:t>w</a:t>
                      </a:r>
                      <a:r>
                        <a:rPr lang="en-IN" sz="1200" baseline="-25000">
                          <a:effectLst/>
                        </a:rPr>
                        <a:t>2</a:t>
                      </a:r>
                      <a:r>
                        <a:rPr lang="en-IN" sz="1200">
                          <a:effectLst/>
                        </a:rPr>
                        <a:t> (0.1)</a:t>
                      </a:r>
                      <a:endParaRPr lang="en-IN" sz="1200" b="0">
                        <a:solidFill>
                          <a:schemeClr val="bg2"/>
                        </a:solidFill>
                        <a:effectLst/>
                      </a:endParaRPr>
                    </a:p>
                  </a:txBody>
                  <a:tcPr marL="95250" marR="95250" marT="133350" marB="133350" anchor="ctr"/>
                </a:tc>
                <a:tc>
                  <a:txBody>
                    <a:bodyPr/>
                    <a:lstStyle/>
                    <a:p>
                      <a:pPr algn="l" fontAlgn="ctr"/>
                      <a:r>
                        <a:rPr lang="en-IN" sz="1200">
                          <a:effectLst/>
                        </a:rPr>
                        <a:t>b (0.1)</a:t>
                      </a:r>
                      <a:endParaRPr lang="en-IN" sz="1200" b="0">
                        <a:solidFill>
                          <a:schemeClr val="bg2"/>
                        </a:solidFill>
                        <a:effectLst/>
                      </a:endParaRPr>
                    </a:p>
                  </a:txBody>
                  <a:tcPr marL="95250" marR="95250" marT="133350" marB="133350" anchor="ctr"/>
                </a:tc>
                <a:tc>
                  <a:txBody>
                    <a:bodyPr/>
                    <a:lstStyle/>
                    <a:p>
                      <a:pPr algn="l" fontAlgn="ctr"/>
                      <a:r>
                        <a:rPr lang="en-IN" sz="1200">
                          <a:effectLst/>
                        </a:rPr>
                        <a:t> (t-y</a:t>
                      </a:r>
                      <a:r>
                        <a:rPr lang="en-IN" sz="1200" baseline="-25000">
                          <a:effectLst/>
                        </a:rPr>
                        <a:t>in</a:t>
                      </a:r>
                      <a:r>
                        <a:rPr lang="en-IN" sz="1200">
                          <a:effectLst/>
                        </a:rPr>
                        <a:t>)^2</a:t>
                      </a:r>
                      <a:endParaRPr lang="en-IN" sz="1200" b="0">
                        <a:solidFill>
                          <a:schemeClr val="bg2"/>
                        </a:solidFill>
                        <a:effectLst/>
                      </a:endParaRPr>
                    </a:p>
                  </a:txBody>
                  <a:tcPr marL="95250" marR="95250" marT="133350" marB="133350" anchor="ctr"/>
                </a:tc>
              </a:tr>
              <a:tr h="457200">
                <a:tc>
                  <a:txBody>
                    <a:bodyPr/>
                    <a:lstStyle/>
                    <a:p>
                      <a:pPr algn="l" fontAlgn="ctr"/>
                      <a:r>
                        <a:rPr lang="en-IN" sz="1200">
                          <a:effectLst/>
                        </a:rPr>
                        <a:t>1</a:t>
                      </a:r>
                      <a:endParaRPr lang="en-IN" sz="1200" b="0">
                        <a:solidFill>
                          <a:schemeClr val="bg2"/>
                        </a:solidFill>
                        <a:effectLst/>
                      </a:endParaRPr>
                    </a:p>
                  </a:txBody>
                  <a:tcPr marL="95250" marR="95250" marT="133350" marB="133350" anchor="ctr"/>
                </a:tc>
                <a:tc>
                  <a:txBody>
                    <a:bodyPr/>
                    <a:lstStyle/>
                    <a:p>
                      <a:pPr algn="l" fontAlgn="ctr"/>
                      <a:r>
                        <a:rPr lang="en-IN" sz="1200" dirty="0">
                          <a:effectLst/>
                        </a:rPr>
                        <a:t>1</a:t>
                      </a:r>
                      <a:endParaRPr lang="en-IN" sz="1200" b="0" dirty="0">
                        <a:solidFill>
                          <a:schemeClr val="bg2"/>
                        </a:solidFill>
                        <a:effectLst/>
                      </a:endParaRPr>
                    </a:p>
                  </a:txBody>
                  <a:tcPr marL="95250" marR="95250" marT="133350" marB="133350" anchor="ctr"/>
                </a:tc>
                <a:tc>
                  <a:txBody>
                    <a:bodyPr/>
                    <a:lstStyle/>
                    <a:p>
                      <a:pPr algn="l" fontAlgn="ctr"/>
                      <a:r>
                        <a:rPr lang="en-IN" sz="1200">
                          <a:effectLst/>
                        </a:rPr>
                        <a:t>1</a:t>
                      </a:r>
                      <a:endParaRPr lang="en-IN" sz="1200" b="0">
                        <a:solidFill>
                          <a:schemeClr val="bg2"/>
                        </a:solidFill>
                        <a:effectLst/>
                      </a:endParaRPr>
                    </a:p>
                  </a:txBody>
                  <a:tcPr marL="95250" marR="95250" marT="133350" marB="133350" anchor="ctr"/>
                </a:tc>
                <a:tc>
                  <a:txBody>
                    <a:bodyPr/>
                    <a:lstStyle/>
                    <a:p>
                      <a:pPr algn="l" fontAlgn="ctr"/>
                      <a:r>
                        <a:rPr lang="en-IN" sz="1200" dirty="0">
                          <a:effectLst/>
                        </a:rPr>
                        <a:t>0.3</a:t>
                      </a:r>
                      <a:endParaRPr lang="en-IN" sz="1200" b="0" dirty="0">
                        <a:solidFill>
                          <a:schemeClr val="bg2"/>
                        </a:solidFill>
                        <a:effectLst/>
                      </a:endParaRPr>
                    </a:p>
                  </a:txBody>
                  <a:tcPr marL="95250" marR="95250" marT="133350" marB="133350" anchor="ctr"/>
                </a:tc>
                <a:tc>
                  <a:txBody>
                    <a:bodyPr/>
                    <a:lstStyle/>
                    <a:p>
                      <a:pPr algn="l" fontAlgn="ctr"/>
                      <a:r>
                        <a:rPr lang="en-IN" sz="1200">
                          <a:effectLst/>
                        </a:rPr>
                        <a:t>0.7</a:t>
                      </a:r>
                      <a:endParaRPr lang="en-IN" sz="1200" b="0">
                        <a:solidFill>
                          <a:schemeClr val="bg2"/>
                        </a:solidFill>
                        <a:effectLst/>
                      </a:endParaRPr>
                    </a:p>
                  </a:txBody>
                  <a:tcPr marL="95250" marR="95250" marT="133350" marB="133350" anchor="ctr"/>
                </a:tc>
                <a:tc>
                  <a:txBody>
                    <a:bodyPr/>
                    <a:lstStyle/>
                    <a:p>
                      <a:pPr algn="l" fontAlgn="ctr"/>
                      <a:r>
                        <a:rPr lang="en-IN" sz="1200">
                          <a:effectLst/>
                        </a:rPr>
                        <a:t>0.07</a:t>
                      </a:r>
                      <a:endParaRPr lang="en-IN" sz="1200" b="0">
                        <a:solidFill>
                          <a:schemeClr val="bg2"/>
                        </a:solidFill>
                        <a:effectLst/>
                      </a:endParaRPr>
                    </a:p>
                  </a:txBody>
                  <a:tcPr marL="95250" marR="95250" marT="133350" marB="133350" anchor="ctr"/>
                </a:tc>
                <a:tc>
                  <a:txBody>
                    <a:bodyPr/>
                    <a:lstStyle/>
                    <a:p>
                      <a:pPr algn="l" fontAlgn="ctr"/>
                      <a:r>
                        <a:rPr lang="en-IN" sz="1200">
                          <a:effectLst/>
                        </a:rPr>
                        <a:t>0.07</a:t>
                      </a:r>
                      <a:endParaRPr lang="en-IN" sz="1200" b="0">
                        <a:solidFill>
                          <a:schemeClr val="bg2"/>
                        </a:solidFill>
                        <a:effectLst/>
                      </a:endParaRPr>
                    </a:p>
                  </a:txBody>
                  <a:tcPr marL="95250" marR="95250" marT="133350" marB="133350" anchor="ctr"/>
                </a:tc>
                <a:tc>
                  <a:txBody>
                    <a:bodyPr/>
                    <a:lstStyle/>
                    <a:p>
                      <a:pPr algn="l" fontAlgn="ctr"/>
                      <a:r>
                        <a:rPr lang="en-IN" sz="1200">
                          <a:effectLst/>
                        </a:rPr>
                        <a:t>0.07</a:t>
                      </a:r>
                      <a:endParaRPr lang="en-IN" sz="1200" b="0">
                        <a:solidFill>
                          <a:schemeClr val="bg2"/>
                        </a:solidFill>
                        <a:effectLst/>
                      </a:endParaRPr>
                    </a:p>
                  </a:txBody>
                  <a:tcPr marL="95250" marR="95250" marT="133350" marB="133350" anchor="ctr"/>
                </a:tc>
                <a:tc>
                  <a:txBody>
                    <a:bodyPr/>
                    <a:lstStyle/>
                    <a:p>
                      <a:pPr algn="l" fontAlgn="ctr"/>
                      <a:r>
                        <a:rPr lang="en-IN" sz="1200">
                          <a:effectLst/>
                        </a:rPr>
                        <a:t>0.17</a:t>
                      </a:r>
                      <a:endParaRPr lang="en-IN" sz="1200" b="0">
                        <a:solidFill>
                          <a:schemeClr val="bg2"/>
                        </a:solidFill>
                        <a:effectLst/>
                      </a:endParaRPr>
                    </a:p>
                  </a:txBody>
                  <a:tcPr marL="95250" marR="95250" marT="133350" marB="133350" anchor="ctr"/>
                </a:tc>
                <a:tc>
                  <a:txBody>
                    <a:bodyPr/>
                    <a:lstStyle/>
                    <a:p>
                      <a:pPr algn="l" fontAlgn="ctr"/>
                      <a:r>
                        <a:rPr lang="en-IN" sz="1200">
                          <a:effectLst/>
                        </a:rPr>
                        <a:t>0.17</a:t>
                      </a:r>
                      <a:endParaRPr lang="en-IN" sz="1200" b="0">
                        <a:solidFill>
                          <a:schemeClr val="bg2"/>
                        </a:solidFill>
                        <a:effectLst/>
                      </a:endParaRPr>
                    </a:p>
                  </a:txBody>
                  <a:tcPr marL="95250" marR="95250" marT="133350" marB="133350" anchor="ctr"/>
                </a:tc>
                <a:tc>
                  <a:txBody>
                    <a:bodyPr/>
                    <a:lstStyle/>
                    <a:p>
                      <a:pPr algn="l" fontAlgn="ctr"/>
                      <a:r>
                        <a:rPr lang="en-IN" sz="1200">
                          <a:effectLst/>
                        </a:rPr>
                        <a:t>0.17</a:t>
                      </a:r>
                      <a:endParaRPr lang="en-IN" sz="1200" b="0">
                        <a:solidFill>
                          <a:schemeClr val="bg2"/>
                        </a:solidFill>
                        <a:effectLst/>
                      </a:endParaRPr>
                    </a:p>
                  </a:txBody>
                  <a:tcPr marL="95250" marR="95250" marT="133350" marB="133350" anchor="ctr"/>
                </a:tc>
                <a:tc>
                  <a:txBody>
                    <a:bodyPr/>
                    <a:lstStyle/>
                    <a:p>
                      <a:pPr algn="l" fontAlgn="ctr"/>
                      <a:r>
                        <a:rPr lang="en-IN" sz="1200">
                          <a:effectLst/>
                        </a:rPr>
                        <a:t>0.49</a:t>
                      </a:r>
                      <a:endParaRPr lang="en-IN" sz="1200" b="0">
                        <a:solidFill>
                          <a:schemeClr val="bg2"/>
                        </a:solidFill>
                        <a:effectLst/>
                      </a:endParaRPr>
                    </a:p>
                  </a:txBody>
                  <a:tcPr marL="95250" marR="95250" marT="133350" marB="133350" anchor="ctr"/>
                </a:tc>
              </a:tr>
              <a:tr h="457200">
                <a:tc>
                  <a:txBody>
                    <a:bodyPr/>
                    <a:lstStyle/>
                    <a:p>
                      <a:pPr algn="l" fontAlgn="ctr"/>
                      <a:r>
                        <a:rPr lang="en-IN" sz="1200">
                          <a:effectLst/>
                        </a:rPr>
                        <a:t>1</a:t>
                      </a:r>
                      <a:endParaRPr lang="en-IN" sz="1200" b="0">
                        <a:solidFill>
                          <a:schemeClr val="bg2"/>
                        </a:solidFill>
                        <a:effectLst/>
                      </a:endParaRPr>
                    </a:p>
                  </a:txBody>
                  <a:tcPr marL="95250" marR="95250" marT="133350" marB="133350" anchor="ctr"/>
                </a:tc>
                <a:tc>
                  <a:txBody>
                    <a:bodyPr/>
                    <a:lstStyle/>
                    <a:p>
                      <a:pPr algn="l" fontAlgn="ctr"/>
                      <a:r>
                        <a:rPr lang="en-IN" sz="1200">
                          <a:effectLst/>
                        </a:rPr>
                        <a:t>-1</a:t>
                      </a:r>
                      <a:endParaRPr lang="en-IN" sz="1200" b="0">
                        <a:solidFill>
                          <a:schemeClr val="bg2"/>
                        </a:solidFill>
                        <a:effectLst/>
                      </a:endParaRPr>
                    </a:p>
                  </a:txBody>
                  <a:tcPr marL="95250" marR="95250" marT="133350" marB="133350" anchor="ctr"/>
                </a:tc>
                <a:tc>
                  <a:txBody>
                    <a:bodyPr/>
                    <a:lstStyle/>
                    <a:p>
                      <a:pPr algn="l" fontAlgn="ctr"/>
                      <a:r>
                        <a:rPr lang="en-IN" sz="1200">
                          <a:effectLst/>
                        </a:rPr>
                        <a:t>1</a:t>
                      </a:r>
                      <a:endParaRPr lang="en-IN" sz="1200" b="0">
                        <a:solidFill>
                          <a:schemeClr val="bg2"/>
                        </a:solidFill>
                        <a:effectLst/>
                      </a:endParaRPr>
                    </a:p>
                  </a:txBody>
                  <a:tcPr marL="95250" marR="95250" marT="133350" marB="133350" anchor="ctr"/>
                </a:tc>
                <a:tc>
                  <a:txBody>
                    <a:bodyPr/>
                    <a:lstStyle/>
                    <a:p>
                      <a:pPr algn="l" fontAlgn="ctr"/>
                      <a:r>
                        <a:rPr lang="en-IN" sz="1200">
                          <a:effectLst/>
                        </a:rPr>
                        <a:t>0.17</a:t>
                      </a:r>
                      <a:endParaRPr lang="en-IN" sz="1200" b="0">
                        <a:solidFill>
                          <a:schemeClr val="bg2"/>
                        </a:solidFill>
                        <a:effectLst/>
                      </a:endParaRPr>
                    </a:p>
                  </a:txBody>
                  <a:tcPr marL="95250" marR="95250" marT="133350" marB="133350" anchor="ctr"/>
                </a:tc>
                <a:tc>
                  <a:txBody>
                    <a:bodyPr/>
                    <a:lstStyle/>
                    <a:p>
                      <a:pPr algn="l" fontAlgn="ctr"/>
                      <a:r>
                        <a:rPr lang="en-IN" sz="1200">
                          <a:effectLst/>
                        </a:rPr>
                        <a:t>0.83</a:t>
                      </a:r>
                      <a:endParaRPr lang="en-IN" sz="1200" b="0">
                        <a:solidFill>
                          <a:schemeClr val="bg2"/>
                        </a:solidFill>
                        <a:effectLst/>
                      </a:endParaRPr>
                    </a:p>
                  </a:txBody>
                  <a:tcPr marL="95250" marR="95250" marT="133350" marB="133350" anchor="ctr"/>
                </a:tc>
                <a:tc>
                  <a:txBody>
                    <a:bodyPr/>
                    <a:lstStyle/>
                    <a:p>
                      <a:pPr algn="l" fontAlgn="ctr"/>
                      <a:r>
                        <a:rPr lang="en-IN" sz="1200">
                          <a:effectLst/>
                        </a:rPr>
                        <a:t>0.083</a:t>
                      </a:r>
                      <a:endParaRPr lang="en-IN" sz="1200" b="0">
                        <a:solidFill>
                          <a:schemeClr val="bg2"/>
                        </a:solidFill>
                        <a:effectLst/>
                      </a:endParaRPr>
                    </a:p>
                  </a:txBody>
                  <a:tcPr marL="95250" marR="95250" marT="133350" marB="133350" anchor="ctr"/>
                </a:tc>
                <a:tc>
                  <a:txBody>
                    <a:bodyPr/>
                    <a:lstStyle/>
                    <a:p>
                      <a:pPr algn="l" fontAlgn="ctr"/>
                      <a:r>
                        <a:rPr lang="en-IN" sz="1200">
                          <a:effectLst/>
                        </a:rPr>
                        <a:t>-0.083</a:t>
                      </a:r>
                      <a:endParaRPr lang="en-IN" sz="1200" b="0">
                        <a:solidFill>
                          <a:schemeClr val="bg2"/>
                        </a:solidFill>
                        <a:effectLst/>
                      </a:endParaRPr>
                    </a:p>
                  </a:txBody>
                  <a:tcPr marL="95250" marR="95250" marT="133350" marB="133350" anchor="ctr"/>
                </a:tc>
                <a:tc>
                  <a:txBody>
                    <a:bodyPr/>
                    <a:lstStyle/>
                    <a:p>
                      <a:pPr algn="l" fontAlgn="ctr"/>
                      <a:r>
                        <a:rPr lang="en-IN" sz="1200">
                          <a:effectLst/>
                        </a:rPr>
                        <a:t>0.083</a:t>
                      </a:r>
                      <a:endParaRPr lang="en-IN" sz="1200" b="0">
                        <a:solidFill>
                          <a:schemeClr val="bg2"/>
                        </a:solidFill>
                        <a:effectLst/>
                      </a:endParaRPr>
                    </a:p>
                  </a:txBody>
                  <a:tcPr marL="95250" marR="95250" marT="133350" marB="133350" anchor="ctr"/>
                </a:tc>
                <a:tc>
                  <a:txBody>
                    <a:bodyPr/>
                    <a:lstStyle/>
                    <a:p>
                      <a:pPr algn="l" fontAlgn="ctr"/>
                      <a:r>
                        <a:rPr lang="en-IN" sz="1200">
                          <a:effectLst/>
                        </a:rPr>
                        <a:t>0.253</a:t>
                      </a:r>
                      <a:endParaRPr lang="en-IN" sz="1200" b="0">
                        <a:solidFill>
                          <a:schemeClr val="bg2"/>
                        </a:solidFill>
                        <a:effectLst/>
                      </a:endParaRPr>
                    </a:p>
                  </a:txBody>
                  <a:tcPr marL="95250" marR="95250" marT="133350" marB="133350" anchor="ctr"/>
                </a:tc>
                <a:tc>
                  <a:txBody>
                    <a:bodyPr/>
                    <a:lstStyle/>
                    <a:p>
                      <a:pPr algn="l" fontAlgn="ctr"/>
                      <a:r>
                        <a:rPr lang="en-IN" sz="1200">
                          <a:effectLst/>
                        </a:rPr>
                        <a:t>0.087</a:t>
                      </a:r>
                      <a:endParaRPr lang="en-IN" sz="1200" b="0">
                        <a:solidFill>
                          <a:schemeClr val="bg2"/>
                        </a:solidFill>
                        <a:effectLst/>
                      </a:endParaRPr>
                    </a:p>
                  </a:txBody>
                  <a:tcPr marL="95250" marR="95250" marT="133350" marB="133350" anchor="ctr"/>
                </a:tc>
                <a:tc>
                  <a:txBody>
                    <a:bodyPr/>
                    <a:lstStyle/>
                    <a:p>
                      <a:pPr algn="l" fontAlgn="ctr"/>
                      <a:r>
                        <a:rPr lang="en-IN" sz="1200">
                          <a:effectLst/>
                        </a:rPr>
                        <a:t>0.253</a:t>
                      </a:r>
                      <a:endParaRPr lang="en-IN" sz="1200" b="0">
                        <a:solidFill>
                          <a:schemeClr val="bg2"/>
                        </a:solidFill>
                        <a:effectLst/>
                      </a:endParaRPr>
                    </a:p>
                  </a:txBody>
                  <a:tcPr marL="95250" marR="95250" marT="133350" marB="133350" anchor="ctr"/>
                </a:tc>
                <a:tc>
                  <a:txBody>
                    <a:bodyPr/>
                    <a:lstStyle/>
                    <a:p>
                      <a:pPr algn="l" fontAlgn="ctr"/>
                      <a:r>
                        <a:rPr lang="en-IN" sz="1200">
                          <a:effectLst/>
                        </a:rPr>
                        <a:t>0.69</a:t>
                      </a:r>
                      <a:endParaRPr lang="en-IN" sz="1200" b="0">
                        <a:solidFill>
                          <a:schemeClr val="bg2"/>
                        </a:solidFill>
                        <a:effectLst/>
                      </a:endParaRPr>
                    </a:p>
                  </a:txBody>
                  <a:tcPr marL="95250" marR="95250" marT="133350" marB="133350" anchor="ctr"/>
                </a:tc>
              </a:tr>
              <a:tr h="647700">
                <a:tc>
                  <a:txBody>
                    <a:bodyPr/>
                    <a:lstStyle/>
                    <a:p>
                      <a:pPr algn="l" fontAlgn="ctr"/>
                      <a:r>
                        <a:rPr lang="en-IN" sz="1200">
                          <a:effectLst/>
                        </a:rPr>
                        <a:t>-1</a:t>
                      </a:r>
                      <a:endParaRPr lang="en-IN" sz="1200" b="0">
                        <a:solidFill>
                          <a:schemeClr val="bg2"/>
                        </a:solidFill>
                        <a:effectLst/>
                      </a:endParaRPr>
                    </a:p>
                  </a:txBody>
                  <a:tcPr marL="95250" marR="95250" marT="133350" marB="133350" anchor="ctr"/>
                </a:tc>
                <a:tc>
                  <a:txBody>
                    <a:bodyPr/>
                    <a:lstStyle/>
                    <a:p>
                      <a:pPr algn="l" fontAlgn="ctr"/>
                      <a:r>
                        <a:rPr lang="en-IN" sz="1200">
                          <a:effectLst/>
                        </a:rPr>
                        <a:t>1</a:t>
                      </a:r>
                      <a:endParaRPr lang="en-IN" sz="1200" b="0">
                        <a:solidFill>
                          <a:schemeClr val="bg2"/>
                        </a:solidFill>
                        <a:effectLst/>
                      </a:endParaRPr>
                    </a:p>
                  </a:txBody>
                  <a:tcPr marL="95250" marR="95250" marT="133350" marB="133350" anchor="ctr"/>
                </a:tc>
                <a:tc>
                  <a:txBody>
                    <a:bodyPr/>
                    <a:lstStyle/>
                    <a:p>
                      <a:pPr algn="l" fontAlgn="ctr"/>
                      <a:r>
                        <a:rPr lang="en-IN" sz="1200">
                          <a:effectLst/>
                        </a:rPr>
                        <a:t>1</a:t>
                      </a:r>
                      <a:endParaRPr lang="en-IN" sz="1200" b="0">
                        <a:solidFill>
                          <a:schemeClr val="bg2"/>
                        </a:solidFill>
                        <a:effectLst/>
                      </a:endParaRPr>
                    </a:p>
                  </a:txBody>
                  <a:tcPr marL="95250" marR="95250" marT="133350" marB="133350" anchor="ctr"/>
                </a:tc>
                <a:tc>
                  <a:txBody>
                    <a:bodyPr/>
                    <a:lstStyle/>
                    <a:p>
                      <a:pPr algn="l" fontAlgn="ctr"/>
                      <a:r>
                        <a:rPr lang="en-IN" sz="1200">
                          <a:effectLst/>
                        </a:rPr>
                        <a:t>0.087</a:t>
                      </a:r>
                      <a:endParaRPr lang="en-IN" sz="1200" b="0">
                        <a:solidFill>
                          <a:schemeClr val="bg2"/>
                        </a:solidFill>
                        <a:effectLst/>
                      </a:endParaRPr>
                    </a:p>
                  </a:txBody>
                  <a:tcPr marL="95250" marR="95250" marT="133350" marB="133350" anchor="ctr"/>
                </a:tc>
                <a:tc>
                  <a:txBody>
                    <a:bodyPr/>
                    <a:lstStyle/>
                    <a:p>
                      <a:pPr algn="l" fontAlgn="ctr"/>
                      <a:r>
                        <a:rPr lang="en-IN" sz="1200">
                          <a:effectLst/>
                        </a:rPr>
                        <a:t>0.913</a:t>
                      </a:r>
                      <a:endParaRPr lang="en-IN" sz="1200" b="0">
                        <a:solidFill>
                          <a:schemeClr val="bg2"/>
                        </a:solidFill>
                        <a:effectLst/>
                      </a:endParaRPr>
                    </a:p>
                  </a:txBody>
                  <a:tcPr marL="95250" marR="95250" marT="133350" marB="133350" anchor="ctr"/>
                </a:tc>
                <a:tc>
                  <a:txBody>
                    <a:bodyPr/>
                    <a:lstStyle/>
                    <a:p>
                      <a:pPr algn="l" fontAlgn="ctr"/>
                      <a:r>
                        <a:rPr lang="en-IN" sz="1200">
                          <a:effectLst/>
                        </a:rPr>
                        <a:t>-0.0913</a:t>
                      </a:r>
                      <a:endParaRPr lang="en-IN" sz="1200" b="0">
                        <a:solidFill>
                          <a:schemeClr val="bg2"/>
                        </a:solidFill>
                        <a:effectLst/>
                      </a:endParaRPr>
                    </a:p>
                  </a:txBody>
                  <a:tcPr marL="95250" marR="95250" marT="133350" marB="133350" anchor="ctr"/>
                </a:tc>
                <a:tc>
                  <a:txBody>
                    <a:bodyPr/>
                    <a:lstStyle/>
                    <a:p>
                      <a:pPr algn="l" fontAlgn="ctr"/>
                      <a:r>
                        <a:rPr lang="en-IN" sz="1200">
                          <a:effectLst/>
                        </a:rPr>
                        <a:t>0.0913</a:t>
                      </a:r>
                      <a:endParaRPr lang="en-IN" sz="1200" b="0">
                        <a:solidFill>
                          <a:schemeClr val="bg2"/>
                        </a:solidFill>
                        <a:effectLst/>
                      </a:endParaRPr>
                    </a:p>
                  </a:txBody>
                  <a:tcPr marL="95250" marR="95250" marT="133350" marB="133350" anchor="ctr"/>
                </a:tc>
                <a:tc>
                  <a:txBody>
                    <a:bodyPr/>
                    <a:lstStyle/>
                    <a:p>
                      <a:pPr algn="l" fontAlgn="ctr"/>
                      <a:r>
                        <a:rPr lang="en-IN" sz="1200">
                          <a:effectLst/>
                        </a:rPr>
                        <a:t>0.0913</a:t>
                      </a:r>
                      <a:endParaRPr lang="en-IN" sz="1200" b="0">
                        <a:solidFill>
                          <a:schemeClr val="bg2"/>
                        </a:solidFill>
                        <a:effectLst/>
                      </a:endParaRPr>
                    </a:p>
                  </a:txBody>
                  <a:tcPr marL="95250" marR="95250" marT="133350" marB="133350" anchor="ctr"/>
                </a:tc>
                <a:tc>
                  <a:txBody>
                    <a:bodyPr/>
                    <a:lstStyle/>
                    <a:p>
                      <a:pPr algn="l" fontAlgn="ctr"/>
                      <a:r>
                        <a:rPr lang="en-IN" sz="1200">
                          <a:effectLst/>
                        </a:rPr>
                        <a:t>0.1617</a:t>
                      </a:r>
                      <a:endParaRPr lang="en-IN" sz="1200" b="0">
                        <a:solidFill>
                          <a:schemeClr val="bg2"/>
                        </a:solidFill>
                        <a:effectLst/>
                      </a:endParaRPr>
                    </a:p>
                  </a:txBody>
                  <a:tcPr marL="95250" marR="95250" marT="133350" marB="133350" anchor="ctr"/>
                </a:tc>
                <a:tc>
                  <a:txBody>
                    <a:bodyPr/>
                    <a:lstStyle/>
                    <a:p>
                      <a:pPr algn="l" fontAlgn="ctr"/>
                      <a:r>
                        <a:rPr lang="en-IN" sz="1200">
                          <a:effectLst/>
                        </a:rPr>
                        <a:t>0.1783</a:t>
                      </a:r>
                      <a:endParaRPr lang="en-IN" sz="1200" b="0">
                        <a:solidFill>
                          <a:schemeClr val="bg2"/>
                        </a:solidFill>
                        <a:effectLst/>
                      </a:endParaRPr>
                    </a:p>
                  </a:txBody>
                  <a:tcPr marL="95250" marR="95250" marT="133350" marB="133350" anchor="ctr"/>
                </a:tc>
                <a:tc>
                  <a:txBody>
                    <a:bodyPr/>
                    <a:lstStyle/>
                    <a:p>
                      <a:pPr algn="l" fontAlgn="ctr"/>
                      <a:r>
                        <a:rPr lang="en-IN" sz="1200">
                          <a:effectLst/>
                        </a:rPr>
                        <a:t>0.3443</a:t>
                      </a:r>
                      <a:endParaRPr lang="en-IN" sz="1200" b="0">
                        <a:solidFill>
                          <a:schemeClr val="bg2"/>
                        </a:solidFill>
                        <a:effectLst/>
                      </a:endParaRPr>
                    </a:p>
                  </a:txBody>
                  <a:tcPr marL="95250" marR="95250" marT="133350" marB="133350" anchor="ctr"/>
                </a:tc>
                <a:tc>
                  <a:txBody>
                    <a:bodyPr/>
                    <a:lstStyle/>
                    <a:p>
                      <a:pPr algn="l" fontAlgn="ctr"/>
                      <a:r>
                        <a:rPr lang="en-IN" sz="1200">
                          <a:effectLst/>
                        </a:rPr>
                        <a:t>0.83</a:t>
                      </a:r>
                      <a:endParaRPr lang="en-IN" sz="1200" b="0">
                        <a:solidFill>
                          <a:schemeClr val="bg2"/>
                        </a:solidFill>
                        <a:effectLst/>
                      </a:endParaRPr>
                    </a:p>
                  </a:txBody>
                  <a:tcPr marL="95250" marR="95250" marT="133350" marB="133350" anchor="ctr"/>
                </a:tc>
              </a:tr>
              <a:tr h="647700">
                <a:tc>
                  <a:txBody>
                    <a:bodyPr/>
                    <a:lstStyle/>
                    <a:p>
                      <a:pPr algn="l" fontAlgn="ctr"/>
                      <a:r>
                        <a:rPr lang="en-IN" sz="1200">
                          <a:effectLst/>
                        </a:rPr>
                        <a:t>-1</a:t>
                      </a:r>
                      <a:endParaRPr lang="en-IN" sz="1200" b="0">
                        <a:solidFill>
                          <a:schemeClr val="bg2"/>
                        </a:solidFill>
                        <a:effectLst/>
                      </a:endParaRPr>
                    </a:p>
                  </a:txBody>
                  <a:tcPr marL="95250" marR="95250" marT="133350" marB="133350" anchor="ctr"/>
                </a:tc>
                <a:tc>
                  <a:txBody>
                    <a:bodyPr/>
                    <a:lstStyle/>
                    <a:p>
                      <a:pPr algn="l" fontAlgn="ctr"/>
                      <a:r>
                        <a:rPr lang="en-IN" sz="1200">
                          <a:effectLst/>
                        </a:rPr>
                        <a:t>-1</a:t>
                      </a:r>
                      <a:endParaRPr lang="en-IN" sz="1200" b="0">
                        <a:solidFill>
                          <a:schemeClr val="bg2"/>
                        </a:solidFill>
                        <a:effectLst/>
                      </a:endParaRPr>
                    </a:p>
                  </a:txBody>
                  <a:tcPr marL="95250" marR="95250" marT="133350" marB="133350" anchor="ctr"/>
                </a:tc>
                <a:tc>
                  <a:txBody>
                    <a:bodyPr/>
                    <a:lstStyle/>
                    <a:p>
                      <a:pPr algn="l" fontAlgn="ctr"/>
                      <a:r>
                        <a:rPr lang="en-IN" sz="1200">
                          <a:effectLst/>
                        </a:rPr>
                        <a:t>-1</a:t>
                      </a:r>
                      <a:endParaRPr lang="en-IN" sz="1200" b="0">
                        <a:solidFill>
                          <a:schemeClr val="bg2"/>
                        </a:solidFill>
                        <a:effectLst/>
                      </a:endParaRPr>
                    </a:p>
                  </a:txBody>
                  <a:tcPr marL="95250" marR="95250" marT="133350" marB="133350" anchor="ctr"/>
                </a:tc>
                <a:tc>
                  <a:txBody>
                    <a:bodyPr/>
                    <a:lstStyle/>
                    <a:p>
                      <a:pPr algn="l" fontAlgn="ctr"/>
                      <a:r>
                        <a:rPr lang="en-IN" sz="1200">
                          <a:effectLst/>
                        </a:rPr>
                        <a:t>0.0043</a:t>
                      </a:r>
                      <a:endParaRPr lang="en-IN" sz="1200" b="0">
                        <a:solidFill>
                          <a:schemeClr val="bg2"/>
                        </a:solidFill>
                        <a:effectLst/>
                      </a:endParaRPr>
                    </a:p>
                  </a:txBody>
                  <a:tcPr marL="95250" marR="95250" marT="133350" marB="133350" anchor="ctr"/>
                </a:tc>
                <a:tc>
                  <a:txBody>
                    <a:bodyPr/>
                    <a:lstStyle/>
                    <a:p>
                      <a:pPr algn="l" fontAlgn="ctr"/>
                      <a:r>
                        <a:rPr lang="en-IN" sz="1200">
                          <a:effectLst/>
                        </a:rPr>
                        <a:t>-1.0043</a:t>
                      </a:r>
                      <a:endParaRPr lang="en-IN" sz="1200" b="0">
                        <a:solidFill>
                          <a:schemeClr val="bg2"/>
                        </a:solidFill>
                        <a:effectLst/>
                      </a:endParaRPr>
                    </a:p>
                  </a:txBody>
                  <a:tcPr marL="95250" marR="95250" marT="133350" marB="133350" anchor="ctr"/>
                </a:tc>
                <a:tc>
                  <a:txBody>
                    <a:bodyPr/>
                    <a:lstStyle/>
                    <a:p>
                      <a:pPr algn="l" fontAlgn="ctr"/>
                      <a:r>
                        <a:rPr lang="en-IN" sz="1200">
                          <a:effectLst/>
                        </a:rPr>
                        <a:t>0.1004</a:t>
                      </a:r>
                      <a:endParaRPr lang="en-IN" sz="1200" b="0">
                        <a:solidFill>
                          <a:schemeClr val="bg2"/>
                        </a:solidFill>
                        <a:effectLst/>
                      </a:endParaRPr>
                    </a:p>
                  </a:txBody>
                  <a:tcPr marL="95250" marR="95250" marT="133350" marB="133350" anchor="ctr"/>
                </a:tc>
                <a:tc>
                  <a:txBody>
                    <a:bodyPr/>
                    <a:lstStyle/>
                    <a:p>
                      <a:pPr algn="l" fontAlgn="ctr"/>
                      <a:r>
                        <a:rPr lang="en-IN" sz="1200">
                          <a:effectLst/>
                        </a:rPr>
                        <a:t>0.1004</a:t>
                      </a:r>
                      <a:endParaRPr lang="en-IN" sz="1200" b="0">
                        <a:solidFill>
                          <a:schemeClr val="bg2"/>
                        </a:solidFill>
                        <a:effectLst/>
                      </a:endParaRPr>
                    </a:p>
                  </a:txBody>
                  <a:tcPr marL="95250" marR="95250" marT="133350" marB="133350" anchor="ctr"/>
                </a:tc>
                <a:tc>
                  <a:txBody>
                    <a:bodyPr/>
                    <a:lstStyle/>
                    <a:p>
                      <a:pPr algn="l" fontAlgn="ctr"/>
                      <a:r>
                        <a:rPr lang="en-IN" sz="1200">
                          <a:effectLst/>
                        </a:rPr>
                        <a:t>-0.1004</a:t>
                      </a:r>
                      <a:endParaRPr lang="en-IN" sz="1200" b="0">
                        <a:solidFill>
                          <a:schemeClr val="bg2"/>
                        </a:solidFill>
                        <a:effectLst/>
                      </a:endParaRPr>
                    </a:p>
                  </a:txBody>
                  <a:tcPr marL="95250" marR="95250" marT="133350" marB="133350" anchor="ctr"/>
                </a:tc>
                <a:tc>
                  <a:txBody>
                    <a:bodyPr/>
                    <a:lstStyle/>
                    <a:p>
                      <a:pPr algn="l" fontAlgn="ctr"/>
                      <a:r>
                        <a:rPr lang="en-IN" sz="1200">
                          <a:effectLst/>
                        </a:rPr>
                        <a:t>0.2621</a:t>
                      </a:r>
                      <a:endParaRPr lang="en-IN" sz="1200" b="0">
                        <a:solidFill>
                          <a:schemeClr val="bg2"/>
                        </a:solidFill>
                        <a:effectLst/>
                      </a:endParaRPr>
                    </a:p>
                  </a:txBody>
                  <a:tcPr marL="95250" marR="95250" marT="133350" marB="133350" anchor="ctr"/>
                </a:tc>
                <a:tc>
                  <a:txBody>
                    <a:bodyPr/>
                    <a:lstStyle/>
                    <a:p>
                      <a:pPr algn="l" fontAlgn="ctr"/>
                      <a:r>
                        <a:rPr lang="en-IN" sz="1200">
                          <a:effectLst/>
                        </a:rPr>
                        <a:t>0.2787</a:t>
                      </a:r>
                      <a:endParaRPr lang="en-IN" sz="1200" b="0">
                        <a:solidFill>
                          <a:schemeClr val="bg2"/>
                        </a:solidFill>
                        <a:effectLst/>
                      </a:endParaRPr>
                    </a:p>
                  </a:txBody>
                  <a:tcPr marL="95250" marR="95250" marT="133350" marB="133350" anchor="ctr"/>
                </a:tc>
                <a:tc>
                  <a:txBody>
                    <a:bodyPr/>
                    <a:lstStyle/>
                    <a:p>
                      <a:pPr algn="l" fontAlgn="ctr"/>
                      <a:r>
                        <a:rPr lang="en-IN" sz="1200">
                          <a:effectLst/>
                        </a:rPr>
                        <a:t>0.2439</a:t>
                      </a:r>
                      <a:endParaRPr lang="en-IN" sz="1200" b="0">
                        <a:solidFill>
                          <a:schemeClr val="bg2"/>
                        </a:solidFill>
                        <a:effectLst/>
                      </a:endParaRPr>
                    </a:p>
                  </a:txBody>
                  <a:tcPr marL="95250" marR="95250" marT="133350" marB="133350" anchor="ctr"/>
                </a:tc>
                <a:tc>
                  <a:txBody>
                    <a:bodyPr/>
                    <a:lstStyle/>
                    <a:p>
                      <a:pPr algn="l" fontAlgn="ctr"/>
                      <a:r>
                        <a:rPr lang="en-IN" sz="1200" dirty="0">
                          <a:effectLst/>
                        </a:rPr>
                        <a:t>1.01</a:t>
                      </a:r>
                      <a:endParaRPr lang="en-IN" sz="1200" b="0" dirty="0">
                        <a:solidFill>
                          <a:schemeClr val="bg2"/>
                        </a:solidFill>
                        <a:effectLst/>
                      </a:endParaRPr>
                    </a:p>
                  </a:txBody>
                  <a:tcPr marL="95250" marR="95250" marT="133350" marB="133350" anchor="ctr"/>
                </a:tc>
              </a:tr>
            </a:tbl>
          </a:graphicData>
        </a:graphic>
      </p:graphicFrame>
      <p:pic>
        <p:nvPicPr>
          <p:cNvPr id="18"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4544" y="889154"/>
            <a:ext cx="2312380" cy="182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8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5094514" y="0"/>
            <a:ext cx="3922510" cy="4568825"/>
          </a:xfrm>
        </p:spPr>
        <p:txBody>
          <a:bodyPr>
            <a:noAutofit/>
          </a:bodyPr>
          <a:lstStyle/>
          <a:p>
            <a:pPr marL="114300" indent="0" fontAlgn="base">
              <a:buNone/>
            </a:pPr>
            <a:r>
              <a:rPr lang="es-ES" sz="1200" dirty="0" smtClean="0">
                <a:solidFill>
                  <a:srgbClr val="002060"/>
                </a:solidFill>
              </a:rPr>
              <a:t>Output</a:t>
            </a:r>
            <a:r>
              <a:rPr lang="es-ES" sz="1200" dirty="0">
                <a:solidFill>
                  <a:srgbClr val="002060"/>
                </a:solidFill>
              </a:rPr>
              <a:t>:</a:t>
            </a:r>
          </a:p>
          <a:p>
            <a:pPr marL="114300" indent="0" fontAlgn="base">
              <a:buNone/>
            </a:pPr>
            <a:r>
              <a:rPr lang="es-ES" sz="1200" dirty="0">
                <a:solidFill>
                  <a:srgbClr val="002060"/>
                </a:solidFill>
              </a:rPr>
              <a:t>Error : [2.33228319] </a:t>
            </a:r>
            <a:endParaRPr lang="es-ES" sz="1200" dirty="0" smtClean="0">
              <a:solidFill>
                <a:srgbClr val="002060"/>
              </a:solidFill>
            </a:endParaRPr>
          </a:p>
          <a:p>
            <a:pPr marL="114300" indent="0" fontAlgn="base">
              <a:buNone/>
            </a:pPr>
            <a:r>
              <a:rPr lang="es-ES" sz="1200" dirty="0" smtClean="0">
                <a:solidFill>
                  <a:srgbClr val="002060"/>
                </a:solidFill>
              </a:rPr>
              <a:t>Error </a:t>
            </a:r>
            <a:r>
              <a:rPr lang="es-ES" sz="1200" dirty="0">
                <a:solidFill>
                  <a:srgbClr val="002060"/>
                </a:solidFill>
              </a:rPr>
              <a:t>: [1.09355784] </a:t>
            </a:r>
            <a:endParaRPr lang="es-ES" sz="1200" dirty="0" smtClean="0">
              <a:solidFill>
                <a:srgbClr val="002060"/>
              </a:solidFill>
            </a:endParaRPr>
          </a:p>
          <a:p>
            <a:pPr marL="114300" indent="0" fontAlgn="base">
              <a:buNone/>
            </a:pPr>
            <a:r>
              <a:rPr lang="es-ES" sz="1200" dirty="0" smtClean="0">
                <a:solidFill>
                  <a:srgbClr val="002060"/>
                </a:solidFill>
              </a:rPr>
              <a:t>Error </a:t>
            </a:r>
            <a:r>
              <a:rPr lang="es-ES" sz="1200" dirty="0">
                <a:solidFill>
                  <a:srgbClr val="002060"/>
                </a:solidFill>
              </a:rPr>
              <a:t>: [0.73680883] </a:t>
            </a:r>
            <a:endParaRPr lang="es-ES" sz="1200" dirty="0" smtClean="0">
              <a:solidFill>
                <a:srgbClr val="002060"/>
              </a:solidFill>
            </a:endParaRPr>
          </a:p>
          <a:p>
            <a:pPr marL="114300" indent="0" fontAlgn="base">
              <a:buNone/>
            </a:pPr>
            <a:r>
              <a:rPr lang="es-ES" sz="1200" dirty="0" smtClean="0">
                <a:solidFill>
                  <a:srgbClr val="002060"/>
                </a:solidFill>
              </a:rPr>
              <a:t>Error </a:t>
            </a:r>
            <a:r>
              <a:rPr lang="es-ES" sz="1200" dirty="0">
                <a:solidFill>
                  <a:srgbClr val="002060"/>
                </a:solidFill>
              </a:rPr>
              <a:t>: [0.50913731] </a:t>
            </a:r>
            <a:endParaRPr lang="es-ES" sz="1200" dirty="0" smtClean="0">
              <a:solidFill>
                <a:srgbClr val="002060"/>
              </a:solidFill>
            </a:endParaRPr>
          </a:p>
          <a:p>
            <a:pPr marL="114300" indent="0" fontAlgn="base">
              <a:buNone/>
            </a:pPr>
            <a:r>
              <a:rPr lang="es-ES" sz="1200" dirty="0" smtClean="0">
                <a:solidFill>
                  <a:srgbClr val="002060"/>
                </a:solidFill>
              </a:rPr>
              <a:t>Error </a:t>
            </a:r>
            <a:r>
              <a:rPr lang="es-ES" sz="1200" dirty="0">
                <a:solidFill>
                  <a:srgbClr val="002060"/>
                </a:solidFill>
              </a:rPr>
              <a:t>: [0.35233593] </a:t>
            </a:r>
            <a:endParaRPr lang="es-ES" sz="1200" dirty="0" smtClean="0">
              <a:solidFill>
                <a:srgbClr val="002060"/>
              </a:solidFill>
            </a:endParaRPr>
          </a:p>
          <a:p>
            <a:pPr marL="114300" indent="0" fontAlgn="base">
              <a:buNone/>
            </a:pPr>
            <a:r>
              <a:rPr lang="es-ES" sz="1200" dirty="0" smtClean="0">
                <a:solidFill>
                  <a:srgbClr val="002060"/>
                </a:solidFill>
              </a:rPr>
              <a:t>Error </a:t>
            </a:r>
            <a:r>
              <a:rPr lang="es-ES" sz="1200" dirty="0">
                <a:solidFill>
                  <a:srgbClr val="002060"/>
                </a:solidFill>
              </a:rPr>
              <a:t>: [0.24384625</a:t>
            </a:r>
            <a:r>
              <a:rPr lang="es-ES" sz="1200" dirty="0" smtClean="0">
                <a:solidFill>
                  <a:srgbClr val="002060"/>
                </a:solidFill>
              </a:rPr>
              <a:t>]</a:t>
            </a:r>
          </a:p>
          <a:p>
            <a:pPr marL="114300" indent="0" fontAlgn="base">
              <a:buNone/>
            </a:pPr>
            <a:r>
              <a:rPr lang="es-ES" sz="1200" dirty="0" smtClean="0">
                <a:solidFill>
                  <a:srgbClr val="002060"/>
                </a:solidFill>
              </a:rPr>
              <a:t>Error </a:t>
            </a:r>
            <a:r>
              <a:rPr lang="es-ES" sz="1200" dirty="0">
                <a:solidFill>
                  <a:srgbClr val="002060"/>
                </a:solidFill>
              </a:rPr>
              <a:t>: [0.16876305] </a:t>
            </a:r>
            <a:endParaRPr lang="es-ES" sz="1200" dirty="0" smtClean="0">
              <a:solidFill>
                <a:srgbClr val="002060"/>
              </a:solidFill>
            </a:endParaRPr>
          </a:p>
          <a:p>
            <a:pPr marL="114300" indent="0" fontAlgn="base">
              <a:buNone/>
            </a:pPr>
            <a:r>
              <a:rPr lang="es-ES" sz="1200" dirty="0" smtClean="0">
                <a:solidFill>
                  <a:srgbClr val="002060"/>
                </a:solidFill>
              </a:rPr>
              <a:t>Error </a:t>
            </a:r>
            <a:r>
              <a:rPr lang="es-ES" sz="1200" dirty="0">
                <a:solidFill>
                  <a:srgbClr val="002060"/>
                </a:solidFill>
              </a:rPr>
              <a:t>: [0.11679891] </a:t>
            </a:r>
            <a:endParaRPr lang="es-ES" sz="1200" dirty="0" smtClean="0">
              <a:solidFill>
                <a:srgbClr val="002060"/>
              </a:solidFill>
            </a:endParaRPr>
          </a:p>
          <a:p>
            <a:pPr marL="114300" indent="0" fontAlgn="base">
              <a:buNone/>
            </a:pPr>
            <a:r>
              <a:rPr lang="es-ES" sz="1200" dirty="0" smtClean="0">
                <a:solidFill>
                  <a:srgbClr val="002060"/>
                </a:solidFill>
              </a:rPr>
              <a:t>Error </a:t>
            </a:r>
            <a:r>
              <a:rPr lang="es-ES" sz="1200" dirty="0">
                <a:solidFill>
                  <a:srgbClr val="002060"/>
                </a:solidFill>
              </a:rPr>
              <a:t>: [0.08083514] </a:t>
            </a:r>
            <a:endParaRPr lang="es-ES" sz="1200" dirty="0" smtClean="0">
              <a:solidFill>
                <a:srgbClr val="002060"/>
              </a:solidFill>
            </a:endParaRPr>
          </a:p>
          <a:p>
            <a:pPr marL="114300" indent="0" fontAlgn="base">
              <a:buNone/>
            </a:pPr>
            <a:r>
              <a:rPr lang="es-ES" sz="1200" dirty="0" smtClean="0">
                <a:solidFill>
                  <a:srgbClr val="002060"/>
                </a:solidFill>
              </a:rPr>
              <a:t>Error </a:t>
            </a:r>
            <a:r>
              <a:rPr lang="es-ES" sz="1200" dirty="0">
                <a:solidFill>
                  <a:srgbClr val="002060"/>
                </a:solidFill>
              </a:rPr>
              <a:t>: [0.05594504] </a:t>
            </a:r>
            <a:endParaRPr lang="es-ES" sz="1200" dirty="0" smtClean="0">
              <a:solidFill>
                <a:srgbClr val="002060"/>
              </a:solidFill>
            </a:endParaRPr>
          </a:p>
          <a:p>
            <a:pPr marL="114300" indent="0" fontAlgn="base">
              <a:buNone/>
            </a:pPr>
            <a:r>
              <a:rPr lang="es-ES" sz="1200" dirty="0" smtClean="0">
                <a:solidFill>
                  <a:srgbClr val="002060"/>
                </a:solidFill>
              </a:rPr>
              <a:t>Error </a:t>
            </a:r>
            <a:r>
              <a:rPr lang="es-ES" sz="1200" dirty="0">
                <a:solidFill>
                  <a:srgbClr val="002060"/>
                </a:solidFill>
              </a:rPr>
              <a:t>: [0.0387189] </a:t>
            </a:r>
            <a:endParaRPr lang="es-ES" sz="1200" dirty="0" smtClean="0">
              <a:solidFill>
                <a:srgbClr val="002060"/>
              </a:solidFill>
            </a:endParaRPr>
          </a:p>
          <a:p>
            <a:pPr marL="114300" indent="0" fontAlgn="base">
              <a:buNone/>
            </a:pPr>
            <a:r>
              <a:rPr lang="es-ES" sz="1200" dirty="0" smtClean="0">
                <a:solidFill>
                  <a:srgbClr val="002060"/>
                </a:solidFill>
              </a:rPr>
              <a:t>Error </a:t>
            </a:r>
            <a:r>
              <a:rPr lang="es-ES" sz="1200" dirty="0">
                <a:solidFill>
                  <a:srgbClr val="002060"/>
                </a:solidFill>
              </a:rPr>
              <a:t>: [0.02679689] </a:t>
            </a:r>
            <a:endParaRPr lang="es-ES" sz="1200" dirty="0" smtClean="0">
              <a:solidFill>
                <a:srgbClr val="002060"/>
              </a:solidFill>
            </a:endParaRPr>
          </a:p>
          <a:p>
            <a:pPr marL="114300" indent="0" fontAlgn="base">
              <a:buNone/>
            </a:pPr>
            <a:r>
              <a:rPr lang="es-ES" sz="1200" dirty="0" smtClean="0">
                <a:solidFill>
                  <a:srgbClr val="002060"/>
                </a:solidFill>
              </a:rPr>
              <a:t>Error </a:t>
            </a:r>
            <a:r>
              <a:rPr lang="es-ES" sz="1200" dirty="0">
                <a:solidFill>
                  <a:srgbClr val="002060"/>
                </a:solidFill>
              </a:rPr>
              <a:t>: [0.01854581] </a:t>
            </a:r>
            <a:endParaRPr lang="es-ES" sz="1200" dirty="0" smtClean="0">
              <a:solidFill>
                <a:srgbClr val="002060"/>
              </a:solidFill>
            </a:endParaRPr>
          </a:p>
          <a:p>
            <a:pPr marL="114300" indent="0" fontAlgn="base">
              <a:buNone/>
            </a:pPr>
            <a:r>
              <a:rPr lang="es-ES" sz="1200" dirty="0" smtClean="0">
                <a:solidFill>
                  <a:srgbClr val="002060"/>
                </a:solidFill>
              </a:rPr>
              <a:t>Error </a:t>
            </a:r>
            <a:r>
              <a:rPr lang="es-ES" sz="1200" dirty="0">
                <a:solidFill>
                  <a:srgbClr val="002060"/>
                </a:solidFill>
              </a:rPr>
              <a:t>: [0.01283534] </a:t>
            </a:r>
            <a:endParaRPr lang="es-ES" sz="1200" dirty="0" smtClean="0">
              <a:solidFill>
                <a:srgbClr val="002060"/>
              </a:solidFill>
            </a:endParaRPr>
          </a:p>
          <a:p>
            <a:pPr marL="114300" indent="0" fontAlgn="base">
              <a:buNone/>
            </a:pPr>
            <a:r>
              <a:rPr lang="es-ES" sz="1200" dirty="0" smtClean="0">
                <a:solidFill>
                  <a:srgbClr val="002060"/>
                </a:solidFill>
              </a:rPr>
              <a:t>Error </a:t>
            </a:r>
            <a:r>
              <a:rPr lang="es-ES" sz="1200" dirty="0">
                <a:solidFill>
                  <a:srgbClr val="002060"/>
                </a:solidFill>
              </a:rPr>
              <a:t>: [0.00888318] </a:t>
            </a:r>
            <a:endParaRPr lang="es-ES" sz="1200" dirty="0" smtClean="0">
              <a:solidFill>
                <a:srgbClr val="002060"/>
              </a:solidFill>
            </a:endParaRPr>
          </a:p>
          <a:p>
            <a:pPr marL="114300" indent="0" fontAlgn="base">
              <a:buNone/>
            </a:pPr>
            <a:r>
              <a:rPr lang="es-ES" sz="1200" dirty="0" smtClean="0">
                <a:solidFill>
                  <a:srgbClr val="002060"/>
                </a:solidFill>
              </a:rPr>
              <a:t>Error </a:t>
            </a:r>
            <a:r>
              <a:rPr lang="es-ES" sz="1200" dirty="0">
                <a:solidFill>
                  <a:srgbClr val="002060"/>
                </a:solidFill>
              </a:rPr>
              <a:t>: [0.00614795] </a:t>
            </a:r>
            <a:endParaRPr lang="es-ES" sz="1200" dirty="0" smtClean="0">
              <a:solidFill>
                <a:srgbClr val="002060"/>
              </a:solidFill>
            </a:endParaRPr>
          </a:p>
          <a:p>
            <a:pPr marL="114300" indent="0" fontAlgn="base">
              <a:buNone/>
            </a:pPr>
            <a:r>
              <a:rPr lang="es-ES" sz="1200" dirty="0" smtClean="0">
                <a:solidFill>
                  <a:srgbClr val="002060"/>
                </a:solidFill>
              </a:rPr>
              <a:t>Error </a:t>
            </a:r>
            <a:r>
              <a:rPr lang="es-ES" sz="1200" dirty="0">
                <a:solidFill>
                  <a:srgbClr val="002060"/>
                </a:solidFill>
              </a:rPr>
              <a:t>: [0.00425492] </a:t>
            </a:r>
            <a:endParaRPr lang="es-ES" sz="1200" dirty="0" smtClean="0">
              <a:solidFill>
                <a:srgbClr val="002060"/>
              </a:solidFill>
            </a:endParaRPr>
          </a:p>
          <a:p>
            <a:pPr marL="114300" indent="0" fontAlgn="base">
              <a:buNone/>
            </a:pPr>
            <a:r>
              <a:rPr lang="es-ES" sz="1200" dirty="0" smtClean="0">
                <a:solidFill>
                  <a:srgbClr val="002060"/>
                </a:solidFill>
              </a:rPr>
              <a:t>Error </a:t>
            </a:r>
            <a:r>
              <a:rPr lang="es-ES" sz="1200" dirty="0">
                <a:solidFill>
                  <a:srgbClr val="002060"/>
                </a:solidFill>
              </a:rPr>
              <a:t>: [0.00294478] </a:t>
            </a:r>
            <a:endParaRPr lang="es-ES" sz="1200" dirty="0" smtClean="0">
              <a:solidFill>
                <a:srgbClr val="002060"/>
              </a:solidFill>
            </a:endParaRPr>
          </a:p>
          <a:p>
            <a:pPr marL="114300" indent="0" fontAlgn="base">
              <a:buNone/>
            </a:pPr>
            <a:r>
              <a:rPr lang="es-ES" sz="1200" dirty="0" smtClean="0">
                <a:solidFill>
                  <a:srgbClr val="002060"/>
                </a:solidFill>
              </a:rPr>
              <a:t>Error </a:t>
            </a:r>
            <a:r>
              <a:rPr lang="es-ES" sz="1200" dirty="0">
                <a:solidFill>
                  <a:srgbClr val="002060"/>
                </a:solidFill>
              </a:rPr>
              <a:t>: [0.00203805] </a:t>
            </a:r>
            <a:endParaRPr lang="es-ES" sz="1200" dirty="0" smtClean="0">
              <a:solidFill>
                <a:srgbClr val="002060"/>
              </a:solidFill>
            </a:endParaRPr>
          </a:p>
          <a:p>
            <a:pPr marL="114300" indent="0" fontAlgn="base">
              <a:buNone/>
            </a:pPr>
            <a:r>
              <a:rPr lang="es-ES" sz="1200" dirty="0" smtClean="0">
                <a:solidFill>
                  <a:srgbClr val="002060"/>
                </a:solidFill>
              </a:rPr>
              <a:t>Error </a:t>
            </a:r>
            <a:r>
              <a:rPr lang="es-ES" sz="1200" dirty="0">
                <a:solidFill>
                  <a:srgbClr val="002060"/>
                </a:solidFill>
              </a:rPr>
              <a:t>: [0.00141051] </a:t>
            </a:r>
            <a:endParaRPr lang="es-ES" sz="1200" dirty="0" smtClean="0">
              <a:solidFill>
                <a:srgbClr val="002060"/>
              </a:solidFill>
            </a:endParaRPr>
          </a:p>
          <a:p>
            <a:pPr marL="114300" indent="0" fontAlgn="base">
              <a:buNone/>
            </a:pPr>
            <a:r>
              <a:rPr lang="es-ES" sz="1200" dirty="0" smtClean="0">
                <a:solidFill>
                  <a:srgbClr val="002060"/>
                </a:solidFill>
              </a:rPr>
              <a:t>Error </a:t>
            </a:r>
            <a:r>
              <a:rPr lang="es-ES" sz="1200" dirty="0">
                <a:solidFill>
                  <a:srgbClr val="002060"/>
                </a:solidFill>
              </a:rPr>
              <a:t>: [0.0009762] </a:t>
            </a:r>
            <a:endParaRPr lang="es-ES" sz="1200" dirty="0" smtClean="0">
              <a:solidFill>
                <a:srgbClr val="002060"/>
              </a:solidFill>
            </a:endParaRPr>
          </a:p>
          <a:p>
            <a:pPr marL="114300" indent="0" fontAlgn="base">
              <a:buNone/>
            </a:pPr>
            <a:r>
              <a:rPr lang="es-ES" sz="1200" dirty="0" err="1" smtClean="0">
                <a:solidFill>
                  <a:srgbClr val="002060"/>
                </a:solidFill>
              </a:rPr>
              <a:t>weight</a:t>
            </a:r>
            <a:r>
              <a:rPr lang="es-ES" sz="1200" dirty="0" smtClean="0">
                <a:solidFill>
                  <a:srgbClr val="002060"/>
                </a:solidFill>
              </a:rPr>
              <a:t> </a:t>
            </a:r>
            <a:r>
              <a:rPr lang="es-ES" sz="1200" dirty="0">
                <a:solidFill>
                  <a:srgbClr val="002060"/>
                </a:solidFill>
              </a:rPr>
              <a:t>: [0.01081771 0.01081771 0.98675106] </a:t>
            </a:r>
            <a:r>
              <a:rPr lang="es-ES" sz="1200" dirty="0" err="1">
                <a:solidFill>
                  <a:srgbClr val="002060"/>
                </a:solidFill>
              </a:rPr>
              <a:t>Bias</a:t>
            </a:r>
            <a:r>
              <a:rPr lang="es-ES" sz="1200" dirty="0">
                <a:solidFill>
                  <a:srgbClr val="002060"/>
                </a:solidFill>
              </a:rPr>
              <a:t> : [</a:t>
            </a:r>
            <a:r>
              <a:rPr lang="es-ES" sz="1200" dirty="0" smtClean="0">
                <a:solidFill>
                  <a:srgbClr val="002060"/>
                </a:solidFill>
              </a:rPr>
              <a:t>0.01081771]</a:t>
            </a:r>
            <a:endParaRPr lang="es-ES" sz="1200" dirty="0">
              <a:solidFill>
                <a:srgbClr val="002060"/>
              </a:solidFill>
            </a:endParaRPr>
          </a:p>
          <a:p>
            <a:pPr marL="0" indent="0">
              <a:lnSpc>
                <a:spcPct val="100000"/>
              </a:lnSpc>
              <a:buNone/>
            </a:pPr>
            <a:endParaRPr lang="en-IN" sz="1200" dirty="0">
              <a:solidFill>
                <a:srgbClr val="002060"/>
              </a:solidFill>
            </a:endParaRPr>
          </a:p>
        </p:txBody>
      </p:sp>
      <p:sp>
        <p:nvSpPr>
          <p:cNvPr id="4" name="Rectangle 3"/>
          <p:cNvSpPr/>
          <p:nvPr/>
        </p:nvSpPr>
        <p:spPr>
          <a:xfrm>
            <a:off x="115555" y="141664"/>
            <a:ext cx="5157089" cy="738664"/>
          </a:xfrm>
          <a:prstGeom prst="rect">
            <a:avLst/>
          </a:prstGeom>
        </p:spPr>
        <p:txBody>
          <a:bodyPr wrap="square">
            <a:spAutoFit/>
          </a:bodyPr>
          <a:lstStyle/>
          <a:p>
            <a:pPr marL="114300" indent="0" fontAlgn="base">
              <a:buNone/>
            </a:pPr>
            <a:r>
              <a:rPr lang="en-US" dirty="0">
                <a:solidFill>
                  <a:srgbClr val="002060"/>
                </a:solidFill>
              </a:rPr>
              <a:t>This is epoch 1 where the total error is 0.49 + 0.69 + 0.83 + 1.01 = 3.02 so more epochs will run until the total error becomes less than equal to the least squared error </a:t>
            </a:r>
            <a:r>
              <a:rPr lang="en-US" dirty="0" err="1">
                <a:solidFill>
                  <a:srgbClr val="002060"/>
                </a:solidFill>
              </a:rPr>
              <a:t>i.e</a:t>
            </a:r>
            <a:r>
              <a:rPr lang="en-US" dirty="0">
                <a:solidFill>
                  <a:srgbClr val="002060"/>
                </a:solidFill>
              </a:rPr>
              <a:t> 2.</a:t>
            </a:r>
            <a:endParaRPr lang="es-ES" dirty="0">
              <a:solidFill>
                <a:srgbClr val="002060"/>
              </a:solidFill>
            </a:endParaRPr>
          </a:p>
        </p:txBody>
      </p:sp>
      <p:sp>
        <p:nvSpPr>
          <p:cNvPr id="5" name="TextBox 4"/>
          <p:cNvSpPr txBox="1"/>
          <p:nvPr/>
        </p:nvSpPr>
        <p:spPr>
          <a:xfrm>
            <a:off x="368134" y="1080655"/>
            <a:ext cx="4441371" cy="2246769"/>
          </a:xfrm>
          <a:prstGeom prst="rect">
            <a:avLst/>
          </a:prstGeom>
          <a:noFill/>
        </p:spPr>
        <p:txBody>
          <a:bodyPr wrap="square" rtlCol="0">
            <a:spAutoFit/>
          </a:bodyPr>
          <a:lstStyle/>
          <a:p>
            <a:r>
              <a:rPr lang="en-US" dirty="0"/>
              <a:t># Predict from the evaluated weight and bias of </a:t>
            </a:r>
            <a:r>
              <a:rPr lang="en-US" dirty="0" err="1"/>
              <a:t>adaline</a:t>
            </a:r>
            <a:endParaRPr lang="en-US" dirty="0"/>
          </a:p>
          <a:p>
            <a:r>
              <a:rPr lang="en-US" dirty="0" err="1"/>
              <a:t>def</a:t>
            </a:r>
            <a:r>
              <a:rPr lang="en-US" dirty="0"/>
              <a:t> prediction(</a:t>
            </a:r>
            <a:r>
              <a:rPr lang="en-US" dirty="0" err="1"/>
              <a:t>X,w,b</a:t>
            </a:r>
            <a:r>
              <a:rPr lang="en-US" dirty="0"/>
              <a:t>):</a:t>
            </a:r>
          </a:p>
          <a:p>
            <a:r>
              <a:rPr lang="en-US" dirty="0"/>
              <a:t>	y=[]</a:t>
            </a:r>
          </a:p>
          <a:p>
            <a:r>
              <a:rPr lang="en-US" dirty="0"/>
              <a:t>	for </a:t>
            </a:r>
            <a:r>
              <a:rPr lang="en-US" dirty="0" err="1"/>
              <a:t>i</a:t>
            </a:r>
            <a:r>
              <a:rPr lang="en-US" dirty="0"/>
              <a:t> in range(</a:t>
            </a:r>
            <a:r>
              <a:rPr lang="en-US" dirty="0" err="1"/>
              <a:t>X.shape</a:t>
            </a:r>
            <a:r>
              <a:rPr lang="en-US" dirty="0"/>
              <a:t>[0]):</a:t>
            </a:r>
          </a:p>
          <a:p>
            <a:r>
              <a:rPr lang="en-US" dirty="0"/>
              <a:t>		x = X[</a:t>
            </a:r>
            <a:r>
              <a:rPr lang="en-US" dirty="0" err="1"/>
              <a:t>i</a:t>
            </a:r>
            <a:r>
              <a:rPr lang="en-US" dirty="0"/>
              <a:t>]</a:t>
            </a:r>
          </a:p>
          <a:p>
            <a:r>
              <a:rPr lang="en-US" dirty="0"/>
              <a:t>		</a:t>
            </a:r>
            <a:r>
              <a:rPr lang="en-US" dirty="0" err="1"/>
              <a:t>y.append</a:t>
            </a:r>
            <a:r>
              <a:rPr lang="en-US" dirty="0"/>
              <a:t>(sum(w*x)+b)</a:t>
            </a:r>
          </a:p>
          <a:p>
            <a:r>
              <a:rPr lang="en-US" dirty="0"/>
              <a:t>	return y</a:t>
            </a:r>
          </a:p>
          <a:p>
            <a:r>
              <a:rPr lang="en-US" dirty="0"/>
              <a:t>prediction(</a:t>
            </a:r>
            <a:r>
              <a:rPr lang="en-US" dirty="0" err="1"/>
              <a:t>x,w,b</a:t>
            </a:r>
            <a:r>
              <a:rPr lang="en-US" dirty="0"/>
              <a:t>)</a:t>
            </a:r>
          </a:p>
          <a:p>
            <a:endParaRPr lang="en-IN" dirty="0"/>
          </a:p>
        </p:txBody>
      </p:sp>
      <p:sp>
        <p:nvSpPr>
          <p:cNvPr id="6" name="TextBox 5"/>
          <p:cNvSpPr txBox="1"/>
          <p:nvPr/>
        </p:nvSpPr>
        <p:spPr>
          <a:xfrm>
            <a:off x="368134" y="3327424"/>
            <a:ext cx="2826328" cy="954107"/>
          </a:xfrm>
          <a:prstGeom prst="rect">
            <a:avLst/>
          </a:prstGeom>
          <a:noFill/>
        </p:spPr>
        <p:txBody>
          <a:bodyPr wrap="square" rtlCol="0">
            <a:spAutoFit/>
          </a:bodyPr>
          <a:lstStyle/>
          <a:p>
            <a:r>
              <a:rPr lang="en-US" dirty="0"/>
              <a:t>[array([1.0192042]), array([0.99756877]), array([0.99756877]), </a:t>
            </a:r>
            <a:endParaRPr lang="en-US" dirty="0" smtClean="0"/>
          </a:p>
          <a:p>
            <a:r>
              <a:rPr lang="en-US" dirty="0" smtClean="0"/>
              <a:t>array</a:t>
            </a:r>
            <a:r>
              <a:rPr lang="en-US" dirty="0"/>
              <a:t>([-0.99756877])]</a:t>
            </a:r>
            <a:endParaRPr lang="en-IN" dirty="0"/>
          </a:p>
        </p:txBody>
      </p:sp>
    </p:spTree>
    <p:extLst>
      <p:ext uri="{BB962C8B-B14F-4D97-AF65-F5344CB8AC3E}">
        <p14:creationId xmlns:p14="http://schemas.microsoft.com/office/powerpoint/2010/main" val="2638992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Madaline</a:t>
            </a:r>
            <a:r>
              <a:rPr lang="en-IN" b="1" dirty="0"/>
              <a:t> (Multiple Adaptive Linear Neuron) :</a:t>
            </a:r>
            <a:br>
              <a:rPr lang="en-IN" b="1" dirty="0"/>
            </a:br>
            <a:endParaRPr lang="en-IN" dirty="0"/>
          </a:p>
        </p:txBody>
      </p:sp>
      <p:sp>
        <p:nvSpPr>
          <p:cNvPr id="3" name="Text Placeholder 2"/>
          <p:cNvSpPr>
            <a:spLocks noGrp="1"/>
          </p:cNvSpPr>
          <p:nvPr>
            <p:ph type="body" idx="1"/>
          </p:nvPr>
        </p:nvSpPr>
        <p:spPr/>
        <p:txBody>
          <a:bodyPr/>
          <a:lstStyle/>
          <a:p>
            <a:pPr fontAlgn="base"/>
            <a:r>
              <a:rPr lang="en-US" dirty="0"/>
              <a:t>The </a:t>
            </a:r>
            <a:r>
              <a:rPr lang="en-US" dirty="0" err="1"/>
              <a:t>Madaline</a:t>
            </a:r>
            <a:r>
              <a:rPr lang="en-US" dirty="0"/>
              <a:t>(supervised Learning) model consists of many Adaline in parallel with a single output unit. The Adaline layer is present between the input layer and the </a:t>
            </a:r>
            <a:r>
              <a:rPr lang="en-US" dirty="0" err="1"/>
              <a:t>Madaline</a:t>
            </a:r>
            <a:r>
              <a:rPr lang="en-US" dirty="0"/>
              <a:t> layer hence Adaline layer is a hidden layer. The weights between the input layer and the hidden layer are adjusted, and the weight between the hidden layer and the output layer is fixed.</a:t>
            </a:r>
          </a:p>
          <a:p>
            <a:pPr fontAlgn="base"/>
            <a:r>
              <a:rPr lang="en-US" dirty="0"/>
              <a:t>It may use the majority vote rule, the output would have an answer either true or false. Adaline and </a:t>
            </a:r>
            <a:r>
              <a:rPr lang="en-US" dirty="0" err="1"/>
              <a:t>Madaline</a:t>
            </a:r>
            <a:r>
              <a:rPr lang="en-US" dirty="0"/>
              <a:t> layer neurons have a bias of ‘1’ connected to them. use of multiple Adaline helps counter the problem of non-linear </a:t>
            </a:r>
            <a:r>
              <a:rPr lang="en-US" dirty="0" err="1"/>
              <a:t>separability</a:t>
            </a:r>
            <a:r>
              <a:rPr lang="en-US" dirty="0"/>
              <a:t>.</a:t>
            </a:r>
          </a:p>
          <a:p>
            <a:endParaRPr lang="en-IN" dirty="0"/>
          </a:p>
        </p:txBody>
      </p:sp>
    </p:spTree>
    <p:extLst>
      <p:ext uri="{BB962C8B-B14F-4D97-AF65-F5344CB8AC3E}">
        <p14:creationId xmlns:p14="http://schemas.microsoft.com/office/powerpoint/2010/main" val="2491828892"/>
      </p:ext>
    </p:extLst>
  </p:cSld>
  <p:clrMapOvr>
    <a:masterClrMapping/>
  </p:clrMapOvr>
  <p:timing>
    <p:tnLst>
      <p:par>
        <p:cTn id="1" dur="indefinite" restart="never" nodeType="tmRoot"/>
      </p:par>
    </p:tnLst>
  </p:timing>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3206</TotalTime>
  <Words>682</Words>
  <Application>Microsoft Office PowerPoint</Application>
  <PresentationFormat>On-screen Show (16:9)</PresentationFormat>
  <Paragraphs>164</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Nunito</vt:lpstr>
      <vt:lpstr>Proxima Nova</vt:lpstr>
      <vt:lpstr>Alfa Slab One</vt:lpstr>
      <vt:lpstr>Gameday</vt:lpstr>
      <vt:lpstr>Module 2</vt:lpstr>
      <vt:lpstr>Syllabus</vt:lpstr>
      <vt:lpstr>Adaptive Linear Neuron (Adaline) </vt:lpstr>
      <vt:lpstr>Architecture</vt:lpstr>
      <vt:lpstr>Algorithm</vt:lpstr>
      <vt:lpstr>Problem:Design OR gate using Adaline Network.</vt:lpstr>
      <vt:lpstr>PowerPoint Presentation</vt:lpstr>
      <vt:lpstr>PowerPoint Presentation</vt:lpstr>
      <vt:lpstr>Madaline (Multiple Adaptive Linear Neuron) : </vt:lpstr>
      <vt:lpstr>Architecture</vt:lpstr>
      <vt:lpstr>Algorithm</vt:lpstr>
      <vt:lpstr>Algorithm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Admin</dc:creator>
  <cp:lastModifiedBy>Admin</cp:lastModifiedBy>
  <cp:revision>9</cp:revision>
  <dcterms:modified xsi:type="dcterms:W3CDTF">2023-08-29T05:50:43Z</dcterms:modified>
</cp:coreProperties>
</file>