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Special Neural Network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Bhakti </a:t>
            </a:r>
            <a:r>
              <a:rPr lang="en-IN" dirty="0" err="1" smtClean="0"/>
              <a:t>Palkar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Boltzmann</a:t>
            </a:r>
            <a:r>
              <a:rPr sz="4400" spc="-35" dirty="0"/>
              <a:t> </a:t>
            </a:r>
            <a:r>
              <a:rPr sz="4400" dirty="0"/>
              <a:t>Machine</a:t>
            </a:r>
            <a:r>
              <a:rPr sz="4400" spc="-30" dirty="0"/>
              <a:t> </a:t>
            </a:r>
            <a:r>
              <a:rPr sz="4400" spc="-5" dirty="0"/>
              <a:t>Algorithm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7467600" cy="4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8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Boltzmann</a:t>
            </a:r>
            <a:r>
              <a:rPr sz="4400" spc="-35" dirty="0"/>
              <a:t> </a:t>
            </a:r>
            <a:r>
              <a:rPr sz="4400" dirty="0"/>
              <a:t>Machine</a:t>
            </a:r>
            <a:r>
              <a:rPr sz="4400" spc="-30" dirty="0"/>
              <a:t> </a:t>
            </a:r>
            <a:r>
              <a:rPr sz="4400" spc="-5" dirty="0"/>
              <a:t>Algorithm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8145907" cy="46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spc="-5" dirty="0"/>
              <a:t>Gaussian Machine</a:t>
            </a:r>
            <a:endParaRPr lang="en-IN" sz="4400" spc="-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Gaussian </a:t>
            </a:r>
            <a:r>
              <a:rPr lang="en-US" sz="2000" dirty="0"/>
              <a:t>machine is one which includes Boltzmann machine, Hopfield net and </a:t>
            </a:r>
            <a:r>
              <a:rPr lang="en-US" sz="2000" dirty="0" smtClean="0"/>
              <a:t>other </a:t>
            </a:r>
            <a:r>
              <a:rPr lang="en-US" sz="2000" dirty="0"/>
              <a:t>neural </a:t>
            </a:r>
            <a:r>
              <a:rPr lang="en-US" sz="2000" dirty="0" smtClean="0"/>
              <a:t>networks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Gaussian machine is based on the following three parameters: (a) a slope parameter of sigmoidal </a:t>
            </a:r>
            <a:r>
              <a:rPr lang="en-US" sz="2000" dirty="0" smtClean="0"/>
              <a:t>function (alpha) (b)  </a:t>
            </a:r>
            <a:r>
              <a:rPr lang="en-US" sz="2000" dirty="0"/>
              <a:t>a rime step </a:t>
            </a:r>
            <a:r>
              <a:rPr lang="en-US" sz="2000" dirty="0" smtClean="0"/>
              <a:t>Delta </a:t>
            </a:r>
            <a:r>
              <a:rPr lang="en-US" sz="2000" i="1" dirty="0" smtClean="0"/>
              <a:t>t</a:t>
            </a:r>
            <a:r>
              <a:rPr lang="en-US" sz="2000" i="1" dirty="0"/>
              <a:t>, </a:t>
            </a:r>
            <a:r>
              <a:rPr lang="en-US" sz="2000" dirty="0"/>
              <a:t>(c) </a:t>
            </a:r>
            <a:r>
              <a:rPr lang="en-US" sz="2000" dirty="0" smtClean="0"/>
              <a:t>Temperature </a:t>
            </a:r>
            <a:r>
              <a:rPr lang="en-US" sz="2000" i="1" dirty="0"/>
              <a:t>T.</a:t>
            </a:r>
          </a:p>
          <a:p>
            <a:pPr algn="just"/>
            <a:r>
              <a:rPr lang="en-US" sz="2000" dirty="0"/>
              <a:t>The steps involved in the operation of the Gaussian net are </a:t>
            </a:r>
            <a:r>
              <a:rPr lang="en-US" sz="2000" dirty="0"/>
              <a:t>t</a:t>
            </a:r>
            <a:r>
              <a:rPr lang="en-US" sz="2000" dirty="0" smtClean="0"/>
              <a:t>he following: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67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spc="-5" dirty="0"/>
              <a:t>Gaussian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361"/>
            <a:ext cx="9144000" cy="412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4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0189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33574"/>
            <a:ext cx="7971716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4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279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Cognitron Neural 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biLevel thresh="75000"/>
          </a:blip>
          <a:stretch>
            <a:fillRect/>
          </a:stretch>
        </p:blipFill>
        <p:spPr>
          <a:xfrm>
            <a:off x="304800" y="2209800"/>
            <a:ext cx="7620000" cy="42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93200"/>
            <a:ext cx="82296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sz="4400" spc="-5" dirty="0"/>
              <a:t>Model of Cognitron Neural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pc="-5" dirty="0">
                <a:cs typeface="Calibri"/>
              </a:rPr>
              <a:t>Appli</a:t>
            </a:r>
            <a:r>
              <a:rPr lang="en-US" sz="2000" spc="-30" dirty="0">
                <a:cs typeface="Calibri"/>
              </a:rPr>
              <a:t>c</a:t>
            </a:r>
            <a:r>
              <a:rPr lang="en-US" sz="2000" spc="-25" dirty="0">
                <a:cs typeface="Calibri"/>
              </a:rPr>
              <a:t>a</a:t>
            </a:r>
            <a:r>
              <a:rPr lang="en-US" sz="2000" spc="-5" dirty="0">
                <a:cs typeface="Calibri"/>
              </a:rPr>
              <a:t>t</a:t>
            </a:r>
            <a:r>
              <a:rPr lang="en-US" sz="2000" spc="-15" dirty="0">
                <a:cs typeface="Calibri"/>
              </a:rPr>
              <a:t>i</a:t>
            </a:r>
            <a:r>
              <a:rPr lang="en-US" sz="2000" spc="-10" dirty="0">
                <a:cs typeface="Calibri"/>
              </a:rPr>
              <a:t>o</a:t>
            </a:r>
            <a:r>
              <a:rPr lang="en-US" sz="2000" spc="-5" dirty="0">
                <a:cs typeface="Calibri"/>
              </a:rPr>
              <a:t>n</a:t>
            </a:r>
            <a:r>
              <a:rPr lang="en-US" sz="2000" dirty="0">
                <a:cs typeface="Calibri"/>
              </a:rPr>
              <a:t>	</a:t>
            </a:r>
            <a:r>
              <a:rPr lang="en-US" sz="2000" spc="-5" dirty="0" smtClean="0">
                <a:cs typeface="Calibri"/>
              </a:rPr>
              <a:t>-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spc="-10" dirty="0" err="1" smtClean="0">
                <a:cs typeface="Calibri"/>
              </a:rPr>
              <a:t>Cogn</a:t>
            </a:r>
            <a:r>
              <a:rPr lang="en-US" sz="2000" spc="-20" dirty="0" err="1" smtClean="0">
                <a:cs typeface="Calibri"/>
              </a:rPr>
              <a:t>i</a:t>
            </a:r>
            <a:r>
              <a:rPr lang="en-US" sz="2000" dirty="0" err="1" smtClean="0">
                <a:cs typeface="Calibri"/>
              </a:rPr>
              <a:t>t</a:t>
            </a:r>
            <a:r>
              <a:rPr lang="en-US" sz="2000" spc="-60" dirty="0" err="1" smtClean="0">
                <a:cs typeface="Calibri"/>
              </a:rPr>
              <a:t>r</a:t>
            </a:r>
            <a:r>
              <a:rPr lang="en-US" sz="2000" spc="-10" dirty="0" err="1" smtClean="0">
                <a:cs typeface="Calibri"/>
              </a:rPr>
              <a:t>o</a:t>
            </a:r>
            <a:r>
              <a:rPr lang="en-US" sz="2000" spc="-5" dirty="0" err="1" smtClean="0">
                <a:cs typeface="Calibri"/>
              </a:rPr>
              <a:t>n</a:t>
            </a:r>
            <a:r>
              <a:rPr lang="en-US" sz="2000" spc="-5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n</a:t>
            </a:r>
            <a:r>
              <a:rPr lang="en-US" sz="2000" spc="-30" dirty="0" smtClean="0">
                <a:cs typeface="Calibri"/>
              </a:rPr>
              <a:t>e</a:t>
            </a:r>
            <a:r>
              <a:rPr lang="en-US" sz="2000" spc="-5" dirty="0" smtClean="0">
                <a:cs typeface="Calibri"/>
              </a:rPr>
              <a:t>t</a:t>
            </a:r>
            <a:r>
              <a:rPr lang="en-US" sz="2000" spc="-30" dirty="0" smtClean="0">
                <a:cs typeface="Calibri"/>
              </a:rPr>
              <a:t>w</a:t>
            </a:r>
            <a:r>
              <a:rPr lang="en-US" sz="2000" spc="-10" dirty="0" smtClean="0">
                <a:cs typeface="Calibri"/>
              </a:rPr>
              <a:t>ork  can be used in </a:t>
            </a:r>
            <a:r>
              <a:rPr lang="en-US" sz="2000" spc="-15" dirty="0" err="1" smtClean="0">
                <a:cs typeface="Calibri"/>
              </a:rPr>
              <a:t>neurophysiolog</a:t>
            </a:r>
            <a:r>
              <a:rPr lang="en-US" sz="2000" spc="-15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and</a:t>
            </a:r>
            <a:r>
              <a:rPr lang="en-US" sz="2000" spc="-5" dirty="0">
                <a:cs typeface="Calibri"/>
              </a:rPr>
              <a:t>	</a:t>
            </a:r>
            <a:r>
              <a:rPr lang="en-US" sz="2000" spc="-35" dirty="0">
                <a:cs typeface="Calibri"/>
              </a:rPr>
              <a:t>psychology, 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spc="-30" dirty="0" smtClean="0">
                <a:cs typeface="Calibri"/>
              </a:rPr>
              <a:t>visual and </a:t>
            </a:r>
            <a:r>
              <a:rPr lang="en-US" sz="2000" spc="-30" dirty="0" err="1" smtClean="0">
                <a:cs typeface="Calibri"/>
              </a:rPr>
              <a:t>suditory</a:t>
            </a:r>
            <a:r>
              <a:rPr lang="en-US" sz="2000" spc="-30" dirty="0" smtClean="0">
                <a:cs typeface="Calibri"/>
              </a:rPr>
              <a:t> </a:t>
            </a:r>
            <a:r>
              <a:rPr lang="en-US" sz="2000" spc="-15" dirty="0" smtClean="0">
                <a:cs typeface="Calibri"/>
              </a:rPr>
              <a:t>information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processing</a:t>
            </a:r>
            <a:r>
              <a:rPr lang="en-US" sz="2000" spc="45" dirty="0">
                <a:cs typeface="Calibri"/>
              </a:rPr>
              <a:t> </a:t>
            </a:r>
            <a:r>
              <a:rPr lang="en-US" sz="2000" spc="-25" dirty="0">
                <a:cs typeface="Calibri"/>
              </a:rPr>
              <a:t>system.</a:t>
            </a:r>
            <a:endParaRPr lang="en-US" sz="2000" dirty="0">
              <a:cs typeface="Calibri"/>
            </a:endParaRPr>
          </a:p>
          <a:p>
            <a:endParaRPr lang="en-IN"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5682488" y="4775072"/>
            <a:ext cx="843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visual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555872"/>
            <a:ext cx="6400800" cy="33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25707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Neocognitron</a:t>
            </a:r>
            <a:r>
              <a:rPr sz="4400" spc="-5" dirty="0"/>
              <a:t> Neural Network 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biLevel thresh="75000"/>
          </a:blip>
          <a:stretch>
            <a:fillRect/>
          </a:stretch>
        </p:blipFill>
        <p:spPr>
          <a:xfrm>
            <a:off x="492365" y="2438400"/>
            <a:ext cx="7203835" cy="43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27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sz="4400" spc="-5" dirty="0"/>
              <a:t>Neocognitron</a:t>
            </a:r>
            <a:r>
              <a:rPr sz="4400" spc="-5" dirty="0"/>
              <a:t> Neural Network 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biLevel thresh="75000"/>
          </a:blip>
          <a:stretch>
            <a:fillRect/>
          </a:stretch>
        </p:blipFill>
        <p:spPr>
          <a:xfrm>
            <a:off x="838200" y="2286000"/>
            <a:ext cx="738060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27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Neocognitron</a:t>
            </a:r>
            <a:r>
              <a:rPr sz="4400" spc="-5" dirty="0"/>
              <a:t> Neural </a:t>
            </a:r>
            <a:r>
              <a:rPr sz="4400" spc="-5" dirty="0" smtClean="0"/>
              <a:t>Network</a:t>
            </a:r>
            <a:endParaRPr sz="44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62745" y="63682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873" y="2366517"/>
            <a:ext cx="6334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Special Neural Networks </a:t>
            </a:r>
            <a:r>
              <a:rPr lang="en-US" dirty="0"/>
              <a:t>	</a:t>
            </a:r>
            <a:r>
              <a:rPr lang="en-US" b="1" dirty="0"/>
              <a:t>08 </a:t>
            </a:r>
            <a:r>
              <a:rPr lang="en-US" dirty="0"/>
              <a:t>	</a:t>
            </a:r>
            <a:r>
              <a:rPr lang="en-US" b="1" dirty="0"/>
              <a:t>CO3 </a:t>
            </a:r>
            <a:r>
              <a:rPr lang="en-US" dirty="0"/>
              <a:t>	</a:t>
            </a:r>
          </a:p>
          <a:p>
            <a:r>
              <a:rPr lang="en-IN" b="1" dirty="0"/>
              <a:t>4.1 </a:t>
            </a:r>
            <a:r>
              <a:rPr lang="en-IN" dirty="0"/>
              <a:t>	</a:t>
            </a:r>
            <a:r>
              <a:rPr lang="en-IN" dirty="0" err="1"/>
              <a:t>Cognitron</a:t>
            </a:r>
            <a:r>
              <a:rPr lang="en-IN" dirty="0"/>
              <a:t>, </a:t>
            </a:r>
            <a:r>
              <a:rPr lang="en-IN" dirty="0" err="1"/>
              <a:t>Neocognitron</a:t>
            </a:r>
            <a:r>
              <a:rPr lang="en-IN" dirty="0"/>
              <a:t>, </a:t>
            </a:r>
            <a:r>
              <a:rPr lang="en-IN" dirty="0" err="1"/>
              <a:t>Boltzman</a:t>
            </a:r>
            <a:r>
              <a:rPr lang="en-IN" dirty="0"/>
              <a:t> Machine, Gaussian Machine, Simulated Annealing, SVM 	</a:t>
            </a:r>
          </a:p>
          <a:p>
            <a:r>
              <a:rPr lang="en-US" dirty="0"/>
              <a:t>#Self-Learning: Benefits of Multi-layer Neural Network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74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Simulated</a:t>
            </a:r>
            <a:r>
              <a:rPr sz="4400" spc="-70" dirty="0"/>
              <a:t> </a:t>
            </a:r>
            <a:r>
              <a:rPr sz="4400" spc="-5" dirty="0"/>
              <a:t>Annealing</a:t>
            </a:r>
            <a:endParaRPr sz="4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41300" marR="5080" indent="-228600" algn="just">
              <a:lnSpc>
                <a:spcPct val="14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The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Simulated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Annealing algorithm is based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upon </a:t>
            </a:r>
            <a:r>
              <a:rPr lang="en-US" spc="-15" dirty="0">
                <a:solidFill>
                  <a:srgbClr val="006FC0"/>
                </a:solidFill>
                <a:latin typeface="Georgia" panose="02040502050405020303" pitchFamily="18" charset="0"/>
                <a:cs typeface="Calibri"/>
              </a:rPr>
              <a:t>Physical </a:t>
            </a:r>
            <a:r>
              <a:rPr lang="en-US" dirty="0">
                <a:solidFill>
                  <a:srgbClr val="006FC0"/>
                </a:solidFill>
                <a:latin typeface="Georgia" panose="02040502050405020303" pitchFamily="18" charset="0"/>
                <a:cs typeface="Calibri"/>
              </a:rPr>
              <a:t>Annealing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in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real life.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Physical</a:t>
            </a:r>
            <a:r>
              <a:rPr lang="en-US" spc="37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Annealing</a:t>
            </a:r>
            <a:r>
              <a:rPr lang="en-US" spc="39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is</a:t>
            </a:r>
            <a:r>
              <a:rPr lang="en-US" spc="40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lang="en-US" spc="40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process</a:t>
            </a:r>
            <a:r>
              <a:rPr lang="en-US" spc="38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lang="en-US" spc="40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heating</a:t>
            </a:r>
            <a:r>
              <a:rPr lang="en-US" spc="39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up</a:t>
            </a:r>
            <a:r>
              <a:rPr lang="en-US" spc="409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lang="en-US" spc="40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material</a:t>
            </a:r>
            <a:r>
              <a:rPr lang="en-US" spc="38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until</a:t>
            </a:r>
            <a:r>
              <a:rPr lang="en-US" spc="40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it</a:t>
            </a:r>
            <a:r>
              <a:rPr lang="en-US" spc="39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reaches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 </a:t>
            </a:r>
            <a:r>
              <a:rPr lang="en-US" b="1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annealing </a:t>
            </a:r>
            <a:r>
              <a:rPr lang="en-US" b="1" spc="-1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temperature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and then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it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will be </a:t>
            </a:r>
            <a:r>
              <a:rPr lang="en-US" b="1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cooled </a:t>
            </a:r>
            <a:r>
              <a:rPr lang="en-US" b="1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down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slowly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in order </a:t>
            </a:r>
            <a:r>
              <a:rPr lang="en-US" spc="-1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to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change</a:t>
            </a:r>
            <a:r>
              <a:rPr lang="en-US" spc="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lang="en-US" spc="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material</a:t>
            </a:r>
            <a:r>
              <a:rPr lang="en-US" spc="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desired</a:t>
            </a:r>
            <a:r>
              <a:rPr lang="en-US" spc="2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structure.</a:t>
            </a:r>
            <a:endParaRPr lang="en-US" dirty="0">
              <a:latin typeface="Georgia" panose="02040502050405020303" pitchFamily="18" charset="0"/>
              <a:cs typeface="Calibri"/>
            </a:endParaRPr>
          </a:p>
          <a:p>
            <a:pPr marL="241300" marR="5715" indent="-228600" algn="just">
              <a:lnSpc>
                <a:spcPct val="14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When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the</a:t>
            </a:r>
            <a:r>
              <a:rPr lang="en-US" spc="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material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is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hot,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lang="en-US" spc="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molecular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structure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is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weaker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and</a:t>
            </a:r>
            <a:r>
              <a:rPr lang="en-US" spc="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is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more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susceptible</a:t>
            </a:r>
            <a:r>
              <a:rPr lang="en-US" spc="1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change.</a:t>
            </a:r>
            <a:endParaRPr lang="en-US" dirty="0">
              <a:latin typeface="Georgia" panose="02040502050405020303" pitchFamily="18" charset="0"/>
              <a:cs typeface="Calibri"/>
            </a:endParaRPr>
          </a:p>
          <a:p>
            <a:pPr marL="241300" marR="5080" indent="-228600" algn="just">
              <a:lnSpc>
                <a:spcPct val="14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When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the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material cools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down, the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molecular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structure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is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harder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and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is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less </a:t>
            </a:r>
            <a:r>
              <a:rPr lang="en-US" spc="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susceptible</a:t>
            </a:r>
            <a:r>
              <a:rPr lang="en-US" spc="1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change.</a:t>
            </a:r>
            <a:endParaRPr lang="en-US" dirty="0">
              <a:latin typeface="Georgia" panose="02040502050405020303" pitchFamily="18" charset="0"/>
              <a:cs typeface="Calibri"/>
            </a:endParaRPr>
          </a:p>
          <a:p>
            <a:pPr marL="241300" marR="5080" indent="-228600" algn="just">
              <a:lnSpc>
                <a:spcPct val="1401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Another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important part of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this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analogy is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the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following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equation </a:t>
            </a:r>
            <a:r>
              <a:rPr lang="en-US" spc="-10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from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Thermal </a:t>
            </a:r>
            <a:r>
              <a:rPr lang="en-US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Dynamics:</a:t>
            </a:r>
            <a:endParaRPr lang="en-US" dirty="0">
              <a:latin typeface="Georgia" panose="02040502050405020303" pitchFamily="18" charset="0"/>
              <a:cs typeface="Calibri"/>
            </a:endParaRPr>
          </a:p>
          <a:p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781" y="6030916"/>
            <a:ext cx="2971800" cy="60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8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Simulated</a:t>
            </a:r>
            <a:r>
              <a:rPr sz="4400" spc="-30" dirty="0"/>
              <a:t> </a:t>
            </a:r>
            <a:r>
              <a:rPr sz="4400" spc="-5" dirty="0"/>
              <a:t>Annealing</a:t>
            </a:r>
            <a:r>
              <a:rPr sz="4400" spc="-55" dirty="0"/>
              <a:t> </a:t>
            </a:r>
            <a:r>
              <a:rPr sz="4400" spc="-15" dirty="0"/>
              <a:t>(cont.)</a:t>
            </a:r>
            <a:endParaRPr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000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Simulated </a:t>
            </a:r>
            <a:r>
              <a:rPr lang="en-US" sz="2000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Annealing (SA) mimics the Physical Annealing  process but is used for optimizing parameters in a model.</a:t>
            </a:r>
          </a:p>
          <a:p>
            <a:pPr marL="355600" marR="5715" indent="-342900" algn="just">
              <a:lnSpc>
                <a:spcPct val="80000"/>
              </a:lnSpc>
              <a:spcBef>
                <a:spcPts val="1000"/>
              </a:spcBef>
              <a:tabLst>
                <a:tab pos="241300" algn="l"/>
              </a:tabLst>
            </a:pPr>
            <a:r>
              <a:rPr lang="en-US" sz="2000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This process is very useful for situations where there are a  lot of local minima such that algorithms like Gradient  Descent would be stuck at.</a:t>
            </a:r>
          </a:p>
          <a:p>
            <a:endParaRPr lang="en-IN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934" y="4211365"/>
            <a:ext cx="4375852" cy="22896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057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Simulated</a:t>
            </a:r>
            <a:r>
              <a:rPr sz="4400" spc="-30" dirty="0"/>
              <a:t> </a:t>
            </a:r>
            <a:r>
              <a:rPr sz="4400" spc="-5" dirty="0"/>
              <a:t>Annealing</a:t>
            </a:r>
            <a:r>
              <a:rPr sz="4400" spc="-55" dirty="0"/>
              <a:t> </a:t>
            </a:r>
            <a:r>
              <a:rPr sz="4400" spc="-15" dirty="0"/>
              <a:t>(cont.)</a:t>
            </a:r>
            <a:endParaRPr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 algn="just">
              <a:lnSpc>
                <a:spcPct val="80000"/>
              </a:lnSpc>
              <a:spcBef>
                <a:spcPts val="95"/>
              </a:spcBef>
              <a:tabLst>
                <a:tab pos="241300" algn="l"/>
              </a:tabLst>
            </a:pPr>
            <a:r>
              <a:rPr lang="en-US" sz="2000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Example – Stone and Hill (Textbook-</a:t>
            </a:r>
            <a:r>
              <a:rPr lang="en-US" sz="2000" spc="-5" dirty="0" err="1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Shivnandan</a:t>
            </a:r>
            <a:r>
              <a:rPr lang="en-US" sz="2000" spc="-5" dirty="0">
                <a:solidFill>
                  <a:srgbClr val="292929"/>
                </a:solidFill>
                <a:latin typeface="Georgia" panose="02040502050405020303" pitchFamily="18" charset="0"/>
                <a:cs typeface="Calibri"/>
              </a:rPr>
              <a:t>)</a:t>
            </a:r>
            <a:endParaRPr lang="en-US" sz="2000" spc="-5" dirty="0">
              <a:solidFill>
                <a:srgbClr val="292929"/>
              </a:solidFill>
              <a:latin typeface="Georgia" panose="02040502050405020303" pitchFamily="18" charset="0"/>
              <a:cs typeface="Calibri"/>
            </a:endParaRPr>
          </a:p>
          <a:p>
            <a:pPr marL="355600" indent="-342900" algn="just">
              <a:lnSpc>
                <a:spcPct val="80000"/>
              </a:lnSpc>
              <a:tabLst>
                <a:tab pos="241300" algn="l"/>
              </a:tabLst>
            </a:pPr>
            <a:endParaRPr lang="en-IN" sz="2000" spc="-5" dirty="0">
              <a:solidFill>
                <a:srgbClr val="292929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667001"/>
            <a:ext cx="5486400" cy="33730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1000" y="6040018"/>
            <a:ext cx="8229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Fig-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10" dirty="0">
                <a:latin typeface="Calibri"/>
                <a:cs typeface="Calibri"/>
              </a:rPr>
              <a:t>https://dev.to/swyx/unsupervised-learning-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randomized-optimization-d2j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3358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55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Boltzmann</a:t>
            </a:r>
            <a:r>
              <a:rPr sz="4400" spc="-55" dirty="0"/>
              <a:t> </a:t>
            </a:r>
            <a:r>
              <a:rPr sz="4400" dirty="0" smtClean="0"/>
              <a:t>Machine</a:t>
            </a:r>
            <a:endParaRPr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5715" indent="-2286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>
                <a:cs typeface="Calibri"/>
              </a:rPr>
              <a:t>When</a:t>
            </a:r>
            <a:r>
              <a:rPr lang="en-US" sz="2000" spc="54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simulated</a:t>
            </a:r>
            <a:r>
              <a:rPr lang="en-US" sz="2000" spc="-5" dirty="0">
                <a:cs typeface="Calibri"/>
              </a:rPr>
              <a:t> annealing</a:t>
            </a:r>
            <a:r>
              <a:rPr lang="en-US" sz="2000" spc="56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is</a:t>
            </a:r>
            <a:r>
              <a:rPr lang="en-US" sz="2000" spc="56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applied</a:t>
            </a:r>
            <a:r>
              <a:rPr lang="en-US" sz="2000" spc="56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to</a:t>
            </a:r>
            <a:r>
              <a:rPr lang="en-US" sz="2000" spc="55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</a:t>
            </a:r>
            <a:r>
              <a:rPr lang="en-US" sz="2000" spc="55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Discrete </a:t>
            </a:r>
            <a:r>
              <a:rPr lang="en-US" sz="2000" spc="-58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Hopfield network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then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it </a:t>
            </a:r>
            <a:r>
              <a:rPr lang="en-US" sz="2000" spc="-5" dirty="0">
                <a:cs typeface="Calibri"/>
              </a:rPr>
              <a:t>becomes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Boltzmann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machine.</a:t>
            </a:r>
          </a:p>
          <a:p>
            <a:pPr marL="241300" marR="5080" indent="-228600" algn="just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</a:rPr>
              <a:t>It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consists</a:t>
            </a:r>
            <a:r>
              <a:rPr lang="en-US" sz="2000" spc="-5" dirty="0">
                <a:cs typeface="Calibri"/>
              </a:rPr>
              <a:t> of</a:t>
            </a:r>
            <a:r>
              <a:rPr lang="en-US" sz="2000" dirty="0">
                <a:cs typeface="Calibri"/>
              </a:rPr>
              <a:t> as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set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units</a:t>
            </a:r>
            <a:r>
              <a:rPr lang="en-US" sz="2000" dirty="0">
                <a:cs typeface="Calibri"/>
              </a:rPr>
              <a:t> Xi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and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Xj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and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set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of 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bidirectional connections </a:t>
            </a:r>
            <a:r>
              <a:rPr lang="en-US" sz="2000" spc="-10" dirty="0">
                <a:cs typeface="Calibri"/>
              </a:rPr>
              <a:t>between </a:t>
            </a:r>
            <a:r>
              <a:rPr lang="en-US" sz="2000" spc="-15" dirty="0">
                <a:cs typeface="Calibri"/>
              </a:rPr>
              <a:t>pairs </a:t>
            </a:r>
            <a:r>
              <a:rPr lang="en-US" sz="2000" spc="-5" dirty="0">
                <a:cs typeface="Calibri"/>
              </a:rPr>
              <a:t>of units. </a:t>
            </a:r>
            <a:r>
              <a:rPr lang="en-US" sz="2000" spc="-15" dirty="0">
                <a:cs typeface="Calibri"/>
              </a:rPr>
              <a:t>Also, 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contains </a:t>
            </a:r>
            <a:r>
              <a:rPr lang="en-US" sz="2000" dirty="0" err="1">
                <a:cs typeface="Calibri"/>
              </a:rPr>
              <a:t>wij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not</a:t>
            </a:r>
            <a:r>
              <a:rPr lang="en-US" sz="2000" dirty="0">
                <a:cs typeface="Calibri"/>
              </a:rPr>
              <a:t> equal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to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0.</a:t>
            </a:r>
          </a:p>
          <a:p>
            <a:pPr marL="241300" marR="5080" indent="-228600" algn="just">
              <a:lnSpc>
                <a:spcPct val="1501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>
                <a:cs typeface="Calibri"/>
              </a:rPr>
              <a:t>This machine </a:t>
            </a:r>
            <a:r>
              <a:rPr lang="en-US" sz="2000" spc="-15" dirty="0">
                <a:cs typeface="Calibri"/>
              </a:rPr>
              <a:t>can</a:t>
            </a:r>
            <a:r>
              <a:rPr lang="en-US" sz="2000" spc="-10" dirty="0">
                <a:cs typeface="Calibri"/>
              </a:rPr>
              <a:t> be </a:t>
            </a:r>
            <a:r>
              <a:rPr lang="en-US" sz="2000" spc="-5" dirty="0">
                <a:cs typeface="Calibri"/>
              </a:rPr>
              <a:t>used </a:t>
            </a:r>
            <a:r>
              <a:rPr lang="en-US" sz="2000" spc="-10" dirty="0">
                <a:cs typeface="Calibri"/>
              </a:rPr>
              <a:t>as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 </a:t>
            </a:r>
            <a:r>
              <a:rPr lang="en-US" sz="2000" spc="-5" dirty="0">
                <a:cs typeface="Calibri"/>
              </a:rPr>
              <a:t>associative memory </a:t>
            </a:r>
            <a:r>
              <a:rPr lang="en-US" sz="2000" dirty="0">
                <a:cs typeface="Calibri"/>
              </a:rPr>
              <a:t> then,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wij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=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wji</a:t>
            </a:r>
            <a:r>
              <a:rPr lang="en-US" sz="2000" dirty="0">
                <a:cs typeface="Calibri"/>
              </a:rPr>
              <a:t>. </a:t>
            </a:r>
            <a:r>
              <a:rPr lang="en-US" sz="2000" spc="-5" dirty="0">
                <a:cs typeface="Calibri"/>
              </a:rPr>
              <a:t>Self-connection on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weights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also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exist.</a:t>
            </a:r>
            <a:endParaRPr lang="en-US" sz="2000" dirty="0">
              <a:cs typeface="Calibri"/>
            </a:endParaRPr>
          </a:p>
          <a:p>
            <a:pPr>
              <a:buFont typeface="Arial MT"/>
              <a:buChar char="•"/>
            </a:pPr>
            <a:endParaRPr lang="en-US" sz="2000" dirty="0">
              <a:cs typeface="Calibri"/>
            </a:endParaRPr>
          </a:p>
          <a:p>
            <a:pPr marL="241300" indent="-228600">
              <a:buFont typeface="Arial MT"/>
              <a:buChar char="•"/>
              <a:tabLst>
                <a:tab pos="241300" algn="l"/>
              </a:tabLst>
            </a:pPr>
            <a:r>
              <a:rPr lang="en-US" sz="2000" spc="-15" dirty="0">
                <a:cs typeface="Calibri"/>
              </a:rPr>
              <a:t>For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unit Xi,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25" dirty="0">
                <a:cs typeface="Calibri"/>
              </a:rPr>
              <a:t>state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xi </a:t>
            </a:r>
            <a:r>
              <a:rPr lang="en-US" sz="2000" spc="-20" dirty="0">
                <a:cs typeface="Calibri"/>
              </a:rPr>
              <a:t>may</a:t>
            </a:r>
            <a:r>
              <a:rPr lang="en-US" sz="2000" spc="-5" dirty="0">
                <a:cs typeface="Calibri"/>
              </a:rPr>
              <a:t> be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or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1.</a:t>
            </a:r>
          </a:p>
          <a:p>
            <a:endParaRPr lang="en-IN"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65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Boltzmann</a:t>
            </a:r>
            <a:r>
              <a:rPr sz="4400" spc="-65" dirty="0"/>
              <a:t> </a:t>
            </a:r>
            <a:r>
              <a:rPr sz="4400" dirty="0"/>
              <a:t>Machine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948917"/>
            <a:ext cx="7449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Objective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maximize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Consensus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(CF);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344" y="2362200"/>
            <a:ext cx="1847850" cy="933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963672"/>
            <a:ext cx="9143999" cy="33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Boltzmann</a:t>
            </a:r>
            <a:r>
              <a:rPr sz="4400" spc="-65" dirty="0"/>
              <a:t> </a:t>
            </a:r>
            <a:r>
              <a:rPr sz="4400" dirty="0"/>
              <a:t>Machine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273" y="2209800"/>
            <a:ext cx="8274727" cy="36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66" y="79493"/>
            <a:ext cx="1354217" cy="6778508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/>
              <a:t>Boltzmann</a:t>
            </a:r>
            <a:r>
              <a:rPr lang="en-IN" sz="4400" spc="-65" dirty="0"/>
              <a:t> </a:t>
            </a:r>
            <a:r>
              <a:rPr lang="en-IN" sz="4400" dirty="0" smtClean="0"/>
              <a:t>Machine </a:t>
            </a:r>
            <a:br>
              <a:rPr lang="en-IN" sz="4400" dirty="0" smtClean="0"/>
            </a:br>
            <a:r>
              <a:rPr sz="4400" spc="-15" dirty="0" smtClean="0"/>
              <a:t>Architecture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447801" y="1447800"/>
            <a:ext cx="6705600" cy="4876800"/>
            <a:chOff x="18130" y="784555"/>
            <a:chExt cx="9107805" cy="5146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0" y="784555"/>
              <a:ext cx="4943729" cy="51456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1762" y="1935988"/>
              <a:ext cx="4164075" cy="2762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2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133</TotalTime>
  <Words>383</Words>
  <Application>Microsoft Office PowerPoint</Application>
  <PresentationFormat>On-screen Show (4:3)</PresentationFormat>
  <Paragraphs>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Special Neural Network</vt:lpstr>
      <vt:lpstr>Syllabus</vt:lpstr>
      <vt:lpstr>Simulated Annealing</vt:lpstr>
      <vt:lpstr>Simulated Annealing (cont.)</vt:lpstr>
      <vt:lpstr>Simulated Annealing (cont.)</vt:lpstr>
      <vt:lpstr>Boltzmann Machine</vt:lpstr>
      <vt:lpstr>Boltzmann Machine</vt:lpstr>
      <vt:lpstr>Boltzmann Machine</vt:lpstr>
      <vt:lpstr>Boltzmann Machine  Architecture</vt:lpstr>
      <vt:lpstr>Boltzmann Machine Algorithm</vt:lpstr>
      <vt:lpstr>Boltzmann Machine Algorithm</vt:lpstr>
      <vt:lpstr>Gaussian Machine</vt:lpstr>
      <vt:lpstr>Gaussian Machine</vt:lpstr>
      <vt:lpstr>PowerPoint Presentation</vt:lpstr>
      <vt:lpstr>Cognitron Neural Network</vt:lpstr>
      <vt:lpstr>Model of Cognitron Neural Network</vt:lpstr>
      <vt:lpstr>Neocognitron Neural Network </vt:lpstr>
      <vt:lpstr>Neocognitron Neural Network </vt:lpstr>
      <vt:lpstr>Neocognitron Neural Network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2006-08-16T00:00:00Z</dcterms:created>
  <dcterms:modified xsi:type="dcterms:W3CDTF">2023-10-23T11:49:41Z</dcterms:modified>
</cp:coreProperties>
</file>