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10"/>
  </p:notesMasterIdLst>
  <p:handoutMasterIdLst>
    <p:handoutMasterId r:id="rId111"/>
  </p:handoutMasterIdLst>
  <p:sldIdLst>
    <p:sldId id="388" r:id="rId2"/>
    <p:sldId id="507" r:id="rId3"/>
    <p:sldId id="506" r:id="rId4"/>
    <p:sldId id="505" r:id="rId5"/>
    <p:sldId id="504" r:id="rId6"/>
    <p:sldId id="508" r:id="rId7"/>
    <p:sldId id="503" r:id="rId8"/>
    <p:sldId id="502" r:id="rId9"/>
    <p:sldId id="501" r:id="rId10"/>
    <p:sldId id="500" r:id="rId11"/>
    <p:sldId id="499" r:id="rId12"/>
    <p:sldId id="498" r:id="rId13"/>
    <p:sldId id="497" r:id="rId14"/>
    <p:sldId id="496" r:id="rId15"/>
    <p:sldId id="495" r:id="rId16"/>
    <p:sldId id="494" r:id="rId17"/>
    <p:sldId id="493" r:id="rId18"/>
    <p:sldId id="492" r:id="rId19"/>
    <p:sldId id="491" r:id="rId20"/>
    <p:sldId id="490" r:id="rId21"/>
    <p:sldId id="489" r:id="rId22"/>
    <p:sldId id="488" r:id="rId23"/>
    <p:sldId id="487" r:id="rId24"/>
    <p:sldId id="486" r:id="rId25"/>
    <p:sldId id="485" r:id="rId26"/>
    <p:sldId id="484" r:id="rId27"/>
    <p:sldId id="483" r:id="rId28"/>
    <p:sldId id="482" r:id="rId29"/>
    <p:sldId id="390" r:id="rId30"/>
    <p:sldId id="391" r:id="rId31"/>
    <p:sldId id="394" r:id="rId32"/>
    <p:sldId id="395" r:id="rId33"/>
    <p:sldId id="396" r:id="rId34"/>
    <p:sldId id="397" r:id="rId35"/>
    <p:sldId id="398" r:id="rId36"/>
    <p:sldId id="468" r:id="rId37"/>
    <p:sldId id="399" r:id="rId38"/>
    <p:sldId id="400" r:id="rId39"/>
    <p:sldId id="401" r:id="rId40"/>
    <p:sldId id="403" r:id="rId41"/>
    <p:sldId id="404" r:id="rId42"/>
    <p:sldId id="405" r:id="rId43"/>
    <p:sldId id="406" r:id="rId44"/>
    <p:sldId id="409" r:id="rId45"/>
    <p:sldId id="410" r:id="rId46"/>
    <p:sldId id="419" r:id="rId47"/>
    <p:sldId id="421" r:id="rId48"/>
    <p:sldId id="407" r:id="rId49"/>
    <p:sldId id="411" r:id="rId50"/>
    <p:sldId id="416" r:id="rId51"/>
    <p:sldId id="408" r:id="rId52"/>
    <p:sldId id="412" r:id="rId53"/>
    <p:sldId id="413" r:id="rId54"/>
    <p:sldId id="414" r:id="rId55"/>
    <p:sldId id="456" r:id="rId56"/>
    <p:sldId id="417" r:id="rId57"/>
    <p:sldId id="422" r:id="rId58"/>
    <p:sldId id="418" r:id="rId59"/>
    <p:sldId id="452" r:id="rId60"/>
    <p:sldId id="423" r:id="rId61"/>
    <p:sldId id="424" r:id="rId62"/>
    <p:sldId id="425" r:id="rId63"/>
    <p:sldId id="480" r:id="rId64"/>
    <p:sldId id="426" r:id="rId65"/>
    <p:sldId id="427" r:id="rId66"/>
    <p:sldId id="428" r:id="rId67"/>
    <p:sldId id="429" r:id="rId68"/>
    <p:sldId id="430" r:id="rId69"/>
    <p:sldId id="431" r:id="rId70"/>
    <p:sldId id="432" r:id="rId71"/>
    <p:sldId id="433" r:id="rId72"/>
    <p:sldId id="434" r:id="rId73"/>
    <p:sldId id="435" r:id="rId74"/>
    <p:sldId id="436" r:id="rId75"/>
    <p:sldId id="437" r:id="rId76"/>
    <p:sldId id="438" r:id="rId77"/>
    <p:sldId id="445" r:id="rId78"/>
    <p:sldId id="440" r:id="rId79"/>
    <p:sldId id="441" r:id="rId80"/>
    <p:sldId id="470" r:id="rId81"/>
    <p:sldId id="446" r:id="rId82"/>
    <p:sldId id="442" r:id="rId83"/>
    <p:sldId id="443" r:id="rId84"/>
    <p:sldId id="444" r:id="rId85"/>
    <p:sldId id="447" r:id="rId86"/>
    <p:sldId id="473" r:id="rId87"/>
    <p:sldId id="474" r:id="rId88"/>
    <p:sldId id="475" r:id="rId89"/>
    <p:sldId id="472" r:id="rId90"/>
    <p:sldId id="471" r:id="rId91"/>
    <p:sldId id="479" r:id="rId92"/>
    <p:sldId id="476" r:id="rId93"/>
    <p:sldId id="477" r:id="rId94"/>
    <p:sldId id="478" r:id="rId95"/>
    <p:sldId id="459" r:id="rId96"/>
    <p:sldId id="457" r:id="rId97"/>
    <p:sldId id="453" r:id="rId98"/>
    <p:sldId id="454" r:id="rId99"/>
    <p:sldId id="458" r:id="rId100"/>
    <p:sldId id="469" r:id="rId101"/>
    <p:sldId id="460" r:id="rId102"/>
    <p:sldId id="461" r:id="rId103"/>
    <p:sldId id="451" r:id="rId104"/>
    <p:sldId id="463" r:id="rId105"/>
    <p:sldId id="464" r:id="rId106"/>
    <p:sldId id="465" r:id="rId107"/>
    <p:sldId id="466" r:id="rId108"/>
    <p:sldId id="467" r:id="rId10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507"/>
            <p14:sldId id="506"/>
            <p14:sldId id="505"/>
            <p14:sldId id="504"/>
            <p14:sldId id="508"/>
            <p14:sldId id="503"/>
            <p14:sldId id="502"/>
            <p14:sldId id="501"/>
            <p14:sldId id="500"/>
            <p14:sldId id="499"/>
            <p14:sldId id="498"/>
            <p14:sldId id="497"/>
            <p14:sldId id="496"/>
            <p14:sldId id="495"/>
            <p14:sldId id="494"/>
            <p14:sldId id="493"/>
            <p14:sldId id="492"/>
            <p14:sldId id="491"/>
            <p14:sldId id="490"/>
            <p14:sldId id="489"/>
            <p14:sldId id="488"/>
            <p14:sldId id="487"/>
            <p14:sldId id="486"/>
            <p14:sldId id="485"/>
            <p14:sldId id="484"/>
            <p14:sldId id="483"/>
            <p14:sldId id="482"/>
            <p14:sldId id="390"/>
            <p14:sldId id="391"/>
            <p14:sldId id="394"/>
            <p14:sldId id="395"/>
            <p14:sldId id="396"/>
            <p14:sldId id="397"/>
            <p14:sldId id="398"/>
            <p14:sldId id="468"/>
            <p14:sldId id="399"/>
            <p14:sldId id="400"/>
            <p14:sldId id="401"/>
            <p14:sldId id="403"/>
            <p14:sldId id="404"/>
            <p14:sldId id="405"/>
            <p14:sldId id="406"/>
            <p14:sldId id="409"/>
            <p14:sldId id="410"/>
            <p14:sldId id="419"/>
            <p14:sldId id="421"/>
            <p14:sldId id="407"/>
            <p14:sldId id="411"/>
            <p14:sldId id="416"/>
            <p14:sldId id="408"/>
            <p14:sldId id="412"/>
            <p14:sldId id="413"/>
            <p14:sldId id="414"/>
            <p14:sldId id="456"/>
            <p14:sldId id="417"/>
            <p14:sldId id="422"/>
            <p14:sldId id="418"/>
            <p14:sldId id="452"/>
            <p14:sldId id="423"/>
            <p14:sldId id="424"/>
            <p14:sldId id="425"/>
            <p14:sldId id="480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45"/>
            <p14:sldId id="440"/>
            <p14:sldId id="441"/>
            <p14:sldId id="470"/>
            <p14:sldId id="446"/>
            <p14:sldId id="442"/>
            <p14:sldId id="443"/>
            <p14:sldId id="444"/>
            <p14:sldId id="447"/>
            <p14:sldId id="473"/>
            <p14:sldId id="474"/>
            <p14:sldId id="475"/>
            <p14:sldId id="472"/>
            <p14:sldId id="471"/>
            <p14:sldId id="479"/>
            <p14:sldId id="476"/>
            <p14:sldId id="477"/>
            <p14:sldId id="478"/>
            <p14:sldId id="459"/>
            <p14:sldId id="457"/>
            <p14:sldId id="453"/>
            <p14:sldId id="454"/>
            <p14:sldId id="458"/>
            <p14:sldId id="469"/>
            <p14:sldId id="460"/>
            <p14:sldId id="461"/>
            <p14:sldId id="451"/>
            <p14:sldId id="463"/>
            <p14:sldId id="464"/>
            <p14:sldId id="465"/>
            <p14:sldId id="466"/>
            <p14:sldId id="4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90232" autoAdjust="0"/>
  </p:normalViewPr>
  <p:slideViewPr>
    <p:cSldViewPr snapToGrid="0">
      <p:cViewPr>
        <p:scale>
          <a:sx n="73" d="100"/>
          <a:sy n="73" d="100"/>
        </p:scale>
        <p:origin x="-200" y="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C551B1-009B-419A-A253-8AA00F80CDB3}" type="slidenum">
              <a:rPr lang="en-US"/>
              <a:pPr/>
              <a:t>78</a:t>
            </a:fld>
            <a:endParaRPr lang="en-US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68C31-0294-47BB-936C-1FEB1C71E0DD}" type="slidenum">
              <a:rPr lang="en-US"/>
              <a:pPr/>
              <a:t>79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94663-E366-43AA-BC90-00D6B84E8C04}" type="slidenum">
              <a:rPr lang="en-US"/>
              <a:pPr/>
              <a:t>82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25028-F571-4BEC-B2E8-17C782D8A09A}" type="slidenum">
              <a:rPr lang="en-US"/>
              <a:pPr/>
              <a:t>83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84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91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93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D4BB0A-7690-414F-84E7-9750D8CDAD12}" type="slidenum">
              <a:rPr lang="en-US"/>
              <a:pPr/>
              <a:t>95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6DC32-E5EC-42B3-8387-C0FDB6E39B86}" type="slidenum">
              <a:rPr lang="en-US"/>
              <a:pPr/>
              <a:t>103</a:t>
            </a:fld>
            <a:endParaRPr lang="en-US"/>
          </a:p>
        </p:txBody>
      </p:sp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2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side acts and sender and receiver</a:t>
            </a:r>
          </a:p>
          <a:p>
            <a:r>
              <a:rPr lang="en-US" dirty="0" smtClean="0"/>
              <a:t>Every message contains sequence number, even if payload</a:t>
            </a:r>
            <a:r>
              <a:rPr lang="en-US" baseline="0" dirty="0" smtClean="0"/>
              <a:t> length is zero</a:t>
            </a:r>
            <a:endParaRPr lang="en-US" dirty="0" smtClean="0"/>
          </a:p>
          <a:p>
            <a:r>
              <a:rPr lang="en-US" dirty="0" smtClean="0"/>
              <a:t>Every</a:t>
            </a:r>
            <a:r>
              <a:rPr lang="en-US" baseline="0" dirty="0" smtClean="0"/>
              <a:t> message contains acknowledgements, even if no data was received</a:t>
            </a:r>
          </a:p>
          <a:p>
            <a:r>
              <a:rPr lang="en-US" baseline="0" dirty="0" smtClean="0"/>
              <a:t>Every message advertises the window size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0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F3907-DF2B-4478-9298-38235A8C7083}" type="slidenum">
              <a:rPr lang="en-US"/>
              <a:pPr/>
              <a:t>47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57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ECBF1-7F58-4ABA-8C2A-C70BDBCB9639}" type="slidenum">
              <a:rPr lang="en-US"/>
              <a:pPr/>
              <a:t>73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58A8A-913E-4F2E-9483-F1130BC05372}" type="slidenum">
              <a:rPr lang="en-US"/>
              <a:pPr/>
              <a:t>74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E80D0-BBC6-47C2-AA3F-B32621B7119A}" type="slidenum">
              <a:rPr lang="en-US"/>
              <a:pPr/>
              <a:t>75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050F4-C8C3-4856-B0AB-A976C547CAA8}" type="slidenum">
              <a:rPr lang="en-US"/>
              <a:pPr/>
              <a:t>76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1.e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2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4700 / CS 5700</a:t>
            </a:r>
            <a:br>
              <a:rPr lang="en-US" sz="6000" cap="none" dirty="0" smtClean="0"/>
            </a:br>
            <a:r>
              <a:rPr lang="en-US" sz="4900" cap="none" dirty="0" smtClean="0"/>
              <a:t>Network Fundamentals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</a:rPr>
              <a:t>Lecture 11: Transport</a:t>
            </a:r>
          </a:p>
          <a:p>
            <a:r>
              <a:rPr lang="en-US" sz="3600" b="1" dirty="0" smtClean="0">
                <a:solidFill>
                  <a:schemeClr val="tx1"/>
                </a:solidFill>
              </a:rPr>
              <a:t>(UDP, but mostly TCP)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Revised 7/27/2013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42" name="Picture 2" descr="C:\Users\Admin\Dropbox\Screenshots\CN\7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47" y="1662424"/>
            <a:ext cx="7161905" cy="49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0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Maximum segment size (MSS)</a:t>
            </a:r>
          </a:p>
          <a:p>
            <a:pPr lvl="1"/>
            <a:r>
              <a:rPr lang="en-US" dirty="0" smtClean="0"/>
              <a:t>Essentially, what is the hosts MTU</a:t>
            </a:r>
          </a:p>
          <a:p>
            <a:pPr lvl="1"/>
            <a:r>
              <a:rPr lang="en-US" dirty="0" smtClean="0"/>
              <a:t>Saves on path discovery overhead</a:t>
            </a:r>
          </a:p>
          <a:p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When was the packet sent (approximately)?</a:t>
            </a:r>
          </a:p>
          <a:p>
            <a:pPr lvl="1"/>
            <a:r>
              <a:rPr lang="en-US" dirty="0" smtClean="0"/>
              <a:t>Used to prevent sequence number wraparound</a:t>
            </a:r>
          </a:p>
          <a:p>
            <a:pPr lvl="1"/>
            <a:r>
              <a:rPr lang="en-US" dirty="0" smtClean="0"/>
              <a:t>PAWS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9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vast majority of Internet traffic is TCP</a:t>
            </a:r>
          </a:p>
          <a:p>
            <a:r>
              <a:rPr lang="en-US" dirty="0" smtClean="0"/>
              <a:t>However, many issues with the protocol</a:t>
            </a:r>
          </a:p>
          <a:p>
            <a:pPr lvl="1"/>
            <a:r>
              <a:rPr lang="en-US" dirty="0" smtClean="0"/>
              <a:t>Lack of fairness</a:t>
            </a:r>
          </a:p>
          <a:p>
            <a:pPr lvl="1"/>
            <a:r>
              <a:rPr lang="en-US" dirty="0" smtClean="0"/>
              <a:t>Synchronization of flows</a:t>
            </a:r>
          </a:p>
          <a:p>
            <a:pPr lvl="1"/>
            <a:r>
              <a:rPr lang="en-US" dirty="0" smtClean="0"/>
              <a:t>Poor performance with small flows</a:t>
            </a:r>
          </a:p>
          <a:p>
            <a:pPr lvl="1"/>
            <a:r>
              <a:rPr lang="en-US" dirty="0" smtClean="0"/>
              <a:t>Really poor performance on wireless networks</a:t>
            </a:r>
          </a:p>
          <a:p>
            <a:pPr lvl="1"/>
            <a:r>
              <a:rPr lang="en-US" dirty="0" smtClean="0"/>
              <a:t>Susceptibility to denial of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5769"/>
            <a:ext cx="8839200" cy="664535"/>
          </a:xfrm>
        </p:spPr>
        <p:txBody>
          <a:bodyPr/>
          <a:lstStyle/>
          <a:p>
            <a:r>
              <a:rPr lang="en-US" dirty="0" smtClean="0"/>
              <a:t>Problem: TCP throughput depends on RTT</a:t>
            </a:r>
            <a:endParaRPr lang="en-US" dirty="0"/>
          </a:p>
        </p:txBody>
      </p:sp>
      <p:cxnSp>
        <p:nvCxnSpPr>
          <p:cNvPr id="5" name="Straight Connector 4"/>
          <p:cNvCxnSpPr>
            <a:endCxn id="7" idx="1"/>
          </p:cNvCxnSpPr>
          <p:nvPr/>
        </p:nvCxnSpPr>
        <p:spPr>
          <a:xfrm>
            <a:off x="600918" y="3130216"/>
            <a:ext cx="1219434" cy="45429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 flipV="1">
            <a:off x="743482" y="3584509"/>
            <a:ext cx="1076870" cy="44313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1" idx="3"/>
          </p:cNvCxnSpPr>
          <p:nvPr/>
        </p:nvCxnSpPr>
        <p:spPr>
          <a:xfrm flipH="1">
            <a:off x="7436565" y="4140944"/>
            <a:ext cx="10681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1"/>
            <a:endCxn id="10" idx="3"/>
          </p:cNvCxnSpPr>
          <p:nvPr/>
        </p:nvCxnSpPr>
        <p:spPr>
          <a:xfrm flipH="1">
            <a:off x="5614853" y="4140944"/>
            <a:ext cx="117659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9" idx="3"/>
          </p:cNvCxnSpPr>
          <p:nvPr/>
        </p:nvCxnSpPr>
        <p:spPr>
          <a:xfrm flipH="1" flipV="1">
            <a:off x="4234016" y="3584509"/>
            <a:ext cx="735722" cy="5564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9" idx="3"/>
          </p:cNvCxnSpPr>
          <p:nvPr/>
        </p:nvCxnSpPr>
        <p:spPr>
          <a:xfrm flipH="1">
            <a:off x="4234016" y="3281009"/>
            <a:ext cx="1077337" cy="3035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3"/>
            <a:endCxn id="9" idx="1"/>
          </p:cNvCxnSpPr>
          <p:nvPr/>
        </p:nvCxnSpPr>
        <p:spPr>
          <a:xfrm>
            <a:off x="2465467" y="3584509"/>
            <a:ext cx="112343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82" y="2826716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52" y="339431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901" y="339431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738" y="395074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50" y="395074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18" y="3724141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853" y="2903078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848" y="3840538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reeform 37"/>
          <p:cNvSpPr/>
          <p:nvPr/>
        </p:nvSpPr>
        <p:spPr>
          <a:xfrm>
            <a:off x="914399" y="3080167"/>
            <a:ext cx="4093534" cy="297862"/>
          </a:xfrm>
          <a:custGeom>
            <a:avLst/>
            <a:gdLst>
              <a:gd name="connsiteX0" fmla="*/ 0 w 4093534"/>
              <a:gd name="connsiteY0" fmla="*/ 0 h 297862"/>
              <a:gd name="connsiteX1" fmla="*/ 2041451 w 4093534"/>
              <a:gd name="connsiteY1" fmla="*/ 297711 h 297862"/>
              <a:gd name="connsiteX2" fmla="*/ 4093534 w 4093534"/>
              <a:gd name="connsiteY2" fmla="*/ 31897 h 29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3534" h="297862">
                <a:moveTo>
                  <a:pt x="0" y="0"/>
                </a:moveTo>
                <a:cubicBezTo>
                  <a:pt x="679597" y="146197"/>
                  <a:pt x="1359195" y="292395"/>
                  <a:pt x="2041451" y="297711"/>
                </a:cubicBezTo>
                <a:cubicBezTo>
                  <a:pt x="2723707" y="303027"/>
                  <a:pt x="3408620" y="167462"/>
                  <a:pt x="4093534" y="31897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871869" y="3743283"/>
            <a:ext cx="7632796" cy="723257"/>
          </a:xfrm>
          <a:custGeom>
            <a:avLst/>
            <a:gdLst>
              <a:gd name="connsiteX0" fmla="*/ 0 w 7347097"/>
              <a:gd name="connsiteY0" fmla="*/ 389509 h 723257"/>
              <a:gd name="connsiteX1" fmla="*/ 2083981 w 7347097"/>
              <a:gd name="connsiteY1" fmla="*/ 6737 h 723257"/>
              <a:gd name="connsiteX2" fmla="*/ 4104167 w 7347097"/>
              <a:gd name="connsiteY2" fmla="*/ 676588 h 723257"/>
              <a:gd name="connsiteX3" fmla="*/ 7347097 w 7347097"/>
              <a:gd name="connsiteY3" fmla="*/ 612792 h 72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7097" h="723257">
                <a:moveTo>
                  <a:pt x="0" y="389509"/>
                </a:moveTo>
                <a:cubicBezTo>
                  <a:pt x="699976" y="174199"/>
                  <a:pt x="1399953" y="-41110"/>
                  <a:pt x="2083981" y="6737"/>
                </a:cubicBezTo>
                <a:cubicBezTo>
                  <a:pt x="2768009" y="54584"/>
                  <a:pt x="3226981" y="575579"/>
                  <a:pt x="4104167" y="676588"/>
                </a:cubicBezTo>
                <a:cubicBezTo>
                  <a:pt x="4981353" y="777597"/>
                  <a:pt x="6164225" y="695194"/>
                  <a:pt x="7347097" y="612792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732509" y="37747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436565" y="37747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408372" y="348276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4945" y="338038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556542" y="321517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45" name="Up Arrow 44"/>
          <p:cNvSpPr/>
          <p:nvPr/>
        </p:nvSpPr>
        <p:spPr>
          <a:xfrm rot="10800000">
            <a:off x="2656114" y="2603873"/>
            <a:ext cx="742138" cy="62105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5400000">
            <a:off x="2687049" y="639338"/>
            <a:ext cx="510038" cy="4055339"/>
          </a:xfrm>
          <a:prstGeom prst="leftBrace">
            <a:avLst>
              <a:gd name="adj1" fmla="val 8333"/>
              <a:gd name="adj2" fmla="val 49957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71427" y="2042656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8" name="Left Brace 47"/>
          <p:cNvSpPr/>
          <p:nvPr/>
        </p:nvSpPr>
        <p:spPr>
          <a:xfrm rot="16200000">
            <a:off x="4444606" y="952466"/>
            <a:ext cx="510038" cy="7610081"/>
          </a:xfrm>
          <a:prstGeom prst="leftBrace">
            <a:avLst>
              <a:gd name="adj1" fmla="val 8333"/>
              <a:gd name="adj2" fmla="val 49957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164863" y="5046368"/>
            <a:ext cx="106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30213" y="2718616"/>
            <a:ext cx="921738" cy="7969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831426" y="2787547"/>
            <a:ext cx="921738" cy="7969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3"/>
          <p:cNvSpPr txBox="1">
            <a:spLocks/>
          </p:cNvSpPr>
          <p:nvPr/>
        </p:nvSpPr>
        <p:spPr>
          <a:xfrm>
            <a:off x="145648" y="5493674"/>
            <a:ext cx="8839200" cy="136432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ACK clocking makes TCP inherently unfair</a:t>
            </a:r>
          </a:p>
          <a:p>
            <a:r>
              <a:rPr lang="en-US" dirty="0" smtClean="0"/>
              <a:t>Possible solution: maintain a separate delay window</a:t>
            </a:r>
          </a:p>
          <a:p>
            <a:pPr lvl="1"/>
            <a:r>
              <a:rPr lang="en-US" dirty="0" smtClean="0"/>
              <a:t>Implemented by Microsoft’s Compound 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1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 animBg="1"/>
      <p:bldP spid="45" grpId="1" animBg="1"/>
      <p:bldP spid="46" grpId="0" animBg="1"/>
      <p:bldP spid="47" grpId="0"/>
      <p:bldP spid="48" grpId="0" animBg="1"/>
      <p:bldP spid="49" grpId="0"/>
      <p:bldP spid="50" grpId="0" animBg="1"/>
      <p:bldP spid="51" grpId="0" animBg="1"/>
      <p:bldP spid="5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of Flows</a:t>
            </a:r>
            <a:endParaRPr lang="en-US" dirty="0"/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355324" y="1962511"/>
            <a:ext cx="3802937" cy="4997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Ideal bandwidth sharing</a:t>
            </a:r>
            <a:endParaRPr lang="en-US" sz="2400" dirty="0"/>
          </a:p>
        </p:txBody>
      </p:sp>
      <p:sp>
        <p:nvSpPr>
          <p:cNvPr id="3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103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5114" y="2462241"/>
            <a:ext cx="3968212" cy="1242363"/>
            <a:chOff x="165114" y="2462241"/>
            <a:chExt cx="3968212" cy="1242363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 rot="16200000">
              <a:off x="-56581" y="2908177"/>
              <a:ext cx="905697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2075" tIns="46038" rIns="92075" bIns="46038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i="1" dirty="0" err="1"/>
                <a:t>cwnd</a:t>
              </a:r>
              <a:endParaRPr lang="en-US" sz="2400" i="1" dirty="0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627421" y="3136587"/>
              <a:ext cx="3261356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4"/>
            <p:cNvSpPr>
              <a:spLocks noChangeShapeType="1"/>
            </p:cNvSpPr>
            <p:nvPr/>
          </p:nvSpPr>
          <p:spPr bwMode="auto">
            <a:xfrm>
              <a:off x="627421" y="3689975"/>
              <a:ext cx="350590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627421" y="3192495"/>
              <a:ext cx="3261356" cy="0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624810" y="2686482"/>
              <a:ext cx="326396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3"/>
            <p:cNvSpPr>
              <a:spLocks noChangeShapeType="1"/>
            </p:cNvSpPr>
            <p:nvPr/>
          </p:nvSpPr>
          <p:spPr bwMode="auto">
            <a:xfrm>
              <a:off x="624810" y="2462241"/>
              <a:ext cx="0" cy="1242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61933" y="2462241"/>
            <a:ext cx="3948987" cy="1242363"/>
            <a:chOff x="4861933" y="2462241"/>
            <a:chExt cx="3948987" cy="1242363"/>
          </a:xfrm>
        </p:grpSpPr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 rot="16200000">
              <a:off x="4640238" y="2913641"/>
              <a:ext cx="905697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2075" tIns="46038" rIns="92075" bIns="46038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i="1" dirty="0" err="1"/>
                <a:t>cwnd</a:t>
              </a:r>
              <a:endParaRPr lang="en-US" sz="2400" i="1" dirty="0"/>
            </a:p>
          </p:txBody>
        </p:sp>
        <p:sp>
          <p:nvSpPr>
            <p:cNvPr id="49" name="Line 4"/>
            <p:cNvSpPr>
              <a:spLocks noChangeShapeType="1"/>
            </p:cNvSpPr>
            <p:nvPr/>
          </p:nvSpPr>
          <p:spPr bwMode="auto">
            <a:xfrm>
              <a:off x="5305015" y="3689975"/>
              <a:ext cx="350590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>
              <a:off x="5302404" y="2686482"/>
              <a:ext cx="326396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V="1">
              <a:off x="5295713" y="289335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 flipH="1">
              <a:off x="5891591" y="2882422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2"/>
            <p:cNvSpPr>
              <a:spLocks noChangeShapeType="1"/>
            </p:cNvSpPr>
            <p:nvPr/>
          </p:nvSpPr>
          <p:spPr bwMode="auto">
            <a:xfrm flipV="1">
              <a:off x="5909062" y="289335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 flipH="1">
              <a:off x="6504940" y="2882422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 flipV="1">
              <a:off x="6498813" y="290428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 flipH="1">
              <a:off x="7094691" y="2893352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2"/>
            <p:cNvSpPr>
              <a:spLocks noChangeShapeType="1"/>
            </p:cNvSpPr>
            <p:nvPr/>
          </p:nvSpPr>
          <p:spPr bwMode="auto">
            <a:xfrm flipV="1">
              <a:off x="7087558" y="289881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4"/>
            <p:cNvSpPr>
              <a:spLocks noChangeShapeType="1"/>
            </p:cNvSpPr>
            <p:nvPr/>
          </p:nvSpPr>
          <p:spPr bwMode="auto">
            <a:xfrm flipH="1">
              <a:off x="7683436" y="2887887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 flipV="1">
              <a:off x="7683549" y="289335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 flipH="1">
              <a:off x="8279427" y="2882422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2"/>
            <p:cNvSpPr>
              <a:spLocks noChangeShapeType="1"/>
            </p:cNvSpPr>
            <p:nvPr/>
          </p:nvSpPr>
          <p:spPr bwMode="auto">
            <a:xfrm flipV="1">
              <a:off x="5570586" y="287695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 flipH="1">
              <a:off x="6166464" y="2866027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 flipV="1">
              <a:off x="6183935" y="287695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14"/>
            <p:cNvSpPr>
              <a:spLocks noChangeShapeType="1"/>
            </p:cNvSpPr>
            <p:nvPr/>
          </p:nvSpPr>
          <p:spPr bwMode="auto">
            <a:xfrm flipH="1">
              <a:off x="6779813" y="2866027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 flipV="1">
              <a:off x="6773686" y="288788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4"/>
            <p:cNvSpPr>
              <a:spLocks noChangeShapeType="1"/>
            </p:cNvSpPr>
            <p:nvPr/>
          </p:nvSpPr>
          <p:spPr bwMode="auto">
            <a:xfrm flipH="1">
              <a:off x="7369564" y="2876957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 flipV="1">
              <a:off x="7362431" y="288242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 flipH="1">
              <a:off x="7958309" y="2871492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12"/>
            <p:cNvSpPr>
              <a:spLocks noChangeShapeType="1"/>
            </p:cNvSpPr>
            <p:nvPr/>
          </p:nvSpPr>
          <p:spPr bwMode="auto">
            <a:xfrm flipV="1">
              <a:off x="7958422" y="287695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 flipH="1">
              <a:off x="8554300" y="2866027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 flipV="1">
              <a:off x="5311006" y="2893352"/>
              <a:ext cx="259580" cy="218653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 flipH="1">
              <a:off x="5570585" y="2882422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3"/>
            <p:cNvSpPr>
              <a:spLocks noChangeShapeType="1"/>
            </p:cNvSpPr>
            <p:nvPr/>
          </p:nvSpPr>
          <p:spPr bwMode="auto">
            <a:xfrm>
              <a:off x="5302404" y="2462241"/>
              <a:ext cx="0" cy="1242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38381" y="4717516"/>
            <a:ext cx="4394794" cy="1833562"/>
            <a:chOff x="2838381" y="4717516"/>
            <a:chExt cx="4394794" cy="1833562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V="1">
              <a:off x="3292583" y="5181448"/>
              <a:ext cx="684929" cy="55291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H="1">
              <a:off x="3977512" y="5184575"/>
              <a:ext cx="1" cy="83927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 rot="16200000">
              <a:off x="2616686" y="5508671"/>
              <a:ext cx="905697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2075" tIns="46038" rIns="92075" bIns="46038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i="1" dirty="0" err="1"/>
                <a:t>cwnd</a:t>
              </a:r>
              <a:endParaRPr lang="en-US" sz="2400" i="1" dirty="0"/>
            </a:p>
          </p:txBody>
        </p:sp>
        <p:sp>
          <p:nvSpPr>
            <p:cNvPr id="37" name="Line 4"/>
            <p:cNvSpPr>
              <a:spLocks noChangeShapeType="1"/>
            </p:cNvSpPr>
            <p:nvPr/>
          </p:nvSpPr>
          <p:spPr bwMode="auto">
            <a:xfrm>
              <a:off x="3309183" y="6536447"/>
              <a:ext cx="3923992" cy="1103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3300688" y="5001327"/>
              <a:ext cx="393248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"/>
            <p:cNvSpPr>
              <a:spLocks noChangeShapeType="1"/>
            </p:cNvSpPr>
            <p:nvPr/>
          </p:nvSpPr>
          <p:spPr bwMode="auto">
            <a:xfrm flipH="1">
              <a:off x="3306571" y="4717516"/>
              <a:ext cx="2612" cy="18335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977513" y="5442767"/>
              <a:ext cx="636949" cy="59411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 flipH="1">
              <a:off x="4614460" y="5442767"/>
              <a:ext cx="1" cy="64437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4614462" y="5634296"/>
              <a:ext cx="573496" cy="45242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 flipH="1">
              <a:off x="5187957" y="5635115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flipV="1">
              <a:off x="5172548" y="5646045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 flipH="1">
              <a:off x="5768427" y="5634296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2"/>
            <p:cNvSpPr>
              <a:spLocks noChangeShapeType="1"/>
            </p:cNvSpPr>
            <p:nvPr/>
          </p:nvSpPr>
          <p:spPr bwMode="auto">
            <a:xfrm flipV="1">
              <a:off x="5781270" y="5656955"/>
              <a:ext cx="573496" cy="45242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 flipH="1">
              <a:off x="6354765" y="5657774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 flipV="1">
              <a:off x="6339356" y="5668704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14"/>
            <p:cNvSpPr>
              <a:spLocks noChangeShapeType="1"/>
            </p:cNvSpPr>
            <p:nvPr/>
          </p:nvSpPr>
          <p:spPr bwMode="auto">
            <a:xfrm flipH="1">
              <a:off x="6935235" y="5656955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12"/>
            <p:cNvSpPr>
              <a:spLocks noChangeShapeType="1"/>
            </p:cNvSpPr>
            <p:nvPr/>
          </p:nvSpPr>
          <p:spPr bwMode="auto">
            <a:xfrm flipV="1">
              <a:off x="3293046" y="5860507"/>
              <a:ext cx="684467" cy="54066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 flipH="1">
              <a:off x="3977512" y="5880275"/>
              <a:ext cx="1" cy="3972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2"/>
            <p:cNvSpPr>
              <a:spLocks noChangeShapeType="1"/>
            </p:cNvSpPr>
            <p:nvPr/>
          </p:nvSpPr>
          <p:spPr bwMode="auto">
            <a:xfrm flipV="1">
              <a:off x="3977513" y="5764956"/>
              <a:ext cx="636950" cy="503518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4"/>
            <p:cNvSpPr>
              <a:spLocks noChangeShapeType="1"/>
            </p:cNvSpPr>
            <p:nvPr/>
          </p:nvSpPr>
          <p:spPr bwMode="auto">
            <a:xfrm flipH="1">
              <a:off x="4614460" y="5761820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12"/>
            <p:cNvSpPr>
              <a:spLocks noChangeShapeType="1"/>
            </p:cNvSpPr>
            <p:nvPr/>
          </p:nvSpPr>
          <p:spPr bwMode="auto">
            <a:xfrm flipV="1">
              <a:off x="4598107" y="5764956"/>
              <a:ext cx="589851" cy="48600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 flipH="1">
              <a:off x="5172548" y="5766259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 flipV="1">
              <a:off x="5187071" y="5766259"/>
              <a:ext cx="589851" cy="48600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 flipH="1">
              <a:off x="5761512" y="5767562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12"/>
            <p:cNvSpPr>
              <a:spLocks noChangeShapeType="1"/>
            </p:cNvSpPr>
            <p:nvPr/>
          </p:nvSpPr>
          <p:spPr bwMode="auto">
            <a:xfrm flipV="1">
              <a:off x="5761512" y="5777886"/>
              <a:ext cx="589851" cy="48600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4"/>
            <p:cNvSpPr>
              <a:spLocks noChangeShapeType="1"/>
            </p:cNvSpPr>
            <p:nvPr/>
          </p:nvSpPr>
          <p:spPr bwMode="auto">
            <a:xfrm flipH="1">
              <a:off x="6335953" y="5779189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 flipV="1">
              <a:off x="6346586" y="5779189"/>
              <a:ext cx="589851" cy="48600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 flipH="1">
              <a:off x="6921027" y="5780492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3"/>
          <p:cNvSpPr txBox="1">
            <a:spLocks noChangeArrowheads="1"/>
          </p:cNvSpPr>
          <p:nvPr/>
        </p:nvSpPr>
        <p:spPr>
          <a:xfrm>
            <a:off x="4519629" y="1591097"/>
            <a:ext cx="4485834" cy="9271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Oscillating, but high overall utilization</a:t>
            </a:r>
            <a:endParaRPr lang="en-US" sz="2400" dirty="0"/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>
          <a:xfrm>
            <a:off x="3069534" y="4253944"/>
            <a:ext cx="4485834" cy="46357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 reality, flows synchronize</a:t>
            </a:r>
            <a:endParaRPr lang="en-US" sz="2400" dirty="0"/>
          </a:p>
        </p:txBody>
      </p:sp>
      <p:grpSp>
        <p:nvGrpSpPr>
          <p:cNvPr id="100" name="Group 99"/>
          <p:cNvGrpSpPr/>
          <p:nvPr/>
        </p:nvGrpSpPr>
        <p:grpSpPr>
          <a:xfrm flipH="1">
            <a:off x="148334" y="4826276"/>
            <a:ext cx="2498653" cy="1232982"/>
            <a:chOff x="1191443" y="4863146"/>
            <a:chExt cx="5209363" cy="1398648"/>
          </a:xfrm>
        </p:grpSpPr>
        <p:sp>
          <p:nvSpPr>
            <p:cNvPr id="101" name="Rectangular Callout 100"/>
            <p:cNvSpPr/>
            <p:nvPr/>
          </p:nvSpPr>
          <p:spPr>
            <a:xfrm>
              <a:off x="1191443" y="4876798"/>
              <a:ext cx="5181603" cy="1384996"/>
            </a:xfrm>
            <a:prstGeom prst="wedgeRectCallout">
              <a:avLst>
                <a:gd name="adj1" fmla="val -98598"/>
                <a:gd name="adj2" fmla="val -2193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219208" y="4863146"/>
              <a:ext cx="5181598" cy="1152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 smtClean="0">
                  <a:solidFill>
                    <a:sysClr val="window" lastClr="FFFFFF"/>
                  </a:solidFill>
                </a:rPr>
                <a:t>One flow causes all flows to drop packets</a:t>
              </a: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 flipH="1">
            <a:off x="6392736" y="4717262"/>
            <a:ext cx="2498653" cy="801816"/>
            <a:chOff x="1191443" y="4863146"/>
            <a:chExt cx="5209363" cy="1398648"/>
          </a:xfrm>
        </p:grpSpPr>
        <p:sp>
          <p:nvSpPr>
            <p:cNvPr id="104" name="Rectangular Callout 103"/>
            <p:cNvSpPr/>
            <p:nvPr/>
          </p:nvSpPr>
          <p:spPr>
            <a:xfrm>
              <a:off x="1191443" y="4876797"/>
              <a:ext cx="5181603" cy="1384997"/>
            </a:xfrm>
            <a:prstGeom prst="wedgeRectCallout">
              <a:avLst>
                <a:gd name="adj1" fmla="val 47286"/>
                <a:gd name="adj2" fmla="val 999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219207" y="4863146"/>
              <a:ext cx="5181599" cy="94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 smtClean="0">
                  <a:solidFill>
                    <a:sysClr val="window" lastClr="FFFFFF"/>
                  </a:solidFill>
                </a:rPr>
                <a:t>Periodic lulls of low utilization</a:t>
              </a: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441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Flows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 TCP is biased against short flows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RTT wasted  for connection setup (SYN, SYN/ACK)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 always starts at 1</a:t>
            </a:r>
          </a:p>
          <a:p>
            <a:r>
              <a:rPr lang="en-US" dirty="0" smtClean="0"/>
              <a:t>Vast majority of Internet traffic is short flows</a:t>
            </a:r>
          </a:p>
          <a:p>
            <a:pPr lvl="1"/>
            <a:r>
              <a:rPr lang="en-US" dirty="0" smtClean="0"/>
              <a:t>Mostly HTTP transfers, &lt;100KB</a:t>
            </a:r>
          </a:p>
          <a:p>
            <a:pPr lvl="1"/>
            <a:r>
              <a:rPr lang="en-US" dirty="0" smtClean="0"/>
              <a:t>Most TCP flows never leave slow start!</a:t>
            </a:r>
          </a:p>
          <a:p>
            <a:r>
              <a:rPr lang="en-US" dirty="0" smtClean="0"/>
              <a:t>Proposed solutions (driven by Google):</a:t>
            </a:r>
          </a:p>
          <a:p>
            <a:pPr lvl="1"/>
            <a:r>
              <a:rPr lang="en-US" dirty="0" smtClean="0"/>
              <a:t>Increase initial </a:t>
            </a:r>
            <a:r>
              <a:rPr lang="en-US" i="1" dirty="0" err="1" smtClean="0"/>
              <a:t>cwnd</a:t>
            </a:r>
            <a:r>
              <a:rPr lang="en-US" dirty="0" smtClean="0"/>
              <a:t> to 10</a:t>
            </a:r>
          </a:p>
          <a:p>
            <a:pPr lvl="1"/>
            <a:r>
              <a:rPr lang="en-US" dirty="0" smtClean="0"/>
              <a:t>TCP Fast Open: use cryptographic hashes to identify receivers, eliminate the need for three-way handshake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8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 smtClean="0"/>
              <a:t>Problem: Tahoe and Reno assume loss = congestion</a:t>
            </a:r>
          </a:p>
          <a:p>
            <a:pPr lvl="1"/>
            <a:r>
              <a:rPr lang="en-US" dirty="0" smtClean="0"/>
              <a:t>True on the WAN, bit errors are very rare</a:t>
            </a:r>
          </a:p>
          <a:p>
            <a:pPr lvl="1"/>
            <a:r>
              <a:rPr lang="en-US" dirty="0" smtClean="0"/>
              <a:t>False on wireless, interference is very common</a:t>
            </a:r>
          </a:p>
          <a:p>
            <a:r>
              <a:rPr lang="en-US" dirty="0" smtClean="0"/>
              <a:t>TCP throughput ~ 1/</a:t>
            </a:r>
            <a:r>
              <a:rPr lang="en-US" dirty="0" err="1" smtClean="0"/>
              <a:t>sqrt</a:t>
            </a:r>
            <a:r>
              <a:rPr lang="en-US" dirty="0" smtClean="0"/>
              <a:t>(drop rate)</a:t>
            </a:r>
          </a:p>
          <a:p>
            <a:pPr lvl="1"/>
            <a:r>
              <a:rPr lang="en-US" dirty="0" smtClean="0"/>
              <a:t>Even a few </a:t>
            </a:r>
            <a:r>
              <a:rPr lang="en-US" dirty="0"/>
              <a:t>interference </a:t>
            </a:r>
            <a:r>
              <a:rPr lang="en-US" dirty="0" smtClean="0"/>
              <a:t>drops can kill performance</a:t>
            </a:r>
          </a:p>
          <a:p>
            <a:r>
              <a:rPr lang="en-US" dirty="0" smtClean="0"/>
              <a:t>Possible solutions:</a:t>
            </a:r>
          </a:p>
          <a:p>
            <a:pPr lvl="1"/>
            <a:r>
              <a:rPr lang="en-US" dirty="0" smtClean="0"/>
              <a:t>Break layering, push data link info up to TCP</a:t>
            </a:r>
          </a:p>
          <a:p>
            <a:pPr lvl="1"/>
            <a:r>
              <a:rPr lang="en-US" dirty="0" smtClean="0"/>
              <a:t>Use delay-based congestion detection (TCP Vegas)</a:t>
            </a:r>
          </a:p>
          <a:p>
            <a:pPr lvl="1"/>
            <a:r>
              <a:rPr lang="en-US" dirty="0" smtClean="0"/>
              <a:t>Explicit congestion notification (ECN)</a:t>
            </a:r>
          </a:p>
          <a:p>
            <a:pPr lvl="2"/>
            <a:r>
              <a:rPr lang="en-US" dirty="0" smtClean="0"/>
              <a:t>More on this next week…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7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428460"/>
          </a:xfrm>
        </p:spPr>
        <p:txBody>
          <a:bodyPr/>
          <a:lstStyle/>
          <a:p>
            <a:r>
              <a:rPr lang="en-US" dirty="0" smtClean="0"/>
              <a:t>Problem: TCP connections require state</a:t>
            </a:r>
          </a:p>
          <a:p>
            <a:pPr lvl="1"/>
            <a:r>
              <a:rPr lang="en-US" dirty="0" smtClean="0"/>
              <a:t>Initial SYN allocates resources on the server</a:t>
            </a:r>
          </a:p>
          <a:p>
            <a:pPr lvl="1"/>
            <a:r>
              <a:rPr lang="en-US" dirty="0" smtClean="0"/>
              <a:t>State must persist for several minutes (RTO)</a:t>
            </a:r>
          </a:p>
          <a:p>
            <a:r>
              <a:rPr lang="en-US" dirty="0" smtClean="0"/>
              <a:t>SYN flood: send enough SYNs to a server to allocate all memory/meltdown the kernel</a:t>
            </a:r>
          </a:p>
          <a:p>
            <a:r>
              <a:rPr lang="en-US" dirty="0" smtClean="0"/>
              <a:t>Solution: SYN cookies</a:t>
            </a:r>
          </a:p>
          <a:p>
            <a:pPr lvl="1"/>
            <a:r>
              <a:rPr lang="en-US" dirty="0" smtClean="0"/>
              <a:t>Idea: don’t store initial state on the server</a:t>
            </a:r>
          </a:p>
          <a:p>
            <a:pPr lvl="1"/>
            <a:r>
              <a:rPr lang="en-US" dirty="0" smtClean="0"/>
              <a:t>Securely insert state into the SYN/ACK packet</a:t>
            </a:r>
          </a:p>
          <a:p>
            <a:pPr lvl="1"/>
            <a:r>
              <a:rPr lang="en-US" dirty="0" smtClean="0"/>
              <a:t>Client will reflect the state back to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6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 Cookies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2785730"/>
            <a:ext cx="8839200" cy="4072270"/>
          </a:xfrm>
        </p:spPr>
        <p:txBody>
          <a:bodyPr>
            <a:normAutofit/>
          </a:bodyPr>
          <a:lstStyle/>
          <a:p>
            <a:r>
              <a:rPr lang="en-US" dirty="0" smtClean="0"/>
              <a:t>Did the client really send me a SYN recently?</a:t>
            </a:r>
          </a:p>
          <a:p>
            <a:pPr lvl="1"/>
            <a:r>
              <a:rPr lang="en-US" dirty="0" smtClean="0"/>
              <a:t>Timestamp: freshness check</a:t>
            </a:r>
          </a:p>
          <a:p>
            <a:pPr lvl="1"/>
            <a:r>
              <a:rPr lang="en-US" dirty="0" smtClean="0"/>
              <a:t>Cryptographic </a:t>
            </a:r>
            <a:r>
              <a:rPr lang="en-US" dirty="0"/>
              <a:t>hash: prevents spoofed packets</a:t>
            </a:r>
          </a:p>
          <a:p>
            <a:r>
              <a:rPr lang="en-US" dirty="0" smtClean="0"/>
              <a:t>Maximum segment size (MSS)</a:t>
            </a:r>
          </a:p>
          <a:p>
            <a:pPr lvl="1"/>
            <a:r>
              <a:rPr lang="en-US" dirty="0" smtClean="0"/>
              <a:t>Usually stated by the client during initial SYN</a:t>
            </a:r>
          </a:p>
          <a:p>
            <a:pPr lvl="1"/>
            <a:r>
              <a:rPr lang="en-US" dirty="0" smtClean="0"/>
              <a:t>Server should store this value…</a:t>
            </a:r>
          </a:p>
          <a:p>
            <a:pPr lvl="1"/>
            <a:r>
              <a:rPr lang="en-US" dirty="0" smtClean="0"/>
              <a:t>Reflect the clients value back through them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3936" y="1990271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Sequence Number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023937" y="1990271"/>
            <a:ext cx="1729895" cy="38365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Timestamp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048061" y="149413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4489" y="149413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2454385" y="149413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53832" y="1990271"/>
            <a:ext cx="956929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MSS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411314" y="149413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0761" y="1990271"/>
            <a:ext cx="4636746" cy="3836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Crypto Hash of Client IP &amp; 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48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/>
      <p:bldP spid="12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 Cookies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Effective at mitigating SYN floods</a:t>
            </a:r>
          </a:p>
          <a:p>
            <a:pPr lvl="1"/>
            <a:r>
              <a:rPr lang="en-US" dirty="0" smtClean="0"/>
              <a:t>Compatible with all TCP versions</a:t>
            </a:r>
          </a:p>
          <a:p>
            <a:pPr lvl="1"/>
            <a:r>
              <a:rPr lang="en-US" dirty="0" smtClean="0"/>
              <a:t>Only need to modify the server</a:t>
            </a:r>
          </a:p>
          <a:p>
            <a:pPr lvl="1"/>
            <a:r>
              <a:rPr lang="en-US" dirty="0" smtClean="0"/>
              <a:t>No need for client support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MSS limited to 3 bits, may be smaller than clients actual MSS</a:t>
            </a:r>
          </a:p>
          <a:p>
            <a:pPr lvl="1"/>
            <a:r>
              <a:rPr lang="en-US" dirty="0" smtClean="0"/>
              <a:t>Server forgets all other TCP options included with the client’s SYN</a:t>
            </a:r>
          </a:p>
          <a:p>
            <a:pPr lvl="2"/>
            <a:r>
              <a:rPr lang="en-US" dirty="0" smtClean="0"/>
              <a:t>SACK support, window scaling,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266" name="Picture 2" descr="C:\Users\Admin\Dropbox\Screenshots\CN\8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762" y="1681471"/>
            <a:ext cx="6790476" cy="49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7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290" name="Picture 2" descr="C:\Users\Admin\Dropbox\Screenshots\CN\9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38" y="1638614"/>
            <a:ext cx="7209524" cy="50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9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3314" name="Picture 2" descr="C:\Users\Admin\Dropbox\Screenshots\CN\10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43" y="1700519"/>
            <a:ext cx="6885714" cy="49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16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338" name="Picture 2" descr="C:\Users\Admin\Dropbox\Screenshots\CN\1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28" y="1624328"/>
            <a:ext cx="6857143" cy="50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5362" name="Picture 2" descr="C:\Users\Admin\Dropbox\Screenshots\CN\1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72" y="1600200"/>
            <a:ext cx="7060256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1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6386" name="Picture 2" descr="C:\Users\Admin\Dropbox\Screenshots\CN\13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190" y="1681471"/>
            <a:ext cx="6847619" cy="49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92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7410" name="Picture 2" descr="C:\Users\Admin\Dropbox\Screenshots\CN\14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190" y="1686233"/>
            <a:ext cx="6847619" cy="49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1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8434" name="Picture 2" descr="C:\Users\Admin\Dropbox\Screenshots\CN\15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95" y="1690995"/>
            <a:ext cx="7323809" cy="49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13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9458" name="Picture 2" descr="C:\Users\Admin\Dropbox\Screenshots\CN\16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05" y="1657662"/>
            <a:ext cx="7276190" cy="49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5602" name="Picture 2" descr="C:\Users\Admin\Dropbox\Screenshots\Screenshot 2022-11-24 12.40.24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857" y="1638614"/>
            <a:ext cx="6714286" cy="50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6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482" name="Picture 2" descr="C:\Users\Admin\Dropbox\Screenshots\CN\17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66" y="1624328"/>
            <a:ext cx="7266667" cy="50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0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1506" name="Picture 2" descr="C:\Users\Admin\Dropbox\Screenshots\CN\18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86" y="1662424"/>
            <a:ext cx="7371428" cy="49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7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2530" name="Picture 2" descr="C:\Users\Admin\Dropbox\Screenshots\CN\19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8" y="1686233"/>
            <a:ext cx="7257143" cy="49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6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3554" name="Picture 2" descr="C:\Users\Admin\Dropbox\Screenshots\CN\20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95" y="1629090"/>
            <a:ext cx="7323809" cy="50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1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6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0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5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7224" y="1600200"/>
            <a:ext cx="5936776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Function:</a:t>
            </a:r>
          </a:p>
          <a:p>
            <a:pPr lvl="1"/>
            <a:r>
              <a:rPr lang="en-US" dirty="0" err="1" smtClean="0"/>
              <a:t>Demultiplexing</a:t>
            </a:r>
            <a:r>
              <a:rPr lang="en-US" dirty="0" smtClean="0"/>
              <a:t> of data streams</a:t>
            </a:r>
          </a:p>
          <a:p>
            <a:r>
              <a:rPr lang="en-US" dirty="0" smtClean="0"/>
              <a:t>Optional functions:</a:t>
            </a:r>
          </a:p>
          <a:p>
            <a:pPr lvl="1"/>
            <a:r>
              <a:rPr lang="en-US" dirty="0" smtClean="0"/>
              <a:t>Creating long lived connections</a:t>
            </a:r>
          </a:p>
          <a:p>
            <a:pPr lvl="1"/>
            <a:r>
              <a:rPr lang="en-US" dirty="0" smtClean="0"/>
              <a:t>Reliable, in-order packet delivery</a:t>
            </a:r>
          </a:p>
          <a:p>
            <a:pPr lvl="1"/>
            <a:r>
              <a:rPr lang="en-US" dirty="0" smtClean="0"/>
              <a:t>Error detection</a:t>
            </a:r>
          </a:p>
          <a:p>
            <a:pPr lvl="1"/>
            <a:r>
              <a:rPr lang="en-US" dirty="0" smtClean="0"/>
              <a:t>Flow and congestion control</a:t>
            </a:r>
          </a:p>
          <a:p>
            <a:r>
              <a:rPr lang="en-US" dirty="0" smtClean="0"/>
              <a:t>Key challenges:</a:t>
            </a:r>
          </a:p>
          <a:p>
            <a:pPr lvl="1"/>
            <a:r>
              <a:rPr lang="en-US" dirty="0" smtClean="0"/>
              <a:t>Detecting and responding to congestion</a:t>
            </a:r>
          </a:p>
          <a:p>
            <a:pPr lvl="1"/>
            <a:r>
              <a:rPr lang="en-US" dirty="0" smtClean="0"/>
              <a:t>Balancing fairness against high utilization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5181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6626" name="Picture 2" descr="C:\Users\Admin\Dropbox\Screenshots\Screenshot 2022-11-24 12.40.47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24" y="1624328"/>
            <a:ext cx="6980952" cy="50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4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UDP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</a:t>
            </a:r>
            <a:r>
              <a:rPr lang="en-US" sz="4400" dirty="0" smtClean="0"/>
              <a:t>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Multiplexing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-5" y="1600200"/>
            <a:ext cx="5644125" cy="5105400"/>
          </a:xfrm>
        </p:spPr>
        <p:txBody>
          <a:bodyPr/>
          <a:lstStyle/>
          <a:p>
            <a:r>
              <a:rPr lang="en-US" dirty="0" smtClean="0"/>
              <a:t>Datagram network</a:t>
            </a:r>
          </a:p>
          <a:p>
            <a:pPr lvl="1"/>
            <a:r>
              <a:rPr lang="en-US" dirty="0" smtClean="0"/>
              <a:t>No circuits</a:t>
            </a:r>
          </a:p>
          <a:p>
            <a:pPr lvl="1"/>
            <a:r>
              <a:rPr lang="en-US" dirty="0" smtClean="0"/>
              <a:t>No connections</a:t>
            </a:r>
          </a:p>
          <a:p>
            <a:r>
              <a:rPr lang="en-US" dirty="0" smtClean="0"/>
              <a:t>Clients run many applications at the same time</a:t>
            </a:r>
          </a:p>
          <a:p>
            <a:pPr lvl="1"/>
            <a:r>
              <a:rPr lang="en-US" dirty="0" smtClean="0"/>
              <a:t>Who to deliver packets to?</a:t>
            </a:r>
          </a:p>
          <a:p>
            <a:r>
              <a:rPr lang="en-US" dirty="0" smtClean="0"/>
              <a:t>IP header “protocol” field</a:t>
            </a:r>
          </a:p>
          <a:p>
            <a:pPr lvl="1"/>
            <a:r>
              <a:rPr lang="en-US" dirty="0" smtClean="0"/>
              <a:t>8 bits = 256 concurrent streams</a:t>
            </a:r>
          </a:p>
          <a:p>
            <a:r>
              <a:rPr lang="en-US" dirty="0" smtClean="0"/>
              <a:t>Insert Transport Layer to handle</a:t>
            </a:r>
            <a:r>
              <a:rPr lang="en-US" dirty="0"/>
              <a:t> </a:t>
            </a:r>
            <a:r>
              <a:rPr lang="en-US" dirty="0" err="1" smtClean="0"/>
              <a:t>demultiplexing</a:t>
            </a:r>
            <a:endParaRPr lang="en-US" dirty="0" smtClean="0"/>
          </a:p>
        </p:txBody>
      </p: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5549071" y="2293948"/>
            <a:ext cx="1121196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1" idx="0"/>
          </p:cNvCxnSpPr>
          <p:nvPr/>
        </p:nvCxnSpPr>
        <p:spPr>
          <a:xfrm flipH="1">
            <a:off x="6670267" y="2293925"/>
            <a:ext cx="351620" cy="14773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 flipH="1">
            <a:off x="6670267" y="2293948"/>
            <a:ext cx="1983065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Up Arrow 26"/>
          <p:cNvSpPr/>
          <p:nvPr/>
        </p:nvSpPr>
        <p:spPr>
          <a:xfrm>
            <a:off x="5445838" y="5604236"/>
            <a:ext cx="2452650" cy="1059136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Packet</a:t>
            </a:r>
            <a:endParaRPr lang="en-US" sz="2400" dirty="0"/>
          </a:p>
        </p:txBody>
      </p:sp>
      <p:pic>
        <p:nvPicPr>
          <p:cNvPr id="7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03" y="1672430"/>
            <a:ext cx="1243037" cy="12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02" y="1694040"/>
            <a:ext cx="1199771" cy="11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08" y="1619737"/>
            <a:ext cx="1348376" cy="13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548940" y="3771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548940" y="4349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549071" y="4922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pic>
        <p:nvPicPr>
          <p:cNvPr id="14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261" y="4055593"/>
            <a:ext cx="1635731" cy="163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5550836" y="3198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</p:spTree>
    <p:extLst>
      <p:ext uri="{BB962C8B-B14F-4D97-AF65-F5344CB8AC3E}">
        <p14:creationId xmlns:p14="http://schemas.microsoft.com/office/powerpoint/2010/main" val="243610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Demultiplexing</a:t>
            </a:r>
            <a:r>
              <a:rPr lang="en-US" dirty="0" smtClean="0"/>
              <a:t> Traffic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6092190"/>
            <a:ext cx="8839200" cy="6134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Endpoints identified by </a:t>
            </a:r>
            <a:r>
              <a:rPr lang="en-US" sz="2400" i="1" dirty="0" smtClean="0"/>
              <a:t>&lt;</a:t>
            </a:r>
            <a:r>
              <a:rPr lang="en-US" sz="2400" i="1" dirty="0" err="1" smtClean="0"/>
              <a:t>src_ip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src_port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dest_ip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dest_port</a:t>
            </a:r>
            <a:r>
              <a:rPr lang="en-US" sz="2400" i="1" dirty="0" smtClean="0"/>
              <a:t>&gt;</a:t>
            </a:r>
            <a:endParaRPr lang="en-US" sz="2400" i="1" dirty="0"/>
          </a:p>
        </p:txBody>
      </p:sp>
      <p:pic>
        <p:nvPicPr>
          <p:cNvPr id="5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84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25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3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4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13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3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95083" y="4533470"/>
            <a:ext cx="1890664" cy="4409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4799" y="3414078"/>
            <a:ext cx="1890095" cy="454084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5083" y="2266670"/>
            <a:ext cx="1890664" cy="441302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11480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6755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0" idx="0"/>
            <a:endCxn id="5" idx="2"/>
          </p:cNvCxnSpPr>
          <p:nvPr/>
        </p:nvCxnSpPr>
        <p:spPr>
          <a:xfrm rot="16200000" flipV="1">
            <a:off x="2439767" y="3143377"/>
            <a:ext cx="431895" cy="3522"/>
          </a:xfrm>
          <a:prstGeom prst="curvedConnector3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0" idx="2"/>
            <a:endCxn id="28" idx="1"/>
          </p:cNvCxnSpPr>
          <p:nvPr/>
        </p:nvCxnSpPr>
        <p:spPr>
          <a:xfrm rot="16200000" flipH="1">
            <a:off x="2450648" y="4127981"/>
            <a:ext cx="646912" cy="233259"/>
          </a:xfrm>
          <a:prstGeom prst="curvedConnector3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1" idx="2"/>
            <a:endCxn id="28" idx="7"/>
          </p:cNvCxnSpPr>
          <p:nvPr/>
        </p:nvCxnSpPr>
        <p:spPr>
          <a:xfrm rot="5400000">
            <a:off x="3059359" y="4124312"/>
            <a:ext cx="646912" cy="240598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1" idx="0"/>
            <a:endCxn id="6" idx="2"/>
          </p:cNvCxnSpPr>
          <p:nvPr/>
        </p:nvCxnSpPr>
        <p:spPr>
          <a:xfrm rot="5400000" flipH="1" flipV="1">
            <a:off x="3279477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2" idx="0"/>
            <a:endCxn id="14" idx="2"/>
          </p:cNvCxnSpPr>
          <p:nvPr/>
        </p:nvCxnSpPr>
        <p:spPr>
          <a:xfrm rot="5400000" flipH="1" flipV="1">
            <a:off x="4510335" y="3145138"/>
            <a:ext cx="43189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 flipH="1" flipV="1">
            <a:off x="5235745" y="3135687"/>
            <a:ext cx="447275" cy="3522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26" idx="0"/>
            <a:endCxn id="13" idx="2"/>
          </p:cNvCxnSpPr>
          <p:nvPr/>
        </p:nvCxnSpPr>
        <p:spPr>
          <a:xfrm rot="5400000" flipH="1" flipV="1">
            <a:off x="6230532" y="3163861"/>
            <a:ext cx="394449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24" idx="0"/>
            <a:endCxn id="16" idx="2"/>
          </p:cNvCxnSpPr>
          <p:nvPr/>
        </p:nvCxnSpPr>
        <p:spPr>
          <a:xfrm rot="5400000" flipH="1" flipV="1">
            <a:off x="7466206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11" idx="2"/>
          </p:cNvCxnSpPr>
          <p:nvPr/>
        </p:nvCxnSpPr>
        <p:spPr>
          <a:xfrm rot="5400000" flipH="1" flipV="1">
            <a:off x="8331853" y="3230431"/>
            <a:ext cx="527589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22" idx="2"/>
            <a:endCxn id="29" idx="1"/>
          </p:cNvCxnSpPr>
          <p:nvPr/>
        </p:nvCxnSpPr>
        <p:spPr>
          <a:xfrm rot="16200000" flipH="1">
            <a:off x="4741272" y="3906164"/>
            <a:ext cx="646912" cy="67689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5215527" y="4197538"/>
            <a:ext cx="569913" cy="17145"/>
          </a:xfrm>
          <a:prstGeom prst="curved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25" idx="2"/>
            <a:endCxn id="30" idx="7"/>
          </p:cNvCxnSpPr>
          <p:nvPr/>
        </p:nvCxnSpPr>
        <p:spPr>
          <a:xfrm rot="5400000">
            <a:off x="8095397" y="4127982"/>
            <a:ext cx="646912" cy="23325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4" idx="2"/>
            <a:endCxn id="30" idx="1"/>
          </p:cNvCxnSpPr>
          <p:nvPr/>
        </p:nvCxnSpPr>
        <p:spPr>
          <a:xfrm rot="16200000" flipH="1">
            <a:off x="7486686" y="4124312"/>
            <a:ext cx="646912" cy="24059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6" idx="2"/>
            <a:endCxn id="29" idx="7"/>
          </p:cNvCxnSpPr>
          <p:nvPr/>
        </p:nvCxnSpPr>
        <p:spPr>
          <a:xfrm rot="5400000">
            <a:off x="5777901" y="3918212"/>
            <a:ext cx="646912" cy="65279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/>
          <p:nvPr/>
        </p:nvCxnSpPr>
        <p:spPr>
          <a:xfrm rot="5400000">
            <a:off x="5365069" y="4198490"/>
            <a:ext cx="569914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5400000" flipH="1" flipV="1">
            <a:off x="5491015" y="3139497"/>
            <a:ext cx="447275" cy="352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77440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3223079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4462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5291886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P4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409808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P6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82554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147721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P5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813735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53442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46"/>
          <p:cNvCxnSpPr>
            <a:stCxn id="28" idx="3"/>
            <a:endCxn id="29" idx="3"/>
          </p:cNvCxnSpPr>
          <p:nvPr/>
        </p:nvCxnSpPr>
        <p:spPr>
          <a:xfrm rot="16200000" flipH="1">
            <a:off x="4146954" y="3683628"/>
            <a:ext cx="12700" cy="2512441"/>
          </a:xfrm>
          <a:prstGeom prst="curvedConnector3">
            <a:avLst>
              <a:gd name="adj1" fmla="val 5376291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8" idx="5"/>
          </p:cNvCxnSpPr>
          <p:nvPr/>
        </p:nvCxnSpPr>
        <p:spPr>
          <a:xfrm rot="5400000" flipH="1" flipV="1">
            <a:off x="4333309" y="3764100"/>
            <a:ext cx="104956" cy="2246542"/>
          </a:xfrm>
          <a:prstGeom prst="curvedConnector4">
            <a:avLst>
              <a:gd name="adj1" fmla="val -816771"/>
              <a:gd name="adj2" fmla="val 10004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30" idx="5"/>
            <a:endCxn id="29" idx="5"/>
          </p:cNvCxnSpPr>
          <p:nvPr/>
        </p:nvCxnSpPr>
        <p:spPr>
          <a:xfrm rot="5400000">
            <a:off x="7038590" y="3676216"/>
            <a:ext cx="12700" cy="2527266"/>
          </a:xfrm>
          <a:prstGeom prst="curvedConnector3">
            <a:avLst>
              <a:gd name="adj1" fmla="val 5286291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30" idx="3"/>
          </p:cNvCxnSpPr>
          <p:nvPr/>
        </p:nvCxnSpPr>
        <p:spPr>
          <a:xfrm rot="5400000" flipH="1">
            <a:off x="6740931" y="3750339"/>
            <a:ext cx="104956" cy="2274065"/>
          </a:xfrm>
          <a:prstGeom prst="curvedConnector4">
            <a:avLst>
              <a:gd name="adj1" fmla="val -816771"/>
              <a:gd name="adj2" fmla="val 98437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26176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253941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Host 1</a:t>
            </a:r>
            <a:endParaRPr lang="en-US" sz="2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051899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Host 2</a:t>
            </a:r>
            <a:endParaRPr lang="en-US" sz="2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57916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Host 3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 flipH="1">
            <a:off x="5241492" y="1708759"/>
            <a:ext cx="2918293" cy="1384995"/>
            <a:chOff x="1219200" y="4876799"/>
            <a:chExt cx="5181605" cy="1591091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5" y="5041929"/>
              <a:ext cx="5181600" cy="1425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Unique port for each applicatio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n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 flipH="1">
            <a:off x="5706765" y="2487321"/>
            <a:ext cx="2918293" cy="1508561"/>
            <a:chOff x="1219200" y="4876799"/>
            <a:chExt cx="5181605" cy="1384995"/>
          </a:xfrm>
        </p:grpSpPr>
        <p:sp>
          <p:nvSpPr>
            <p:cNvPr id="118" name="Rectangular Callout 11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19205" y="4915498"/>
              <a:ext cx="5181600" cy="1178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Applications share the same network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 flipH="1">
            <a:off x="975051" y="854877"/>
            <a:ext cx="3802031" cy="1508561"/>
            <a:chOff x="1219200" y="4876799"/>
            <a:chExt cx="5181605" cy="1384995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5087"/>
                <a:gd name="adj2" fmla="val 12124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5" y="4915498"/>
              <a:ext cx="5181600" cy="127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Server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applications communicate with multiple clients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27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Layering, Revisited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068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67528" y="2773292"/>
            <a:ext cx="394420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6150" y="2062148"/>
            <a:ext cx="1964286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25923" y="2536244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Transport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25922" y="3006413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25921" y="3480509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Link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426150" y="3954605"/>
            <a:ext cx="1964513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Physical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583051" y="4001256"/>
            <a:ext cx="987193" cy="469132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805424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Host 1</a:t>
            </a:r>
          </a:p>
        </p:txBody>
      </p:sp>
      <p:sp>
        <p:nvSpPr>
          <p:cNvPr id="42" name="Content Placeholder 5"/>
          <p:cNvSpPr txBox="1">
            <a:spLocks/>
          </p:cNvSpPr>
          <p:nvPr/>
        </p:nvSpPr>
        <p:spPr>
          <a:xfrm>
            <a:off x="3857954" y="1549192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Router</a:t>
            </a:r>
          </a:p>
        </p:txBody>
      </p:sp>
      <p:sp>
        <p:nvSpPr>
          <p:cNvPr id="43" name="Content Placeholder 5"/>
          <p:cNvSpPr txBox="1">
            <a:spLocks/>
          </p:cNvSpPr>
          <p:nvPr/>
        </p:nvSpPr>
        <p:spPr>
          <a:xfrm>
            <a:off x="7114738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Host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72187" y="3976639"/>
            <a:ext cx="985346" cy="469132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2919" y="3992141"/>
            <a:ext cx="1974614" cy="4691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596572" y="3992141"/>
            <a:ext cx="1950860" cy="469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Physical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75273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775273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75273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68091" y="2306448"/>
            <a:ext cx="3946478" cy="295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5"/>
          <p:cNvSpPr>
            <a:spLocks noGrp="1"/>
          </p:cNvSpPr>
          <p:nvPr>
            <p:ph sz="quarter" idx="1"/>
          </p:nvPr>
        </p:nvSpPr>
        <p:spPr>
          <a:xfrm>
            <a:off x="-6" y="4682170"/>
            <a:ext cx="9144005" cy="2023430"/>
          </a:xfrm>
        </p:spPr>
        <p:txBody>
          <a:bodyPr>
            <a:normAutofit/>
          </a:bodyPr>
          <a:lstStyle/>
          <a:p>
            <a:r>
              <a:rPr lang="en-US" dirty="0" smtClean="0"/>
              <a:t>Lowest level end-to-end protocol (in theory)</a:t>
            </a:r>
          </a:p>
          <a:p>
            <a:pPr lvl="1"/>
            <a:r>
              <a:rPr lang="en-US" dirty="0" smtClean="0"/>
              <a:t>Transport header only read by source and destination</a:t>
            </a:r>
          </a:p>
          <a:p>
            <a:pPr lvl="1"/>
            <a:r>
              <a:rPr lang="en-US" dirty="0" smtClean="0"/>
              <a:t>Routers view transport header as payload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703697" y="2078761"/>
            <a:ext cx="1964515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6703700" y="2552857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Transport</a:t>
            </a:r>
            <a:endParaRPr lang="en-US" sz="2400" dirty="0"/>
          </a:p>
        </p:txBody>
      </p:sp>
      <p:sp>
        <p:nvSpPr>
          <p:cNvPr id="68" name="Rectangle 67"/>
          <p:cNvSpPr/>
          <p:nvPr/>
        </p:nvSpPr>
        <p:spPr>
          <a:xfrm>
            <a:off x="6703699" y="3023026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6703698" y="3497122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Link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6703697" y="3971218"/>
            <a:ext cx="1964516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Physical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3582920" y="3028447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3582919" y="3502543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Link</a:t>
            </a:r>
            <a:endParaRPr lang="en-US" sz="24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545494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545494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545494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 flipH="1">
            <a:off x="3582918" y="1203689"/>
            <a:ext cx="3887237" cy="954107"/>
            <a:chOff x="1219200" y="4876799"/>
            <a:chExt cx="5181606" cy="1384995"/>
          </a:xfrm>
        </p:grpSpPr>
        <p:sp>
          <p:nvSpPr>
            <p:cNvPr id="62" name="Rectangular Callout 61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3012"/>
                <a:gd name="adj2" fmla="val 10389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19205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Layers communicate peer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-to-peer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94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Datagram Protocol (UDP)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1135" y="2888361"/>
            <a:ext cx="8839200" cy="38063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Simple, connectionless datagram</a:t>
            </a:r>
          </a:p>
          <a:p>
            <a:pPr lvl="1"/>
            <a:r>
              <a:rPr lang="en-US" dirty="0" smtClean="0"/>
              <a:t>C sockets: SOCK_DGRAM</a:t>
            </a:r>
          </a:p>
          <a:p>
            <a:r>
              <a:rPr lang="en-US" dirty="0" smtClean="0"/>
              <a:t>Port numbers enable </a:t>
            </a:r>
            <a:r>
              <a:rPr lang="en-US" dirty="0" err="1" smtClean="0"/>
              <a:t>demultiplexing</a:t>
            </a:r>
            <a:endParaRPr lang="en-US" dirty="0" smtClean="0"/>
          </a:p>
          <a:p>
            <a:pPr lvl="1"/>
            <a:r>
              <a:rPr lang="en-US" dirty="0" smtClean="0"/>
              <a:t>16 bits = 65535 possible ports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ort 0 is invalid</a:t>
            </a:r>
          </a:p>
          <a:p>
            <a:r>
              <a:rPr lang="en-US" dirty="0" smtClean="0"/>
              <a:t>Checksum for error detection</a:t>
            </a:r>
          </a:p>
          <a:p>
            <a:pPr lvl="1"/>
            <a:r>
              <a:rPr lang="en-US" dirty="0" smtClean="0"/>
              <a:t>Detects (some) corrupt packets</a:t>
            </a:r>
          </a:p>
          <a:p>
            <a:pPr lvl="1"/>
            <a:r>
              <a:rPr lang="en-US" dirty="0" smtClean="0"/>
              <a:t>Does not detect dropped, duplicated, or reordered packets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8944" y="204747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Destination Port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64204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29498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87775" y="155758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3651" y="2431126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Payload Length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963650" y="2052508"/>
            <a:ext cx="3665293" cy="377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Source Port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4628944" y="2430278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Checksum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5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for UDP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Invented after TCP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Not all applications can tolerate TCP</a:t>
            </a:r>
          </a:p>
          <a:p>
            <a:r>
              <a:rPr lang="en-US" dirty="0" smtClean="0"/>
              <a:t>Custom protocols can be built on top of UDP</a:t>
            </a:r>
          </a:p>
          <a:p>
            <a:pPr lvl="1"/>
            <a:r>
              <a:rPr lang="en-US" dirty="0" smtClean="0"/>
              <a:t>Reliability? Strict ordering?</a:t>
            </a:r>
          </a:p>
          <a:p>
            <a:pPr lvl="1"/>
            <a:r>
              <a:rPr lang="en-US" dirty="0" smtClean="0"/>
              <a:t>Flow control? Congestion control?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RTMP, real-time media streaming (e.g. voice, video)</a:t>
            </a:r>
          </a:p>
          <a:p>
            <a:pPr lvl="1"/>
            <a:r>
              <a:rPr lang="en-US" dirty="0" smtClean="0"/>
              <a:t>Facebook datacenter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3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UDP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</a:t>
            </a:r>
            <a:r>
              <a:rPr lang="en-US" sz="4400" dirty="0" smtClean="0"/>
              <a:t>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89224" y="6298571"/>
            <a:ext cx="7323572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Options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Control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45114"/>
            <a:ext cx="8839200" cy="2498075"/>
          </a:xfrm>
        </p:spPr>
        <p:txBody>
          <a:bodyPr>
            <a:normAutofit/>
          </a:bodyPr>
          <a:lstStyle/>
          <a:p>
            <a:r>
              <a:rPr lang="en-US" dirty="0" smtClean="0"/>
              <a:t>Reliable, in-order, bi-directional byte streams</a:t>
            </a:r>
          </a:p>
          <a:p>
            <a:pPr lvl="1"/>
            <a:r>
              <a:rPr lang="en-US" dirty="0" smtClean="0"/>
              <a:t>Port numbers for </a:t>
            </a:r>
            <a:r>
              <a:rPr lang="en-US" dirty="0" err="1" smtClean="0"/>
              <a:t>demultiplexing</a:t>
            </a:r>
            <a:endParaRPr lang="en-US" dirty="0" smtClean="0"/>
          </a:p>
          <a:p>
            <a:pPr lvl="1"/>
            <a:r>
              <a:rPr lang="en-US" dirty="0" smtClean="0"/>
              <a:t>Virtual circuits (connections)</a:t>
            </a:r>
          </a:p>
          <a:p>
            <a:pPr lvl="1"/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Congestion control, approximate fairness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4516" y="438713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Destination Port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89776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55070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13347" y="389724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9223" y="477078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Sequence Number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89222" y="438115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Source Port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889220" y="515114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Acknowledgement Number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554514" y="5528915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Advertised Window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554517" y="5914916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Urgent Pointer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1820496" y="5534798"/>
            <a:ext cx="27305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Flags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892734" y="5919108"/>
            <a:ext cx="366178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Checksum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 flipH="1">
            <a:off x="6383653" y="2319527"/>
            <a:ext cx="2123819" cy="945941"/>
            <a:chOff x="1219200" y="4876799"/>
            <a:chExt cx="5181606" cy="1384995"/>
          </a:xfrm>
        </p:grpSpPr>
        <p:sp>
          <p:nvSpPr>
            <p:cNvPr id="25" name="Rectangular Callout 2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42349"/>
                <a:gd name="adj2" fmla="val 1422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5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Why these features?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1521050" y="389724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2734" y="5528915"/>
            <a:ext cx="9381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HLen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798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 we need connection setup?</a:t>
            </a:r>
          </a:p>
          <a:p>
            <a:pPr lvl="1"/>
            <a:r>
              <a:rPr lang="en-US" dirty="0" smtClean="0"/>
              <a:t>To establish state on both hosts</a:t>
            </a:r>
          </a:p>
          <a:p>
            <a:pPr lvl="1"/>
            <a:r>
              <a:rPr lang="en-US" dirty="0" smtClean="0"/>
              <a:t>Most important state: sequence numbers</a:t>
            </a:r>
          </a:p>
          <a:p>
            <a:pPr lvl="2"/>
            <a:r>
              <a:rPr lang="en-US" dirty="0" smtClean="0"/>
              <a:t>Count the number of bytes that have been sent</a:t>
            </a:r>
          </a:p>
          <a:p>
            <a:pPr lvl="2"/>
            <a:r>
              <a:rPr lang="en-US" dirty="0" smtClean="0"/>
              <a:t>Initial value chosen at random</a:t>
            </a:r>
          </a:p>
          <a:p>
            <a:pPr lvl="2"/>
            <a:r>
              <a:rPr lang="en-US" dirty="0" smtClean="0"/>
              <a:t>Why?</a:t>
            </a:r>
          </a:p>
          <a:p>
            <a:r>
              <a:rPr lang="en-US" dirty="0" smtClean="0"/>
              <a:t>Important TCP flags (1 bit each)</a:t>
            </a:r>
          </a:p>
          <a:p>
            <a:pPr lvl="1"/>
            <a:r>
              <a:rPr lang="en-US" dirty="0" smtClean="0"/>
              <a:t>SYN – synchronization, used for connection setup</a:t>
            </a:r>
          </a:p>
          <a:p>
            <a:pPr lvl="1"/>
            <a:r>
              <a:rPr lang="en-US" dirty="0" smtClean="0"/>
              <a:t>ACK – acknowledge received data</a:t>
            </a:r>
          </a:p>
          <a:p>
            <a:pPr lvl="1"/>
            <a:r>
              <a:rPr lang="en-US" dirty="0" smtClean="0"/>
              <a:t>FIN – finish, used to tear down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0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 Handshake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90641"/>
            <a:ext cx="8839200" cy="1714958"/>
          </a:xfrm>
        </p:spPr>
        <p:txBody>
          <a:bodyPr/>
          <a:lstStyle/>
          <a:p>
            <a:r>
              <a:rPr lang="en-US" dirty="0" smtClean="0"/>
              <a:t>Each side:</a:t>
            </a:r>
          </a:p>
          <a:p>
            <a:pPr lvl="1"/>
            <a:r>
              <a:rPr lang="en-US" dirty="0" smtClean="0"/>
              <a:t>Notifies the other of starting sequence number</a:t>
            </a:r>
          </a:p>
          <a:p>
            <a:pPr lvl="1"/>
            <a:r>
              <a:rPr lang="en-US" dirty="0" smtClean="0"/>
              <a:t>ACKs the other side’s starting sequence number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0751" y="2132275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748" y="213227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217" y="167061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99315" y="1670610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Server</a:t>
            </a:r>
            <a:endParaRPr lang="en-US" sz="24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177" y="2095871"/>
            <a:ext cx="4836688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55738">
              <a:off x="4094418" y="2102141"/>
              <a:ext cx="24593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SYN &lt;</a:t>
              </a:r>
              <a:r>
                <a:rPr lang="en-US" sz="2400" dirty="0" err="1" smtClean="0"/>
                <a:t>SeqC</a:t>
              </a:r>
              <a:r>
                <a:rPr lang="en-US" sz="2400" dirty="0" smtClean="0"/>
                <a:t>, 0&gt;</a:t>
              </a:r>
              <a:endParaRPr lang="en-US" sz="24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46177" y="2909025"/>
            <a:ext cx="4836689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2936999" y="2915295"/>
              <a:ext cx="40254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SYN/ACK &lt;</a:t>
              </a:r>
              <a:r>
                <a:rPr lang="en-US" sz="2400" dirty="0" err="1" smtClean="0"/>
                <a:t>SeqS</a:t>
              </a:r>
              <a:r>
                <a:rPr lang="en-US" sz="2400" dirty="0" smtClean="0"/>
                <a:t>, SeqC+1&gt;</a:t>
              </a:r>
              <a:endParaRPr lang="en-US" sz="24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2620" y="3610154"/>
            <a:ext cx="4810245" cy="630456"/>
            <a:chOff x="2850395" y="3616424"/>
            <a:chExt cx="4810245" cy="63045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397222">
              <a:off x="3996034" y="3616424"/>
              <a:ext cx="3658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 &lt;SeqC+1, SeqS+1&gt;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745004" y="2239212"/>
            <a:ext cx="3050203" cy="954107"/>
            <a:chOff x="1219200" y="4876799"/>
            <a:chExt cx="5181606" cy="1396951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85099"/>
                <a:gd name="adj2" fmla="val 240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Sequence #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+1?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84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122" name="Picture 2" descr="C:\Users\Admin\Dropbox\Screenshots\CN\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24" y="1624328"/>
            <a:ext cx="6980952" cy="50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5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Setup Issues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/>
          <a:lstStyle/>
          <a:p>
            <a:r>
              <a:rPr lang="en-US" dirty="0" smtClean="0"/>
              <a:t>Connection confusion</a:t>
            </a:r>
          </a:p>
          <a:p>
            <a:pPr lvl="1"/>
            <a:r>
              <a:rPr lang="en-US" dirty="0" smtClean="0"/>
              <a:t>How to disambiguate connections from the same host?</a:t>
            </a:r>
          </a:p>
          <a:p>
            <a:pPr lvl="1"/>
            <a:r>
              <a:rPr lang="en-US" dirty="0" smtClean="0"/>
              <a:t>Random sequence numbers</a:t>
            </a:r>
          </a:p>
          <a:p>
            <a:r>
              <a:rPr lang="en-US" dirty="0" smtClean="0"/>
              <a:t>Source spoofing</a:t>
            </a:r>
          </a:p>
          <a:p>
            <a:pPr lvl="1"/>
            <a:r>
              <a:rPr lang="en-US" dirty="0" smtClean="0"/>
              <a:t>Kevin </a:t>
            </a:r>
            <a:r>
              <a:rPr lang="en-US" dirty="0" err="1" smtClean="0"/>
              <a:t>Mitnick</a:t>
            </a:r>
            <a:endParaRPr lang="en-US" dirty="0" smtClean="0"/>
          </a:p>
          <a:p>
            <a:pPr lvl="1"/>
            <a:r>
              <a:rPr lang="en-US" dirty="0" smtClean="0"/>
              <a:t>Need good random number generators!</a:t>
            </a:r>
          </a:p>
          <a:p>
            <a:r>
              <a:rPr lang="en-US" dirty="0" smtClean="0"/>
              <a:t>Connection state management</a:t>
            </a:r>
          </a:p>
          <a:p>
            <a:pPr lvl="1"/>
            <a:r>
              <a:rPr lang="en-US" dirty="0" smtClean="0"/>
              <a:t>Each SYN allocates state on the server</a:t>
            </a:r>
          </a:p>
          <a:p>
            <a:pPr lvl="1"/>
            <a:r>
              <a:rPr lang="en-US" dirty="0" smtClean="0"/>
              <a:t>SYN flood = denial of service attack</a:t>
            </a:r>
          </a:p>
          <a:p>
            <a:pPr lvl="1"/>
            <a:r>
              <a:rPr lang="en-US" dirty="0" smtClean="0"/>
              <a:t>Solution: SYN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3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Tear Down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201054" cy="5105400"/>
          </a:xfrm>
        </p:spPr>
        <p:txBody>
          <a:bodyPr/>
          <a:lstStyle/>
          <a:p>
            <a:r>
              <a:rPr lang="en-US" dirty="0" smtClean="0"/>
              <a:t>Either side can initiate tear down</a:t>
            </a:r>
          </a:p>
          <a:p>
            <a:r>
              <a:rPr lang="en-US" dirty="0" smtClean="0"/>
              <a:t>Other side may continue sending data</a:t>
            </a:r>
          </a:p>
          <a:p>
            <a:pPr lvl="1"/>
            <a:r>
              <a:rPr lang="en-US" dirty="0" smtClean="0"/>
              <a:t>Half open connection</a:t>
            </a:r>
          </a:p>
          <a:p>
            <a:pPr lvl="1"/>
            <a:r>
              <a:rPr lang="en-US" i="1" dirty="0" smtClean="0"/>
              <a:t>shutdown()</a:t>
            </a:r>
          </a:p>
          <a:p>
            <a:r>
              <a:rPr lang="en-US" dirty="0" smtClean="0"/>
              <a:t>Acknowledge the last FIN</a:t>
            </a:r>
          </a:p>
          <a:p>
            <a:pPr lvl="1"/>
            <a:r>
              <a:rPr lang="en-US" dirty="0" smtClean="0"/>
              <a:t>Sequence number + 1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44318" y="2062370"/>
            <a:ext cx="0" cy="45808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825528" y="2062369"/>
            <a:ext cx="12806" cy="45808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01054" y="160070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57297" y="160070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Server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627083" y="2184110"/>
            <a:ext cx="4127095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563463">
              <a:off x="4053950" y="2102141"/>
              <a:ext cx="2540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FIN &lt;</a:t>
              </a:r>
              <a:r>
                <a:rPr lang="en-US" sz="2400" dirty="0" err="1" smtClean="0"/>
                <a:t>SeqA</a:t>
              </a:r>
              <a:r>
                <a:rPr lang="en-US" sz="2400" dirty="0" smtClean="0"/>
                <a:t>, </a:t>
              </a:r>
              <a:r>
                <a:rPr lang="en-US" sz="2400" dirty="0"/>
                <a:t>*</a:t>
              </a:r>
              <a:r>
                <a:rPr lang="en-US" sz="2400" dirty="0" smtClean="0"/>
                <a:t>&gt;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27083" y="2949842"/>
            <a:ext cx="4152520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3402637" y="2915295"/>
              <a:ext cx="3094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 &lt;</a:t>
              </a:r>
              <a:r>
                <a:rPr lang="en-US" sz="2400" dirty="0"/>
                <a:t>*</a:t>
              </a:r>
              <a:r>
                <a:rPr lang="en-US" sz="2400" dirty="0" smtClean="0"/>
                <a:t>, SeqA+1&gt;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27083" y="4077929"/>
            <a:ext cx="4127095" cy="729025"/>
            <a:chOff x="2850395" y="3517855"/>
            <a:chExt cx="4810245" cy="72902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78195">
              <a:off x="4778901" y="3517855"/>
              <a:ext cx="953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27083" y="3422867"/>
            <a:ext cx="4152520" cy="671331"/>
            <a:chOff x="2823952" y="2915295"/>
            <a:chExt cx="4836689" cy="67133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186503">
              <a:off x="4463159" y="2915295"/>
              <a:ext cx="973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01658" y="4897991"/>
            <a:ext cx="4152520" cy="671331"/>
            <a:chOff x="2823952" y="2915295"/>
            <a:chExt cx="4836689" cy="671331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1186503">
              <a:off x="3687371" y="2915295"/>
              <a:ext cx="2524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FIN &lt;</a:t>
              </a:r>
              <a:r>
                <a:rPr lang="en-US" sz="2400" dirty="0" err="1" smtClean="0"/>
                <a:t>SeqB</a:t>
              </a:r>
              <a:r>
                <a:rPr lang="en-US" sz="2400" dirty="0" smtClean="0"/>
                <a:t>, *&gt;</a:t>
              </a:r>
              <a:endParaRPr 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27081" y="5568652"/>
            <a:ext cx="4127095" cy="729025"/>
            <a:chOff x="2850395" y="3517855"/>
            <a:chExt cx="4810245" cy="72902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478195">
              <a:off x="3707411" y="3517855"/>
              <a:ext cx="3096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 &lt;*, SeqB+1&gt;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6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Number 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095520"/>
          </a:xfrm>
        </p:spPr>
        <p:txBody>
          <a:bodyPr/>
          <a:lstStyle/>
          <a:p>
            <a:r>
              <a:rPr lang="en-US" dirty="0" smtClean="0"/>
              <a:t>TCP uses a byte stream abstraction</a:t>
            </a:r>
          </a:p>
          <a:p>
            <a:pPr lvl="1"/>
            <a:r>
              <a:rPr lang="en-US" dirty="0" smtClean="0"/>
              <a:t>Each byte in each stream is numbered</a:t>
            </a:r>
          </a:p>
          <a:p>
            <a:pPr lvl="1"/>
            <a:r>
              <a:rPr lang="en-US" dirty="0" smtClean="0"/>
              <a:t>32-bit value, wraps around</a:t>
            </a:r>
          </a:p>
          <a:p>
            <a:pPr lvl="1"/>
            <a:r>
              <a:rPr lang="en-US" dirty="0" smtClean="0"/>
              <a:t>Initial, random values selected during setup</a:t>
            </a:r>
          </a:p>
          <a:p>
            <a:r>
              <a:rPr lang="en-US" dirty="0" smtClean="0"/>
              <a:t>Byte stream broken down into segments (packets)</a:t>
            </a:r>
          </a:p>
          <a:p>
            <a:pPr lvl="1"/>
            <a:r>
              <a:rPr lang="en-US" dirty="0" smtClean="0"/>
              <a:t>Size limited by the Maximum Segment Size (MSS)</a:t>
            </a:r>
          </a:p>
          <a:p>
            <a:pPr lvl="1"/>
            <a:r>
              <a:rPr lang="en-US" dirty="0" smtClean="0"/>
              <a:t>Set to limit fragmentation</a:t>
            </a:r>
          </a:p>
          <a:p>
            <a:r>
              <a:rPr lang="en-US" dirty="0" smtClean="0"/>
              <a:t>Each segment has a sequence number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7793" y="6246562"/>
            <a:ext cx="8031296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0160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Segment 8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23562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Segment 9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704901" y="6266754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Segment 10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1189822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0435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87249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85248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854" y="563695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13450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93387" y="563695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14950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76282" y="563695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16050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441517" y="5636953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17550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592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Communication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420299"/>
            <a:ext cx="8839200" cy="1285300"/>
          </a:xfrm>
        </p:spPr>
        <p:txBody>
          <a:bodyPr/>
          <a:lstStyle/>
          <a:p>
            <a:r>
              <a:rPr lang="en-US" dirty="0" smtClean="0"/>
              <a:t>Each side of the connection can send and receive</a:t>
            </a:r>
          </a:p>
          <a:p>
            <a:pPr lvl="1"/>
            <a:r>
              <a:rPr lang="en-US" dirty="0" smtClean="0"/>
              <a:t>Different sequence numbers for each direction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6464" y="2153976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82373" y="2153976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66423" y="159315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46379" y="1593158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Server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467772" y="2117572"/>
            <a:ext cx="4125717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95395">
              <a:off x="4007858" y="2102141"/>
              <a:ext cx="2632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 (1460 bytes)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23798" y="2943028"/>
            <a:ext cx="4169692" cy="659029"/>
            <a:chOff x="2772400" y="2927597"/>
            <a:chExt cx="4888241" cy="659029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31928">
              <a:off x="2772400" y="2927597"/>
              <a:ext cx="372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Data/ACK (730 bytes)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67772" y="3622428"/>
            <a:ext cx="4151374" cy="639883"/>
            <a:chOff x="2850395" y="3606997"/>
            <a:chExt cx="4840159" cy="639883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34769">
              <a:off x="3784036" y="3606997"/>
              <a:ext cx="3906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Data/ACK (1460 bytes)</a:t>
              </a:r>
              <a:endParaRPr lang="en-US" sz="2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3549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Seq.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2214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Ack.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15893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Seq.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94558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Ack.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48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2213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23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1799" y="265184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23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30464" y="2651841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1461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3615" y="339647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1461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82280" y="3396475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753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51799" y="406225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753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30464" y="406225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2921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 flipH="1">
            <a:off x="619977" y="3961279"/>
            <a:ext cx="3125757" cy="954107"/>
            <a:chOff x="1219200" y="4876799"/>
            <a:chExt cx="5181606" cy="1396951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3173"/>
                <a:gd name="adj2" fmla="val -9525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Data and ACK in the same packet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051799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23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30464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6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3" grpId="0"/>
      <p:bldP spid="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Problem: how many packets should a sender transmit?</a:t>
            </a:r>
          </a:p>
          <a:p>
            <a:pPr lvl="1"/>
            <a:r>
              <a:rPr lang="en-US" dirty="0" smtClean="0"/>
              <a:t>Too many packets may overwhelm the receiver</a:t>
            </a:r>
          </a:p>
          <a:p>
            <a:pPr lvl="1"/>
            <a:r>
              <a:rPr lang="en-US" dirty="0" smtClean="0"/>
              <a:t>Size of the receivers buffers may change over time</a:t>
            </a:r>
          </a:p>
          <a:p>
            <a:r>
              <a:rPr lang="en-US" dirty="0" smtClean="0"/>
              <a:t>Solution: sliding window</a:t>
            </a:r>
          </a:p>
          <a:p>
            <a:pPr lvl="1"/>
            <a:r>
              <a:rPr lang="en-US" dirty="0" smtClean="0"/>
              <a:t>Receiver tells the sender how big their buffer is</a:t>
            </a:r>
          </a:p>
          <a:p>
            <a:pPr lvl="1"/>
            <a:r>
              <a:rPr lang="en-US" dirty="0" smtClean="0"/>
              <a:t>Called the </a:t>
            </a:r>
            <a:r>
              <a:rPr lang="en-US" dirty="0" smtClean="0">
                <a:solidFill>
                  <a:schemeClr val="accent1"/>
                </a:solidFill>
              </a:rPr>
              <a:t>advertised window</a:t>
            </a:r>
          </a:p>
          <a:p>
            <a:pPr lvl="1"/>
            <a:r>
              <a:rPr lang="en-US" dirty="0" smtClean="0"/>
              <a:t>For window size </a:t>
            </a:r>
            <a:r>
              <a:rPr lang="en-US" i="1" dirty="0" smtClean="0"/>
              <a:t>n</a:t>
            </a:r>
            <a:r>
              <a:rPr lang="en-US" dirty="0" smtClean="0"/>
              <a:t>, sender may transmit </a:t>
            </a:r>
            <a:r>
              <a:rPr lang="en-US" i="1" dirty="0" smtClean="0"/>
              <a:t>n</a:t>
            </a:r>
            <a:r>
              <a:rPr lang="en-US" dirty="0" smtClean="0"/>
              <a:t> bytes without receiving an ACK</a:t>
            </a:r>
          </a:p>
          <a:p>
            <a:pPr lvl="1"/>
            <a:r>
              <a:rPr lang="en-US" dirty="0" smtClean="0"/>
              <a:t>After each ACK, the window slides forward</a:t>
            </a:r>
          </a:p>
          <a:p>
            <a:r>
              <a:rPr lang="en-US" dirty="0" smtClean="0"/>
              <a:t>Window may go to zero!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1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Control: Sender Side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9463" y="2546773"/>
            <a:ext cx="3828463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Sequence Number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19463" y="2157139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Src</a:t>
            </a:r>
            <a:r>
              <a:rPr lang="en-US" sz="2000" dirty="0" smtClean="0"/>
              <a:t>. Port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19460" y="2927133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Acknowledgement Number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133052" y="331591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Window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133055" y="3690903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Urgent Pointer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842260" y="3310785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Flags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22975" y="3695095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Checksum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22974" y="3304902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HL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80090" y="1686103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Packet Sent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884113" y="2156481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Dest</a:t>
            </a:r>
            <a:r>
              <a:rPr lang="en-US" sz="2000" dirty="0" smtClean="0"/>
              <a:t>. Port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4965902" y="2156481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Src</a:t>
            </a:r>
            <a:r>
              <a:rPr lang="en-US" sz="2000" dirty="0" smtClean="0"/>
              <a:t>. Port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4965899" y="2926475"/>
            <a:ext cx="3828463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Acknowledgement Number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6879491" y="3304244"/>
            <a:ext cx="1912398" cy="3836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Window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879494" y="3690245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Urgent Pointer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5588699" y="3310127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Flags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4969414" y="3694437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Checksum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4969413" y="3304244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HL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600319" y="1685445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Packet Received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126657" y="215713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Dest</a:t>
            </a:r>
            <a:r>
              <a:rPr lang="en-US" sz="2000" dirty="0" smtClean="0"/>
              <a:t>. Port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4965902" y="2546115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Sequence Number</a:t>
            </a:r>
            <a:endParaRPr lang="en-US" sz="2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9460" y="5480753"/>
            <a:ext cx="8572429" cy="4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9460" y="5500944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ACKed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02369" y="5500944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Sent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446416" y="5500944"/>
            <a:ext cx="1689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Be Sent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1619480" y="5375172"/>
            <a:ext cx="220338" cy="22033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304354" y="5375172"/>
            <a:ext cx="220338" cy="220338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87249" y="5375172"/>
            <a:ext cx="220338" cy="2203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621134" y="537517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91240" y="5500943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Outside Window</a:t>
            </a:r>
            <a:endParaRPr lang="en-US" sz="2400" dirty="0"/>
          </a:p>
        </p:txBody>
      </p:sp>
      <p:cxnSp>
        <p:nvCxnSpPr>
          <p:cNvPr id="43" name="Elbow Connector 42"/>
          <p:cNvCxnSpPr>
            <a:stCxn id="18" idx="1"/>
          </p:cNvCxnSpPr>
          <p:nvPr/>
        </p:nvCxnSpPr>
        <p:spPr>
          <a:xfrm rot="10800000" flipV="1">
            <a:off x="4505675" y="3118300"/>
            <a:ext cx="460224" cy="1567999"/>
          </a:xfrm>
          <a:prstGeom prst="bentConnector2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29" idx="0"/>
          </p:cNvCxnSpPr>
          <p:nvPr/>
        </p:nvCxnSpPr>
        <p:spPr>
          <a:xfrm rot="10800000" flipV="1">
            <a:off x="1729649" y="4686300"/>
            <a:ext cx="2776026" cy="688872"/>
          </a:xfrm>
          <a:prstGeom prst="bentConnector2">
            <a:avLst/>
          </a:prstGeom>
          <a:ln w="762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</p:cNvCxnSpPr>
          <p:nvPr/>
        </p:nvCxnSpPr>
        <p:spPr>
          <a:xfrm>
            <a:off x="4047926" y="2738599"/>
            <a:ext cx="243209" cy="880826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30" idx="0"/>
          </p:cNvCxnSpPr>
          <p:nvPr/>
        </p:nvCxnSpPr>
        <p:spPr>
          <a:xfrm rot="5400000">
            <a:off x="2974956" y="4058993"/>
            <a:ext cx="1755747" cy="876611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 rot="16200000">
            <a:off x="3208515" y="4351538"/>
            <a:ext cx="510038" cy="3467772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735235" y="6276135"/>
            <a:ext cx="1358578" cy="625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Window</a:t>
            </a:r>
            <a:endParaRPr lang="en-US" sz="2400" b="1" dirty="0"/>
          </a:p>
        </p:txBody>
      </p:sp>
      <p:cxnSp>
        <p:nvCxnSpPr>
          <p:cNvPr id="61" name="Elbow Connector 60"/>
          <p:cNvCxnSpPr>
            <a:stCxn id="19" idx="3"/>
          </p:cNvCxnSpPr>
          <p:nvPr/>
        </p:nvCxnSpPr>
        <p:spPr>
          <a:xfrm>
            <a:off x="8791889" y="3496070"/>
            <a:ext cx="164824" cy="2780065"/>
          </a:xfrm>
          <a:prstGeom prst="bentConnector2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307587" y="6276135"/>
            <a:ext cx="364912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906570" y="4373332"/>
            <a:ext cx="1631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App Write</a:t>
            </a:r>
            <a:endParaRPr lang="en-US" sz="2400" b="1" dirty="0"/>
          </a:p>
        </p:txBody>
      </p:sp>
      <p:cxnSp>
        <p:nvCxnSpPr>
          <p:cNvPr id="66" name="Straight Arrow Connector 65"/>
          <p:cNvCxnSpPr>
            <a:stCxn id="64" idx="2"/>
            <a:endCxn id="32" idx="0"/>
          </p:cNvCxnSpPr>
          <p:nvPr/>
        </p:nvCxnSpPr>
        <p:spPr>
          <a:xfrm>
            <a:off x="7722275" y="4834997"/>
            <a:ext cx="9028" cy="540175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 flipH="1">
            <a:off x="619977" y="4073897"/>
            <a:ext cx="3125757" cy="954107"/>
            <a:chOff x="1219200" y="4876799"/>
            <a:chExt cx="5181606" cy="1396951"/>
          </a:xfrm>
        </p:grpSpPr>
        <p:sp>
          <p:nvSpPr>
            <p:cNvPr id="68" name="Rectangular Callout 67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-6034"/>
                <a:gd name="adj2" fmla="val 875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Must be buffered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until </a:t>
              </a:r>
              <a:r>
                <a:rPr kumimoji="0" lang="en-US" sz="2800" b="0" i="0" u="none" strike="noStrike" kern="0" cap="none" spc="0" normalizeH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ACKed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8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9" grpId="0"/>
      <p:bldP spid="51" grpId="0" animBg="1"/>
      <p:bldP spid="52" grpId="0"/>
      <p:bldP spid="6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 flipH="1">
            <a:off x="3212332" y="227794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212332" y="2648541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212332" y="2968720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212332" y="364187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212332" y="431992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201804" y="489725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3201804" y="550730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27268" y="1584097"/>
            <a:ext cx="0" cy="505785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849" y="1580411"/>
            <a:ext cx="12806" cy="506153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797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611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424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2375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0507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863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677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490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30357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57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71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084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8975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7107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523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337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150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96357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5799" y="1708440"/>
            <a:ext cx="843960" cy="119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212332" y="1683422"/>
            <a:ext cx="2290108" cy="552330"/>
            <a:chOff x="2850395" y="3694550"/>
            <a:chExt cx="4810245" cy="55233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429636" y="1697804"/>
            <a:ext cx="1632542" cy="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220416" y="2004226"/>
            <a:ext cx="2290108" cy="552330"/>
            <a:chOff x="2850395" y="3694550"/>
            <a:chExt cx="4810245" cy="55233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12332" y="2325030"/>
            <a:ext cx="2290108" cy="552330"/>
            <a:chOff x="2850395" y="3694550"/>
            <a:chExt cx="4810245" cy="55233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212332" y="2963363"/>
            <a:ext cx="2290108" cy="552330"/>
            <a:chOff x="2850395" y="3694550"/>
            <a:chExt cx="4810245" cy="55233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12332" y="3284167"/>
            <a:ext cx="1653969" cy="493918"/>
            <a:chOff x="2850395" y="3694550"/>
            <a:chExt cx="3474070" cy="49391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850395" y="3694550"/>
              <a:ext cx="3235569" cy="3715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212332" y="3647293"/>
            <a:ext cx="2290108" cy="552330"/>
            <a:chOff x="2850395" y="3694550"/>
            <a:chExt cx="4810245" cy="552330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6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212332" y="4284683"/>
            <a:ext cx="2290108" cy="552330"/>
            <a:chOff x="2850395" y="3694550"/>
            <a:chExt cx="4810245" cy="552330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sp>
        <p:nvSpPr>
          <p:cNvPr id="70" name="Multiply 69"/>
          <p:cNvSpPr/>
          <p:nvPr/>
        </p:nvSpPr>
        <p:spPr>
          <a:xfrm rot="812648">
            <a:off x="4669750" y="3509528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01804" y="4896994"/>
            <a:ext cx="2290108" cy="552330"/>
            <a:chOff x="2850395" y="3694550"/>
            <a:chExt cx="4810245" cy="552330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14709" y="5173159"/>
            <a:ext cx="2290108" cy="552330"/>
            <a:chOff x="2850395" y="3694550"/>
            <a:chExt cx="4810245" cy="552330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201423" y="5493963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27119" y="2899287"/>
            <a:ext cx="2224428" cy="340241"/>
            <a:chOff x="827119" y="2955849"/>
            <a:chExt cx="2224428" cy="340241"/>
          </a:xfrm>
        </p:grpSpPr>
        <p:sp>
          <p:nvSpPr>
            <p:cNvPr id="31" name="Rectangle 30"/>
            <p:cNvSpPr/>
            <p:nvPr/>
          </p:nvSpPr>
          <p:spPr>
            <a:xfrm>
              <a:off x="827119" y="2955849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741518" y="2967928"/>
              <a:ext cx="1310029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1108439" y="3239528"/>
            <a:ext cx="1943108" cy="340241"/>
            <a:chOff x="1108439" y="3296090"/>
            <a:chExt cx="1943108" cy="340241"/>
          </a:xfrm>
        </p:grpSpPr>
        <p:sp>
          <p:nvSpPr>
            <p:cNvPr id="32" name="Rectangle 31"/>
            <p:cNvSpPr/>
            <p:nvPr/>
          </p:nvSpPr>
          <p:spPr>
            <a:xfrm>
              <a:off x="1108439" y="3296090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1952399" y="3296090"/>
              <a:ext cx="1099148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1389759" y="3579769"/>
            <a:ext cx="1661788" cy="669852"/>
            <a:chOff x="1389759" y="3636331"/>
            <a:chExt cx="1661788" cy="669852"/>
          </a:xfrm>
        </p:grpSpPr>
        <p:sp>
          <p:nvSpPr>
            <p:cNvPr id="33" name="Rectangle 32"/>
            <p:cNvSpPr/>
            <p:nvPr/>
          </p:nvSpPr>
          <p:spPr>
            <a:xfrm>
              <a:off x="1389759" y="3636331"/>
              <a:ext cx="843960" cy="669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2264283" y="3647230"/>
              <a:ext cx="78726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677720" y="4249621"/>
            <a:ext cx="1373159" cy="1828804"/>
            <a:chOff x="1677720" y="4306183"/>
            <a:chExt cx="1373159" cy="1828804"/>
          </a:xfrm>
        </p:grpSpPr>
        <p:sp>
          <p:nvSpPr>
            <p:cNvPr id="34" name="Rectangle 33"/>
            <p:cNvSpPr/>
            <p:nvPr/>
          </p:nvSpPr>
          <p:spPr>
            <a:xfrm>
              <a:off x="1677720" y="4306183"/>
              <a:ext cx="843960" cy="1828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605637" y="4306183"/>
              <a:ext cx="445242" cy="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/>
          <p:cNvCxnSpPr/>
          <p:nvPr/>
        </p:nvCxnSpPr>
        <p:spPr>
          <a:xfrm>
            <a:off x="2606303" y="4871016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1952399" y="6076040"/>
            <a:ext cx="1129788" cy="342626"/>
            <a:chOff x="1952399" y="6132602"/>
            <a:chExt cx="1129788" cy="342626"/>
          </a:xfrm>
        </p:grpSpPr>
        <p:sp>
          <p:nvSpPr>
            <p:cNvPr id="35" name="Rectangle 34"/>
            <p:cNvSpPr/>
            <p:nvPr/>
          </p:nvSpPr>
          <p:spPr>
            <a:xfrm>
              <a:off x="1952399" y="6134987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840573" y="6132602"/>
              <a:ext cx="24161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5879799" y="1709887"/>
            <a:ext cx="843960" cy="504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627552" y="2203854"/>
            <a:ext cx="1376635" cy="352702"/>
            <a:chOff x="5627552" y="2260416"/>
            <a:chExt cx="1376635" cy="352702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5627552" y="2260416"/>
              <a:ext cx="24161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6160227" y="2271049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664393" y="2540766"/>
            <a:ext cx="1622006" cy="358521"/>
            <a:chOff x="5664393" y="2597328"/>
            <a:chExt cx="1622006" cy="358521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5664393" y="2597328"/>
              <a:ext cx="4452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6442439" y="2613780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27552" y="2883276"/>
            <a:ext cx="1940167" cy="696492"/>
            <a:chOff x="5627552" y="2939838"/>
            <a:chExt cx="1940167" cy="696492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5627552" y="2939838"/>
              <a:ext cx="78726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6723759" y="2951233"/>
              <a:ext cx="843960" cy="6850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663818" y="3560332"/>
            <a:ext cx="2195178" cy="1888991"/>
            <a:chOff x="5663818" y="3616894"/>
            <a:chExt cx="2195178" cy="1888991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5663818" y="3616894"/>
              <a:ext cx="97155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7015036" y="3636330"/>
              <a:ext cx="843960" cy="186955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653760" y="5436244"/>
            <a:ext cx="2476599" cy="355149"/>
            <a:chOff x="5653760" y="5492806"/>
            <a:chExt cx="2476599" cy="355149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5653760" y="5492806"/>
              <a:ext cx="1310029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286399" y="5505886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637902" y="5771219"/>
            <a:ext cx="2773777" cy="319713"/>
            <a:chOff x="5637902" y="5827781"/>
            <a:chExt cx="2773777" cy="319713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5637902" y="5827781"/>
              <a:ext cx="16325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7567719" y="5847955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5637902" y="419703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5675123" y="6081963"/>
            <a:ext cx="3017876" cy="304016"/>
            <a:chOff x="5675123" y="6138525"/>
            <a:chExt cx="3017876" cy="304016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5675123" y="6138525"/>
              <a:ext cx="1793792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7849039" y="6143002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3" name="Straight Connector 142"/>
          <p:cNvCxnSpPr/>
          <p:nvPr/>
        </p:nvCxnSpPr>
        <p:spPr>
          <a:xfrm>
            <a:off x="5637901" y="484482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616936" y="5444935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82750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233734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grpSp>
        <p:nvGrpSpPr>
          <p:cNvPr id="119" name="Group 118"/>
          <p:cNvGrpSpPr/>
          <p:nvPr/>
        </p:nvGrpSpPr>
        <p:grpSpPr>
          <a:xfrm flipH="1">
            <a:off x="103695" y="4138163"/>
            <a:ext cx="8898902" cy="1409080"/>
            <a:chOff x="1219200" y="4872043"/>
            <a:chExt cx="5181606" cy="1389751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7" y="4872043"/>
              <a:ext cx="5181599" cy="1365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TCP is ACK Clocked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Short RTT </a:t>
              </a:r>
              <a:r>
                <a:rPr lang="en-US" sz="2800" kern="0" dirty="0" smtClean="0">
                  <a:solidFill>
                    <a:sysClr val="window" lastClr="FFFFFF"/>
                  </a:solidFill>
                  <a:sym typeface="Wingdings" pitchFamily="2" charset="2"/>
                </a:rPr>
                <a:t> quick ACK 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w</a:t>
              </a:r>
              <a:r>
                <a:rPr lang="en-US" sz="2800" kern="0" dirty="0" smtClean="0">
                  <a:solidFill>
                    <a:sysClr val="window" lastClr="FFFFFF"/>
                  </a:solidFill>
                  <a:sym typeface="Wingdings" pitchFamily="2" charset="2"/>
                </a:rPr>
                <a:t>indow slides quickly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Long RTT 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slow ACK  window slides slowly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067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the Receiver ACK?</a:t>
            </a:r>
            <a:endParaRPr lang="en-US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ACK </a:t>
            </a:r>
            <a:r>
              <a:rPr lang="en-US" dirty="0" smtClean="0">
                <a:solidFill>
                  <a:schemeClr val="accent1"/>
                </a:solidFill>
              </a:rPr>
              <a:t>every packet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i="1" dirty="0">
                <a:solidFill>
                  <a:schemeClr val="accent1"/>
                </a:solidFill>
              </a:rPr>
              <a:t>cumulative ACK</a:t>
            </a:r>
            <a:r>
              <a:rPr lang="en-US" dirty="0"/>
              <a:t>, where an ACK for sequence </a:t>
            </a:r>
            <a:r>
              <a:rPr lang="en-US" i="1" dirty="0"/>
              <a:t>n</a:t>
            </a:r>
            <a:r>
              <a:rPr lang="en-US" dirty="0"/>
              <a:t> implies ACKS for all </a:t>
            </a:r>
            <a:r>
              <a:rPr lang="en-US" i="1" dirty="0"/>
              <a:t>k</a:t>
            </a:r>
            <a:r>
              <a:rPr lang="en-US" dirty="0"/>
              <a:t> &lt; </a:t>
            </a:r>
            <a:r>
              <a:rPr lang="en-US" i="1" dirty="0"/>
              <a:t>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i="1" dirty="0" smtClean="0">
                <a:solidFill>
                  <a:schemeClr val="accent1"/>
                </a:solidFill>
              </a:rPr>
              <a:t>negative ACKs </a:t>
            </a:r>
            <a:r>
              <a:rPr lang="en-US" dirty="0" smtClean="0"/>
              <a:t>(NACKs), indicating which packet did not arrive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i="1" dirty="0" smtClean="0">
                <a:solidFill>
                  <a:schemeClr val="accent1"/>
                </a:solidFill>
              </a:rPr>
              <a:t>selective ACKs </a:t>
            </a:r>
            <a:r>
              <a:rPr lang="en-US" dirty="0" smtClean="0"/>
              <a:t>(SACKs), indicating those that did arrive, even if not in order</a:t>
            </a:r>
          </a:p>
          <a:p>
            <a:pPr marL="834390" lvl="1" indent="-514350"/>
            <a:r>
              <a:rPr lang="en-US" dirty="0" smtClean="0"/>
              <a:t>SACK is an actual TCP extension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2724" y="1561669"/>
            <a:ext cx="3926744" cy="64420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2723" y="4080197"/>
            <a:ext cx="8370827" cy="15193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0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Numbers, Revisited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32 bits, unsigned</a:t>
            </a:r>
          </a:p>
          <a:p>
            <a:pPr lvl="1"/>
            <a:r>
              <a:rPr lang="en-US" dirty="0" smtClean="0"/>
              <a:t>Why so big?</a:t>
            </a:r>
          </a:p>
          <a:p>
            <a:r>
              <a:rPr lang="en-US" dirty="0" smtClean="0"/>
              <a:t>For the sliding window you need…</a:t>
            </a:r>
          </a:p>
          <a:p>
            <a:pPr lvl="1"/>
            <a:r>
              <a:rPr lang="en-US" dirty="0" smtClean="0"/>
              <a:t>|Sequence # Space| &gt; 2 * |Sending Window Size|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32</a:t>
            </a:r>
            <a:r>
              <a:rPr lang="en-US" dirty="0" smtClean="0"/>
              <a:t> &gt; 2 * 2</a:t>
            </a:r>
            <a:r>
              <a:rPr lang="en-US" baseline="30000" dirty="0" smtClean="0"/>
              <a:t>16</a:t>
            </a:r>
          </a:p>
          <a:p>
            <a:r>
              <a:rPr lang="en-US" dirty="0" smtClean="0"/>
              <a:t>Guard against stray packets</a:t>
            </a:r>
          </a:p>
          <a:p>
            <a:pPr lvl="1"/>
            <a:r>
              <a:rPr lang="en-US" dirty="0" smtClean="0"/>
              <a:t>IP packets have a maximum segment lifetime (MSL) of 120 seconds</a:t>
            </a:r>
          </a:p>
          <a:p>
            <a:pPr lvl="2"/>
            <a:r>
              <a:rPr lang="en-US" dirty="0" smtClean="0"/>
              <a:t>i.e. a packet can linger in the network for 3 minutes</a:t>
            </a:r>
          </a:p>
          <a:p>
            <a:pPr lvl="1"/>
            <a:r>
              <a:rPr lang="en-US" dirty="0" smtClean="0"/>
              <a:t>Sequence number would wrap around at 286Mbps</a:t>
            </a:r>
          </a:p>
          <a:p>
            <a:pPr lvl="2"/>
            <a:r>
              <a:rPr lang="en-US" dirty="0" smtClean="0"/>
              <a:t>What about GigE? PAWS algorithm + TCP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Silly Window Syndrome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 what if the window size is very small?</a:t>
            </a:r>
          </a:p>
          <a:p>
            <a:pPr lvl="1"/>
            <a:r>
              <a:rPr lang="en-US" dirty="0" smtClean="0"/>
              <a:t>Multiple, small packets, headers dominate data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smtClean="0"/>
              <a:t>Equivalent problem: sender transmits packets one byte at a time</a:t>
            </a:r>
          </a:p>
          <a:p>
            <a:pPr marL="1654175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for (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x = 0; x &lt; </a:t>
            </a:r>
            <a:r>
              <a:rPr lang="en-US" dirty="0" err="1" smtClean="0">
                <a:solidFill>
                  <a:schemeClr val="tx2"/>
                </a:solidFill>
              </a:rPr>
              <a:t>strlen</a:t>
            </a:r>
            <a:r>
              <a:rPr lang="en-US" dirty="0" smtClean="0">
                <a:solidFill>
                  <a:schemeClr val="tx2"/>
                </a:solidFill>
              </a:rPr>
              <a:t>(data); ++x)</a:t>
            </a:r>
          </a:p>
          <a:p>
            <a:pPr marL="1654175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write(socket, data + x, 1);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053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477927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466477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597351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543370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674244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712412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843286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8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146" name="Picture 2" descr="C:\Users\Admin\Dropbox\Screenshots\CN\3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01" y="1600200"/>
            <a:ext cx="6526198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Nagle’s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window &gt;= MSS and available data &gt;= MSS:</a:t>
            </a:r>
          </a:p>
          <a:p>
            <a:pPr marL="320040" lvl="1" indent="0">
              <a:buNone/>
            </a:pPr>
            <a:r>
              <a:rPr lang="en-US" dirty="0" smtClean="0"/>
              <a:t>	Send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Elif</a:t>
            </a:r>
            <a:r>
              <a:rPr lang="en-US" dirty="0" smtClean="0"/>
              <a:t> there is </a:t>
            </a:r>
            <a:r>
              <a:rPr lang="en-US" dirty="0" err="1" smtClean="0"/>
              <a:t>unACKed</a:t>
            </a:r>
            <a:r>
              <a:rPr lang="en-US" dirty="0" smtClean="0"/>
              <a:t> data:</a:t>
            </a:r>
          </a:p>
          <a:p>
            <a:pPr marL="32004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Enqueue</a:t>
            </a:r>
            <a:r>
              <a:rPr lang="en-US" dirty="0" smtClean="0"/>
              <a:t> data in a buffer (send after a timeout)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Else: send the data</a:t>
            </a:r>
          </a:p>
          <a:p>
            <a:endParaRPr lang="en-US" dirty="0" smtClean="0"/>
          </a:p>
          <a:p>
            <a:r>
              <a:rPr lang="en-US" dirty="0" smtClean="0"/>
              <a:t>Problem: Nagle’s Algorithm delays transmissions</a:t>
            </a:r>
          </a:p>
          <a:p>
            <a:pPr lvl="1"/>
            <a:r>
              <a:rPr lang="en-US" dirty="0" smtClean="0"/>
              <a:t>What if you need to send a packet immediately?</a:t>
            </a:r>
            <a:endParaRPr lang="en-US" dirty="0"/>
          </a:p>
          <a:p>
            <a:pPr marL="88011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flag = </a:t>
            </a:r>
            <a:r>
              <a:rPr lang="en-US" dirty="0" smtClean="0"/>
              <a:t>1;</a:t>
            </a:r>
          </a:p>
          <a:p>
            <a:pPr marL="88011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 err="1" smtClean="0"/>
              <a:t>setsockopt</a:t>
            </a:r>
            <a:r>
              <a:rPr lang="en-US" dirty="0" smtClean="0"/>
              <a:t>(sock</a:t>
            </a:r>
            <a:r>
              <a:rPr lang="en-US" dirty="0"/>
              <a:t>, IPPROTO_TCP, TCP_NODELAY, </a:t>
            </a:r>
            <a:r>
              <a:rPr lang="en-US" dirty="0" smtClean="0"/>
              <a:t>		(</a:t>
            </a:r>
            <a:r>
              <a:rPr lang="en-US" dirty="0"/>
              <a:t>char *) &amp;flag,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));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 flipH="1">
            <a:off x="5372733" y="2033858"/>
            <a:ext cx="1974368" cy="977840"/>
            <a:chOff x="1219200" y="4830095"/>
            <a:chExt cx="5181606" cy="1431699"/>
          </a:xfrm>
        </p:grpSpPr>
        <p:sp>
          <p:nvSpPr>
            <p:cNvPr id="6" name="Rectangular Callout 5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157348"/>
                <a:gd name="adj2" fmla="val -2818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8" y="4830095"/>
              <a:ext cx="5181598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Send a full packet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flipH="1">
            <a:off x="4720863" y="3439159"/>
            <a:ext cx="4338084" cy="954107"/>
            <a:chOff x="1219200" y="4876799"/>
            <a:chExt cx="5181606" cy="1396951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598" cy="1384995"/>
            </a:xfrm>
            <a:prstGeom prst="wedgeRectCallout">
              <a:avLst>
                <a:gd name="adj1" fmla="val 67764"/>
                <a:gd name="adj2" fmla="val -248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Send a non-full packet if nothing else is happening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91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 smtClean="0"/>
              <a:t>Checksum detects (some) packet corruption</a:t>
            </a:r>
          </a:p>
          <a:p>
            <a:pPr lvl="1"/>
            <a:r>
              <a:rPr lang="en-US" dirty="0" smtClean="0"/>
              <a:t>Computed over IP header, TCP header, and data</a:t>
            </a:r>
          </a:p>
          <a:p>
            <a:r>
              <a:rPr lang="en-US" dirty="0" smtClean="0"/>
              <a:t>Sequence numbers catch sequence problems</a:t>
            </a:r>
          </a:p>
          <a:p>
            <a:pPr lvl="1"/>
            <a:r>
              <a:rPr lang="en-US" dirty="0" smtClean="0"/>
              <a:t>Duplicates are ignored</a:t>
            </a:r>
          </a:p>
          <a:p>
            <a:pPr lvl="1"/>
            <a:r>
              <a:rPr lang="en-US" dirty="0" smtClean="0"/>
              <a:t>Out-of-order packets are reordered or dropped</a:t>
            </a:r>
          </a:p>
          <a:p>
            <a:pPr lvl="1"/>
            <a:r>
              <a:rPr lang="en-US" dirty="0" smtClean="0"/>
              <a:t>Missing sequence numbers indicate lost packets</a:t>
            </a:r>
          </a:p>
          <a:p>
            <a:r>
              <a:rPr lang="en-US" dirty="0" smtClean="0"/>
              <a:t>Lost segments detected by sender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1"/>
                </a:solidFill>
              </a:rPr>
              <a:t>timeout</a:t>
            </a:r>
            <a:r>
              <a:rPr lang="en-US" dirty="0" smtClean="0"/>
              <a:t> to detect missing ACKs</a:t>
            </a:r>
          </a:p>
          <a:p>
            <a:pPr lvl="1"/>
            <a:r>
              <a:rPr lang="en-US" dirty="0" smtClean="0"/>
              <a:t>Need to estimate RTT to calibrate the timeout</a:t>
            </a:r>
          </a:p>
          <a:p>
            <a:pPr lvl="1"/>
            <a:r>
              <a:rPr lang="en-US" dirty="0" smtClean="0"/>
              <a:t>Sender must keep copies of all data until 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Retransmission Time Outs (RTO)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663995"/>
          </a:xfrm>
        </p:spPr>
        <p:txBody>
          <a:bodyPr/>
          <a:lstStyle/>
          <a:p>
            <a:r>
              <a:rPr lang="en-US" dirty="0" smtClean="0"/>
              <a:t>Problem: time-out is linked to round trip time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4430" y="2725938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39011" y="2722252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05359" y="2560807"/>
            <a:ext cx="1998629" cy="682881"/>
            <a:chOff x="2210670" y="1973414"/>
            <a:chExt cx="4221087" cy="68288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3353836" cy="44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2210670" y="1973414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Initial Send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95738" y="4437099"/>
            <a:ext cx="2290108" cy="659029"/>
            <a:chOff x="2823952" y="2927597"/>
            <a:chExt cx="4836689" cy="65902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131928">
              <a:off x="4156463" y="2927597"/>
              <a:ext cx="958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5738" y="3686849"/>
            <a:ext cx="2290108" cy="743370"/>
            <a:chOff x="2850395" y="3503510"/>
            <a:chExt cx="4810245" cy="74337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737497">
              <a:off x="4186572" y="3503510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Retry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19672" y="2802272"/>
            <a:ext cx="837591" cy="1075615"/>
            <a:chOff x="2014791" y="2763244"/>
            <a:chExt cx="837591" cy="1439131"/>
          </a:xfrm>
        </p:grpSpPr>
        <p:sp>
          <p:nvSpPr>
            <p:cNvPr id="18" name="Left Brace 17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RTO</a:t>
              </a:r>
              <a:endParaRPr lang="en-US" sz="2400" dirty="0"/>
            </a:p>
          </p:txBody>
        </p:sp>
      </p:grpSp>
      <p:sp>
        <p:nvSpPr>
          <p:cNvPr id="20" name="Multiply 19"/>
          <p:cNvSpPr/>
          <p:nvPr/>
        </p:nvSpPr>
        <p:spPr>
          <a:xfrm rot="812648">
            <a:off x="2372653" y="2918980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56784" y="2729624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701365" y="2725938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358094" y="2717732"/>
            <a:ext cx="2290106" cy="738607"/>
            <a:chOff x="2823952" y="2126653"/>
            <a:chExt cx="4836684" cy="738607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Initial Send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358092" y="3424396"/>
            <a:ext cx="2290108" cy="862754"/>
            <a:chOff x="2823952" y="2922727"/>
            <a:chExt cx="4836689" cy="862754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20462123">
              <a:off x="4644590" y="292272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58092" y="3903189"/>
            <a:ext cx="2290108" cy="562615"/>
            <a:chOff x="2850395" y="3684265"/>
            <a:chExt cx="4810245" cy="562615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737497">
              <a:off x="5481889" y="3684265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Retry</a:t>
              </a:r>
              <a:endParaRPr lang="en-US" sz="2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42682" y="2805958"/>
            <a:ext cx="837591" cy="1075615"/>
            <a:chOff x="2014791" y="2763244"/>
            <a:chExt cx="837591" cy="1439131"/>
          </a:xfrm>
        </p:grpSpPr>
        <p:sp>
          <p:nvSpPr>
            <p:cNvPr id="33" name="Left Brace 32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RTO</a:t>
              </a:r>
              <a:endParaRPr lang="en-US" sz="2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 flipH="1">
            <a:off x="3209498" y="2365925"/>
            <a:ext cx="1892598" cy="977840"/>
            <a:chOff x="1219200" y="4830095"/>
            <a:chExt cx="5181606" cy="1431699"/>
          </a:xfrm>
        </p:grpSpPr>
        <p:sp>
          <p:nvSpPr>
            <p:cNvPr id="39" name="Rectangular Callout 38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65487"/>
                <a:gd name="adj2" fmla="val 4150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Timeout is too short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3670241" y="4138163"/>
            <a:ext cx="2240432" cy="1529287"/>
            <a:chOff x="1219200" y="4872043"/>
            <a:chExt cx="5181606" cy="1508309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7" y="4872043"/>
              <a:ext cx="5181599" cy="150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What about if timeout is too long?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58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Trip Time Estimation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029740"/>
            <a:ext cx="8839200" cy="2675860"/>
          </a:xfrm>
        </p:spPr>
        <p:txBody>
          <a:bodyPr/>
          <a:lstStyle/>
          <a:p>
            <a:r>
              <a:rPr lang="en-US" dirty="0" smtClean="0"/>
              <a:t>Original TCP round-trip estimator</a:t>
            </a:r>
          </a:p>
          <a:p>
            <a:pPr lvl="1"/>
            <a:r>
              <a:rPr lang="en-US" dirty="0" smtClean="0"/>
              <a:t>RTT estimated as a moving average</a:t>
            </a:r>
          </a:p>
          <a:p>
            <a:pPr lvl="1"/>
            <a:r>
              <a:rPr lang="en-US" dirty="0" err="1" smtClean="0"/>
              <a:t>new_rtt</a:t>
            </a:r>
            <a:r>
              <a:rPr lang="en-US" dirty="0" smtClean="0"/>
              <a:t> = </a:t>
            </a:r>
            <a:r>
              <a:rPr lang="el-GR" dirty="0" smtClean="0"/>
              <a:t>α</a:t>
            </a:r>
            <a:r>
              <a:rPr lang="en-US" dirty="0" smtClean="0"/>
              <a:t> (</a:t>
            </a:r>
            <a:r>
              <a:rPr lang="en-US" dirty="0" err="1" smtClean="0"/>
              <a:t>old_rtt</a:t>
            </a:r>
            <a:r>
              <a:rPr lang="en-US" dirty="0" smtClean="0"/>
              <a:t>) + (1 – </a:t>
            </a:r>
            <a:r>
              <a:rPr lang="el-GR" dirty="0" smtClean="0"/>
              <a:t>α</a:t>
            </a:r>
            <a:r>
              <a:rPr lang="en-US" dirty="0" smtClean="0"/>
              <a:t>)(</a:t>
            </a:r>
            <a:r>
              <a:rPr lang="en-US" dirty="0" err="1" smtClean="0"/>
              <a:t>new_sample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Recommended </a:t>
            </a:r>
            <a:r>
              <a:rPr lang="el-GR" dirty="0" smtClean="0"/>
              <a:t>α</a:t>
            </a:r>
            <a:r>
              <a:rPr lang="en-US" dirty="0" smtClean="0"/>
              <a:t>: 0.8-0.9 (0.875 for most TCPs)</a:t>
            </a:r>
          </a:p>
          <a:p>
            <a:r>
              <a:rPr lang="en-US" dirty="0" smtClean="0"/>
              <a:t>RTO = 2 * </a:t>
            </a:r>
            <a:r>
              <a:rPr lang="en-US" dirty="0" err="1" smtClean="0"/>
              <a:t>new_rtt</a:t>
            </a:r>
            <a:r>
              <a:rPr lang="en-US" dirty="0" smtClean="0"/>
              <a:t> (i.e. TCP is conservative)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12931" y="1783950"/>
            <a:ext cx="0" cy="184175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857512" y="1780264"/>
            <a:ext cx="0" cy="1845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14241" y="1772058"/>
            <a:ext cx="2290106" cy="738607"/>
            <a:chOff x="2823952" y="2126653"/>
            <a:chExt cx="4836684" cy="73860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14239" y="2559182"/>
            <a:ext cx="2290108" cy="782294"/>
            <a:chOff x="2823952" y="3003187"/>
            <a:chExt cx="4836689" cy="782294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0462123">
              <a:off x="4124704" y="300318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27858" y="1860284"/>
            <a:ext cx="1666030" cy="1481192"/>
            <a:chOff x="1186352" y="2763244"/>
            <a:chExt cx="1666030" cy="1439131"/>
          </a:xfrm>
        </p:grpSpPr>
        <p:sp>
          <p:nvSpPr>
            <p:cNvPr id="17" name="Left Brace 16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6352" y="3259026"/>
              <a:ext cx="1353007" cy="44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Sample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993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 Sample Ambiguity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01610"/>
            <a:ext cx="8839200" cy="1803990"/>
          </a:xfrm>
        </p:spPr>
        <p:txBody>
          <a:bodyPr/>
          <a:lstStyle/>
          <a:p>
            <a:r>
              <a:rPr lang="en-US" dirty="0" err="1" smtClean="0"/>
              <a:t>Karn’s</a:t>
            </a:r>
            <a:r>
              <a:rPr lang="en-US" dirty="0" smtClean="0"/>
              <a:t> algorithm: ignore samples for retransmitted segments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3318" y="1923660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37899" y="1919974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104247" y="1758529"/>
            <a:ext cx="1998629" cy="682881"/>
            <a:chOff x="2210670" y="1973414"/>
            <a:chExt cx="4221087" cy="68288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3353836" cy="44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2210670" y="1973414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Initial Send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94626" y="3634821"/>
            <a:ext cx="2290108" cy="659029"/>
            <a:chOff x="2823952" y="2927597"/>
            <a:chExt cx="4836689" cy="65902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131928">
              <a:off x="4156463" y="2927597"/>
              <a:ext cx="958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94626" y="2884571"/>
            <a:ext cx="2290108" cy="743370"/>
            <a:chOff x="2850395" y="3503510"/>
            <a:chExt cx="4810245" cy="74337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737497">
              <a:off x="4186572" y="3503510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Retry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216" y="1999994"/>
            <a:ext cx="837591" cy="1075615"/>
            <a:chOff x="2014791" y="2763244"/>
            <a:chExt cx="837591" cy="1439131"/>
          </a:xfrm>
        </p:grpSpPr>
        <p:sp>
          <p:nvSpPr>
            <p:cNvPr id="17" name="Left Brace 16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RTO</a:t>
              </a:r>
              <a:endParaRPr lang="en-US" sz="2400" dirty="0"/>
            </a:p>
          </p:txBody>
        </p:sp>
      </p:grpSp>
      <p:sp>
        <p:nvSpPr>
          <p:cNvPr id="19" name="Multiply 18"/>
          <p:cNvSpPr/>
          <p:nvPr/>
        </p:nvSpPr>
        <p:spPr>
          <a:xfrm rot="812648">
            <a:off x="2771541" y="2116702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95454" y="1910001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40035" y="190631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096764" y="1898109"/>
            <a:ext cx="2290106" cy="738607"/>
            <a:chOff x="2823952" y="2126653"/>
            <a:chExt cx="4836684" cy="738607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Initial Send</a:t>
              </a:r>
              <a:endParaRPr lang="en-US" sz="2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96762" y="2604773"/>
            <a:ext cx="2290108" cy="862754"/>
            <a:chOff x="2823952" y="2922727"/>
            <a:chExt cx="4836689" cy="862754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0462123">
              <a:off x="4644590" y="292272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6762" y="3083566"/>
            <a:ext cx="2290108" cy="562615"/>
            <a:chOff x="2850395" y="3684265"/>
            <a:chExt cx="4810245" cy="56261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737497">
              <a:off x="5481889" y="3684265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Retry</a:t>
              </a:r>
              <a:endParaRPr 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81352" y="1986335"/>
            <a:ext cx="837591" cy="1075615"/>
            <a:chOff x="2014791" y="2763244"/>
            <a:chExt cx="837591" cy="1439131"/>
          </a:xfrm>
        </p:grpSpPr>
        <p:sp>
          <p:nvSpPr>
            <p:cNvPr id="32" name="Left Brace 31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RTO</a:t>
              </a:r>
              <a:endParaRPr lang="en-US" sz="2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9217" y="3029065"/>
            <a:ext cx="837590" cy="1334011"/>
            <a:chOff x="2014792" y="2699063"/>
            <a:chExt cx="837590" cy="1578816"/>
          </a:xfrm>
        </p:grpSpPr>
        <p:sp>
          <p:nvSpPr>
            <p:cNvPr id="41" name="Left Brace 40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1456217" y="3257638"/>
              <a:ext cx="1578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Sample</a:t>
              </a:r>
              <a:endParaRPr lang="en-US" sz="2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48520" y="3039673"/>
            <a:ext cx="1770422" cy="461665"/>
            <a:chOff x="1081960" y="2645790"/>
            <a:chExt cx="1770422" cy="1685359"/>
          </a:xfrm>
        </p:grpSpPr>
        <p:sp>
          <p:nvSpPr>
            <p:cNvPr id="44" name="Left Brace 43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81960" y="2645790"/>
              <a:ext cx="1443703" cy="1685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Sample?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740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UDP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</a:t>
            </a:r>
            <a:r>
              <a:rPr lang="en-US" sz="4400" dirty="0" smtClean="0"/>
              <a:t>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Congestion?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56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56132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Load on the network is higher than capacity</a:t>
            </a:r>
          </a:p>
          <a:p>
            <a:pPr lvl="1"/>
            <a:r>
              <a:rPr lang="en-US" dirty="0" smtClean="0"/>
              <a:t>Capacity is not uniform across networks</a:t>
            </a:r>
          </a:p>
          <a:p>
            <a:pPr lvl="2"/>
            <a:r>
              <a:rPr lang="en-US" dirty="0" smtClean="0"/>
              <a:t>Modem vs. Cellular vs. Cable vs. Fiber Optics</a:t>
            </a:r>
          </a:p>
          <a:p>
            <a:pPr lvl="1"/>
            <a:r>
              <a:rPr lang="en-US" dirty="0" smtClean="0"/>
              <a:t>There are multiple flows competing for bandwidth</a:t>
            </a:r>
          </a:p>
          <a:p>
            <a:pPr lvl="2"/>
            <a:r>
              <a:rPr lang="en-US" dirty="0" smtClean="0"/>
              <a:t>Residential cable modem vs. corporate datacenter</a:t>
            </a:r>
          </a:p>
          <a:p>
            <a:pPr lvl="1"/>
            <a:r>
              <a:rPr lang="en-US" dirty="0" smtClean="0"/>
              <a:t>Load is not uniform over time</a:t>
            </a:r>
          </a:p>
          <a:p>
            <a:pPr lvl="2"/>
            <a:r>
              <a:rPr lang="en-US" dirty="0" smtClean="0"/>
              <a:t>10pm, Sunday night = </a:t>
            </a:r>
            <a:r>
              <a:rPr lang="en-US" dirty="0" err="1" smtClean="0"/>
              <a:t>Bittorrent</a:t>
            </a:r>
            <a:r>
              <a:rPr lang="en-US" dirty="0" smtClean="0"/>
              <a:t> Game of Thrones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2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Congestion Bad?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Results in packet </a:t>
            </a:r>
            <a:r>
              <a:rPr lang="en-US" dirty="0">
                <a:solidFill>
                  <a:schemeClr val="accent1"/>
                </a:solidFill>
              </a:rPr>
              <a:t>loss</a:t>
            </a:r>
          </a:p>
          <a:p>
            <a:pPr lvl="1"/>
            <a:r>
              <a:rPr lang="en-US" dirty="0"/>
              <a:t>Routers have finite buffers, packets must be dropped</a:t>
            </a:r>
          </a:p>
          <a:p>
            <a:r>
              <a:rPr lang="en-US" dirty="0" smtClean="0"/>
              <a:t>Practical consequences</a:t>
            </a:r>
          </a:p>
          <a:p>
            <a:pPr lvl="1"/>
            <a:r>
              <a:rPr lang="en-US" dirty="0" smtClean="0"/>
              <a:t>Router queues build up, </a:t>
            </a:r>
            <a:r>
              <a:rPr lang="en-US" dirty="0" smtClean="0">
                <a:solidFill>
                  <a:schemeClr val="accent1"/>
                </a:solidFill>
              </a:rPr>
              <a:t>delay</a:t>
            </a:r>
            <a:r>
              <a:rPr lang="en-US" dirty="0" smtClean="0"/>
              <a:t> increases</a:t>
            </a:r>
          </a:p>
          <a:p>
            <a:pPr lvl="1"/>
            <a:r>
              <a:rPr lang="en-US" dirty="0" smtClean="0"/>
              <a:t>Wasted </a:t>
            </a:r>
            <a:r>
              <a:rPr lang="en-US" dirty="0"/>
              <a:t>bandwidth from </a:t>
            </a:r>
            <a:r>
              <a:rPr lang="en-US" dirty="0">
                <a:solidFill>
                  <a:schemeClr val="accent1"/>
                </a:solidFill>
              </a:rPr>
              <a:t>retransmissions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ow network </a:t>
            </a:r>
            <a:r>
              <a:rPr lang="en-US" dirty="0" err="1" smtClean="0"/>
              <a:t>goodput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7292341" y="2120900"/>
            <a:ext cx="685800" cy="432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6"/>
          <p:cNvSpPr>
            <a:spLocks/>
          </p:cNvSpPr>
          <p:nvPr/>
        </p:nvSpPr>
        <p:spPr bwMode="auto">
          <a:xfrm>
            <a:off x="5158741" y="4315460"/>
            <a:ext cx="2209800" cy="1981200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480" y="1152"/>
              </a:cxn>
              <a:cxn ang="0">
                <a:pos x="816" y="912"/>
              </a:cxn>
              <a:cxn ang="0">
                <a:pos x="1104" y="624"/>
              </a:cxn>
              <a:cxn ang="0">
                <a:pos x="1296" y="384"/>
              </a:cxn>
              <a:cxn ang="0">
                <a:pos x="1344" y="288"/>
              </a:cxn>
              <a:cxn ang="0">
                <a:pos x="1392" y="0"/>
              </a:cxn>
            </a:cxnLst>
            <a:rect l="0" t="0" r="r" b="b"/>
            <a:pathLst>
              <a:path w="1392" h="1248">
                <a:moveTo>
                  <a:pt x="0" y="1248"/>
                </a:moveTo>
                <a:lnTo>
                  <a:pt x="480" y="1152"/>
                </a:lnTo>
                <a:lnTo>
                  <a:pt x="816" y="912"/>
                </a:lnTo>
                <a:lnTo>
                  <a:pt x="1104" y="624"/>
                </a:lnTo>
                <a:lnTo>
                  <a:pt x="1296" y="384"/>
                </a:lnTo>
                <a:lnTo>
                  <a:pt x="1344" y="288"/>
                </a:lnTo>
                <a:lnTo>
                  <a:pt x="1392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"/>
          <p:cNvSpPr>
            <a:spLocks/>
          </p:cNvSpPr>
          <p:nvPr/>
        </p:nvSpPr>
        <p:spPr bwMode="auto">
          <a:xfrm>
            <a:off x="5158741" y="2120900"/>
            <a:ext cx="2514600" cy="1771650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Danger of Increasing Load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4628201" cy="5078410"/>
          </a:xfrm>
        </p:spPr>
        <p:txBody>
          <a:bodyPr>
            <a:normAutofit/>
          </a:bodyPr>
          <a:lstStyle/>
          <a:p>
            <a:r>
              <a:rPr lang="en-US" dirty="0"/>
              <a:t>Knee – point after which </a:t>
            </a:r>
          </a:p>
          <a:p>
            <a:pPr lvl="1"/>
            <a:r>
              <a:rPr lang="en-US" dirty="0"/>
              <a:t>Throughput increases very slow</a:t>
            </a:r>
          </a:p>
          <a:p>
            <a:pPr lvl="1"/>
            <a:r>
              <a:rPr lang="en-US" dirty="0"/>
              <a:t>Delay increases </a:t>
            </a:r>
            <a:r>
              <a:rPr lang="en-US" dirty="0" smtClean="0"/>
              <a:t>fast</a:t>
            </a:r>
            <a:endParaRPr lang="en-US" dirty="0"/>
          </a:p>
          <a:p>
            <a:r>
              <a:rPr lang="en-US" dirty="0"/>
              <a:t>In an M/M/1 queue</a:t>
            </a:r>
          </a:p>
          <a:p>
            <a:pPr lvl="1"/>
            <a:r>
              <a:rPr lang="en-US" dirty="0"/>
              <a:t>Delay = 1/(1 – utilization)</a:t>
            </a:r>
          </a:p>
          <a:p>
            <a:r>
              <a:rPr lang="en-US" dirty="0" smtClean="0"/>
              <a:t>Cliff </a:t>
            </a:r>
            <a:r>
              <a:rPr lang="en-US" dirty="0"/>
              <a:t>– point after which</a:t>
            </a:r>
          </a:p>
          <a:p>
            <a:pPr lvl="1"/>
            <a:r>
              <a:rPr lang="en-US" dirty="0"/>
              <a:t>Throughput </a:t>
            </a:r>
            <a:r>
              <a:rPr lang="en-US" dirty="0" smtClean="0">
                <a:sym typeface="Wingdings" pitchFamily="2" charset="2"/>
              </a:rPr>
              <a:t> 0</a:t>
            </a:r>
            <a:endParaRPr lang="en-US" dirty="0"/>
          </a:p>
          <a:p>
            <a:pPr lvl="1"/>
            <a:r>
              <a:rPr lang="en-US" dirty="0"/>
              <a:t>Delay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∞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flipH="1">
            <a:off x="6621782" y="469027"/>
            <a:ext cx="2145112" cy="977840"/>
            <a:chOff x="1191443" y="4830095"/>
            <a:chExt cx="5209363" cy="1431699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0" cy="1384996"/>
            </a:xfrm>
            <a:prstGeom prst="wedgeRectCallout">
              <a:avLst>
                <a:gd name="adj1" fmla="val -3951"/>
                <a:gd name="adj2" fmla="val 14217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Congestion Collapse</a:t>
              </a:r>
            </a:p>
          </p:txBody>
        </p:sp>
      </p:grpSp>
      <p:sp>
        <p:nvSpPr>
          <p:cNvPr id="32" name="Line 5"/>
          <p:cNvSpPr>
            <a:spLocks noChangeShapeType="1"/>
          </p:cNvSpPr>
          <p:nvPr/>
        </p:nvSpPr>
        <p:spPr bwMode="auto">
          <a:xfrm flipH="1" flipV="1">
            <a:off x="5158741" y="1968500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5158741" y="38735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72923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59207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H="1" flipV="1">
            <a:off x="5158741" y="4315460"/>
            <a:ext cx="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>
            <a:off x="5158741" y="644906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59207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72923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5920741" y="21209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6286426" y="6449060"/>
            <a:ext cx="86882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Load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6286425" y="3873500"/>
            <a:ext cx="86882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Load</a:t>
            </a: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6200000">
            <a:off x="4247113" y="2691449"/>
            <a:ext cx="136415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/>
              <a:t>Goodput</a:t>
            </a:r>
            <a:endParaRPr lang="en-US" sz="24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4443481" y="5152709"/>
            <a:ext cx="97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Delay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433644" y="1566550"/>
            <a:ext cx="90249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Knee</a:t>
            </a:r>
            <a:endParaRPr lang="en-US" sz="24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6965582" y="1566550"/>
            <a:ext cx="7077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Cliff</a:t>
            </a:r>
            <a:endParaRPr lang="en-US" sz="2400" dirty="0"/>
          </a:p>
        </p:txBody>
      </p:sp>
      <p:grpSp>
        <p:nvGrpSpPr>
          <p:cNvPr id="58" name="Group 57"/>
          <p:cNvGrpSpPr/>
          <p:nvPr/>
        </p:nvGrpSpPr>
        <p:grpSpPr>
          <a:xfrm flipH="1">
            <a:off x="5804842" y="3175686"/>
            <a:ext cx="1955941" cy="509372"/>
            <a:chOff x="1191443" y="4876798"/>
            <a:chExt cx="5209365" cy="1384996"/>
          </a:xfrm>
        </p:grpSpPr>
        <p:sp>
          <p:nvSpPr>
            <p:cNvPr id="59" name="Rectangular Callout 58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42504"/>
                <a:gd name="adj2" fmla="val -191285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19209" y="4880017"/>
              <a:ext cx="5181599" cy="76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Ideal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point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113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75681" y="3666674"/>
            <a:ext cx="2125979" cy="2736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425062" y="3666673"/>
            <a:ext cx="1150620" cy="2736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Cong. Control vs. Cong. Avoidance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12641" y="3666674"/>
            <a:ext cx="685800" cy="2736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425062" y="3666674"/>
            <a:ext cx="3884300" cy="2736666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flipH="1">
            <a:off x="6684640" y="4450109"/>
            <a:ext cx="2145112" cy="977840"/>
            <a:chOff x="1191443" y="4830095"/>
            <a:chExt cx="5209363" cy="1431699"/>
          </a:xfrm>
        </p:grpSpPr>
        <p:sp>
          <p:nvSpPr>
            <p:cNvPr id="8" name="Rectangular Callout 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1046"/>
                <a:gd name="adj2" fmla="val -233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Congestion Collapse</a:t>
              </a:r>
            </a:p>
          </p:txBody>
        </p:sp>
      </p:grp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2425062" y="3474720"/>
            <a:ext cx="0" cy="292862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425061" y="6403340"/>
            <a:ext cx="425957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701662" y="3474720"/>
            <a:ext cx="0" cy="292861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575682" y="3474720"/>
            <a:ext cx="0" cy="292862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575682" y="3666674"/>
            <a:ext cx="21259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 rot="16200000">
            <a:off x="1513433" y="4805456"/>
            <a:ext cx="136415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/>
              <a:t>Goodput</a:t>
            </a:r>
            <a:endParaRPr lang="en-US" sz="2400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124436" y="3015620"/>
            <a:ext cx="90249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Knee</a:t>
            </a:r>
            <a:endParaRPr lang="en-US" sz="2400" dirty="0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347782" y="3018105"/>
            <a:ext cx="7077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Cliff</a:t>
            </a:r>
            <a:endParaRPr lang="en-US" sz="2400" dirty="0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932797" y="6403340"/>
            <a:ext cx="86882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Load</a:t>
            </a:r>
          </a:p>
        </p:txBody>
      </p:sp>
      <p:grpSp>
        <p:nvGrpSpPr>
          <p:cNvPr id="22" name="Group 21"/>
          <p:cNvGrpSpPr/>
          <p:nvPr/>
        </p:nvGrpSpPr>
        <p:grpSpPr>
          <a:xfrm flipH="1">
            <a:off x="104217" y="1697651"/>
            <a:ext cx="4182588" cy="977840"/>
            <a:chOff x="1191443" y="4830095"/>
            <a:chExt cx="5209363" cy="1431699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14123"/>
                <a:gd name="adj2" fmla="val 159094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7" y="4830095"/>
              <a:ext cx="5181599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Congestion Avoidance: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Stay left of the knee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4527306" y="1690740"/>
            <a:ext cx="4182588" cy="977840"/>
            <a:chOff x="1191443" y="4830095"/>
            <a:chExt cx="5209363" cy="1431699"/>
          </a:xfrm>
        </p:grpSpPr>
        <p:sp>
          <p:nvSpPr>
            <p:cNvPr id="26" name="Rectangular Callout 2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48243"/>
                <a:gd name="adj2" fmla="val 153052"/>
              </a:avLst>
            </a:prstGeom>
            <a:solidFill>
              <a:schemeClr val="accent3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7" y="4830095"/>
              <a:ext cx="5181599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Congestion Control: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Stay left of the cliff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15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4578" name="Picture 2" descr="C:\Users\Admin\Dropbox\Screenshots\Screenshot 2022-11-24 12.35.48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05" y="1767185"/>
            <a:ext cx="6676190" cy="47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1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Advertised Window, Revisited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TCP’s advertised window solve congestion?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NO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/>
              <a:t>The advertised window only protects the receiver</a:t>
            </a:r>
          </a:p>
          <a:p>
            <a:r>
              <a:rPr lang="en-US" dirty="0" smtClean="0"/>
              <a:t>A sufficiently fast receiver can max the window</a:t>
            </a:r>
          </a:p>
          <a:p>
            <a:pPr lvl="1"/>
            <a:r>
              <a:rPr lang="en-US" dirty="0" smtClean="0"/>
              <a:t>What if the network is slower than the receiver?</a:t>
            </a:r>
          </a:p>
          <a:p>
            <a:pPr lvl="1"/>
            <a:r>
              <a:rPr lang="en-US" dirty="0" smtClean="0"/>
              <a:t>What if there are other concurrent flows?</a:t>
            </a:r>
          </a:p>
          <a:p>
            <a:r>
              <a:rPr lang="en-US" dirty="0" smtClean="0"/>
              <a:t>Key points</a:t>
            </a:r>
          </a:p>
          <a:p>
            <a:pPr lvl="1"/>
            <a:r>
              <a:rPr lang="en-US" dirty="0" smtClean="0"/>
              <a:t>Window size determines send rate</a:t>
            </a:r>
          </a:p>
          <a:p>
            <a:pPr lvl="1"/>
            <a:r>
              <a:rPr lang="en-US" dirty="0" smtClean="0"/>
              <a:t>Window must be adjusted to prevent congestion collapse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2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Congestion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Adjusting to the bottleneck bandwidth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Adjusting to variations in bandwidth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Sharing bandwidth between flows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Maximizing throughput</a:t>
            </a:r>
          </a:p>
        </p:txBody>
      </p:sp>
    </p:spTree>
    <p:extLst>
      <p:ext uri="{BB962C8B-B14F-4D97-AF65-F5344CB8AC3E}">
        <p14:creationId xmlns:p14="http://schemas.microsoft.com/office/powerpoint/2010/main" val="114661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 nothing, send packets indiscriminately</a:t>
            </a:r>
          </a:p>
          <a:p>
            <a:pPr lvl="1"/>
            <a:r>
              <a:rPr lang="en-US" dirty="0" smtClean="0"/>
              <a:t>Many packets will drop, totally unpredictable performance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May lead to congestion collapse</a:t>
            </a:r>
          </a:p>
          <a:p>
            <a:r>
              <a:rPr lang="en-US" dirty="0"/>
              <a:t>R</a:t>
            </a:r>
            <a:r>
              <a:rPr lang="en-US" dirty="0" smtClean="0"/>
              <a:t>eservations</a:t>
            </a:r>
          </a:p>
          <a:p>
            <a:pPr lvl="1"/>
            <a:r>
              <a:rPr lang="en-US" dirty="0" smtClean="0"/>
              <a:t>Pre-arrange bandwidth allocations for flows</a:t>
            </a:r>
          </a:p>
          <a:p>
            <a:pPr lvl="1"/>
            <a:r>
              <a:rPr lang="en-US" dirty="0" smtClean="0"/>
              <a:t>Requires negotiation before sending packets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Must be supported by the network</a:t>
            </a:r>
          </a:p>
          <a:p>
            <a:r>
              <a:rPr lang="en-US" dirty="0" smtClean="0"/>
              <a:t>Dynamic adjustment</a:t>
            </a:r>
          </a:p>
          <a:p>
            <a:pPr lvl="1"/>
            <a:r>
              <a:rPr lang="en-US" dirty="0" smtClean="0"/>
              <a:t>Use probes to estimate level of congestion</a:t>
            </a:r>
          </a:p>
          <a:p>
            <a:pPr lvl="1"/>
            <a:r>
              <a:rPr lang="en-US" dirty="0" smtClean="0"/>
              <a:t>Speed up when congestion is low</a:t>
            </a:r>
          </a:p>
          <a:p>
            <a:pPr lvl="1"/>
            <a:r>
              <a:rPr lang="en-US" dirty="0" smtClean="0"/>
              <a:t>Slow down when congestion increases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Messy dynamics, requires distributed coordination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2724" y="4549966"/>
            <a:ext cx="7853488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8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600200"/>
            <a:ext cx="6807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C:\Users\Admin\Dropbox\Screenshots\Screenshot 2022-11-24 12.35.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7" y="1748382"/>
            <a:ext cx="6675437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2245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Congestion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TCP connection has a window</a:t>
            </a:r>
          </a:p>
          <a:p>
            <a:pPr lvl="1"/>
            <a:r>
              <a:rPr lang="en-US" dirty="0" smtClean="0"/>
              <a:t>Controls the number of </a:t>
            </a:r>
            <a:r>
              <a:rPr lang="en-US" dirty="0" err="1" smtClean="0"/>
              <a:t>unACKed</a:t>
            </a:r>
            <a:r>
              <a:rPr lang="en-US" dirty="0" smtClean="0"/>
              <a:t> packets</a:t>
            </a:r>
          </a:p>
          <a:p>
            <a:r>
              <a:rPr lang="en-US" dirty="0" smtClean="0"/>
              <a:t>Sending rate is ~ window/RTT</a:t>
            </a:r>
          </a:p>
          <a:p>
            <a:r>
              <a:rPr lang="en-US" dirty="0" smtClean="0"/>
              <a:t>Idea: vary the window size to control the send rate</a:t>
            </a:r>
          </a:p>
          <a:p>
            <a:r>
              <a:rPr lang="en-US" dirty="0" smtClean="0"/>
              <a:t>Introduce a </a:t>
            </a:r>
            <a:r>
              <a:rPr lang="en-US" dirty="0" smtClean="0">
                <a:solidFill>
                  <a:schemeClr val="accent1"/>
                </a:solidFill>
              </a:rPr>
              <a:t>congestion window </a:t>
            </a:r>
            <a:r>
              <a:rPr lang="en-US" dirty="0" smtClean="0"/>
              <a:t>at the sender</a:t>
            </a:r>
          </a:p>
          <a:p>
            <a:pPr lvl="1"/>
            <a:r>
              <a:rPr lang="en-US" dirty="0" smtClean="0"/>
              <a:t>Congestion control is sender-side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7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Window (</a:t>
            </a:r>
            <a:r>
              <a:rPr lang="en-US" i="1" dirty="0" err="1" smtClean="0"/>
              <a:t>cwnd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357390"/>
          </a:xfrm>
        </p:spPr>
        <p:txBody>
          <a:bodyPr/>
          <a:lstStyle/>
          <a:p>
            <a:r>
              <a:rPr lang="en-US" dirty="0" smtClean="0"/>
              <a:t>Limits how much data is in transit</a:t>
            </a:r>
          </a:p>
          <a:p>
            <a:r>
              <a:rPr lang="en-US" dirty="0" smtClean="0"/>
              <a:t>Denominated in bytes</a:t>
            </a:r>
          </a:p>
          <a:p>
            <a:pPr marL="0" indent="0">
              <a:buNone/>
            </a:pPr>
            <a:endParaRPr lang="en-US" sz="500" dirty="0"/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/>
              <a:t>wnd</a:t>
            </a:r>
            <a:r>
              <a:rPr lang="en-US" dirty="0" smtClean="0"/>
              <a:t> = min(</a:t>
            </a:r>
            <a:r>
              <a:rPr lang="en-US" i="1" dirty="0" err="1" smtClean="0"/>
              <a:t>cwnd</a:t>
            </a:r>
            <a:r>
              <a:rPr lang="en-US" dirty="0" smtClean="0"/>
              <a:t>, </a:t>
            </a:r>
            <a:r>
              <a:rPr lang="en-US" i="1" dirty="0" err="1" smtClean="0"/>
              <a:t>adv_wnd</a:t>
            </a:r>
            <a:r>
              <a:rPr lang="en-US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/>
              <a:t>effective_wnd</a:t>
            </a:r>
            <a:r>
              <a:rPr lang="en-US" dirty="0" smtClean="0"/>
              <a:t> = </a:t>
            </a:r>
            <a:r>
              <a:rPr lang="en-US" i="1" dirty="0" err="1" smtClean="0"/>
              <a:t>wnd</a:t>
            </a:r>
            <a:r>
              <a:rPr lang="en-US" dirty="0" smtClean="0"/>
              <a:t> –</a:t>
            </a:r>
          </a:p>
          <a:p>
            <a:pPr marL="0" indent="0">
              <a:buNone/>
            </a:pPr>
            <a:r>
              <a:rPr lang="en-US" dirty="0" smtClean="0"/>
              <a:t>		(</a:t>
            </a:r>
            <a:r>
              <a:rPr lang="en-US" i="1" dirty="0" err="1" smtClean="0"/>
              <a:t>last_byte_sent</a:t>
            </a:r>
            <a:r>
              <a:rPr lang="en-US" dirty="0" smtClean="0"/>
              <a:t> – </a:t>
            </a:r>
            <a:r>
              <a:rPr lang="en-US" i="1" dirty="0" err="1" smtClean="0"/>
              <a:t>last_byte_acked</a:t>
            </a:r>
            <a:r>
              <a:rPr lang="en-US" dirty="0" smtClean="0"/>
              <a:t>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54201" y="5833297"/>
            <a:ext cx="7635567" cy="4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927956" y="5727716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85714" y="5727716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83840" y="5727716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4920399" y="3143952"/>
            <a:ext cx="391337" cy="6155886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2544" y="4643121"/>
            <a:ext cx="2411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 smtClean="0"/>
              <a:t>last_byte_acked</a:t>
            </a:r>
            <a:endParaRPr lang="en-US" sz="2400" i="1" dirty="0"/>
          </a:p>
        </p:txBody>
      </p: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2038124" y="5093188"/>
            <a:ext cx="1" cy="63452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0489" y="4631523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 smtClean="0"/>
              <a:t>last_byte_sent</a:t>
            </a:r>
            <a:endParaRPr lang="en-US" sz="2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40803" y="6349024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 smtClean="0"/>
              <a:t>wnd</a:t>
            </a:r>
            <a:endParaRPr lang="en-US" sz="2400" i="1" dirty="0"/>
          </a:p>
        </p:txBody>
      </p:sp>
      <p:sp>
        <p:nvSpPr>
          <p:cNvPr id="27" name="Left Brace 26"/>
          <p:cNvSpPr/>
          <p:nvPr/>
        </p:nvSpPr>
        <p:spPr>
          <a:xfrm rot="5400000">
            <a:off x="6045011" y="3504355"/>
            <a:ext cx="510038" cy="3787956"/>
          </a:xfrm>
          <a:prstGeom prst="leftBrace">
            <a:avLst>
              <a:gd name="adj1" fmla="val 8333"/>
              <a:gd name="adj2" fmla="val 36203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03695" y="4643120"/>
            <a:ext cx="2062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 smtClean="0"/>
              <a:t>effective_wnd</a:t>
            </a:r>
            <a:endParaRPr lang="en-US" sz="2400" i="1" dirty="0"/>
          </a:p>
        </p:txBody>
      </p:sp>
      <p:cxnSp>
        <p:nvCxnSpPr>
          <p:cNvPr id="35" name="Straight Arrow Connector 34"/>
          <p:cNvCxnSpPr>
            <a:endCxn id="10" idx="0"/>
          </p:cNvCxnSpPr>
          <p:nvPr/>
        </p:nvCxnSpPr>
        <p:spPr>
          <a:xfrm>
            <a:off x="4295883" y="5093188"/>
            <a:ext cx="0" cy="63452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9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6" grpId="0"/>
      <p:bldP spid="23" grpId="0"/>
      <p:bldP spid="26" grpId="0"/>
      <p:bldP spid="27" grpId="0" animBg="1"/>
      <p:bldP spid="2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Basic 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 congestion</a:t>
            </a:r>
          </a:p>
          <a:p>
            <a:pPr marL="834390" lvl="1" indent="-514350"/>
            <a:r>
              <a:rPr lang="en-US" dirty="0" smtClean="0"/>
              <a:t>Packet dropping is most reliably signal</a:t>
            </a:r>
          </a:p>
          <a:p>
            <a:pPr marL="1108710" lvl="2" indent="-514350"/>
            <a:r>
              <a:rPr lang="en-US" dirty="0" smtClean="0"/>
              <a:t>Delay-based methods are hard and risky</a:t>
            </a:r>
          </a:p>
          <a:p>
            <a:pPr marL="834390" lvl="1" indent="-514350"/>
            <a:r>
              <a:rPr lang="en-US" dirty="0" smtClean="0"/>
              <a:t>How do you detect packet drops? ACKs</a:t>
            </a:r>
          </a:p>
          <a:p>
            <a:pPr marL="1108710" lvl="2" indent="-514350"/>
            <a:r>
              <a:rPr lang="en-US" dirty="0" smtClean="0"/>
              <a:t>Timeout after not receiving an ACK</a:t>
            </a:r>
          </a:p>
          <a:p>
            <a:pPr marL="1108710" lvl="2" indent="-514350"/>
            <a:r>
              <a:rPr lang="en-US" dirty="0" smtClean="0"/>
              <a:t>Several duplicate ACKs in a row (ignore for now)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Rate adjustment algorithm</a:t>
            </a:r>
          </a:p>
          <a:p>
            <a:pPr marL="834390" lvl="1" indent="-514350"/>
            <a:r>
              <a:rPr lang="en-US" dirty="0" smtClean="0"/>
              <a:t>Modify </a:t>
            </a:r>
            <a:r>
              <a:rPr lang="en-US" i="1" dirty="0" err="1" smtClean="0"/>
              <a:t>cwnd</a:t>
            </a:r>
            <a:endParaRPr lang="en-US" i="1" dirty="0" smtClean="0"/>
          </a:p>
          <a:p>
            <a:pPr marL="834390" lvl="1" indent="-514350"/>
            <a:r>
              <a:rPr lang="en-US" dirty="0" smtClean="0"/>
              <a:t>Probe for bandwidth</a:t>
            </a:r>
          </a:p>
          <a:p>
            <a:pPr marL="834390" lvl="1" indent="-514350"/>
            <a:r>
              <a:rPr lang="en-US" dirty="0" smtClean="0"/>
              <a:t>Responding to congestion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6921769" y="1541652"/>
            <a:ext cx="2145112" cy="1398631"/>
            <a:chOff x="1191443" y="4863146"/>
            <a:chExt cx="5209363" cy="1398648"/>
          </a:xfrm>
        </p:grpSpPr>
        <p:sp>
          <p:nvSpPr>
            <p:cNvPr id="6" name="Rectangular Callout 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59687"/>
                <a:gd name="adj2" fmla="val 8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8" y="4863146"/>
              <a:ext cx="5181598" cy="1385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Except on wireless networks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71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Adjustment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Recall: TCP is ACK clocked</a:t>
            </a:r>
          </a:p>
          <a:p>
            <a:pPr lvl="1"/>
            <a:r>
              <a:rPr lang="en-US" dirty="0" smtClean="0"/>
              <a:t>Congestion = delay = long wait between ACKs</a:t>
            </a:r>
          </a:p>
          <a:p>
            <a:pPr lvl="1"/>
            <a:r>
              <a:rPr lang="en-US" dirty="0" smtClean="0"/>
              <a:t>No congestion = low delay = ACKs arrive quickly</a:t>
            </a:r>
          </a:p>
          <a:p>
            <a:r>
              <a:rPr lang="en-US" dirty="0" smtClean="0"/>
              <a:t>Basic algorithm</a:t>
            </a:r>
          </a:p>
          <a:p>
            <a:pPr lvl="1"/>
            <a:r>
              <a:rPr lang="en-US" dirty="0" smtClean="0"/>
              <a:t>Upon receipt of ACK: increase </a:t>
            </a:r>
            <a:r>
              <a:rPr lang="en-US" dirty="0" err="1" smtClean="0"/>
              <a:t>cwnd</a:t>
            </a:r>
            <a:endParaRPr lang="en-US" dirty="0" smtClean="0"/>
          </a:p>
          <a:p>
            <a:pPr lvl="2"/>
            <a:r>
              <a:rPr lang="en-US" dirty="0" smtClean="0"/>
              <a:t>Data was delivered, perhaps we can send faster</a:t>
            </a:r>
          </a:p>
          <a:p>
            <a:pPr lvl="2"/>
            <a:r>
              <a:rPr lang="en-US" i="1" dirty="0" err="1" smtClean="0"/>
              <a:t>cwnd</a:t>
            </a:r>
            <a:r>
              <a:rPr lang="en-US" dirty="0" smtClean="0"/>
              <a:t> growth is proportional to RTT</a:t>
            </a:r>
            <a:endParaRPr lang="en-US" i="1" dirty="0" smtClean="0"/>
          </a:p>
          <a:p>
            <a:pPr lvl="1"/>
            <a:r>
              <a:rPr lang="en-US" dirty="0" smtClean="0"/>
              <a:t>On loss: decrease </a:t>
            </a:r>
            <a:r>
              <a:rPr lang="en-US" dirty="0" err="1" smtClean="0"/>
              <a:t>cwnd</a:t>
            </a:r>
            <a:endParaRPr lang="en-US" dirty="0" smtClean="0"/>
          </a:p>
          <a:p>
            <a:pPr lvl="2"/>
            <a:r>
              <a:rPr lang="en-US" dirty="0" smtClean="0"/>
              <a:t>Data is being lost, there must be congestion</a:t>
            </a:r>
          </a:p>
          <a:p>
            <a:r>
              <a:rPr lang="en-US" dirty="0" smtClean="0"/>
              <a:t>Question: increase/decrease functions to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2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sosceles Triangle 38"/>
          <p:cNvSpPr/>
          <p:nvPr/>
        </p:nvSpPr>
        <p:spPr>
          <a:xfrm rot="2700000">
            <a:off x="3804120" y="2455378"/>
            <a:ext cx="3587656" cy="176962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13500000">
            <a:off x="2305264" y="3903735"/>
            <a:ext cx="3587656" cy="1769622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Utilization and Fairness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407937" y="5525215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1 Throughput</a:t>
            </a:r>
            <a:endParaRPr lang="en-US" sz="2400" dirty="0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 rot="16200000">
            <a:off x="1688102" y="3689839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2 Throughput</a:t>
            </a:r>
            <a:endParaRPr lang="en-US" sz="2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290241" y="2546800"/>
            <a:ext cx="2980568" cy="29805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 flipH="1">
            <a:off x="4531109" y="1847484"/>
            <a:ext cx="2145112" cy="1398631"/>
            <a:chOff x="1191443" y="4863146"/>
            <a:chExt cx="5209363" cy="1398648"/>
          </a:xfrm>
        </p:grpSpPr>
        <p:sp>
          <p:nvSpPr>
            <p:cNvPr id="19" name="Rectangular Callout 18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103059"/>
                <a:gd name="adj2" fmla="val -108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Max throughput for flow 2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276762" y="3943248"/>
            <a:ext cx="2145112" cy="1398631"/>
            <a:chOff x="1191443" y="4863146"/>
            <a:chExt cx="5209363" cy="1398648"/>
          </a:xfrm>
        </p:grpSpPr>
        <p:sp>
          <p:nvSpPr>
            <p:cNvPr id="22" name="Rectangular Callout 21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93663"/>
                <a:gd name="adj2" fmla="val 5538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Zero throughput for flow 1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6725554" y="4744280"/>
            <a:ext cx="2145112" cy="1387614"/>
            <a:chOff x="1191443" y="4863146"/>
            <a:chExt cx="5209363" cy="1387631"/>
          </a:xfrm>
        </p:grpSpPr>
        <p:sp>
          <p:nvSpPr>
            <p:cNvPr id="25" name="Rectangular Callout 24"/>
            <p:cNvSpPr/>
            <p:nvPr/>
          </p:nvSpPr>
          <p:spPr>
            <a:xfrm>
              <a:off x="1191443" y="4865781"/>
              <a:ext cx="5181601" cy="1384996"/>
            </a:xfrm>
            <a:prstGeom prst="wedgeRectCallout">
              <a:avLst>
                <a:gd name="adj1" fmla="val 72079"/>
                <a:gd name="adj2" fmla="val -2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Max throughput for flow 1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300845" y="3956900"/>
            <a:ext cx="2145112" cy="1398631"/>
            <a:chOff x="1191443" y="4863146"/>
            <a:chExt cx="5209363" cy="1398648"/>
          </a:xfrm>
        </p:grpSpPr>
        <p:sp>
          <p:nvSpPr>
            <p:cNvPr id="28" name="Rectangular Callout 2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93663"/>
                <a:gd name="adj2" fmla="val 5538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Zero throughput for flow 2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4" name="Straight Connector 33"/>
          <p:cNvCxnSpPr>
            <a:stCxn id="7" idx="0"/>
          </p:cNvCxnSpPr>
          <p:nvPr/>
        </p:nvCxnSpPr>
        <p:spPr>
          <a:xfrm flipV="1">
            <a:off x="3290240" y="2894462"/>
            <a:ext cx="2626523" cy="264634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3290237" y="5540807"/>
            <a:ext cx="3151024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 flipV="1">
            <a:off x="3290235" y="2297971"/>
            <a:ext cx="5" cy="32428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 flipH="1">
            <a:off x="312277" y="2743203"/>
            <a:ext cx="2381426" cy="953399"/>
            <a:chOff x="1191443" y="4863146"/>
            <a:chExt cx="5209363" cy="1398648"/>
          </a:xfrm>
        </p:grpSpPr>
        <p:sp>
          <p:nvSpPr>
            <p:cNvPr id="42" name="Rectangular Callout 41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95575"/>
                <a:gd name="adj2" fmla="val 7321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Less than full utilization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6489240" y="1937514"/>
            <a:ext cx="2381426" cy="1445295"/>
            <a:chOff x="1191443" y="4863146"/>
            <a:chExt cx="5209363" cy="1398648"/>
          </a:xfrm>
        </p:grpSpPr>
        <p:sp>
          <p:nvSpPr>
            <p:cNvPr id="45" name="Rectangular Callout 44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3719"/>
                <a:gd name="adj2" fmla="val 916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9" y="4863146"/>
              <a:ext cx="5181597" cy="1340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More than full utilization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(congestion)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5785828" y="3246115"/>
            <a:ext cx="3214949" cy="1436308"/>
            <a:chOff x="1191443" y="4863146"/>
            <a:chExt cx="5209363" cy="1398648"/>
          </a:xfrm>
        </p:grpSpPr>
        <p:sp>
          <p:nvSpPr>
            <p:cNvPr id="48" name="Rectangular Callout 4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7201"/>
                <a:gd name="adj2" fmla="val 439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19208" y="4863146"/>
              <a:ext cx="5181598" cy="134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Ideal point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Max efficiency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Perfect fairness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6664788" y="1937694"/>
            <a:ext cx="2145112" cy="1398631"/>
            <a:chOff x="1191443" y="4863146"/>
            <a:chExt cx="5209363" cy="1398648"/>
          </a:xfrm>
        </p:grpSpPr>
        <p:sp>
          <p:nvSpPr>
            <p:cNvPr id="36" name="Rectangular Callout 3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81373"/>
                <a:gd name="adj2" fmla="val 1641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Equal throughput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(fairness)</a:t>
              </a:r>
            </a:p>
          </p:txBody>
        </p:sp>
      </p:grpSp>
      <p:sp>
        <p:nvSpPr>
          <p:cNvPr id="50" name="Oval 49"/>
          <p:cNvSpPr/>
          <p:nvPr/>
        </p:nvSpPr>
        <p:spPr>
          <a:xfrm>
            <a:off x="3890476" y="410746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8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50" grpId="0" animBg="1"/>
      <p:bldP spid="50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Multiplicative Increase, Additive Decrease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053508" cy="5105400"/>
          </a:xfrm>
        </p:spPr>
        <p:txBody>
          <a:bodyPr/>
          <a:lstStyle/>
          <a:p>
            <a:r>
              <a:rPr lang="en-US" dirty="0" smtClean="0"/>
              <a:t>Not stable!</a:t>
            </a:r>
          </a:p>
          <a:p>
            <a:r>
              <a:rPr lang="en-US" dirty="0" smtClean="0"/>
              <a:t>Veers away from fairness</a:t>
            </a:r>
            <a:endParaRPr lang="en-US" dirty="0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4993042" y="6108425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1 Throughput</a:t>
            </a:r>
            <a:endParaRPr lang="en-US" sz="2400" dirty="0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 rot="16200000">
            <a:off x="2765965" y="3783130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2 Throughput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347003" y="2071171"/>
            <a:ext cx="4037254" cy="40372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" idx="0"/>
          </p:cNvCxnSpPr>
          <p:nvPr/>
        </p:nvCxnSpPr>
        <p:spPr>
          <a:xfrm flipV="1">
            <a:off x="4368102" y="2761688"/>
            <a:ext cx="3321671" cy="33467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4368099" y="6108425"/>
            <a:ext cx="4250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4368102" y="1916935"/>
            <a:ext cx="0" cy="41914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45296" y="313875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3"/>
            <a:endCxn id="25" idx="7"/>
          </p:cNvCxnSpPr>
          <p:nvPr/>
        </p:nvCxnSpPr>
        <p:spPr>
          <a:xfrm flipH="1">
            <a:off x="5233795" y="3326822"/>
            <a:ext cx="943769" cy="93118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45725" y="422573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65073" y="2419754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92622" y="359015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808599" y="182021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5" idx="0"/>
            <a:endCxn id="27" idx="4"/>
          </p:cNvCxnSpPr>
          <p:nvPr/>
        </p:nvCxnSpPr>
        <p:spPr>
          <a:xfrm flipV="1">
            <a:off x="5155894" y="2640092"/>
            <a:ext cx="919348" cy="158564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3"/>
            <a:endCxn id="28" idx="7"/>
          </p:cNvCxnSpPr>
          <p:nvPr/>
        </p:nvCxnSpPr>
        <p:spPr>
          <a:xfrm flipH="1">
            <a:off x="4980692" y="2607824"/>
            <a:ext cx="1016649" cy="101459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0"/>
            <a:endCxn id="30" idx="3"/>
          </p:cNvCxnSpPr>
          <p:nvPr/>
        </p:nvCxnSpPr>
        <p:spPr>
          <a:xfrm flipV="1">
            <a:off x="4902791" y="2008287"/>
            <a:ext cx="938076" cy="1581865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9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5" grpId="0" animBg="1"/>
      <p:bldP spid="27" grpId="0" animBg="1"/>
      <p:bldP spid="28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170" name="Picture 2" descr="C:\Users\Admin\Dropbox\Screenshots\CN\4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28" y="1695757"/>
            <a:ext cx="6457143" cy="4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1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Additive Increase, Additive Decrease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053508" cy="5105400"/>
          </a:xfrm>
        </p:spPr>
        <p:txBody>
          <a:bodyPr/>
          <a:lstStyle/>
          <a:p>
            <a:r>
              <a:rPr lang="en-US" dirty="0" smtClean="0"/>
              <a:t>Stable</a:t>
            </a:r>
          </a:p>
          <a:p>
            <a:r>
              <a:rPr lang="en-US" dirty="0" smtClean="0"/>
              <a:t>But does not converge to fairness</a:t>
            </a:r>
            <a:endParaRPr lang="en-US" dirty="0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4993042" y="6108425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1 Throughput</a:t>
            </a:r>
            <a:endParaRPr lang="en-US" sz="2400" dirty="0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 rot="16200000">
            <a:off x="2765965" y="3783130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2 Throughput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347003" y="2071171"/>
            <a:ext cx="4037254" cy="40372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" idx="0"/>
          </p:cNvCxnSpPr>
          <p:nvPr/>
        </p:nvCxnSpPr>
        <p:spPr>
          <a:xfrm flipV="1">
            <a:off x="4368102" y="2761688"/>
            <a:ext cx="3321671" cy="33467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4368099" y="6108425"/>
            <a:ext cx="4250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4368102" y="1916935"/>
            <a:ext cx="0" cy="41914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45296" y="313875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3"/>
            <a:endCxn id="25" idx="7"/>
          </p:cNvCxnSpPr>
          <p:nvPr/>
        </p:nvCxnSpPr>
        <p:spPr>
          <a:xfrm flipH="1">
            <a:off x="5233795" y="3326822"/>
            <a:ext cx="943769" cy="93118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45725" y="422573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5" idx="0"/>
            <a:endCxn id="20" idx="2"/>
          </p:cNvCxnSpPr>
          <p:nvPr/>
        </p:nvCxnSpPr>
        <p:spPr>
          <a:xfrm flipV="1">
            <a:off x="5155894" y="3248921"/>
            <a:ext cx="989402" cy="97681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Multiplicative Increase, Multiplicative Decrease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053508" cy="5105400"/>
          </a:xfrm>
        </p:spPr>
        <p:txBody>
          <a:bodyPr/>
          <a:lstStyle/>
          <a:p>
            <a:r>
              <a:rPr lang="en-US" dirty="0" smtClean="0"/>
              <a:t>Stable</a:t>
            </a:r>
          </a:p>
          <a:p>
            <a:r>
              <a:rPr lang="en-US" dirty="0" smtClean="0"/>
              <a:t>But does not converge to fairness</a:t>
            </a:r>
            <a:endParaRPr lang="en-US" dirty="0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4993042" y="6108425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1 Throughput</a:t>
            </a:r>
            <a:endParaRPr lang="en-US" sz="2400" dirty="0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 rot="16200000">
            <a:off x="2765965" y="3783130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2 Throughput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347003" y="2071171"/>
            <a:ext cx="4037254" cy="40372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" idx="0"/>
          </p:cNvCxnSpPr>
          <p:nvPr/>
        </p:nvCxnSpPr>
        <p:spPr>
          <a:xfrm flipV="1">
            <a:off x="4368102" y="2761688"/>
            <a:ext cx="3321671" cy="33467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4368099" y="6108425"/>
            <a:ext cx="4250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4368102" y="1916935"/>
            <a:ext cx="0" cy="41914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84450" y="2451750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4"/>
            <a:endCxn id="25" idx="7"/>
          </p:cNvCxnSpPr>
          <p:nvPr/>
        </p:nvCxnSpPr>
        <p:spPr>
          <a:xfrm flipH="1">
            <a:off x="5233795" y="2672088"/>
            <a:ext cx="660824" cy="1585915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45725" y="422573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5" idx="0"/>
            <a:endCxn id="20" idx="3"/>
          </p:cNvCxnSpPr>
          <p:nvPr/>
        </p:nvCxnSpPr>
        <p:spPr>
          <a:xfrm flipV="1">
            <a:off x="5155894" y="2639820"/>
            <a:ext cx="660824" cy="1585915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9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Additive Increase, Multiplicative Decrease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053508" cy="5105400"/>
          </a:xfrm>
        </p:spPr>
        <p:txBody>
          <a:bodyPr/>
          <a:lstStyle/>
          <a:p>
            <a:r>
              <a:rPr lang="en-US" dirty="0" smtClean="0"/>
              <a:t>Converges to stable and fair cycle</a:t>
            </a:r>
          </a:p>
          <a:p>
            <a:r>
              <a:rPr lang="en-US" dirty="0" smtClean="0"/>
              <a:t>Symmetric around </a:t>
            </a:r>
            <a:r>
              <a:rPr lang="en-US" i="1" dirty="0" smtClean="0"/>
              <a:t>y</a:t>
            </a:r>
            <a:r>
              <a:rPr lang="en-US" dirty="0" smtClean="0"/>
              <a:t>=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4993042" y="6108425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1 Throughput</a:t>
            </a:r>
            <a:endParaRPr lang="en-US" sz="2400" dirty="0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 rot="16200000">
            <a:off x="2765965" y="3783130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2 Throughput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347003" y="2071171"/>
            <a:ext cx="4037254" cy="40372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" idx="0"/>
          </p:cNvCxnSpPr>
          <p:nvPr/>
        </p:nvCxnSpPr>
        <p:spPr>
          <a:xfrm flipV="1">
            <a:off x="4368102" y="2761688"/>
            <a:ext cx="3321671" cy="33467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4368099" y="6108425"/>
            <a:ext cx="4250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4368102" y="1916935"/>
            <a:ext cx="0" cy="41914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90211" y="319383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30" idx="4"/>
            <a:endCxn id="28" idx="0"/>
          </p:cNvCxnSpPr>
          <p:nvPr/>
        </p:nvCxnSpPr>
        <p:spPr>
          <a:xfrm flipH="1">
            <a:off x="4902791" y="2040555"/>
            <a:ext cx="1015977" cy="154959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22844" y="4049463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65073" y="2419754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92622" y="359015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808599" y="182021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8" idx="7"/>
            <a:endCxn id="27" idx="3"/>
          </p:cNvCxnSpPr>
          <p:nvPr/>
        </p:nvCxnSpPr>
        <p:spPr>
          <a:xfrm flipV="1">
            <a:off x="4980692" y="2607824"/>
            <a:ext cx="1016649" cy="101459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4"/>
            <a:endCxn id="25" idx="0"/>
          </p:cNvCxnSpPr>
          <p:nvPr/>
        </p:nvCxnSpPr>
        <p:spPr>
          <a:xfrm flipH="1">
            <a:off x="5233013" y="2640092"/>
            <a:ext cx="842229" cy="140937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7"/>
            <a:endCxn id="20" idx="3"/>
          </p:cNvCxnSpPr>
          <p:nvPr/>
        </p:nvCxnSpPr>
        <p:spPr>
          <a:xfrm flipV="1">
            <a:off x="5310914" y="3381907"/>
            <a:ext cx="811565" cy="69982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449401" y="445998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0" idx="4"/>
            <a:endCxn id="29" idx="0"/>
          </p:cNvCxnSpPr>
          <p:nvPr/>
        </p:nvCxnSpPr>
        <p:spPr>
          <a:xfrm flipH="1">
            <a:off x="5559570" y="3414175"/>
            <a:ext cx="640810" cy="104581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7"/>
            <a:endCxn id="36" idx="3"/>
          </p:cNvCxnSpPr>
          <p:nvPr/>
        </p:nvCxnSpPr>
        <p:spPr>
          <a:xfrm flipV="1">
            <a:off x="5637471" y="3861893"/>
            <a:ext cx="748203" cy="63036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353406" y="3673823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6200000" flipV="1">
            <a:off x="7052997" y="415421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40" idx="4"/>
            <a:endCxn id="39" idx="0"/>
          </p:cNvCxnSpPr>
          <p:nvPr/>
        </p:nvCxnSpPr>
        <p:spPr>
          <a:xfrm rot="16200000" flipH="1" flipV="1">
            <a:off x="7143830" y="4279188"/>
            <a:ext cx="1015977" cy="154959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 rot="16200000" flipV="1">
            <a:off x="6197371" y="5121584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16200000" flipV="1">
            <a:off x="7827080" y="427935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16200000" flipV="1">
            <a:off x="6656682" y="5451806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6200000" flipV="1">
            <a:off x="8426617" y="4435829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9" idx="7"/>
            <a:endCxn id="37" idx="3"/>
          </p:cNvCxnSpPr>
          <p:nvPr/>
        </p:nvCxnSpPr>
        <p:spPr>
          <a:xfrm rot="16200000">
            <a:off x="6843726" y="4468452"/>
            <a:ext cx="1016649" cy="101459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34" idx="0"/>
          </p:cNvCxnSpPr>
          <p:nvPr/>
        </p:nvCxnSpPr>
        <p:spPr>
          <a:xfrm rot="16200000" flipH="1" flipV="1">
            <a:off x="6701280" y="4105953"/>
            <a:ext cx="842229" cy="140937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7"/>
            <a:endCxn id="24" idx="3"/>
          </p:cNvCxnSpPr>
          <p:nvPr/>
        </p:nvCxnSpPr>
        <p:spPr>
          <a:xfrm rot="16200000">
            <a:off x="6329571" y="4398158"/>
            <a:ext cx="811565" cy="69982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 rot="16200000" flipV="1">
            <a:off x="5786849" y="479502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4" idx="4"/>
            <a:endCxn id="44" idx="0"/>
          </p:cNvCxnSpPr>
          <p:nvPr/>
        </p:nvCxnSpPr>
        <p:spPr>
          <a:xfrm rot="16200000" flipH="1" flipV="1">
            <a:off x="6209687" y="4061886"/>
            <a:ext cx="640810" cy="104581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7"/>
            <a:endCxn id="47" idx="3"/>
          </p:cNvCxnSpPr>
          <p:nvPr/>
        </p:nvCxnSpPr>
        <p:spPr>
          <a:xfrm rot="16200000">
            <a:off x="5915997" y="4138014"/>
            <a:ext cx="748203" cy="63036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 rot="16200000" flipV="1">
            <a:off x="6573011" y="389102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6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0" grpId="0" animBg="1"/>
      <p:bldP spid="25" grpId="0" animBg="1"/>
      <p:bldP spid="27" grpId="0" animBg="1"/>
      <p:bldP spid="28" grpId="0" animBg="1"/>
      <p:bldP spid="29" grpId="0" animBg="1"/>
      <p:bldP spid="36" grpId="0" animBg="1"/>
      <p:bldP spid="24" grpId="0" animBg="1"/>
      <p:bldP spid="34" grpId="0" animBg="1"/>
      <p:bldP spid="37" grpId="0" animBg="1"/>
      <p:bldP spid="39" grpId="0" animBg="1"/>
      <p:bldP spid="40" grpId="0" animBg="1"/>
      <p:bldP spid="44" grpId="0" animBg="1"/>
      <p:bldP spid="4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Congestion Control</a:t>
            </a:r>
            <a:endParaRPr lang="en-US" dirty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Maintains three variables: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:  congestion window</a:t>
            </a:r>
          </a:p>
          <a:p>
            <a:pPr lvl="1"/>
            <a:r>
              <a:rPr lang="en-US" i="1" dirty="0" err="1" smtClean="0"/>
              <a:t>adv_wnd</a:t>
            </a:r>
            <a:r>
              <a:rPr lang="en-US" dirty="0" smtClean="0"/>
              <a:t>: receiver advertised window </a:t>
            </a:r>
          </a:p>
          <a:p>
            <a:pPr lvl="1"/>
            <a:r>
              <a:rPr lang="en-US" i="1" dirty="0" err="1" smtClean="0"/>
              <a:t>ssthresh</a:t>
            </a:r>
            <a:r>
              <a:rPr lang="en-US" dirty="0" smtClean="0"/>
              <a:t>:  threshold size (used to update </a:t>
            </a:r>
            <a:r>
              <a:rPr lang="en-US" i="1" dirty="0" err="1" smtClean="0"/>
              <a:t>cwnd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sending, use: </a:t>
            </a:r>
            <a:r>
              <a:rPr lang="en-US" i="1" dirty="0" err="1" smtClean="0"/>
              <a:t>wnd</a:t>
            </a:r>
            <a:r>
              <a:rPr lang="en-US" dirty="0" smtClean="0"/>
              <a:t> = </a:t>
            </a:r>
            <a:r>
              <a:rPr lang="en-US" i="1" dirty="0" smtClean="0"/>
              <a:t>min(</a:t>
            </a:r>
            <a:r>
              <a:rPr lang="en-US" i="1" dirty="0" err="1" smtClean="0"/>
              <a:t>cwnd</a:t>
            </a:r>
            <a:r>
              <a:rPr lang="en-US" i="1" dirty="0" smtClean="0"/>
              <a:t>, </a:t>
            </a:r>
            <a:r>
              <a:rPr lang="en-US" i="1" dirty="0" err="1" smtClean="0"/>
              <a:t>adv_wnd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Two phases of congestion control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Slow start (</a:t>
            </a:r>
            <a:r>
              <a:rPr lang="en-US" i="1" dirty="0" err="1" smtClean="0"/>
              <a:t>cwnd</a:t>
            </a:r>
            <a:r>
              <a:rPr lang="en-US" dirty="0" smtClean="0"/>
              <a:t> &lt; </a:t>
            </a:r>
            <a:r>
              <a:rPr lang="en-US" i="1" dirty="0" err="1" smtClean="0"/>
              <a:t>ssthresh</a:t>
            </a:r>
            <a:r>
              <a:rPr lang="en-US" dirty="0" smtClean="0"/>
              <a:t>)</a:t>
            </a:r>
          </a:p>
          <a:p>
            <a:pPr marL="1154430" lvl="2" indent="-514350"/>
            <a:r>
              <a:rPr lang="en-US" dirty="0" smtClean="0"/>
              <a:t>Probe for bottleneck bandwidth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Congestion avoidance (</a:t>
            </a:r>
            <a:r>
              <a:rPr lang="en-US" i="1" dirty="0" err="1" smtClean="0"/>
              <a:t>cwnd</a:t>
            </a:r>
            <a:r>
              <a:rPr lang="en-US" dirty="0" smtClean="0"/>
              <a:t> &gt;= </a:t>
            </a:r>
            <a:r>
              <a:rPr lang="en-US" i="1" dirty="0" err="1" smtClean="0"/>
              <a:t>ssthresh</a:t>
            </a:r>
            <a:r>
              <a:rPr lang="en-US" dirty="0" smtClean="0"/>
              <a:t>)</a:t>
            </a:r>
          </a:p>
          <a:p>
            <a:pPr marL="1154430" lvl="2" indent="-514350"/>
            <a:r>
              <a:rPr lang="en-US" dirty="0" smtClean="0"/>
              <a:t>AIMD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</a:t>
            </a:r>
            <a:endParaRPr lang="en-US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6887378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Goal: reach knee quickly</a:t>
            </a:r>
          </a:p>
          <a:p>
            <a:r>
              <a:rPr lang="en-US" dirty="0" smtClean="0"/>
              <a:t>Upon starting (or restarting) a connection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 =1</a:t>
            </a:r>
          </a:p>
          <a:p>
            <a:pPr lvl="1"/>
            <a:r>
              <a:rPr lang="en-US" i="1" dirty="0" err="1"/>
              <a:t>s</a:t>
            </a:r>
            <a:r>
              <a:rPr lang="en-US" i="1" dirty="0" err="1" smtClean="0"/>
              <a:t>sthresh</a:t>
            </a:r>
            <a:r>
              <a:rPr lang="en-US" dirty="0" smtClean="0"/>
              <a:t> = </a:t>
            </a:r>
            <a:r>
              <a:rPr lang="en-US" i="1" dirty="0" err="1" smtClean="0"/>
              <a:t>adv_wnd</a:t>
            </a:r>
            <a:endParaRPr lang="en-US" i="1" dirty="0" smtClean="0"/>
          </a:p>
          <a:p>
            <a:pPr lvl="1"/>
            <a:r>
              <a:rPr lang="en-US" dirty="0" smtClean="0"/>
              <a:t>Each time a segment is </a:t>
            </a:r>
            <a:r>
              <a:rPr lang="en-US" dirty="0" err="1" smtClean="0"/>
              <a:t>ACKed</a:t>
            </a:r>
            <a:r>
              <a:rPr lang="en-US" dirty="0" smtClean="0"/>
              <a:t>, </a:t>
            </a:r>
            <a:r>
              <a:rPr lang="en-US" i="1" dirty="0" err="1" smtClean="0"/>
              <a:t>cwnd</a:t>
            </a:r>
            <a:r>
              <a:rPr lang="en-US" dirty="0" smtClean="0"/>
              <a:t>++</a:t>
            </a:r>
          </a:p>
          <a:p>
            <a:r>
              <a:rPr lang="en-US" dirty="0" smtClean="0"/>
              <a:t>Continues until…</a:t>
            </a:r>
          </a:p>
          <a:p>
            <a:pPr lvl="1"/>
            <a:r>
              <a:rPr lang="en-US" i="1" dirty="0" err="1" smtClean="0"/>
              <a:t>ssthresh</a:t>
            </a:r>
            <a:r>
              <a:rPr lang="en-US" dirty="0" smtClean="0"/>
              <a:t> is reached</a:t>
            </a:r>
          </a:p>
          <a:p>
            <a:pPr lvl="1"/>
            <a:r>
              <a:rPr lang="en-US" dirty="0" smtClean="0"/>
              <a:t>Or a packet is lost</a:t>
            </a:r>
          </a:p>
          <a:p>
            <a:r>
              <a:rPr lang="en-US" dirty="0" smtClean="0"/>
              <a:t>Slow Start is not actually slow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 increases exponentially</a:t>
            </a:r>
            <a:endParaRPr lang="en-US" i="1" dirty="0">
              <a:solidFill>
                <a:schemeClr val="folHlink"/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74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948085" y="1557341"/>
            <a:ext cx="2975337" cy="2255768"/>
            <a:chOff x="5553375" y="1359038"/>
            <a:chExt cx="3721084" cy="2821162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0259" y="1968500"/>
              <a:ext cx="2514600" cy="1771650"/>
            </a:xfrm>
            <a:custGeom>
              <a:avLst/>
              <a:gdLst/>
              <a:ahLst/>
              <a:cxnLst>
                <a:cxn ang="0">
                  <a:pos x="0" y="1212"/>
                </a:cxn>
                <a:cxn ang="0">
                  <a:pos x="0" y="1170"/>
                </a:cxn>
                <a:cxn ang="0">
                  <a:pos x="96" y="768"/>
                </a:cxn>
                <a:cxn ang="0">
                  <a:pos x="240" y="480"/>
                </a:cxn>
                <a:cxn ang="0">
                  <a:pos x="480" y="192"/>
                </a:cxn>
                <a:cxn ang="0">
                  <a:pos x="816" y="48"/>
                </a:cxn>
                <a:cxn ang="0">
                  <a:pos x="1104" y="0"/>
                </a:cxn>
                <a:cxn ang="0">
                  <a:pos x="1344" y="0"/>
                </a:cxn>
                <a:cxn ang="0">
                  <a:pos x="1392" y="480"/>
                </a:cxn>
                <a:cxn ang="0">
                  <a:pos x="1488" y="1008"/>
                </a:cxn>
                <a:cxn ang="0">
                  <a:pos x="1536" y="1152"/>
                </a:cxn>
                <a:cxn ang="0">
                  <a:pos x="1584" y="1200"/>
                </a:cxn>
              </a:cxnLst>
              <a:rect l="0" t="0" r="r" b="b"/>
              <a:pathLst>
                <a:path w="1584" h="1212">
                  <a:moveTo>
                    <a:pt x="0" y="1212"/>
                  </a:moveTo>
                  <a:cubicBezTo>
                    <a:pt x="0" y="1198"/>
                    <a:pt x="0" y="1184"/>
                    <a:pt x="0" y="1170"/>
                  </a:cubicBezTo>
                  <a:lnTo>
                    <a:pt x="96" y="768"/>
                  </a:lnTo>
                  <a:lnTo>
                    <a:pt x="240" y="480"/>
                  </a:lnTo>
                  <a:lnTo>
                    <a:pt x="480" y="192"/>
                  </a:lnTo>
                  <a:lnTo>
                    <a:pt x="816" y="48"/>
                  </a:lnTo>
                  <a:lnTo>
                    <a:pt x="1104" y="0"/>
                  </a:lnTo>
                  <a:lnTo>
                    <a:pt x="1344" y="0"/>
                  </a:lnTo>
                  <a:lnTo>
                    <a:pt x="1392" y="480"/>
                  </a:lnTo>
                  <a:lnTo>
                    <a:pt x="1488" y="1008"/>
                  </a:lnTo>
                  <a:lnTo>
                    <a:pt x="1536" y="1152"/>
                  </a:lnTo>
                  <a:lnTo>
                    <a:pt x="1584" y="1200"/>
                  </a:ln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6150259" y="1816100"/>
              <a:ext cx="0" cy="1905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150259" y="3721100"/>
              <a:ext cx="3124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82838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9122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6912259" y="19685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95273" y="3721100"/>
              <a:ext cx="868829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Load</a:t>
              </a: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 rot="16200000">
              <a:off x="5100846" y="2773282"/>
              <a:ext cx="1364157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 smtClean="0"/>
                <a:t>Goodput</a:t>
              </a:r>
              <a:endParaRPr lang="en-US" sz="2400" dirty="0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6425162" y="1359038"/>
              <a:ext cx="902491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smtClean="0"/>
                <a:t>Knee</a:t>
              </a:r>
              <a:endParaRPr lang="en-US" sz="2400" dirty="0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7957101" y="1359038"/>
              <a:ext cx="707759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smtClean="0"/>
                <a:t>Cliff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166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 Example</a:t>
            </a:r>
            <a:endParaRPr lang="en-US" dirty="0"/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75</a:t>
            </a:fld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390774" y="510807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2290108" cy="552330"/>
            <a:chOff x="2850395" y="3694550"/>
            <a:chExt cx="4810245" cy="55233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2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4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4789170" y="6325985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8</a:t>
            </a:r>
            <a:endParaRPr lang="en-US" sz="2400" dirty="0"/>
          </a:p>
        </p:txBody>
      </p:sp>
      <p:sp>
        <p:nvSpPr>
          <p:cNvPr id="99" name="Content Placeholder 3"/>
          <p:cNvSpPr txBox="1">
            <a:spLocks/>
          </p:cNvSpPr>
          <p:nvPr/>
        </p:nvSpPr>
        <p:spPr>
          <a:xfrm>
            <a:off x="152400" y="1782032"/>
            <a:ext cx="4221296" cy="4923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 smtClean="0"/>
              <a:t>cwnd</a:t>
            </a:r>
            <a:r>
              <a:rPr lang="en-US" dirty="0" smtClean="0"/>
              <a:t> grows rapidly</a:t>
            </a:r>
          </a:p>
          <a:p>
            <a:r>
              <a:rPr lang="en-US" dirty="0" smtClean="0"/>
              <a:t>Slows down when…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i="1" dirty="0" smtClean="0"/>
              <a:t> &gt;= </a:t>
            </a:r>
            <a:r>
              <a:rPr lang="en-US" i="1" dirty="0" err="1" smtClean="0"/>
              <a:t>ssthresh</a:t>
            </a:r>
            <a:endParaRPr lang="en-US" i="1" dirty="0" smtClean="0"/>
          </a:p>
          <a:p>
            <a:pPr lvl="1"/>
            <a:r>
              <a:rPr lang="en-US" dirty="0" smtClean="0"/>
              <a:t>Or a packet drops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5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8" grpId="0"/>
      <p:bldP spid="9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Congestion Avoidance</a:t>
            </a:r>
            <a:endParaRPr lang="en-US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Math3" pitchFamily="2" charset="2"/>
              </a:rPr>
              <a:t>AIMD mode</a:t>
            </a:r>
          </a:p>
          <a:p>
            <a:r>
              <a:rPr lang="en-US" i="1" dirty="0" err="1" smtClean="0">
                <a:sym typeface="Math3" pitchFamily="2" charset="2"/>
              </a:rPr>
              <a:t>ssthresh</a:t>
            </a:r>
            <a:r>
              <a:rPr lang="en-US" dirty="0" smtClean="0">
                <a:sym typeface="Math3" pitchFamily="2" charset="2"/>
              </a:rPr>
              <a:t> is lower-bound guess about location of the knee</a:t>
            </a:r>
          </a:p>
          <a:p>
            <a:r>
              <a:rPr lang="en-US" b="1" dirty="0" smtClean="0">
                <a:sym typeface="Math3" pitchFamily="2" charset="2"/>
              </a:rPr>
              <a:t>If</a:t>
            </a:r>
            <a:r>
              <a:rPr lang="en-US" dirty="0" smtClean="0">
                <a:sym typeface="Math3" pitchFamily="2" charset="2"/>
              </a:rPr>
              <a:t> </a:t>
            </a:r>
            <a:r>
              <a:rPr lang="en-US" i="1" dirty="0" err="1" smtClean="0">
                <a:sym typeface="Math3" pitchFamily="2" charset="2"/>
              </a:rPr>
              <a:t>cwnd</a:t>
            </a:r>
            <a:r>
              <a:rPr lang="en-US" i="1" dirty="0" smtClean="0">
                <a:sym typeface="Math3" pitchFamily="2" charset="2"/>
              </a:rPr>
              <a:t> &gt;= </a:t>
            </a:r>
            <a:r>
              <a:rPr lang="en-US" i="1" dirty="0" err="1" smtClean="0">
                <a:sym typeface="Math3" pitchFamily="2" charset="2"/>
              </a:rPr>
              <a:t>ssthresh</a:t>
            </a:r>
            <a:r>
              <a:rPr lang="en-US" i="1" dirty="0" smtClean="0">
                <a:sym typeface="Math3" pitchFamily="2" charset="2"/>
              </a:rPr>
              <a:t> </a:t>
            </a:r>
            <a:r>
              <a:rPr lang="en-US" b="1" dirty="0" smtClean="0">
                <a:sym typeface="Math3" pitchFamily="2" charset="2"/>
              </a:rPr>
              <a:t>then</a:t>
            </a:r>
            <a:r>
              <a:rPr lang="en-US" dirty="0" smtClean="0">
                <a:sym typeface="Math3" pitchFamily="2" charset="2"/>
              </a:rPr>
              <a:t> </a:t>
            </a:r>
            <a:br>
              <a:rPr lang="en-US" dirty="0" smtClean="0">
                <a:sym typeface="Math3" pitchFamily="2" charset="2"/>
              </a:rPr>
            </a:br>
            <a:r>
              <a:rPr lang="en-US" dirty="0" smtClean="0">
                <a:sym typeface="Math3" pitchFamily="2" charset="2"/>
              </a:rPr>
              <a:t>	</a:t>
            </a:r>
            <a:r>
              <a:rPr lang="en-US" dirty="0" smtClean="0"/>
              <a:t>each time a segment is </a:t>
            </a:r>
            <a:r>
              <a:rPr lang="en-US" dirty="0" err="1" smtClean="0"/>
              <a:t>ACKed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increment </a:t>
            </a:r>
            <a:r>
              <a:rPr lang="en-US" i="1" dirty="0" err="1" smtClean="0"/>
              <a:t>cwnd</a:t>
            </a:r>
            <a:r>
              <a:rPr lang="en-US" i="1" dirty="0" smtClean="0"/>
              <a:t> by 1/cwnd  (</a:t>
            </a:r>
            <a:r>
              <a:rPr lang="en-US" i="1" dirty="0" err="1" smtClean="0"/>
              <a:t>cwnd</a:t>
            </a:r>
            <a:r>
              <a:rPr lang="en-US" i="1" dirty="0" smtClean="0"/>
              <a:t> += 1/cwnd).</a:t>
            </a:r>
            <a:endParaRPr lang="en-US" dirty="0" smtClean="0"/>
          </a:p>
          <a:p>
            <a:r>
              <a:rPr lang="en-US" dirty="0" smtClean="0">
                <a:sym typeface="Math3" pitchFamily="2" charset="2"/>
              </a:rPr>
              <a:t>So </a:t>
            </a:r>
            <a:r>
              <a:rPr lang="en-US" i="1" dirty="0" err="1" smtClean="0">
                <a:sym typeface="Math3" pitchFamily="2" charset="2"/>
              </a:rPr>
              <a:t>cwnd</a:t>
            </a:r>
            <a:r>
              <a:rPr lang="en-US" dirty="0" smtClean="0">
                <a:sym typeface="Math3" pitchFamily="2" charset="2"/>
              </a:rPr>
              <a:t> is increased by one only if all segments have been acknowledged</a:t>
            </a:r>
            <a:endParaRPr lang="en-US" sz="2000" dirty="0">
              <a:sym typeface="Math3" pitchFamily="2" charset="2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Avoidance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77</a:t>
            </a:fld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239258"/>
              </p:ext>
            </p:extLst>
          </p:nvPr>
        </p:nvGraphicFramePr>
        <p:xfrm>
          <a:off x="263824" y="2561022"/>
          <a:ext cx="3751262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Chart" r:id="rId3" imgW="3550843" imgH="3649968" progId="MSGraph.Chart.8">
                  <p:embed followColorScheme="full"/>
                </p:oleObj>
              </mc:Choice>
              <mc:Fallback>
                <p:oleObj name="Chart" r:id="rId3" imgW="3550843" imgH="3649968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24" y="2561022"/>
                        <a:ext cx="3751262" cy="386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54295" y="6321982"/>
            <a:ext cx="2706478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dirty="0" smtClean="0"/>
              <a:t>Round Trip </a:t>
            </a:r>
            <a:r>
              <a:rPr lang="en-US" sz="2400" dirty="0"/>
              <a:t>T</a:t>
            </a:r>
            <a:r>
              <a:rPr lang="en-US" sz="2400" dirty="0" smtClean="0"/>
              <a:t>imes</a:t>
            </a:r>
            <a:endParaRPr lang="en-US" sz="240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-5400000">
            <a:off x="-1319548" y="4038343"/>
            <a:ext cx="3207326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i="1" dirty="0" err="1"/>
              <a:t>c</a:t>
            </a:r>
            <a:r>
              <a:rPr lang="en-US" sz="2400" i="1" dirty="0" err="1" smtClean="0"/>
              <a:t>wnd</a:t>
            </a:r>
            <a:r>
              <a:rPr lang="en-US" sz="2400" dirty="0" smtClean="0"/>
              <a:t> </a:t>
            </a:r>
            <a:r>
              <a:rPr lang="en-US" sz="2400" dirty="0"/>
              <a:t>(in segments)</a:t>
            </a:r>
          </a:p>
        </p:txBody>
      </p:sp>
      <p:grpSp>
        <p:nvGrpSpPr>
          <p:cNvPr id="12" name="Group 11"/>
          <p:cNvGrpSpPr/>
          <p:nvPr/>
        </p:nvGrpSpPr>
        <p:grpSpPr>
          <a:xfrm flipH="1">
            <a:off x="2410351" y="4579483"/>
            <a:ext cx="1197034" cy="953399"/>
            <a:chOff x="1191443" y="4863146"/>
            <a:chExt cx="5209363" cy="1398648"/>
          </a:xfrm>
        </p:grpSpPr>
        <p:sp>
          <p:nvSpPr>
            <p:cNvPr id="13" name="Rectangular Callout 12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80228"/>
                <a:gd name="adj2" fmla="val -3064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9" y="4863146"/>
              <a:ext cx="5181597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Slow Start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835922" y="2307036"/>
            <a:ext cx="3148857" cy="556781"/>
            <a:chOff x="1191443" y="4863146"/>
            <a:chExt cx="5209363" cy="1398648"/>
          </a:xfrm>
        </p:grpSpPr>
        <p:sp>
          <p:nvSpPr>
            <p:cNvPr id="16" name="Rectangular Callout 15"/>
            <p:cNvSpPr/>
            <p:nvPr/>
          </p:nvSpPr>
          <p:spPr>
            <a:xfrm>
              <a:off x="1191443" y="4876799"/>
              <a:ext cx="5181603" cy="1384995"/>
            </a:xfrm>
            <a:prstGeom prst="wedgeRectCallout">
              <a:avLst>
                <a:gd name="adj1" fmla="val -23986"/>
                <a:gd name="adj2" fmla="val 17299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8" y="4863146"/>
              <a:ext cx="5181598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i="1" kern="0" dirty="0" err="1">
                  <a:solidFill>
                    <a:sysClr val="window" lastClr="FFFFFF"/>
                  </a:solidFill>
                </a:rPr>
                <a:t>c</a:t>
              </a:r>
              <a:r>
                <a:rPr lang="en-US" sz="2800" i="1" kern="0" dirty="0" err="1" smtClean="0">
                  <a:solidFill>
                    <a:sysClr val="window" lastClr="FFFFFF"/>
                  </a:solidFill>
                </a:rPr>
                <a:t>wnd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 &gt;= </a:t>
              </a:r>
              <a:r>
                <a:rPr lang="en-US" sz="2800" i="1" kern="0" dirty="0" err="1" smtClean="0">
                  <a:solidFill>
                    <a:sysClr val="window" lastClr="FFFFFF"/>
                  </a:solidFill>
                </a:rPr>
                <a:t>ssthresh</a:t>
              </a:r>
              <a:endPara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>
            <a:off x="6656494" y="201286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13962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048901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86894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5086894" y="214427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2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086894" y="3039999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4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5086894" y="456760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8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646245" y="2732814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646245" y="3840361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86894" y="590634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9</a:t>
            </a:r>
            <a:endParaRPr lang="en-US" sz="2400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6646245" y="25096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6647013" y="320512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646245" y="341741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656494" y="36284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6656494" y="495331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6657262" y="431807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656494" y="453036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6666743" y="474142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6656494" y="577493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657262" y="513969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656494" y="535198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666743" y="55630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6645477" y="64811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655726" y="626924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99026" y="17685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677760" y="22844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677760" y="249198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688777" y="297095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688777" y="31784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688777" y="33920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688777" y="359952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688777" y="410082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688777" y="43083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688777" y="45219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688777" y="47293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688777" y="492770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688777" y="51351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688777" y="53487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688777" y="555627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689545" y="6050894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689545" y="6258379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10093" y="4137968"/>
            <a:ext cx="295790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882038" y="3860332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ssthresh</a:t>
            </a:r>
            <a:r>
              <a:rPr lang="en-US" sz="2400" i="1" dirty="0" smtClean="0"/>
              <a:t> </a:t>
            </a:r>
            <a:r>
              <a:rPr lang="en-US" sz="2400" dirty="0" smtClean="0"/>
              <a:t>= 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51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>
            <a:normAutofit/>
          </a:bodyPr>
          <a:lstStyle/>
          <a:p>
            <a:r>
              <a:rPr lang="en-US" dirty="0" smtClean="0"/>
              <a:t>TCP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668677" name="Rectangle 5"/>
          <p:cNvSpPr>
            <a:spLocks noGrp="1" noChangeArrowheads="1"/>
          </p:cNvSpPr>
          <p:nvPr>
            <p:ph idx="1"/>
          </p:nvPr>
        </p:nvSpPr>
        <p:spPr>
          <a:xfrm>
            <a:off x="127792" y="1912345"/>
            <a:ext cx="5611814" cy="436727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nstantia"/>
                <a:cs typeface="Constantia"/>
              </a:rPr>
              <a:t>Initially</a:t>
            </a:r>
            <a:r>
              <a:rPr lang="en-US" sz="2400" b="1" dirty="0" smtClean="0">
                <a:latin typeface="Constantia"/>
                <a:cs typeface="Constantia"/>
              </a:rPr>
              <a:t>:</a:t>
            </a:r>
            <a:r>
              <a:rPr lang="en-US" sz="2400" dirty="0">
                <a:latin typeface="Constantia"/>
                <a:cs typeface="Constantia"/>
              </a:rPr>
              <a:t/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1</a:t>
            </a:r>
            <a:r>
              <a:rPr lang="en-US" sz="2400" dirty="0" smtClean="0">
                <a:latin typeface="Constantia"/>
                <a:cs typeface="Constantia"/>
              </a:rPr>
              <a:t>;</a:t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 err="1">
                <a:latin typeface="Constantia"/>
                <a:cs typeface="Constantia"/>
              </a:rPr>
              <a:t>ssthresh</a:t>
            </a:r>
            <a:r>
              <a:rPr lang="en-US" sz="2400" dirty="0">
                <a:latin typeface="Constantia"/>
                <a:cs typeface="Constantia"/>
              </a:rPr>
              <a:t> = </a:t>
            </a:r>
            <a:r>
              <a:rPr lang="en-US" sz="2400" dirty="0" err="1" smtClean="0">
                <a:latin typeface="Constantia"/>
                <a:cs typeface="Constantia"/>
              </a:rPr>
              <a:t>adv_wnd</a:t>
            </a:r>
            <a:r>
              <a:rPr lang="en-US" sz="2400" dirty="0" smtClean="0">
                <a:latin typeface="Constantia"/>
                <a:cs typeface="Constantia"/>
              </a:rPr>
              <a:t>;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nstantia"/>
                <a:cs typeface="Constantia"/>
              </a:rPr>
              <a:t>New </a:t>
            </a:r>
            <a:r>
              <a:rPr lang="en-US" sz="2400" b="1" dirty="0" err="1" smtClean="0">
                <a:latin typeface="Constantia"/>
                <a:cs typeface="Constantia"/>
              </a:rPr>
              <a:t>ack</a:t>
            </a:r>
            <a:r>
              <a:rPr lang="en-US" sz="2400" b="1" dirty="0" smtClean="0">
                <a:latin typeface="Constantia"/>
                <a:cs typeface="Constantia"/>
              </a:rPr>
              <a:t> received:</a:t>
            </a:r>
            <a:r>
              <a:rPr lang="en-US" sz="2400" dirty="0" smtClean="0">
                <a:latin typeface="Constantia"/>
                <a:cs typeface="Constantia"/>
              </a:rPr>
              <a:t/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>
                <a:latin typeface="Constantia"/>
                <a:cs typeface="Constantia"/>
              </a:rPr>
              <a:t>if (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&lt; </a:t>
            </a:r>
            <a:r>
              <a:rPr lang="en-US" sz="2400" dirty="0" err="1">
                <a:latin typeface="Constantia"/>
                <a:cs typeface="Constantia"/>
              </a:rPr>
              <a:t>ssthresh</a:t>
            </a:r>
            <a:r>
              <a:rPr lang="en-US" sz="2400" dirty="0">
                <a:latin typeface="Constantia"/>
                <a:cs typeface="Constantia"/>
              </a:rPr>
              <a:t>)</a:t>
            </a:r>
            <a:r>
              <a:rPr lang="en-US" sz="2400" dirty="0" smtClean="0">
                <a:latin typeface="Constantia"/>
                <a:cs typeface="Constantia"/>
              </a:rPr>
              <a:t> </a:t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>
                <a:latin typeface="Constantia"/>
                <a:cs typeface="Constantia"/>
              </a:rPr>
              <a:t>      /* Slow Start*</a:t>
            </a:r>
            <a:r>
              <a:rPr lang="en-US" sz="2400" dirty="0" smtClean="0">
                <a:latin typeface="Constantia"/>
                <a:cs typeface="Constantia"/>
              </a:rPr>
              <a:t>/</a:t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>
                <a:latin typeface="Constantia"/>
                <a:cs typeface="Constantia"/>
              </a:rPr>
              <a:t>      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+ 1</a:t>
            </a:r>
            <a:r>
              <a:rPr lang="en-US" sz="2400" dirty="0" smtClean="0">
                <a:latin typeface="Constantia"/>
                <a:cs typeface="Constantia"/>
              </a:rPr>
              <a:t>;</a:t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else</a:t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>
                <a:latin typeface="Constantia"/>
                <a:cs typeface="Constantia"/>
              </a:rPr>
              <a:t>      /* Congestion Avoidance *</a:t>
            </a:r>
            <a:r>
              <a:rPr lang="en-US" sz="2400" dirty="0" smtClean="0">
                <a:latin typeface="Constantia"/>
                <a:cs typeface="Constantia"/>
              </a:rPr>
              <a:t>/</a:t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>
                <a:latin typeface="Constantia"/>
                <a:cs typeface="Constantia"/>
              </a:rPr>
              <a:t>      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+ 1/cwnd;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nstantia"/>
                <a:cs typeface="Constantia"/>
              </a:rPr>
              <a:t>Timeout</a:t>
            </a:r>
            <a:r>
              <a:rPr lang="en-US" sz="2400" b="1" dirty="0" smtClean="0">
                <a:latin typeface="Constantia"/>
                <a:cs typeface="Constantia"/>
              </a:rPr>
              <a:t>:</a:t>
            </a:r>
            <a:br>
              <a:rPr lang="en-US" sz="2400" b="1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>
                <a:latin typeface="Constantia"/>
                <a:cs typeface="Constantia"/>
              </a:rPr>
              <a:t>/* Multiplicative decrease *</a:t>
            </a:r>
            <a:r>
              <a:rPr lang="en-US" sz="2400" dirty="0" smtClean="0">
                <a:latin typeface="Constantia"/>
                <a:cs typeface="Constantia"/>
              </a:rPr>
              <a:t>/</a:t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 err="1">
                <a:latin typeface="Constantia"/>
                <a:cs typeface="Constantia"/>
              </a:rPr>
              <a:t>ssthresh</a:t>
            </a:r>
            <a:r>
              <a:rPr lang="en-US" sz="2400" dirty="0">
                <a:latin typeface="Constantia"/>
                <a:cs typeface="Constantia"/>
              </a:rPr>
              <a:t> = cwnd/2</a:t>
            </a:r>
            <a:r>
              <a:rPr lang="en-US" sz="2400" dirty="0" smtClean="0">
                <a:latin typeface="Constantia"/>
                <a:cs typeface="Constantia"/>
              </a:rPr>
              <a:t>;</a:t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1;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865890" y="2959369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0" name="Line 10"/>
          <p:cNvSpPr>
            <a:spLocks noChangeShapeType="1"/>
          </p:cNvSpPr>
          <p:nvPr/>
        </p:nvSpPr>
        <p:spPr bwMode="auto">
          <a:xfrm>
            <a:off x="2995700" y="4966275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5" name="Line 15"/>
          <p:cNvSpPr>
            <a:spLocks noChangeShapeType="1"/>
          </p:cNvSpPr>
          <p:nvPr/>
        </p:nvSpPr>
        <p:spPr bwMode="auto">
          <a:xfrm>
            <a:off x="5807046" y="5307044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4397825" y="6073775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670726" name="Rectangle 6"/>
          <p:cNvSpPr>
            <a:spLocks noChangeArrowheads="1"/>
          </p:cNvSpPr>
          <p:nvPr/>
        </p:nvSpPr>
        <p:spPr bwMode="auto">
          <a:xfrm rot="16200000">
            <a:off x="152601" y="4138774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670738" name="Rectangle 18"/>
          <p:cNvSpPr>
            <a:spLocks noChangeArrowheads="1"/>
          </p:cNvSpPr>
          <p:nvPr/>
        </p:nvSpPr>
        <p:spPr bwMode="auto">
          <a:xfrm>
            <a:off x="2231221" y="3543215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670739" name="Rectangle 19"/>
          <p:cNvSpPr>
            <a:spLocks noChangeArrowheads="1"/>
          </p:cNvSpPr>
          <p:nvPr/>
        </p:nvSpPr>
        <p:spPr bwMode="auto">
          <a:xfrm>
            <a:off x="1040545" y="4664153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670740" name="Rectangle 20"/>
          <p:cNvSpPr>
            <a:spLocks noChangeArrowheads="1"/>
          </p:cNvSpPr>
          <p:nvPr/>
        </p:nvSpPr>
        <p:spPr bwMode="auto">
          <a:xfrm>
            <a:off x="3772462" y="3989372"/>
            <a:ext cx="1484381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Congestion</a:t>
            </a:r>
          </a:p>
          <a:p>
            <a:pPr algn="ctr"/>
            <a:r>
              <a:rPr lang="en-US" sz="2000" dirty="0"/>
              <a:t>Avoidance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670727" name="Arc 7"/>
          <p:cNvSpPr>
            <a:spLocks/>
          </p:cNvSpPr>
          <p:nvPr/>
        </p:nvSpPr>
        <p:spPr bwMode="auto">
          <a:xfrm>
            <a:off x="865891" y="3943967"/>
            <a:ext cx="1703846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8" name="Line 8"/>
          <p:cNvSpPr>
            <a:spLocks noChangeShapeType="1"/>
          </p:cNvSpPr>
          <p:nvPr/>
        </p:nvSpPr>
        <p:spPr bwMode="auto">
          <a:xfrm>
            <a:off x="2569737" y="3943967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9" name="Line 9"/>
          <p:cNvSpPr>
            <a:spLocks noChangeShapeType="1"/>
          </p:cNvSpPr>
          <p:nvPr/>
        </p:nvSpPr>
        <p:spPr bwMode="auto">
          <a:xfrm>
            <a:off x="2995699" y="3943967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1" name="Arc 11"/>
          <p:cNvSpPr>
            <a:spLocks/>
          </p:cNvSpPr>
          <p:nvPr/>
        </p:nvSpPr>
        <p:spPr bwMode="auto">
          <a:xfrm>
            <a:off x="2995699" y="4966275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2" name="Line 12"/>
          <p:cNvSpPr>
            <a:spLocks noChangeShapeType="1"/>
          </p:cNvSpPr>
          <p:nvPr/>
        </p:nvSpPr>
        <p:spPr bwMode="auto">
          <a:xfrm flipV="1">
            <a:off x="4103199" y="4540313"/>
            <a:ext cx="1277885" cy="4259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3" name="Line 13"/>
          <p:cNvSpPr>
            <a:spLocks noChangeShapeType="1"/>
          </p:cNvSpPr>
          <p:nvPr/>
        </p:nvSpPr>
        <p:spPr bwMode="auto">
          <a:xfrm>
            <a:off x="5381084" y="4540313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4" name="Line 14"/>
          <p:cNvSpPr>
            <a:spLocks noChangeShapeType="1"/>
          </p:cNvSpPr>
          <p:nvPr/>
        </p:nvSpPr>
        <p:spPr bwMode="auto">
          <a:xfrm>
            <a:off x="5807046" y="4540313"/>
            <a:ext cx="0" cy="15334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6" name="Arc 16"/>
          <p:cNvSpPr>
            <a:spLocks/>
          </p:cNvSpPr>
          <p:nvPr/>
        </p:nvSpPr>
        <p:spPr bwMode="auto">
          <a:xfrm>
            <a:off x="5807046" y="5307044"/>
            <a:ext cx="1022308" cy="76673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7" name="Line 17"/>
          <p:cNvSpPr>
            <a:spLocks noChangeShapeType="1"/>
          </p:cNvSpPr>
          <p:nvPr/>
        </p:nvSpPr>
        <p:spPr bwMode="auto">
          <a:xfrm flipV="1">
            <a:off x="6829354" y="4795890"/>
            <a:ext cx="1533462" cy="51115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3" name="Line 3"/>
          <p:cNvSpPr>
            <a:spLocks noChangeShapeType="1"/>
          </p:cNvSpPr>
          <p:nvPr/>
        </p:nvSpPr>
        <p:spPr bwMode="auto">
          <a:xfrm>
            <a:off x="865891" y="2666082"/>
            <a:ext cx="0" cy="34076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4" name="Line 4"/>
          <p:cNvSpPr>
            <a:spLocks noChangeShapeType="1"/>
          </p:cNvSpPr>
          <p:nvPr/>
        </p:nvSpPr>
        <p:spPr bwMode="auto">
          <a:xfrm>
            <a:off x="865891" y="6073775"/>
            <a:ext cx="792288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368280" y="2545692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 smtClean="0"/>
              <a:t>ssthresh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04770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0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0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0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0" grpId="0" animBg="1"/>
      <p:bldP spid="670735" grpId="0" animBg="1"/>
      <p:bldP spid="670738" grpId="0"/>
      <p:bldP spid="670739" grpId="0"/>
      <p:bldP spid="670740" grpId="0"/>
      <p:bldP spid="670727" grpId="0" animBg="1"/>
      <p:bldP spid="670728" grpId="0" animBg="1"/>
      <p:bldP spid="670729" grpId="0" animBg="1"/>
      <p:bldP spid="670731" grpId="0" animBg="1"/>
      <p:bldP spid="670732" grpId="0" animBg="1"/>
      <p:bldP spid="670733" grpId="0" animBg="1"/>
      <p:bldP spid="670734" grpId="0" animBg="1"/>
      <p:bldP spid="670736" grpId="0" animBg="1"/>
      <p:bldP spid="6707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194" name="Picture 2" descr="C:\Users\Admin\Dropbox\Screenshots\CN\5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86" y="1643376"/>
            <a:ext cx="6771428" cy="50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9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UDP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</a:t>
            </a:r>
            <a:r>
              <a:rPr lang="en-US" sz="4400" dirty="0" smtClean="0"/>
              <a:t>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TCP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08289"/>
            <a:ext cx="8839200" cy="5349711"/>
          </a:xfrm>
        </p:spPr>
        <p:txBody>
          <a:bodyPr>
            <a:normAutofit/>
          </a:bodyPr>
          <a:lstStyle/>
          <a:p>
            <a:r>
              <a:rPr lang="en-US" dirty="0" smtClean="0"/>
              <a:t>Thus far, we have discussed TCP Tahoe</a:t>
            </a:r>
          </a:p>
          <a:p>
            <a:pPr lvl="1"/>
            <a:r>
              <a:rPr lang="en-US" dirty="0" smtClean="0"/>
              <a:t>Original version of TCP</a:t>
            </a:r>
          </a:p>
          <a:p>
            <a:r>
              <a:rPr lang="en-US" dirty="0" smtClean="0"/>
              <a:t>However, TCP was invented in 1974!</a:t>
            </a:r>
          </a:p>
          <a:p>
            <a:pPr lvl="1"/>
            <a:r>
              <a:rPr lang="en-US" dirty="0" smtClean="0"/>
              <a:t>Today, there are many variants of TCP</a:t>
            </a:r>
          </a:p>
          <a:p>
            <a:r>
              <a:rPr lang="en-US" dirty="0" smtClean="0"/>
              <a:t>Early, popular variant: TCP Reno</a:t>
            </a:r>
          </a:p>
          <a:p>
            <a:pPr lvl="1"/>
            <a:r>
              <a:rPr lang="en-US" dirty="0" smtClean="0"/>
              <a:t>Tahoe features, plus…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ast retransmit</a:t>
            </a:r>
          </a:p>
          <a:p>
            <a:pPr lvl="1"/>
            <a:r>
              <a:rPr lang="en-US" dirty="0" smtClean="0"/>
              <a:t>Fast recovery</a:t>
            </a:r>
          </a:p>
        </p:txBody>
      </p:sp>
    </p:spTree>
    <p:extLst>
      <p:ext uri="{BB962C8B-B14F-4D97-AF65-F5344CB8AC3E}">
        <p14:creationId xmlns:p14="http://schemas.microsoft.com/office/powerpoint/2010/main" val="20254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Reno: Fast </a:t>
            </a:r>
            <a:r>
              <a:rPr lang="en-US" dirty="0"/>
              <a:t>Retransmit</a:t>
            </a:r>
          </a:p>
        </p:txBody>
      </p:sp>
      <p:sp>
        <p:nvSpPr>
          <p:cNvPr id="6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61" name="Content Placeholder 3"/>
          <p:cNvSpPr txBox="1">
            <a:spLocks/>
          </p:cNvSpPr>
          <p:nvPr/>
        </p:nvSpPr>
        <p:spPr>
          <a:xfrm>
            <a:off x="152400" y="1600200"/>
            <a:ext cx="4298414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Problem: in Tahoe, if segment is lost, there is a long wait until the RTO</a:t>
            </a:r>
          </a:p>
          <a:p>
            <a:r>
              <a:rPr lang="en-US" dirty="0" smtClean="0"/>
              <a:t>Reno: retransmit after 3 duplicate ACKs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1669583" cy="493918"/>
            <a:chOff x="2850395" y="3694550"/>
            <a:chExt cx="3506867" cy="493918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2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4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 rot="20848332">
            <a:off x="7015102" y="23961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 rot="20848332">
            <a:off x="7040297" y="3628453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 rot="20848332">
            <a:off x="7040297" y="3907068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0" name="Multiply 99"/>
          <p:cNvSpPr/>
          <p:nvPr/>
        </p:nvSpPr>
        <p:spPr>
          <a:xfrm rot="812648">
            <a:off x="8003502" y="4736024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20848332">
            <a:off x="6630838" y="5502977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2" name="TextBox 101"/>
          <p:cNvSpPr txBox="1"/>
          <p:nvPr/>
        </p:nvSpPr>
        <p:spPr>
          <a:xfrm rot="20848332">
            <a:off x="6630838" y="57658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 rot="20848332">
            <a:off x="6630839" y="6040056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4" name="Left Brace 103"/>
          <p:cNvSpPr/>
          <p:nvPr/>
        </p:nvSpPr>
        <p:spPr>
          <a:xfrm>
            <a:off x="5724070" y="5813406"/>
            <a:ext cx="493015" cy="660591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 flipH="1">
            <a:off x="3441067" y="5690408"/>
            <a:ext cx="2199570" cy="954107"/>
            <a:chOff x="1191443" y="4863146"/>
            <a:chExt cx="5209363" cy="1399687"/>
          </a:xfrm>
        </p:grpSpPr>
        <p:sp>
          <p:nvSpPr>
            <p:cNvPr id="106" name="Rectangular Callout 10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33902"/>
                <a:gd name="adj2" fmla="val -236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219207" y="4863146"/>
              <a:ext cx="5181599" cy="13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3 Duplicate ACKs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10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Reno: Fast </a:t>
            </a:r>
            <a:r>
              <a:rPr lang="en-US" dirty="0"/>
              <a:t>Recovery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 fast-retransmit set </a:t>
            </a:r>
            <a:r>
              <a:rPr lang="en-US" i="1" dirty="0" err="1"/>
              <a:t>cwnd</a:t>
            </a:r>
            <a:r>
              <a:rPr lang="en-US" dirty="0"/>
              <a:t> to </a:t>
            </a:r>
            <a:r>
              <a:rPr lang="en-US" i="1" dirty="0"/>
              <a:t>ssthresh/2</a:t>
            </a:r>
          </a:p>
          <a:p>
            <a:pPr lvl="1"/>
            <a:r>
              <a:rPr lang="en-US" dirty="0"/>
              <a:t>i.e</a:t>
            </a:r>
            <a:r>
              <a:rPr lang="en-US" dirty="0" smtClean="0"/>
              <a:t>. </a:t>
            </a:r>
            <a:r>
              <a:rPr lang="en-US" dirty="0"/>
              <a:t>don’t reset </a:t>
            </a:r>
            <a:r>
              <a:rPr lang="en-US" i="1" dirty="0" err="1"/>
              <a:t>cwnd</a:t>
            </a:r>
            <a:r>
              <a:rPr lang="en-US" dirty="0"/>
              <a:t> to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Avoid unnecessary return to slow start</a:t>
            </a:r>
          </a:p>
          <a:p>
            <a:pPr lvl="1"/>
            <a:r>
              <a:rPr lang="en-US" dirty="0" smtClean="0"/>
              <a:t>Prevents expensive timeouts</a:t>
            </a:r>
          </a:p>
          <a:p>
            <a:r>
              <a:rPr lang="en-US" dirty="0"/>
              <a:t>But when RTO expires still do </a:t>
            </a:r>
            <a:r>
              <a:rPr lang="en-US" i="1" dirty="0" err="1"/>
              <a:t>cwnd</a:t>
            </a:r>
            <a:r>
              <a:rPr lang="en-US" dirty="0"/>
              <a:t> =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Return to slow start, same as Tahoe</a:t>
            </a:r>
          </a:p>
          <a:p>
            <a:pPr lvl="1"/>
            <a:r>
              <a:rPr lang="en-US" dirty="0" smtClean="0"/>
              <a:t>Indicates packets aren’t being delivered at all</a:t>
            </a:r>
          </a:p>
          <a:p>
            <a:pPr lvl="1"/>
            <a:r>
              <a:rPr lang="en-US" dirty="0" smtClean="0"/>
              <a:t>i.e. congestion must be really bad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263713" y="4244551"/>
            <a:ext cx="859561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Fast Retransmit and Fast Recovery</a:t>
            </a:r>
            <a:endParaRPr lang="en-US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/>
          </a:bodyPr>
          <a:lstStyle/>
          <a:p>
            <a:r>
              <a:rPr lang="en-US" dirty="0" smtClean="0"/>
              <a:t>At steady state, </a:t>
            </a:r>
            <a:r>
              <a:rPr lang="en-US" i="1" dirty="0" err="1" smtClean="0"/>
              <a:t>cwnd</a:t>
            </a:r>
            <a:r>
              <a:rPr lang="en-US" dirty="0" smtClean="0"/>
              <a:t> oscillates around the optimal window size</a:t>
            </a:r>
          </a:p>
          <a:p>
            <a:r>
              <a:rPr lang="en-US" dirty="0" smtClean="0"/>
              <a:t>TCP always forces packet drops</a:t>
            </a:r>
            <a:endParaRPr lang="en-US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515118" y="1943300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147228" y="2485216"/>
            <a:ext cx="3440673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/>
              <a:t>Congestion Avoidance</a:t>
            </a:r>
          </a:p>
          <a:p>
            <a:pPr algn="ctr"/>
            <a:r>
              <a:rPr lang="en-US" sz="2000" dirty="0" smtClean="0"/>
              <a:t>Fast Retransmit/Recovery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779296" y="2869135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4021259" y="3193744"/>
            <a:ext cx="1" cy="9839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205037" y="4244551"/>
            <a:ext cx="918237" cy="56260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123274" y="3666150"/>
            <a:ext cx="608297" cy="57181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991715" y="1542548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 smtClean="0"/>
              <a:t>ssthresh</a:t>
            </a:r>
            <a:endParaRPr lang="en-US" sz="2000" i="1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205037" y="2858444"/>
            <a:ext cx="0" cy="197597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4021259" y="3183761"/>
            <a:ext cx="1210398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5231657" y="3183761"/>
            <a:ext cx="0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5231657" y="2858502"/>
            <a:ext cx="1558272" cy="127954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440780" y="2468383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065533" y="2303093"/>
            <a:ext cx="3813732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9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uiExpand="1" build="p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TCP Variants…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Tahoe: the original</a:t>
            </a:r>
          </a:p>
          <a:p>
            <a:pPr lvl="1"/>
            <a:r>
              <a:rPr lang="en-US" dirty="0" smtClean="0"/>
              <a:t>Slow start with AIMD</a:t>
            </a:r>
          </a:p>
          <a:p>
            <a:pPr lvl="1"/>
            <a:r>
              <a:rPr lang="en-US" dirty="0" smtClean="0"/>
              <a:t>Dynamic RTO based on RTT estimate</a:t>
            </a:r>
          </a:p>
          <a:p>
            <a:r>
              <a:rPr lang="en-US" dirty="0" smtClean="0"/>
              <a:t>Reno: fast retransmit and fast recovery</a:t>
            </a:r>
          </a:p>
          <a:p>
            <a:r>
              <a:rPr lang="en-US" dirty="0" err="1" smtClean="0"/>
              <a:t>NewReno</a:t>
            </a:r>
            <a:r>
              <a:rPr lang="en-US" dirty="0" smtClean="0"/>
              <a:t>: improved fast retransmit</a:t>
            </a:r>
          </a:p>
          <a:p>
            <a:pPr lvl="1"/>
            <a:r>
              <a:rPr lang="en-US" dirty="0" smtClean="0"/>
              <a:t>Each duplicate ACK triggers a retransmission</a:t>
            </a:r>
          </a:p>
          <a:p>
            <a:pPr lvl="1"/>
            <a:r>
              <a:rPr lang="en-US" dirty="0" smtClean="0"/>
              <a:t>Problem: &gt;3 out-of-order packets causes pathological retransmissions</a:t>
            </a:r>
          </a:p>
          <a:p>
            <a:r>
              <a:rPr lang="en-US" dirty="0" smtClean="0"/>
              <a:t>Vegas: delay-based congestion avoidance</a:t>
            </a:r>
          </a:p>
          <a:p>
            <a:r>
              <a:rPr lang="en-US" dirty="0" smtClean="0"/>
              <a:t>And many, many, many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3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in the Real World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are the most popular variants today?</a:t>
            </a:r>
          </a:p>
          <a:p>
            <a:pPr lvl="1"/>
            <a:r>
              <a:rPr lang="en-US" dirty="0" smtClean="0"/>
              <a:t>Key problem: TCP performs poorly on high bandwidth-delay product networks (like the modern Internet)</a:t>
            </a:r>
          </a:p>
          <a:p>
            <a:pPr lvl="1"/>
            <a:r>
              <a:rPr lang="en-US" dirty="0" smtClean="0"/>
              <a:t>Compound </a:t>
            </a:r>
            <a:r>
              <a:rPr lang="en-US" dirty="0"/>
              <a:t>TCP (Windows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Based on Reno</a:t>
            </a:r>
          </a:p>
          <a:p>
            <a:pPr lvl="2"/>
            <a:r>
              <a:rPr lang="en-US" dirty="0" smtClean="0"/>
              <a:t>Uses two congestion windows: delay based and loss based</a:t>
            </a:r>
          </a:p>
          <a:p>
            <a:pPr lvl="2"/>
            <a:r>
              <a:rPr lang="en-US" dirty="0" smtClean="0"/>
              <a:t>Thus, it uses a </a:t>
            </a:r>
            <a:r>
              <a:rPr lang="en-US" i="1" dirty="0" smtClean="0"/>
              <a:t>compound</a:t>
            </a:r>
            <a:r>
              <a:rPr lang="en-US" dirty="0" smtClean="0"/>
              <a:t> congestion controller</a:t>
            </a:r>
            <a:endParaRPr lang="en-US" dirty="0"/>
          </a:p>
          <a:p>
            <a:pPr lvl="1"/>
            <a:r>
              <a:rPr lang="en-US" dirty="0"/>
              <a:t>TCP </a:t>
            </a:r>
            <a:r>
              <a:rPr lang="en-US" dirty="0" smtClean="0"/>
              <a:t>CUBIC (Linux)</a:t>
            </a:r>
          </a:p>
          <a:p>
            <a:pPr lvl="2"/>
            <a:r>
              <a:rPr lang="en-US" dirty="0" smtClean="0"/>
              <a:t>Enhancement of BIC (Binary Increase Congestion Control)</a:t>
            </a:r>
          </a:p>
          <a:p>
            <a:pPr lvl="2"/>
            <a:r>
              <a:rPr lang="en-US" dirty="0" smtClean="0"/>
              <a:t>Window size controlled by cubic function</a:t>
            </a:r>
          </a:p>
          <a:p>
            <a:pPr lvl="2"/>
            <a:r>
              <a:rPr lang="en-US" dirty="0" smtClean="0"/>
              <a:t>Parameterized by the time </a:t>
            </a:r>
            <a:r>
              <a:rPr lang="en-US" i="1" dirty="0" smtClean="0"/>
              <a:t>T</a:t>
            </a:r>
            <a:r>
              <a:rPr lang="en-US" dirty="0" smtClean="0"/>
              <a:t> since the last dropped packet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Bandwidth-Delay Product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 Problem: TCP performs poorly when</a:t>
            </a:r>
          </a:p>
          <a:p>
            <a:pPr lvl="1"/>
            <a:r>
              <a:rPr lang="en-US" dirty="0" smtClean="0"/>
              <a:t>The capacity of the network (bandwidth) is large</a:t>
            </a:r>
          </a:p>
          <a:p>
            <a:pPr lvl="1"/>
            <a:r>
              <a:rPr lang="en-US" dirty="0" smtClean="0"/>
              <a:t>The delay (RTT) of the network is large</a:t>
            </a:r>
          </a:p>
          <a:p>
            <a:pPr lvl="1"/>
            <a:r>
              <a:rPr lang="en-US" dirty="0" smtClean="0"/>
              <a:t>Or, when bandwidth * delay is large</a:t>
            </a:r>
          </a:p>
          <a:p>
            <a:pPr lvl="2"/>
            <a:r>
              <a:rPr lang="en-US" dirty="0" smtClean="0"/>
              <a:t>b * d = maximum amount of in-flight data in the network</a:t>
            </a:r>
          </a:p>
          <a:p>
            <a:pPr lvl="2"/>
            <a:r>
              <a:rPr lang="en-US" dirty="0" smtClean="0"/>
              <a:t>a.k.a. the bandwidth-delay product</a:t>
            </a:r>
          </a:p>
          <a:p>
            <a:r>
              <a:rPr lang="en-US" dirty="0" smtClean="0"/>
              <a:t>Why does TCP perform poorly?</a:t>
            </a:r>
          </a:p>
          <a:p>
            <a:pPr lvl="1"/>
            <a:r>
              <a:rPr lang="en-US" dirty="0" smtClean="0"/>
              <a:t>Slow start and additive increase are slow to converge</a:t>
            </a:r>
          </a:p>
          <a:p>
            <a:pPr lvl="1"/>
            <a:r>
              <a:rPr lang="en-US" dirty="0" smtClean="0"/>
              <a:t>TCP is ACK clocked</a:t>
            </a:r>
          </a:p>
          <a:p>
            <a:pPr lvl="2"/>
            <a:r>
              <a:rPr lang="en-US" dirty="0" smtClean="0"/>
              <a:t>i.e. TCP can only react as quickly as ACKs are received</a:t>
            </a:r>
          </a:p>
          <a:p>
            <a:pPr lvl="2"/>
            <a:r>
              <a:rPr lang="en-US" dirty="0" smtClean="0"/>
              <a:t>Large RTT </a:t>
            </a:r>
            <a:r>
              <a:rPr lang="en-US" dirty="0" smtClean="0">
                <a:sym typeface="Wingdings" panose="05000000000000000000" pitchFamily="2" charset="2"/>
              </a:rPr>
              <a:t> ACKs are delayed  TCP is slow to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Poor Performance of TCP Reno CC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7026" y="1937651"/>
            <a:ext cx="4184974" cy="4436144"/>
            <a:chOff x="387026" y="2209801"/>
            <a:chExt cx="4184974" cy="4436144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63575" y="6248400"/>
              <a:ext cx="3908425" cy="397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dirty="0"/>
                <a:t>Bottleneck Bandwidth (Mb/</a:t>
              </a:r>
              <a:r>
                <a:rPr lang="en-US" sz="2000" dirty="0" err="1"/>
                <a:t>s</a:t>
              </a:r>
              <a:r>
                <a:rPr lang="en-US" sz="2000" dirty="0"/>
                <a:t>)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 rot="-10785117">
              <a:off x="387026" y="2515649"/>
              <a:ext cx="490520" cy="2784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 lIns="90488" tIns="44450" rIns="90488" bIns="44450" numCol="1" anchor="b" anchorCtr="0" compatLnSpc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Avg. TCP Utilization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925513" y="2209801"/>
            <a:ext cx="3457798" cy="403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Bitmap Image" r:id="rId3" imgW="4952381" imgH="5447619" progId="">
                    <p:embed/>
                  </p:oleObj>
                </mc:Choice>
                <mc:Fallback>
                  <p:oleObj name="Bitmap Image" r:id="rId3" imgW="4952381" imgH="544761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513" y="2209801"/>
                          <a:ext cx="3457798" cy="403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225550" y="2286000"/>
              <a:ext cx="2819400" cy="912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800" dirty="0"/>
                <a:t>50 flows in both directions</a:t>
              </a:r>
            </a:p>
            <a:p>
              <a:pPr algn="r"/>
              <a:r>
                <a:rPr lang="en-US" sz="1800" dirty="0"/>
                <a:t>Buffer = BW x Delay</a:t>
              </a:r>
            </a:p>
            <a:p>
              <a:pPr algn="r"/>
              <a:r>
                <a:rPr lang="en-US" sz="1800" dirty="0"/>
                <a:t>RTT = 80 ms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29998" y="1942810"/>
            <a:ext cx="3925118" cy="4354785"/>
            <a:chOff x="4729998" y="2214960"/>
            <a:chExt cx="3925118" cy="4354785"/>
          </a:xfrm>
        </p:grpSpPr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5424554" y="6172200"/>
              <a:ext cx="3078162" cy="397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dirty="0"/>
                <a:t>Round Trip Delay (sec)</a:t>
              </a:r>
            </a:p>
          </p:txBody>
        </p:sp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 rot="-10785117">
              <a:off x="4729998" y="2786442"/>
              <a:ext cx="490520" cy="2586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 lIns="90488" tIns="44450" rIns="90488" bIns="44450" numCol="1" anchor="b" anchorCtr="0" compatLnSpc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Avg. TCP Utilization</a:t>
              </a:r>
            </a:p>
          </p:txBody>
        </p:sp>
        <p:graphicFrame>
          <p:nvGraphicFramePr>
            <p:cNvPr id="14" name="Object 9"/>
            <p:cNvGraphicFramePr>
              <a:graphicFrameLocks noChangeAspect="1"/>
            </p:cNvGraphicFramePr>
            <p:nvPr/>
          </p:nvGraphicFramePr>
          <p:xfrm>
            <a:off x="5253104" y="2214960"/>
            <a:ext cx="3402012" cy="3986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Bitmap Image" r:id="rId5" imgW="4571429" imgH="5420482" progId="">
                    <p:embed/>
                  </p:oleObj>
                </mc:Choice>
                <mc:Fallback>
                  <p:oleObj name="Bitmap Image" r:id="rId5" imgW="4571429" imgH="542048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3104" y="2214960"/>
                          <a:ext cx="3402012" cy="39867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535613" y="2287588"/>
              <a:ext cx="2892425" cy="912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800" dirty="0"/>
                <a:t>50 flows in both directions</a:t>
              </a:r>
            </a:p>
            <a:p>
              <a:pPr algn="r"/>
              <a:r>
                <a:rPr lang="en-US" sz="1800" dirty="0"/>
                <a:t>Buffer = BW x Delay</a:t>
              </a:r>
            </a:p>
            <a:p>
              <a:pPr algn="r"/>
              <a:r>
                <a:rPr lang="en-US" sz="1800" dirty="0"/>
                <a:t>BW = 155 Mb/s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6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 window growth</a:t>
            </a:r>
          </a:p>
          <a:p>
            <a:pPr lvl="1"/>
            <a:r>
              <a:rPr lang="en-US" dirty="0" smtClean="0"/>
              <a:t>Slow start and additive increase are too slow when bandwidth is large</a:t>
            </a:r>
          </a:p>
          <a:p>
            <a:pPr lvl="1"/>
            <a:r>
              <a:rPr lang="en-US" dirty="0" smtClean="0"/>
              <a:t>Want to converge more quickly</a:t>
            </a:r>
          </a:p>
          <a:p>
            <a:r>
              <a:rPr lang="en-US" dirty="0"/>
              <a:t>Maintain fairness with other TCP </a:t>
            </a:r>
            <a:r>
              <a:rPr lang="en-US" dirty="0" err="1"/>
              <a:t>varients</a:t>
            </a:r>
            <a:endParaRPr lang="en-US" dirty="0"/>
          </a:p>
          <a:p>
            <a:pPr lvl="1"/>
            <a:r>
              <a:rPr lang="en-US" dirty="0"/>
              <a:t>Window growth cannot be too aggressive</a:t>
            </a:r>
          </a:p>
          <a:p>
            <a:r>
              <a:rPr lang="en-US" dirty="0" smtClean="0"/>
              <a:t>Improve RTT fairness</a:t>
            </a:r>
          </a:p>
          <a:p>
            <a:pPr lvl="1"/>
            <a:r>
              <a:rPr lang="en-US" dirty="0" smtClean="0"/>
              <a:t>TCP Tahoe/Reno flows are not fair when RTTs vary widely</a:t>
            </a:r>
          </a:p>
          <a:p>
            <a:r>
              <a:rPr lang="en-US" dirty="0" smtClean="0"/>
              <a:t>Simple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4859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218" name="Picture 2" descr="C:\Users\Admin\Dropbox\Screenshots\CN\6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24" y="1614805"/>
            <a:ext cx="6780952" cy="507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0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TCP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Default TCP implementation in Windows</a:t>
            </a:r>
          </a:p>
          <a:p>
            <a:r>
              <a:rPr lang="en-US" dirty="0" smtClean="0"/>
              <a:t>Key idea: split </a:t>
            </a:r>
            <a:r>
              <a:rPr lang="en-US" i="1" dirty="0" err="1" smtClean="0"/>
              <a:t>cwnd</a:t>
            </a:r>
            <a:r>
              <a:rPr lang="en-US" i="1" dirty="0" smtClean="0"/>
              <a:t> </a:t>
            </a:r>
            <a:r>
              <a:rPr lang="en-US" dirty="0" smtClean="0"/>
              <a:t>into two separate windows</a:t>
            </a:r>
          </a:p>
          <a:p>
            <a:pPr lvl="1"/>
            <a:r>
              <a:rPr lang="en-US" dirty="0" smtClean="0"/>
              <a:t>Traditional, loss-based window</a:t>
            </a:r>
          </a:p>
          <a:p>
            <a:pPr lvl="1"/>
            <a:r>
              <a:rPr lang="en-US" dirty="0" smtClean="0"/>
              <a:t>New, delay-based window</a:t>
            </a:r>
          </a:p>
          <a:p>
            <a:r>
              <a:rPr lang="en-US" i="1" dirty="0" err="1"/>
              <a:t>wnd</a:t>
            </a:r>
            <a:r>
              <a:rPr lang="en-US" dirty="0"/>
              <a:t> = </a:t>
            </a:r>
            <a:r>
              <a:rPr lang="en-US" dirty="0" smtClean="0"/>
              <a:t>min(</a:t>
            </a:r>
            <a:r>
              <a:rPr lang="en-US" i="1" dirty="0" err="1" smtClean="0"/>
              <a:t>cwnd</a:t>
            </a:r>
            <a:r>
              <a:rPr lang="en-US" i="1" dirty="0" smtClean="0"/>
              <a:t> + </a:t>
            </a:r>
            <a:r>
              <a:rPr lang="en-US" i="1" dirty="0" err="1" smtClean="0">
                <a:solidFill>
                  <a:schemeClr val="accent1"/>
                </a:solidFill>
              </a:rPr>
              <a:t>dwnd</a:t>
            </a:r>
            <a:r>
              <a:rPr lang="en-US" dirty="0" smtClean="0"/>
              <a:t>, </a:t>
            </a:r>
            <a:r>
              <a:rPr lang="en-US" i="1" dirty="0" err="1"/>
              <a:t>adv_wnd</a:t>
            </a:r>
            <a:r>
              <a:rPr lang="en-US" dirty="0" smtClean="0"/>
              <a:t>)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i="1" dirty="0" smtClean="0"/>
              <a:t> </a:t>
            </a:r>
            <a:r>
              <a:rPr lang="en-US" dirty="0" smtClean="0"/>
              <a:t>is controlled by AIMD</a:t>
            </a:r>
            <a:endParaRPr lang="en-US" i="1" dirty="0" smtClean="0"/>
          </a:p>
          <a:p>
            <a:pPr lvl="1"/>
            <a:r>
              <a:rPr lang="en-US" i="1" dirty="0" err="1" smtClean="0">
                <a:solidFill>
                  <a:schemeClr val="accent1"/>
                </a:solidFill>
              </a:rPr>
              <a:t>dwnd</a:t>
            </a:r>
            <a:r>
              <a:rPr lang="en-US" i="1" dirty="0" smtClean="0"/>
              <a:t> </a:t>
            </a:r>
            <a:r>
              <a:rPr lang="en-US" dirty="0" smtClean="0"/>
              <a:t>is the delay window</a:t>
            </a:r>
          </a:p>
          <a:p>
            <a:r>
              <a:rPr lang="en-US" dirty="0" smtClean="0"/>
              <a:t>Rules for adjusting</a:t>
            </a:r>
            <a:r>
              <a:rPr lang="en-US" i="1" dirty="0" smtClean="0"/>
              <a:t> </a:t>
            </a:r>
            <a:r>
              <a:rPr lang="en-US" i="1" dirty="0" err="1" smtClean="0"/>
              <a:t>dwnd</a:t>
            </a:r>
            <a:r>
              <a:rPr lang="en-US" i="1" dirty="0" smtClean="0"/>
              <a:t>:</a:t>
            </a:r>
          </a:p>
          <a:p>
            <a:pPr lvl="1"/>
            <a:r>
              <a:rPr lang="en-US" dirty="0" smtClean="0"/>
              <a:t>If RTT is increasing, decrease </a:t>
            </a:r>
            <a:r>
              <a:rPr lang="en-US" i="1" dirty="0" err="1" smtClean="0"/>
              <a:t>dwnd</a:t>
            </a:r>
            <a:r>
              <a:rPr lang="en-US" dirty="0" smtClean="0"/>
              <a:t> (</a:t>
            </a:r>
            <a:r>
              <a:rPr lang="en-US" i="1" dirty="0" err="1" smtClean="0"/>
              <a:t>dwnd</a:t>
            </a:r>
            <a:r>
              <a:rPr lang="en-US" dirty="0" smtClean="0"/>
              <a:t> &gt;= 0)</a:t>
            </a:r>
          </a:p>
          <a:p>
            <a:pPr lvl="1"/>
            <a:r>
              <a:rPr lang="en-US" dirty="0" smtClean="0"/>
              <a:t>If RTT is decreasing, increase </a:t>
            </a:r>
            <a:r>
              <a:rPr lang="en-US" i="1" dirty="0" err="1" smtClean="0"/>
              <a:t>dwnd</a:t>
            </a:r>
            <a:endParaRPr lang="en-US" dirty="0" smtClean="0"/>
          </a:p>
          <a:p>
            <a:pPr lvl="1"/>
            <a:r>
              <a:rPr lang="en-US" dirty="0" smtClean="0"/>
              <a:t>Increase/decrease are proportional to the rate of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65309" y="1622269"/>
            <a:ext cx="874913" cy="3212153"/>
            <a:chOff x="5965309" y="1622269"/>
            <a:chExt cx="874913" cy="3212153"/>
          </a:xfrm>
        </p:grpSpPr>
        <p:sp>
          <p:nvSpPr>
            <p:cNvPr id="50" name="Rectangle 49"/>
            <p:cNvSpPr/>
            <p:nvPr/>
          </p:nvSpPr>
          <p:spPr>
            <a:xfrm>
              <a:off x="5965309" y="1622269"/>
              <a:ext cx="874913" cy="321215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88096" y="1629249"/>
              <a:ext cx="6293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Low</a:t>
              </a:r>
            </a:p>
            <a:p>
              <a:pPr algn="ctr"/>
              <a:r>
                <a:rPr lang="en-US" dirty="0" smtClean="0"/>
                <a:t>RTT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02406" y="1626772"/>
            <a:ext cx="795838" cy="3212153"/>
            <a:chOff x="4002406" y="1626772"/>
            <a:chExt cx="795838" cy="3212153"/>
          </a:xfrm>
        </p:grpSpPr>
        <p:sp>
          <p:nvSpPr>
            <p:cNvPr id="2" name="Rectangle 1"/>
            <p:cNvSpPr/>
            <p:nvPr/>
          </p:nvSpPr>
          <p:spPr>
            <a:xfrm>
              <a:off x="4002406" y="1626772"/>
              <a:ext cx="795838" cy="32121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70747" y="1629250"/>
              <a:ext cx="6591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High</a:t>
              </a:r>
            </a:p>
            <a:p>
              <a:pPr algn="ctr"/>
              <a:r>
                <a:rPr lang="en-US" dirty="0" smtClean="0"/>
                <a:t>RTT</a:t>
              </a:r>
              <a:endParaRPr lang="en-US" dirty="0"/>
            </a:p>
          </p:txBody>
        </p:sp>
      </p:grp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585990" y="3769517"/>
            <a:ext cx="1096097" cy="1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TCP Example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0" y="5401559"/>
            <a:ext cx="9144000" cy="14564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Aggressiveness corresponds to changes in RTT</a:t>
            </a:r>
          </a:p>
          <a:p>
            <a:r>
              <a:rPr lang="en-US" sz="2400" dirty="0" smtClean="0"/>
              <a:t>Advantages: fast ramp up, more fair to flows with different RTTs</a:t>
            </a:r>
          </a:p>
          <a:p>
            <a:r>
              <a:rPr lang="en-US" sz="2400" dirty="0" smtClean="0"/>
              <a:t>Disadvantage: must estimate RTT, which is very challenging</a:t>
            </a:r>
            <a:endParaRPr lang="en-US" sz="24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7130912" y="2687006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5394121" y="2594518"/>
            <a:ext cx="1" cy="110605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556653" y="3769519"/>
            <a:ext cx="1125434" cy="99691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682087" y="3420642"/>
            <a:ext cx="395403" cy="37169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556653" y="2676315"/>
            <a:ext cx="0" cy="212198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5394121" y="3212766"/>
            <a:ext cx="58580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6410227" y="2504238"/>
            <a:ext cx="0" cy="11209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6830796" y="2690576"/>
            <a:ext cx="300972" cy="2471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801823" y="2275563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4002406" y="3077048"/>
            <a:ext cx="805264" cy="14412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V="1">
            <a:off x="4798243" y="2601218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 flipV="1">
            <a:off x="5965310" y="2504238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 flipV="1">
            <a:off x="6410227" y="2913164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 flipH="1">
            <a:off x="2871630" y="2031845"/>
            <a:ext cx="950994" cy="944786"/>
            <a:chOff x="1191443" y="4863146"/>
            <a:chExt cx="5209363" cy="1398648"/>
          </a:xfrm>
        </p:grpSpPr>
        <p:sp>
          <p:nvSpPr>
            <p:cNvPr id="54" name="Rectangular Callout 53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107942"/>
                <a:gd name="adj2" fmla="val 5891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6" y="4863146"/>
              <a:ext cx="5181600" cy="1366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Slower </a:t>
              </a:r>
              <a:r>
                <a:rPr lang="en-US" i="1" kern="0" noProof="0" dirty="0" err="1" smtClean="0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 smtClean="0">
                  <a:solidFill>
                    <a:sysClr val="window" lastClr="FFFFFF"/>
                  </a:solidFill>
                </a:rPr>
                <a:t> growth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flipH="1">
            <a:off x="4954776" y="1479470"/>
            <a:ext cx="934847" cy="944786"/>
            <a:chOff x="1191443" y="4863146"/>
            <a:chExt cx="5209363" cy="1398648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71818"/>
                <a:gd name="adj2" fmla="val 951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6" y="4863146"/>
              <a:ext cx="5181600" cy="1366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Faster </a:t>
              </a:r>
              <a:r>
                <a:rPr lang="en-US" i="1" kern="0" noProof="0" dirty="0" err="1" smtClean="0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 smtClean="0">
                  <a:solidFill>
                    <a:sysClr val="window" lastClr="FFFFFF"/>
                  </a:solidFill>
                </a:rPr>
                <a:t> growth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31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uiExpand="1" build="p"/>
      <p:bldP spid="21" grpId="0" animBg="1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7" grpId="0" animBg="1"/>
      <p:bldP spid="48" grpId="0" animBg="1"/>
      <p:bldP spid="49" grpId="0" animBg="1"/>
      <p:bldP spid="51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CUBIC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Default TCP implementation in Linux</a:t>
                </a:r>
              </a:p>
              <a:p>
                <a:r>
                  <a:rPr lang="en-US" dirty="0" smtClean="0"/>
                  <a:t>Replace </a:t>
                </a:r>
                <a:r>
                  <a:rPr lang="en-US" dirty="0"/>
                  <a:t>AIMD with cubic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𝑐𝑤𝑛𝑑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ad>
                                <m:ra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deg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𝑐𝑤𝑛𝑑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𝑚𝑎𝑥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𝐶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𝑐𝑤𝑛𝑑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C </a:t>
                </a:r>
                <a:r>
                  <a:rPr lang="en-US" dirty="0" smtClean="0">
                    <a:sym typeface="Wingdings" panose="05000000000000000000" pitchFamily="2" charset="2"/>
                  </a:rPr>
                  <a:t> a constant scaling factor</a:t>
                </a:r>
              </a:p>
              <a:p>
                <a:pPr lvl="1"/>
                <a:r>
                  <a:rPr lang="el-GR" dirty="0" smtClean="0">
                    <a:sym typeface="Wingdings" panose="05000000000000000000" pitchFamily="2" charset="2"/>
                  </a:rPr>
                  <a:t>β</a:t>
                </a:r>
                <a:r>
                  <a:rPr lang="en-US" dirty="0" smtClean="0">
                    <a:sym typeface="Wingdings" panose="05000000000000000000" pitchFamily="2" charset="2"/>
                  </a:rPr>
                  <a:t>  a constant fraction for multiplicative decrease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T  time since last packet drop</a:t>
                </a:r>
              </a:p>
              <a:p>
                <a:pPr lvl="1"/>
                <a:r>
                  <a:rPr lang="en-US" dirty="0" err="1" smtClean="0"/>
                  <a:t>cwnd</a:t>
                </a:r>
                <a:r>
                  <a:rPr lang="en-US" baseline="-25000" dirty="0" err="1" smtClean="0"/>
                  <a:t>max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cwnd</a:t>
                </a:r>
                <a:r>
                  <a:rPr lang="en-US" dirty="0" smtClean="0">
                    <a:sym typeface="Wingdings" panose="05000000000000000000" pitchFamily="2" charset="2"/>
                  </a:rPr>
                  <a:t> when last packet dropped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45" t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9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 CUBIC Example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Less wasted bandwidth due to fast ramp up</a:t>
            </a:r>
          </a:p>
          <a:p>
            <a:r>
              <a:rPr lang="en-US" sz="2400" dirty="0" smtClean="0"/>
              <a:t>Stable region and slow acceleration help maintain fairness</a:t>
            </a:r>
          </a:p>
          <a:p>
            <a:pPr lvl="1"/>
            <a:r>
              <a:rPr lang="en-US" sz="2100" dirty="0"/>
              <a:t>F</a:t>
            </a:r>
            <a:r>
              <a:rPr lang="en-US" sz="2100" dirty="0" smtClean="0"/>
              <a:t>ast ramp up is more aggressive than additive increase</a:t>
            </a:r>
          </a:p>
          <a:p>
            <a:pPr lvl="1"/>
            <a:r>
              <a:rPr lang="en-US" sz="2100" dirty="0" smtClean="0"/>
              <a:t>To be fair to Tahoe/Reno, CUBIC needs to be less aggressive</a:t>
            </a:r>
            <a:endParaRPr lang="en-US" sz="21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320960" y="2697951"/>
            <a:ext cx="2129809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4735965" y="2177370"/>
            <a:ext cx="11075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343319" y="2303862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2521599" y="1571988"/>
            <a:ext cx="2603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/>
              <a:t>CUBIC Function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2605778" y="2276974"/>
            <a:ext cx="11076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 smtClean="0"/>
              <a:t>cwnd</a:t>
            </a:r>
            <a:r>
              <a:rPr lang="en-US" sz="2000" i="1" baseline="-25000" dirty="0" err="1" smtClean="0"/>
              <a:t>max</a:t>
            </a:r>
            <a:endParaRPr lang="en-US" sz="2000" i="1" baseline="-25000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4735965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309568" y="2704614"/>
            <a:ext cx="1989056" cy="211248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0800000">
            <a:off x="4229745" y="2177370"/>
            <a:ext cx="493834" cy="524478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735965" y="2177370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6041012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033407" y="2177369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48098" y="2125850"/>
            <a:ext cx="1362656" cy="862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6041012" y="2177370"/>
            <a:ext cx="711691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6289500" y="2988299"/>
            <a:ext cx="6578" cy="101809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6292348" y="3001332"/>
            <a:ext cx="952837" cy="101196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0800000">
            <a:off x="7216156" y="2148211"/>
            <a:ext cx="799765" cy="84939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6224017" y="2988298"/>
            <a:ext cx="1651907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578033" y="1998481"/>
            <a:ext cx="2490211" cy="16928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 flipH="1">
            <a:off x="2857482" y="4006393"/>
            <a:ext cx="1144921" cy="707009"/>
            <a:chOff x="1191443" y="4863146"/>
            <a:chExt cx="5209363" cy="1398648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38925"/>
                <a:gd name="adj2" fmla="val -13655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8" y="4863146"/>
              <a:ext cx="5181598" cy="92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Fast ramp up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flipH="1">
            <a:off x="3401694" y="3081129"/>
            <a:ext cx="1144921" cy="657449"/>
            <a:chOff x="1191443" y="4863146"/>
            <a:chExt cx="5209363" cy="1398648"/>
          </a:xfrm>
        </p:grpSpPr>
        <p:sp>
          <p:nvSpPr>
            <p:cNvPr id="60" name="Rectangular Callout 59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5814"/>
                <a:gd name="adj2" fmla="val -938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7" y="4863146"/>
              <a:ext cx="5181599" cy="1267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Stable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Region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5055088" y="1244224"/>
            <a:ext cx="2468824" cy="707009"/>
            <a:chOff x="1191443" y="4863146"/>
            <a:chExt cx="5209363" cy="1398648"/>
          </a:xfrm>
        </p:grpSpPr>
        <p:sp>
          <p:nvSpPr>
            <p:cNvPr id="63" name="Rectangular Callout 62"/>
            <p:cNvSpPr/>
            <p:nvPr/>
          </p:nvSpPr>
          <p:spPr>
            <a:xfrm>
              <a:off x="1191443" y="4876800"/>
              <a:ext cx="5181603" cy="1384994"/>
            </a:xfrm>
            <a:prstGeom prst="wedgeRectCallout">
              <a:avLst>
                <a:gd name="adj1" fmla="val 60038"/>
                <a:gd name="adj2" fmla="val 1111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19207" y="4863146"/>
              <a:ext cx="5181599" cy="1278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Slowly accelerate to probe for bandwidth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11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  <p:bldP spid="20" grpId="0" animBg="1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9" grpId="0"/>
      <p:bldP spid="40" grpId="0" animBg="1"/>
      <p:bldP spid="5" grpId="0" animBg="1"/>
      <p:bldP spid="47" grpId="0" animBg="1"/>
      <p:bldP spid="48" grpId="0" animBg="1"/>
      <p:bldP spid="49" grpId="0" animBg="1"/>
      <p:bldP spid="51" grpId="0" animBg="1"/>
      <p:bldP spid="50" grpId="0" animBg="1"/>
      <p:bldP spid="53" grpId="0" animBg="1"/>
      <p:bldP spid="54" grpId="0" animBg="1"/>
      <p:bldP spid="55" grpId="0" animBg="1"/>
      <p:bldP spid="52" grpId="0" animBg="1"/>
      <p:bldP spid="4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 of CUBIC Flows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94</a:t>
            </a:fld>
            <a:endParaRPr lang="en-US" dirty="0"/>
          </a:p>
        </p:txBody>
      </p:sp>
      <p:pic>
        <p:nvPicPr>
          <p:cNvPr id="4099" name="Picture 3" descr="D:\Classes\CS 4700\assets\cub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94" y="1612750"/>
            <a:ext cx="7073556" cy="511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 flipH="1">
            <a:off x="4108280" y="2690174"/>
            <a:ext cx="932405" cy="426563"/>
            <a:chOff x="1191443" y="4863146"/>
            <a:chExt cx="5209363" cy="1398648"/>
          </a:xfrm>
        </p:grpSpPr>
        <p:sp>
          <p:nvSpPr>
            <p:cNvPr id="8" name="Rectangular Callout 7"/>
            <p:cNvSpPr/>
            <p:nvPr/>
          </p:nvSpPr>
          <p:spPr>
            <a:xfrm>
              <a:off x="1191443" y="4876799"/>
              <a:ext cx="5181607" cy="1384995"/>
            </a:xfrm>
            <a:prstGeom prst="wedgeRectCallout">
              <a:avLst>
                <a:gd name="adj1" fmla="val 9448"/>
                <a:gd name="adj2" fmla="val 10223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7" y="4863146"/>
              <a:ext cx="5181599" cy="730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CUBIC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 flipH="1">
            <a:off x="2318759" y="4699655"/>
            <a:ext cx="932405" cy="426563"/>
            <a:chOff x="1191443" y="4863146"/>
            <a:chExt cx="5209363" cy="1398648"/>
          </a:xfrm>
        </p:grpSpPr>
        <p:sp>
          <p:nvSpPr>
            <p:cNvPr id="11" name="Rectangular Callout 10"/>
            <p:cNvSpPr/>
            <p:nvPr/>
          </p:nvSpPr>
          <p:spPr>
            <a:xfrm>
              <a:off x="1191443" y="4876799"/>
              <a:ext cx="5181607" cy="1384995"/>
            </a:xfrm>
            <a:prstGeom prst="wedgeRectCallout">
              <a:avLst>
                <a:gd name="adj1" fmla="val 9448"/>
                <a:gd name="adj2" fmla="val 10223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19207" y="4863146"/>
              <a:ext cx="5181599" cy="730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CUBIC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7917433" y="5126218"/>
            <a:ext cx="932405" cy="426563"/>
            <a:chOff x="1191443" y="4863146"/>
            <a:chExt cx="5209363" cy="1398648"/>
          </a:xfrm>
        </p:grpSpPr>
        <p:sp>
          <p:nvSpPr>
            <p:cNvPr id="14" name="Rectangular Callout 13"/>
            <p:cNvSpPr/>
            <p:nvPr/>
          </p:nvSpPr>
          <p:spPr>
            <a:xfrm>
              <a:off x="1191443" y="4876799"/>
              <a:ext cx="5181607" cy="1384995"/>
            </a:xfrm>
            <a:prstGeom prst="wedgeRectCallout">
              <a:avLst>
                <a:gd name="adj1" fmla="val 100927"/>
                <a:gd name="adj2" fmla="val 12232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9205" y="4863146"/>
              <a:ext cx="5181601" cy="12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Reno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6759507" y="5036721"/>
            <a:ext cx="932405" cy="426563"/>
            <a:chOff x="1191443" y="4863146"/>
            <a:chExt cx="5209363" cy="1398648"/>
          </a:xfrm>
        </p:grpSpPr>
        <p:sp>
          <p:nvSpPr>
            <p:cNvPr id="17" name="Rectangular Callout 16"/>
            <p:cNvSpPr/>
            <p:nvPr/>
          </p:nvSpPr>
          <p:spPr>
            <a:xfrm>
              <a:off x="1191443" y="4876799"/>
              <a:ext cx="5181607" cy="1384995"/>
            </a:xfrm>
            <a:prstGeom prst="wedgeRectCallout">
              <a:avLst>
                <a:gd name="adj1" fmla="val 47056"/>
                <a:gd name="adj2" fmla="val 19373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19205" y="4863146"/>
              <a:ext cx="5181601" cy="12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Reno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2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Deploying TCP Variants</a:t>
            </a:r>
            <a:endParaRPr lang="en-US" dirty="0"/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 assumes all flows employ TCP-like congestion control</a:t>
            </a:r>
          </a:p>
          <a:p>
            <a:pPr lvl="1"/>
            <a:r>
              <a:rPr lang="en-US" dirty="0" smtClean="0"/>
              <a:t>TCP-friendly or TCP-compatible</a:t>
            </a:r>
          </a:p>
          <a:p>
            <a:pPr lvl="1"/>
            <a:r>
              <a:rPr lang="en-US" dirty="0" smtClean="0"/>
              <a:t>Violated by UDP :(</a:t>
            </a:r>
          </a:p>
          <a:p>
            <a:r>
              <a:rPr lang="en-US" dirty="0" smtClean="0"/>
              <a:t>If new congestion control algorithms are developed, they must be TCP-friendly</a:t>
            </a:r>
          </a:p>
          <a:p>
            <a:r>
              <a:rPr lang="en-US" dirty="0" smtClean="0"/>
              <a:t>Be wary of unforeseen interactions</a:t>
            </a:r>
            <a:endParaRPr lang="en-US" dirty="0"/>
          </a:p>
          <a:p>
            <a:pPr lvl="1"/>
            <a:r>
              <a:rPr lang="en-US" dirty="0" smtClean="0"/>
              <a:t>Variants work well with others like themselves</a:t>
            </a:r>
          </a:p>
          <a:p>
            <a:pPr lvl="1"/>
            <a:r>
              <a:rPr lang="en-US" dirty="0" smtClean="0"/>
              <a:t>Different variants competing for resources may trigger unfair, pathological behavior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2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UDP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Problems with TCP</a:t>
            </a:r>
            <a:endParaRPr lang="en-US" sz="32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TCP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646428"/>
            <a:ext cx="8839200" cy="20591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Window scaling</a:t>
            </a:r>
          </a:p>
          <a:p>
            <a:r>
              <a:rPr lang="en-US" dirty="0" smtClean="0"/>
              <a:t>SACK: selective acknowledgement</a:t>
            </a:r>
          </a:p>
          <a:p>
            <a:r>
              <a:rPr lang="en-US" dirty="0" smtClean="0"/>
              <a:t>Maximum segment size (MSS)</a:t>
            </a:r>
          </a:p>
          <a:p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7450" y="3909921"/>
            <a:ext cx="7323572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Options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692742" y="199848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Destination Port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28002" y="150859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93296" y="150859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51573" y="150859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7449" y="238213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Sequence Number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027448" y="199250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Source Port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27446" y="276249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Acknowledgement Number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692740" y="3140265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Advertised Window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92743" y="3526266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Urgent Pointer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958722" y="3146148"/>
            <a:ext cx="27305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Flags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030960" y="3530458"/>
            <a:ext cx="366178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Checksum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659276" y="15085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0960" y="3140265"/>
            <a:ext cx="9381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HLen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728002" y="3806455"/>
            <a:ext cx="7922464" cy="60605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Scaling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69312"/>
            <a:ext cx="8839200" cy="5036288"/>
          </a:xfrm>
        </p:spPr>
        <p:txBody>
          <a:bodyPr/>
          <a:lstStyle/>
          <a:p>
            <a:r>
              <a:rPr lang="en-US" dirty="0" smtClean="0"/>
              <a:t>Problem: the advertised window is only 16-bits</a:t>
            </a:r>
          </a:p>
          <a:p>
            <a:pPr lvl="1"/>
            <a:r>
              <a:rPr lang="en-US" dirty="0" smtClean="0"/>
              <a:t>Effectively caps the window at 65536B, 64KB</a:t>
            </a:r>
          </a:p>
          <a:p>
            <a:pPr lvl="1"/>
            <a:r>
              <a:rPr lang="en-US" dirty="0" smtClean="0"/>
              <a:t>Example: 1.5Mbps link, 513ms RTT</a:t>
            </a:r>
          </a:p>
          <a:p>
            <a:pPr marL="45720" indent="0" algn="ctr">
              <a:buNone/>
            </a:pPr>
            <a:r>
              <a:rPr lang="en-US" dirty="0"/>
              <a:t>(</a:t>
            </a:r>
            <a:r>
              <a:rPr lang="en-US" dirty="0" smtClean="0"/>
              <a:t>1.5Mbps </a:t>
            </a:r>
            <a:r>
              <a:rPr lang="en-US" dirty="0"/>
              <a:t>* </a:t>
            </a:r>
            <a:r>
              <a:rPr lang="en-US" dirty="0" smtClean="0"/>
              <a:t>0.513s) = 94KB</a:t>
            </a:r>
          </a:p>
          <a:p>
            <a:pPr marL="45720" indent="0" algn="ctr">
              <a:buNone/>
            </a:pPr>
            <a:r>
              <a:rPr lang="en-US" dirty="0" smtClean="0"/>
              <a:t>64KB / 94KB = </a:t>
            </a:r>
            <a:r>
              <a:rPr lang="en-US" dirty="0" smtClean="0">
                <a:solidFill>
                  <a:schemeClr val="accent1"/>
                </a:solidFill>
              </a:rPr>
              <a:t>68%</a:t>
            </a:r>
            <a:r>
              <a:rPr lang="en-US" dirty="0" smtClean="0"/>
              <a:t> of maximum possible speed</a:t>
            </a:r>
          </a:p>
          <a:p>
            <a:pPr marL="502920" indent="-457200"/>
            <a:r>
              <a:rPr lang="en-US" dirty="0" smtClean="0"/>
              <a:t>Solution: introduce a window scaling value</a:t>
            </a:r>
          </a:p>
          <a:p>
            <a:pPr marL="822960" lvl="1" indent="-457200"/>
            <a:r>
              <a:rPr lang="en-US" i="1" dirty="0" err="1" smtClean="0"/>
              <a:t>wnd</a:t>
            </a:r>
            <a:r>
              <a:rPr lang="en-US" dirty="0" smtClean="0"/>
              <a:t> = </a:t>
            </a:r>
            <a:r>
              <a:rPr lang="en-US" i="1" dirty="0" err="1" smtClean="0"/>
              <a:t>adv_wnd</a:t>
            </a:r>
            <a:r>
              <a:rPr lang="en-US" dirty="0" smtClean="0"/>
              <a:t> &lt;&lt; </a:t>
            </a:r>
            <a:r>
              <a:rPr lang="en-US" i="1" dirty="0" err="1" smtClean="0"/>
              <a:t>wnd_scale</a:t>
            </a:r>
            <a:r>
              <a:rPr lang="en-US" dirty="0" smtClean="0"/>
              <a:t>;</a:t>
            </a:r>
          </a:p>
          <a:p>
            <a:pPr marL="822960" lvl="1" indent="-457200"/>
            <a:r>
              <a:rPr lang="en-US" dirty="0" smtClean="0"/>
              <a:t>Maximum shift is 14 bits, 1GB maximum window</a:t>
            </a:r>
          </a:p>
        </p:txBody>
      </p:sp>
    </p:spTree>
    <p:extLst>
      <p:ext uri="{BB962C8B-B14F-4D97-AF65-F5344CB8AC3E}">
        <p14:creationId xmlns:p14="http://schemas.microsoft.com/office/powerpoint/2010/main" val="31205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SACK: Selective Acknowledgment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5918791" cy="5105400"/>
          </a:xfrm>
        </p:spPr>
        <p:txBody>
          <a:bodyPr/>
          <a:lstStyle/>
          <a:p>
            <a:r>
              <a:rPr lang="en-US" dirty="0" smtClean="0"/>
              <a:t>Problem: duplicate ACKs only tell us about 1 missing packet</a:t>
            </a:r>
          </a:p>
          <a:p>
            <a:pPr lvl="1"/>
            <a:r>
              <a:rPr lang="en-US" dirty="0" smtClean="0"/>
              <a:t>Multiple rounds of dup ACKs needed to fill all holes</a:t>
            </a:r>
          </a:p>
          <a:p>
            <a:r>
              <a:rPr lang="en-US" dirty="0" smtClean="0"/>
              <a:t>Solution: selective ACK</a:t>
            </a:r>
          </a:p>
          <a:p>
            <a:pPr lvl="1"/>
            <a:r>
              <a:rPr lang="en-US" dirty="0" smtClean="0"/>
              <a:t>Include received, out-of-order sequence numbers in TCP header</a:t>
            </a:r>
          </a:p>
          <a:p>
            <a:pPr lvl="1"/>
            <a:r>
              <a:rPr lang="en-US" dirty="0" smtClean="0"/>
              <a:t>Explicitly tells the sender about holes in the sequence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14588" y="2859686"/>
            <a:ext cx="1669583" cy="493918"/>
            <a:chOff x="2850395" y="3694550"/>
            <a:chExt cx="3506867" cy="493918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8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04060" y="3151957"/>
            <a:ext cx="2290108" cy="552330"/>
            <a:chOff x="2850395" y="3694550"/>
            <a:chExt cx="4810245" cy="55233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16965" y="3416692"/>
            <a:ext cx="2290108" cy="552330"/>
            <a:chOff x="2850395" y="3694550"/>
            <a:chExt cx="4810245" cy="552330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10</a:t>
              </a:r>
              <a:endParaRPr lang="en-US" sz="2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403679" y="3691776"/>
            <a:ext cx="2290108" cy="552330"/>
            <a:chOff x="2850395" y="3694550"/>
            <a:chExt cx="4810245" cy="55233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11</a:t>
              </a:r>
              <a:endParaRPr lang="en-US" sz="2400" dirty="0"/>
            </a:p>
          </p:txBody>
        </p:sp>
      </p:grpSp>
      <p:sp>
        <p:nvSpPr>
          <p:cNvPr id="40" name="Multiply 39"/>
          <p:cNvSpPr/>
          <p:nvPr/>
        </p:nvSpPr>
        <p:spPr>
          <a:xfrm rot="812648">
            <a:off x="8016788" y="3111638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6382206" y="2724696"/>
            <a:ext cx="2294686" cy="636828"/>
            <a:chOff x="6382206" y="2724696"/>
            <a:chExt cx="2294686" cy="636828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6386784" y="2724696"/>
              <a:ext cx="2290108" cy="5256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rot="20848332">
              <a:off x="6382206" y="2899859"/>
              <a:ext cx="1017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414588" y="1733141"/>
            <a:ext cx="1669583" cy="493918"/>
            <a:chOff x="2850395" y="3694550"/>
            <a:chExt cx="3506867" cy="493918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404060" y="2025412"/>
            <a:ext cx="2290108" cy="552330"/>
            <a:chOff x="2850395" y="3694550"/>
            <a:chExt cx="4810245" cy="55233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416965" y="2290147"/>
            <a:ext cx="1653969" cy="493918"/>
            <a:chOff x="2850395" y="3694550"/>
            <a:chExt cx="3474070" cy="49391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50395" y="3694550"/>
              <a:ext cx="3408095" cy="391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403679" y="2565231"/>
            <a:ext cx="2290108" cy="552330"/>
            <a:chOff x="2850395" y="3694550"/>
            <a:chExt cx="4810245" cy="552330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sp>
        <p:nvSpPr>
          <p:cNvPr id="61" name="Multiply 60"/>
          <p:cNvSpPr/>
          <p:nvPr/>
        </p:nvSpPr>
        <p:spPr>
          <a:xfrm rot="812648">
            <a:off x="8016788" y="1985093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 rot="812648">
            <a:off x="8016789" y="2509059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6382206" y="3243898"/>
            <a:ext cx="2294686" cy="650305"/>
            <a:chOff x="6382206" y="3243898"/>
            <a:chExt cx="2294686" cy="650305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6386784" y="3243898"/>
              <a:ext cx="2290108" cy="5256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20848332">
              <a:off x="6382206" y="3432538"/>
              <a:ext cx="1017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382205" y="3748926"/>
            <a:ext cx="2311582" cy="1208265"/>
            <a:chOff x="6382205" y="3748926"/>
            <a:chExt cx="2311582" cy="1208265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6386784" y="3748926"/>
              <a:ext cx="2290108" cy="5256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6403679" y="4032372"/>
              <a:ext cx="2290108" cy="5256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6386784" y="4312258"/>
              <a:ext cx="2290108" cy="5256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20848332">
              <a:off x="6382925" y="3932203"/>
              <a:ext cx="1017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65" name="TextBox 64"/>
            <p:cNvSpPr txBox="1"/>
            <p:nvPr/>
          </p:nvSpPr>
          <p:spPr>
            <a:xfrm rot="20848332">
              <a:off x="6382206" y="4212964"/>
              <a:ext cx="1017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66" name="TextBox 65"/>
            <p:cNvSpPr txBox="1"/>
            <p:nvPr/>
          </p:nvSpPr>
          <p:spPr>
            <a:xfrm rot="20848332">
              <a:off x="6382205" y="4495526"/>
              <a:ext cx="1017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181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71348</TotalTime>
  <Words>3870</Words>
  <Application>Microsoft Office PowerPoint</Application>
  <PresentationFormat>On-screen Show (4:3)</PresentationFormat>
  <Paragraphs>1048</Paragraphs>
  <Slides>108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108</vt:i4>
      </vt:variant>
    </vt:vector>
  </HeadingPairs>
  <TitlesOfParts>
    <vt:vector size="111" baseType="lpstr">
      <vt:lpstr>Median</vt:lpstr>
      <vt:lpstr>Chart</vt:lpstr>
      <vt:lpstr>Bitmap Image</vt:lpstr>
      <vt:lpstr>CS 4700 / CS 5700 Network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Transport Layer</vt:lpstr>
      <vt:lpstr>Outline</vt:lpstr>
      <vt:lpstr>The Case for Multiplexing</vt:lpstr>
      <vt:lpstr>Demultiplexing Traffic</vt:lpstr>
      <vt:lpstr>Layering, Revisited</vt:lpstr>
      <vt:lpstr>User Datagram Protocol (UDP)</vt:lpstr>
      <vt:lpstr>Uses for UDP</vt:lpstr>
      <vt:lpstr>Outline</vt:lpstr>
      <vt:lpstr>Transmission Control Protocol</vt:lpstr>
      <vt:lpstr>Connection Setup</vt:lpstr>
      <vt:lpstr>Three Way Handshake</vt:lpstr>
      <vt:lpstr>Connection Setup Issues</vt:lpstr>
      <vt:lpstr>Connection Tear Down</vt:lpstr>
      <vt:lpstr>Sequence Number Space</vt:lpstr>
      <vt:lpstr>Bidirectional Communication</vt:lpstr>
      <vt:lpstr>Flow Control</vt:lpstr>
      <vt:lpstr>Flow Control: Sender Side</vt:lpstr>
      <vt:lpstr>Sliding Window Example</vt:lpstr>
      <vt:lpstr>What Should the Receiver ACK?</vt:lpstr>
      <vt:lpstr>Sequence Numbers, Revisited</vt:lpstr>
      <vt:lpstr>Silly Window Syndrome</vt:lpstr>
      <vt:lpstr>Nagle’s Algorithm</vt:lpstr>
      <vt:lpstr>Error Detection</vt:lpstr>
      <vt:lpstr>Retransmission Time Outs (RTO)</vt:lpstr>
      <vt:lpstr>Round Trip Time Estimation</vt:lpstr>
      <vt:lpstr>RTT Sample Ambiguity</vt:lpstr>
      <vt:lpstr>Outline</vt:lpstr>
      <vt:lpstr>What is Congestion?</vt:lpstr>
      <vt:lpstr>Why is Congestion Bad?</vt:lpstr>
      <vt:lpstr>The Danger of Increasing Load</vt:lpstr>
      <vt:lpstr>Cong. Control vs. Cong. Avoidance</vt:lpstr>
      <vt:lpstr>Advertised Window, Revisited</vt:lpstr>
      <vt:lpstr>Goals of Congestion Control</vt:lpstr>
      <vt:lpstr>General Approaches</vt:lpstr>
      <vt:lpstr>PowerPoint Presentation</vt:lpstr>
      <vt:lpstr>TCP Congestion Control</vt:lpstr>
      <vt:lpstr>Congestion Window (cwnd)</vt:lpstr>
      <vt:lpstr>Two Basic Components</vt:lpstr>
      <vt:lpstr>Rate Adjustment</vt:lpstr>
      <vt:lpstr>Utilization and Fairness</vt:lpstr>
      <vt:lpstr>Multiplicative Increase, Additive Decrease</vt:lpstr>
      <vt:lpstr>Additive Increase, Additive Decrease</vt:lpstr>
      <vt:lpstr>Multiplicative Increase, Multiplicative Decrease</vt:lpstr>
      <vt:lpstr>Additive Increase, Multiplicative Decrease</vt:lpstr>
      <vt:lpstr>Implementing Congestion Control</vt:lpstr>
      <vt:lpstr>Slow Start</vt:lpstr>
      <vt:lpstr>Slow Start Example</vt:lpstr>
      <vt:lpstr>Congestion Avoidance</vt:lpstr>
      <vt:lpstr>Congestion Avoidance Example</vt:lpstr>
      <vt:lpstr>TCP Pseudocode</vt:lpstr>
      <vt:lpstr>The Big Picture</vt:lpstr>
      <vt:lpstr>Outline</vt:lpstr>
      <vt:lpstr>The Evolution of TCP</vt:lpstr>
      <vt:lpstr>TCP Reno: Fast Retransmit</vt:lpstr>
      <vt:lpstr>TCP Reno: Fast Recovery</vt:lpstr>
      <vt:lpstr>Fast Retransmit and Fast Recovery</vt:lpstr>
      <vt:lpstr>Many TCP Variants…</vt:lpstr>
      <vt:lpstr>TCP in the Real World</vt:lpstr>
      <vt:lpstr>High Bandwidth-Delay Product</vt:lpstr>
      <vt:lpstr>Poor Performance of TCP Reno CC</vt:lpstr>
      <vt:lpstr>Goals</vt:lpstr>
      <vt:lpstr>Compound TCP Implementation</vt:lpstr>
      <vt:lpstr>Compound TCP Example</vt:lpstr>
      <vt:lpstr>TCP CUBIC Implementation</vt:lpstr>
      <vt:lpstr>TCP CUBIC Example</vt:lpstr>
      <vt:lpstr>Simulations of CUBIC Flows</vt:lpstr>
      <vt:lpstr>Deploying TCP Variants</vt:lpstr>
      <vt:lpstr>Outline</vt:lpstr>
      <vt:lpstr>Common TCP Options</vt:lpstr>
      <vt:lpstr>Window Scaling</vt:lpstr>
      <vt:lpstr>SACK: Selective Acknowledgment</vt:lpstr>
      <vt:lpstr>Other Common Options</vt:lpstr>
      <vt:lpstr>Issues with TCP</vt:lpstr>
      <vt:lpstr>Fairness</vt:lpstr>
      <vt:lpstr>Synchronization of Flows</vt:lpstr>
      <vt:lpstr>Small Flows</vt:lpstr>
      <vt:lpstr>Wireless Networks</vt:lpstr>
      <vt:lpstr>Denial of Service</vt:lpstr>
      <vt:lpstr>SYN Cookies</vt:lpstr>
      <vt:lpstr>SYN Cookies in 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sudha</cp:lastModifiedBy>
  <cp:revision>962</cp:revision>
  <cp:lastPrinted>2012-08-22T04:00:45Z</cp:lastPrinted>
  <dcterms:created xsi:type="dcterms:W3CDTF">2012-01-03T02:22:46Z</dcterms:created>
  <dcterms:modified xsi:type="dcterms:W3CDTF">2023-10-12T05:05:43Z</dcterms:modified>
</cp:coreProperties>
</file>