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4" r:id="rId14"/>
    <p:sldId id="268" r:id="rId15"/>
    <p:sldId id="295" r:id="rId16"/>
    <p:sldId id="296"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BAC0F1-D3D8-46E9-9552-799C752CB68E}" type="datetimeFigureOut">
              <a:rPr lang="en-IN" smtClean="0"/>
              <a:t>05-09-2023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DBF2A-E667-4A1F-8913-7A04D97D4A4D}" type="slidenum">
              <a:rPr lang="en-IN" smtClean="0"/>
              <a:t>‹#›</a:t>
            </a:fld>
            <a:endParaRPr lang="en-IN"/>
          </a:p>
        </p:txBody>
      </p:sp>
    </p:spTree>
    <p:extLst>
      <p:ext uri="{BB962C8B-B14F-4D97-AF65-F5344CB8AC3E}">
        <p14:creationId xmlns:p14="http://schemas.microsoft.com/office/powerpoint/2010/main" val="268061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19CCC9E-CA9C-47F9-BB6C-C064E1796CEE}" type="datetime1">
              <a:rPr lang="en-IN" smtClean="0"/>
              <a:t>05-09-2023</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IN" smtClean="0"/>
              <a:t>Prof. Shweta Dhawan Chachra</a:t>
            </a:r>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A474BEF-B33A-4B5D-B0C5-D6D80F7B7CBE}"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A6AC3-499A-4363-B012-78D1DEE01DDA}" type="datetime1">
              <a:rPr lang="en-IN" smtClean="0"/>
              <a:t>05-09-2023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F2A87-272B-4C75-8830-8C72F5C860E9}" type="datetime1">
              <a:rPr lang="en-IN" smtClean="0"/>
              <a:t>05-09-2023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4DC6C-AFEE-4A84-B5E4-42D310CA67B3}" type="datetime1">
              <a:rPr lang="en-IN" smtClean="0"/>
              <a:t>05-09-2023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4411D-4DFF-4383-9D65-3E43B4DA72F8}" type="datetime1">
              <a:rPr lang="en-IN" smtClean="0"/>
              <a:t>05-09-2023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8C43334-4569-4B2E-BC5C-EDD1C4616FC6}" type="datetime1">
              <a:rPr lang="en-IN" smtClean="0"/>
              <a:t>05-09-2023</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AA474BEF-B33A-4B5D-B0C5-D6D80F7B7CBE}"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513193-94C7-4B1A-9479-0B6D4F3C6216}" type="datetime1">
              <a:rPr lang="en-IN" smtClean="0"/>
              <a:t>05-09-2023</a:t>
            </a:fld>
            <a:endParaRPr lang="en-IN"/>
          </a:p>
        </p:txBody>
      </p:sp>
      <p:sp>
        <p:nvSpPr>
          <p:cNvPr id="8" name="Footer Placeholder 7"/>
          <p:cNvSpPr>
            <a:spLocks noGrp="1"/>
          </p:cNvSpPr>
          <p:nvPr>
            <p:ph type="ftr" sz="quarter" idx="11"/>
          </p:nvPr>
        </p:nvSpPr>
        <p:spPr/>
        <p:txBody>
          <a:bodyPr/>
          <a:lstStyle/>
          <a:p>
            <a:r>
              <a:rPr lang="en-IN" smtClean="0"/>
              <a:t>Prof. Shweta Dhawan Chachra</a:t>
            </a:r>
            <a:endParaRPr lang="en-IN"/>
          </a:p>
        </p:txBody>
      </p:sp>
      <p:sp>
        <p:nvSpPr>
          <p:cNvPr id="9" name="Slide Number Placeholder 8"/>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FE6229-68A3-41D6-B8E8-72441C2F4AF4}" type="datetime1">
              <a:rPr lang="en-IN" smtClean="0"/>
              <a:t>05-09-2023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00086-B399-4300-A005-4F7D6CA7B99F}" type="datetime1">
              <a:rPr lang="en-IN" smtClean="0"/>
              <a:t>05-09-2023</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F017B60-68A5-4A76-ABA3-142B1F540BC8}" type="datetime1">
              <a:rPr lang="en-IN" smtClean="0"/>
              <a:t>05-09-2023</a:t>
            </a:fld>
            <a:endParaRPr lang="en-IN"/>
          </a:p>
        </p:txBody>
      </p:sp>
      <p:sp>
        <p:nvSpPr>
          <p:cNvPr id="7" name="Slide Number Placeholder 6"/>
          <p:cNvSpPr>
            <a:spLocks noGrp="1"/>
          </p:cNvSpPr>
          <p:nvPr>
            <p:ph type="sldNum" sz="quarter" idx="12"/>
          </p:nvPr>
        </p:nvSpPr>
        <p:spPr/>
        <p:txBody>
          <a:bodyPr/>
          <a:lstStyle/>
          <a:p>
            <a:fld id="{AA474BEF-B33A-4B5D-B0C5-D6D80F7B7CBE}"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smtClean="0"/>
              <a:t>Prof. Shweta Dhawan Chachra</a:t>
            </a:r>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6175AE-8B7F-48D6-BEF3-066C36AD5D88}" type="datetime1">
              <a:rPr lang="en-IN" smtClean="0"/>
              <a:t>05-09-2023</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BBAC674-FE5E-443C-95E4-47B4172DEA91}" type="datetime1">
              <a:rPr lang="en-IN" smtClean="0"/>
              <a:t>05-09-2023</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IN" smtClean="0"/>
              <a:t>Prof. Shweta Dhawan Chachra</a:t>
            </a:r>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A474BEF-B33A-4B5D-B0C5-D6D80F7B7CB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2.1 MCQs</a:t>
            </a:r>
            <a:endParaRPr lang="en-IN" dirty="0"/>
          </a:p>
        </p:txBody>
      </p:sp>
      <p:sp>
        <p:nvSpPr>
          <p:cNvPr id="3" name="Subtitle 2"/>
          <p:cNvSpPr>
            <a:spLocks noGrp="1"/>
          </p:cNvSpPr>
          <p:nvPr>
            <p:ph type="subTitle" idx="1"/>
          </p:nvPr>
        </p:nvSpPr>
        <p:spPr/>
        <p:txBody>
          <a:bodyPr/>
          <a:lstStyle/>
          <a:p>
            <a:endParaRPr lang="en-IN"/>
          </a:p>
        </p:txBody>
      </p:sp>
      <p:sp>
        <p:nvSpPr>
          <p:cNvPr id="4" name="Date Placeholder 3"/>
          <p:cNvSpPr>
            <a:spLocks noGrp="1"/>
          </p:cNvSpPr>
          <p:nvPr>
            <p:ph type="dt" sz="half" idx="10"/>
          </p:nvPr>
        </p:nvSpPr>
        <p:spPr/>
        <p:txBody>
          <a:bodyPr/>
          <a:lstStyle/>
          <a:p>
            <a:fld id="{BEF2AC48-F009-47DA-9021-FD4489F0E46C}" type="datetime1">
              <a:rPr lang="en-IN" smtClean="0"/>
              <a:t>05-09-2023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A474BEF-B33A-4B5D-B0C5-D6D80F7B7CBE}" type="slidenum">
              <a:rPr lang="en-IN" smtClean="0"/>
              <a:t>1</a:t>
            </a:fld>
            <a:endParaRPr lang="en-IN"/>
          </a:p>
        </p:txBody>
      </p:sp>
    </p:spTree>
    <p:extLst>
      <p:ext uri="{BB962C8B-B14F-4D97-AF65-F5344CB8AC3E}">
        <p14:creationId xmlns:p14="http://schemas.microsoft.com/office/powerpoint/2010/main" val="2850892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F11BB06-4056-4B7A-9BD1-EDF4EA64DDD9}" type="datetime1">
              <a:rPr lang="en-IN" altLang="en-US" smtClean="0">
                <a:solidFill>
                  <a:srgbClr val="FEFEFE"/>
                </a:solidFill>
              </a:rPr>
              <a:t>05-09-2023</a:t>
            </a:fld>
            <a:endParaRPr lang="en-US" altLang="en-US" smtClean="0">
              <a:solidFill>
                <a:srgbClr val="FEFEFE"/>
              </a:solidFill>
            </a:endParaRPr>
          </a:p>
        </p:txBody>
      </p:sp>
      <p:sp>
        <p:nvSpPr>
          <p:cNvPr id="256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2560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45EBA32-A46B-4520-BCAE-1A20F65C89B5}" type="slidenum">
              <a:rPr lang="en-US" altLang="en-US" smtClean="0">
                <a:solidFill>
                  <a:srgbClr val="FEFEFE"/>
                </a:solidFill>
              </a:rPr>
              <a:pPr/>
              <a:t>10</a:t>
            </a:fld>
            <a:endParaRPr lang="en-US" altLang="en-US" smtClean="0">
              <a:solidFill>
                <a:srgbClr val="FEFEFE"/>
              </a:solidFill>
            </a:endParaRPr>
          </a:p>
        </p:txBody>
      </p:sp>
      <p:sp>
        <p:nvSpPr>
          <p:cNvPr id="25604" name="Rectangle 3"/>
          <p:cNvSpPr>
            <a:spLocks noChangeArrowheads="1"/>
          </p:cNvSpPr>
          <p:nvPr/>
        </p:nvSpPr>
        <p:spPr bwMode="auto">
          <a:xfrm>
            <a:off x="1009650" y="958850"/>
            <a:ext cx="7205663"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2007 | Question 41</a:t>
            </a:r>
          </a:p>
          <a:p>
            <a:r>
              <a:rPr lang="en-IN" altLang="en-US"/>
              <a:t>A task in a blocked state</a:t>
            </a:r>
            <a:br>
              <a:rPr lang="en-IN" altLang="en-US"/>
            </a:br>
            <a:r>
              <a:rPr lang="en-IN" altLang="en-US" b="1"/>
              <a:t>(A)</a:t>
            </a:r>
            <a:r>
              <a:rPr lang="en-IN" altLang="en-US"/>
              <a:t> is executable</a:t>
            </a:r>
            <a:br>
              <a:rPr lang="en-IN" altLang="en-US"/>
            </a:br>
            <a:r>
              <a:rPr lang="en-IN" altLang="en-US" b="1"/>
              <a:t>(B)</a:t>
            </a:r>
            <a:r>
              <a:rPr lang="en-IN" altLang="en-US"/>
              <a:t> is running</a:t>
            </a:r>
            <a:br>
              <a:rPr lang="en-IN" altLang="en-US"/>
            </a:br>
            <a:r>
              <a:rPr lang="en-IN" altLang="en-US" b="1"/>
              <a:t>(C)</a:t>
            </a:r>
            <a:r>
              <a:rPr lang="en-IN" altLang="en-US"/>
              <a:t> must still be placed in the run queues</a:t>
            </a:r>
            <a:br>
              <a:rPr lang="en-IN" altLang="en-US"/>
            </a:br>
            <a:r>
              <a:rPr lang="en-IN" altLang="en-US" b="1"/>
              <a:t>(D)</a:t>
            </a:r>
            <a:r>
              <a:rPr lang="en-IN" altLang="en-US"/>
              <a:t> is waiting for some temporarily unavailable resources</a:t>
            </a:r>
            <a:br>
              <a:rPr lang="en-IN" altLang="en-US"/>
            </a:br>
            <a:r>
              <a:rPr lang="en-IN" altLang="en-US"/>
              <a:t/>
            </a:r>
            <a:br>
              <a:rPr lang="en-IN" altLang="en-US"/>
            </a:br>
            <a:r>
              <a:rPr lang="en-IN" altLang="en-US"/>
              <a:t/>
            </a:r>
            <a:br>
              <a:rPr lang="en-IN" altLang="en-US"/>
            </a:br>
            <a:endParaRPr lang="en-IN" altLang="en-US"/>
          </a:p>
        </p:txBody>
      </p:sp>
    </p:spTree>
    <p:extLst>
      <p:ext uri="{BB962C8B-B14F-4D97-AF65-F5344CB8AC3E}">
        <p14:creationId xmlns:p14="http://schemas.microsoft.com/office/powerpoint/2010/main" val="2623754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8B9B74BA-97AD-402A-96D1-DB2FAE5C3FB0}" type="datetime1">
              <a:rPr lang="en-IN" altLang="en-US" smtClean="0">
                <a:solidFill>
                  <a:srgbClr val="FEFEFE"/>
                </a:solidFill>
              </a:rPr>
              <a:t>05-09-2023</a:t>
            </a:fld>
            <a:endParaRPr lang="en-US" altLang="en-US" smtClean="0">
              <a:solidFill>
                <a:srgbClr val="FEFEFE"/>
              </a:solidFill>
            </a:endParaRP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2662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34E7895D-2F08-4FDB-8864-C7272A152E6A}" type="slidenum">
              <a:rPr lang="en-US" altLang="en-US" smtClean="0">
                <a:solidFill>
                  <a:srgbClr val="FEFEFE"/>
                </a:solidFill>
              </a:rPr>
              <a:pPr/>
              <a:t>11</a:t>
            </a:fld>
            <a:endParaRPr lang="en-US" altLang="en-US" smtClean="0">
              <a:solidFill>
                <a:srgbClr val="FEFEFE"/>
              </a:solidFill>
            </a:endParaRPr>
          </a:p>
        </p:txBody>
      </p:sp>
      <p:sp>
        <p:nvSpPr>
          <p:cNvPr id="26628" name="Rectangle 3"/>
          <p:cNvSpPr>
            <a:spLocks noChangeArrowheads="1"/>
          </p:cNvSpPr>
          <p:nvPr/>
        </p:nvSpPr>
        <p:spPr bwMode="auto">
          <a:xfrm>
            <a:off x="1009650" y="958850"/>
            <a:ext cx="72056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2007 | Question 41</a:t>
            </a:r>
          </a:p>
          <a:p>
            <a:r>
              <a:rPr lang="en-IN" altLang="en-US"/>
              <a:t>A task in a blocked state</a:t>
            </a:r>
            <a:br>
              <a:rPr lang="en-IN" altLang="en-US"/>
            </a:br>
            <a:r>
              <a:rPr lang="en-IN" altLang="en-US" b="1"/>
              <a:t>(A)</a:t>
            </a:r>
            <a:r>
              <a:rPr lang="en-IN" altLang="en-US"/>
              <a:t> is executable</a:t>
            </a:r>
            <a:br>
              <a:rPr lang="en-IN" altLang="en-US"/>
            </a:br>
            <a:r>
              <a:rPr lang="en-IN" altLang="en-US" b="1"/>
              <a:t>(B)</a:t>
            </a:r>
            <a:r>
              <a:rPr lang="en-IN" altLang="en-US"/>
              <a:t> is running</a:t>
            </a:r>
            <a:br>
              <a:rPr lang="en-IN" altLang="en-US"/>
            </a:br>
            <a:r>
              <a:rPr lang="en-IN" altLang="en-US" b="1"/>
              <a:t>(C)</a:t>
            </a:r>
            <a:r>
              <a:rPr lang="en-IN" altLang="en-US"/>
              <a:t> must still be placed in the run queues</a:t>
            </a:r>
            <a:br>
              <a:rPr lang="en-IN" altLang="en-US"/>
            </a:br>
            <a:r>
              <a:rPr lang="en-IN" altLang="en-US" b="1"/>
              <a:t>(D)</a:t>
            </a:r>
            <a:r>
              <a:rPr lang="en-IN" altLang="en-US"/>
              <a:t> is waiting for some temporarily unavailable resources</a:t>
            </a:r>
            <a:br>
              <a:rPr lang="en-IN" altLang="en-US"/>
            </a:br>
            <a:r>
              <a:rPr lang="en-IN" altLang="en-US"/>
              <a:t/>
            </a:r>
            <a:br>
              <a:rPr lang="en-IN" altLang="en-US"/>
            </a:br>
            <a:r>
              <a:rPr lang="en-IN" altLang="en-US"/>
              <a:t/>
            </a:r>
            <a:br>
              <a:rPr lang="en-IN" altLang="en-US"/>
            </a:br>
            <a:r>
              <a:rPr lang="en-IN" altLang="en-US" b="1"/>
              <a:t>Answer:</a:t>
            </a:r>
            <a:r>
              <a:rPr lang="en-IN" altLang="en-US"/>
              <a:t> </a:t>
            </a:r>
            <a:r>
              <a:rPr lang="en-IN" altLang="en-US" b="1"/>
              <a:t>(D)</a:t>
            </a:r>
            <a:r>
              <a:rPr lang="en-IN" altLang="en-US"/>
              <a:t> </a:t>
            </a:r>
            <a:br>
              <a:rPr lang="en-IN" altLang="en-US"/>
            </a:br>
            <a:r>
              <a:rPr lang="en-IN" altLang="en-US"/>
              <a:t/>
            </a:r>
            <a:br>
              <a:rPr lang="en-IN" altLang="en-US"/>
            </a:br>
            <a:r>
              <a:rPr lang="en-IN" altLang="en-US" b="1"/>
              <a:t>Explanation:</a:t>
            </a:r>
            <a:r>
              <a:rPr lang="en-IN" altLang="en-US"/>
              <a:t> Waiting or Blocked state is when a process has requested some input/output and is waiting for the resource.</a:t>
            </a:r>
          </a:p>
          <a:p>
            <a:r>
              <a:rPr lang="en-IN" altLang="en-US"/>
              <a:t>So, option (D) is correct.</a:t>
            </a:r>
          </a:p>
        </p:txBody>
      </p:sp>
    </p:spTree>
    <p:extLst>
      <p:ext uri="{BB962C8B-B14F-4D97-AF65-F5344CB8AC3E}">
        <p14:creationId xmlns:p14="http://schemas.microsoft.com/office/powerpoint/2010/main" val="388318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A744AE92-DB7F-4514-8B24-3C1D284D3718}" type="datetime1">
              <a:rPr lang="en-IN" altLang="en-US" smtClean="0">
                <a:solidFill>
                  <a:srgbClr val="FEFEFE"/>
                </a:solidFill>
              </a:rPr>
              <a:t>05-09-2023</a:t>
            </a:fld>
            <a:endParaRPr lang="en-US" altLang="en-US" smtClean="0">
              <a:solidFill>
                <a:srgbClr val="FEFEFE"/>
              </a:solidFill>
            </a:endParaRPr>
          </a:p>
        </p:txBody>
      </p:sp>
      <p:sp>
        <p:nvSpPr>
          <p:cNvPr id="36867"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368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9C0876EA-DD05-4F04-866D-87A96C614DA2}" type="slidenum">
              <a:rPr lang="en-US" altLang="en-US" smtClean="0">
                <a:solidFill>
                  <a:srgbClr val="FEFEFE"/>
                </a:solidFill>
              </a:rPr>
              <a:pPr/>
              <a:t>12</a:t>
            </a:fld>
            <a:endParaRPr lang="en-US" altLang="en-US" smtClean="0">
              <a:solidFill>
                <a:srgbClr val="FEFEFE"/>
              </a:solidFill>
            </a:endParaRPr>
          </a:p>
        </p:txBody>
      </p:sp>
      <p:sp>
        <p:nvSpPr>
          <p:cNvPr id="36869" name="Rectangle 5"/>
          <p:cNvSpPr>
            <a:spLocks noChangeArrowheads="1"/>
          </p:cNvSpPr>
          <p:nvPr/>
        </p:nvSpPr>
        <p:spPr bwMode="auto">
          <a:xfrm>
            <a:off x="736600" y="715963"/>
            <a:ext cx="7069138"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2008 | Question 44</a:t>
            </a:r>
          </a:p>
          <a:p>
            <a:r>
              <a:rPr lang="en-IN" altLang="en-US"/>
              <a:t>Which of the following need not necessarily be saved on a context switch between processes?</a:t>
            </a:r>
            <a:br>
              <a:rPr lang="en-IN" altLang="en-US"/>
            </a:br>
            <a:r>
              <a:rPr lang="en-IN" altLang="en-US" b="1"/>
              <a:t>(A)</a:t>
            </a:r>
            <a:r>
              <a:rPr lang="en-IN" altLang="en-US"/>
              <a:t> General purpose registers</a:t>
            </a:r>
            <a:br>
              <a:rPr lang="en-IN" altLang="en-US"/>
            </a:br>
            <a:r>
              <a:rPr lang="en-IN" altLang="en-US" b="1"/>
              <a:t>(B)</a:t>
            </a:r>
            <a:r>
              <a:rPr lang="en-IN" altLang="en-US"/>
              <a:t> Translation look-aside buffer</a:t>
            </a:r>
            <a:br>
              <a:rPr lang="en-IN" altLang="en-US"/>
            </a:br>
            <a:r>
              <a:rPr lang="en-IN" altLang="en-US" b="1"/>
              <a:t>(C)</a:t>
            </a:r>
            <a:r>
              <a:rPr lang="en-IN" altLang="en-US"/>
              <a:t> Program counter</a:t>
            </a:r>
            <a:br>
              <a:rPr lang="en-IN" altLang="en-US"/>
            </a:br>
            <a:r>
              <a:rPr lang="en-IN" altLang="en-US" b="1"/>
              <a:t>(D)</a:t>
            </a:r>
            <a:r>
              <a:rPr lang="en-IN" altLang="en-US"/>
              <a:t> All of the above</a:t>
            </a:r>
            <a:br>
              <a:rPr lang="en-IN" altLang="en-US"/>
            </a:br>
            <a:r>
              <a:rPr lang="en-IN" altLang="en-US"/>
              <a:t/>
            </a:r>
            <a:br>
              <a:rPr lang="en-IN" altLang="en-US"/>
            </a:br>
            <a:r>
              <a:rPr lang="en-IN" altLang="en-US"/>
              <a:t/>
            </a:r>
            <a:br>
              <a:rPr lang="en-IN" altLang="en-US"/>
            </a:br>
            <a:endParaRPr lang="en-IN" altLang="en-US"/>
          </a:p>
        </p:txBody>
      </p:sp>
    </p:spTree>
    <p:extLst>
      <p:ext uri="{BB962C8B-B14F-4D97-AF65-F5344CB8AC3E}">
        <p14:creationId xmlns:p14="http://schemas.microsoft.com/office/powerpoint/2010/main" val="1346778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F4C0F3B5-26A3-4503-9425-B87845BFED22}" type="datetime1">
              <a:rPr lang="en-US" altLang="en-US" smtClean="0">
                <a:solidFill>
                  <a:srgbClr val="FEFEFE"/>
                </a:solidFill>
              </a:rPr>
              <a:pPr/>
              <a:t>9/5/2023</a:t>
            </a:fld>
            <a:endParaRPr lang="en-US" altLang="en-US" smtClean="0">
              <a:solidFill>
                <a:srgbClr val="FEFEFE"/>
              </a:solidFill>
            </a:endParaRPr>
          </a:p>
        </p:txBody>
      </p:sp>
      <p:sp>
        <p:nvSpPr>
          <p:cNvPr id="3789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41AA32B-B693-4E31-A325-EDF8B8345BD1}" type="slidenum">
              <a:rPr lang="en-US" altLang="en-US" smtClean="0">
                <a:solidFill>
                  <a:srgbClr val="FEFEFE"/>
                </a:solidFill>
              </a:rPr>
              <a:pPr/>
              <a:t>13</a:t>
            </a:fld>
            <a:endParaRPr lang="en-US" altLang="en-US" smtClean="0">
              <a:solidFill>
                <a:srgbClr val="FEFEFE"/>
              </a:solidFill>
            </a:endParaRPr>
          </a:p>
        </p:txBody>
      </p:sp>
      <p:sp>
        <p:nvSpPr>
          <p:cNvPr id="37893" name="Rectangle 5"/>
          <p:cNvSpPr>
            <a:spLocks noChangeArrowheads="1"/>
          </p:cNvSpPr>
          <p:nvPr/>
        </p:nvSpPr>
        <p:spPr bwMode="auto">
          <a:xfrm>
            <a:off x="982663" y="1085850"/>
            <a:ext cx="75057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dirty="0"/>
              <a:t>ISRO | ISRO CS 2008 | Question 61</a:t>
            </a:r>
          </a:p>
          <a:p>
            <a:r>
              <a:rPr lang="en-IN" altLang="en-US" dirty="0"/>
              <a:t>Which of the following need not necessarily be saved on a Context Switch between processes?</a:t>
            </a:r>
            <a:br>
              <a:rPr lang="en-IN" altLang="en-US" dirty="0"/>
            </a:br>
            <a:r>
              <a:rPr lang="en-IN" altLang="en-US" b="1" dirty="0"/>
              <a:t>(A)</a:t>
            </a:r>
            <a:r>
              <a:rPr lang="en-IN" altLang="en-US" dirty="0"/>
              <a:t> General purpose registers</a:t>
            </a:r>
            <a:br>
              <a:rPr lang="en-IN" altLang="en-US" dirty="0"/>
            </a:br>
            <a:r>
              <a:rPr lang="en-IN" altLang="en-US" b="1" dirty="0"/>
              <a:t>(B)</a:t>
            </a:r>
            <a:r>
              <a:rPr lang="en-IN" altLang="en-US" dirty="0"/>
              <a:t> Translation look-aside buffer</a:t>
            </a:r>
            <a:br>
              <a:rPr lang="en-IN" altLang="en-US" dirty="0"/>
            </a:br>
            <a:r>
              <a:rPr lang="en-IN" altLang="en-US" b="1" dirty="0"/>
              <a:t>(C)</a:t>
            </a:r>
            <a:r>
              <a:rPr lang="en-IN" altLang="en-US" dirty="0"/>
              <a:t> Program counter</a:t>
            </a:r>
            <a:br>
              <a:rPr lang="en-IN" altLang="en-US" dirty="0"/>
            </a:br>
            <a:r>
              <a:rPr lang="en-IN" altLang="en-US" b="1" dirty="0"/>
              <a:t>(D)</a:t>
            </a:r>
            <a:r>
              <a:rPr lang="en-IN" altLang="en-US" dirty="0"/>
              <a:t> Stack pointer</a:t>
            </a:r>
            <a:br>
              <a:rPr lang="en-IN" altLang="en-US" dirty="0"/>
            </a:br>
            <a:r>
              <a:rPr lang="en-IN" altLang="en-US" dirty="0"/>
              <a:t/>
            </a:r>
            <a:br>
              <a:rPr lang="en-IN" altLang="en-US" dirty="0"/>
            </a:br>
            <a:r>
              <a:rPr lang="en-IN" altLang="en-US" dirty="0"/>
              <a:t/>
            </a:r>
            <a:br>
              <a:rPr lang="en-IN" altLang="en-US" dirty="0"/>
            </a:br>
            <a:endParaRPr lang="en-IN" altLang="en-US" dirty="0"/>
          </a:p>
        </p:txBody>
      </p:sp>
    </p:spTree>
    <p:extLst>
      <p:ext uri="{BB962C8B-B14F-4D97-AF65-F5344CB8AC3E}">
        <p14:creationId xmlns:p14="http://schemas.microsoft.com/office/powerpoint/2010/main" val="4228554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C6A8D2D-06F0-4C2A-8D42-01DB7E297149}" type="datetime1">
              <a:rPr lang="en-IN" altLang="en-US" smtClean="0">
                <a:solidFill>
                  <a:srgbClr val="FEFEFE"/>
                </a:solidFill>
              </a:rPr>
              <a:t>05-09-2023</a:t>
            </a:fld>
            <a:endParaRPr lang="en-US" altLang="en-US" smtClean="0">
              <a:solidFill>
                <a:srgbClr val="FEFEFE"/>
              </a:solidFill>
            </a:endParaRPr>
          </a:p>
        </p:txBody>
      </p:sp>
      <p:sp>
        <p:nvSpPr>
          <p:cNvPr id="3789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41AA32B-B693-4E31-A325-EDF8B8345BD1}" type="slidenum">
              <a:rPr lang="en-US" altLang="en-US" smtClean="0">
                <a:solidFill>
                  <a:srgbClr val="FEFEFE"/>
                </a:solidFill>
              </a:rPr>
              <a:pPr/>
              <a:t>14</a:t>
            </a:fld>
            <a:endParaRPr lang="en-US" altLang="en-US" smtClean="0">
              <a:solidFill>
                <a:srgbClr val="FEFEFE"/>
              </a:solidFill>
            </a:endParaRPr>
          </a:p>
        </p:txBody>
      </p:sp>
      <p:sp>
        <p:nvSpPr>
          <p:cNvPr id="37893" name="Rectangle 5"/>
          <p:cNvSpPr>
            <a:spLocks noChangeArrowheads="1"/>
          </p:cNvSpPr>
          <p:nvPr/>
        </p:nvSpPr>
        <p:spPr bwMode="auto">
          <a:xfrm>
            <a:off x="982663" y="1085850"/>
            <a:ext cx="7505700"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2008 | Question 61</a:t>
            </a:r>
          </a:p>
          <a:p>
            <a:r>
              <a:rPr lang="en-IN" altLang="en-US"/>
              <a:t>Which of the following need not necessarily be saved on a Context Switch between processes?</a:t>
            </a:r>
            <a:br>
              <a:rPr lang="en-IN" altLang="en-US"/>
            </a:br>
            <a:r>
              <a:rPr lang="en-IN" altLang="en-US" b="1"/>
              <a:t>(A)</a:t>
            </a:r>
            <a:r>
              <a:rPr lang="en-IN" altLang="en-US"/>
              <a:t> General purpose registers</a:t>
            </a:r>
            <a:br>
              <a:rPr lang="en-IN" altLang="en-US"/>
            </a:br>
            <a:r>
              <a:rPr lang="en-IN" altLang="en-US" b="1"/>
              <a:t>(B)</a:t>
            </a:r>
            <a:r>
              <a:rPr lang="en-IN" altLang="en-US"/>
              <a:t> Translation look-aside buffer</a:t>
            </a:r>
            <a:br>
              <a:rPr lang="en-IN" altLang="en-US"/>
            </a:br>
            <a:r>
              <a:rPr lang="en-IN" altLang="en-US" b="1"/>
              <a:t>(C)</a:t>
            </a:r>
            <a:r>
              <a:rPr lang="en-IN" altLang="en-US"/>
              <a:t> Program counter</a:t>
            </a:r>
            <a:br>
              <a:rPr lang="en-IN" altLang="en-US"/>
            </a:br>
            <a:r>
              <a:rPr lang="en-IN" altLang="en-US" b="1"/>
              <a:t>(D)</a:t>
            </a:r>
            <a:r>
              <a:rPr lang="en-IN" altLang="en-US"/>
              <a:t> Stack pointer</a:t>
            </a:r>
            <a:br>
              <a:rPr lang="en-IN" altLang="en-US"/>
            </a:br>
            <a:r>
              <a:rPr lang="en-IN" altLang="en-US"/>
              <a:t/>
            </a:r>
            <a:br>
              <a:rPr lang="en-IN" altLang="en-US"/>
            </a:br>
            <a:r>
              <a:rPr lang="en-IN" altLang="en-US"/>
              <a:t/>
            </a:r>
            <a:br>
              <a:rPr lang="en-IN" altLang="en-US"/>
            </a:br>
            <a:r>
              <a:rPr lang="en-IN" altLang="en-US" b="1"/>
              <a:t>Answer:</a:t>
            </a:r>
            <a:r>
              <a:rPr lang="en-IN" altLang="en-US"/>
              <a:t> </a:t>
            </a:r>
            <a:r>
              <a:rPr lang="en-IN" altLang="en-US" b="1"/>
              <a:t>(B)</a:t>
            </a:r>
            <a:r>
              <a:rPr lang="en-IN" altLang="en-US"/>
              <a:t> </a:t>
            </a:r>
            <a:br>
              <a:rPr lang="en-IN" altLang="en-US"/>
            </a:br>
            <a:r>
              <a:rPr lang="en-IN" altLang="en-US"/>
              <a:t/>
            </a:r>
            <a:br>
              <a:rPr lang="en-IN" altLang="en-US"/>
            </a:br>
            <a:r>
              <a:rPr lang="en-IN" altLang="en-US" b="1"/>
              <a:t>Explanation:</a:t>
            </a:r>
            <a:r>
              <a:rPr lang="en-IN" altLang="en-US"/>
              <a:t> The values stored in registers, stack pointers and program counters are saved on context switch between the processes so as to resume the execution of the process.</a:t>
            </a:r>
            <a:br>
              <a:rPr lang="en-IN" altLang="en-US"/>
            </a:br>
            <a:r>
              <a:rPr lang="en-IN" altLang="en-US"/>
              <a:t>There’s no need for saving the contents of TLB as it is being invalid after each context switch.</a:t>
            </a:r>
          </a:p>
          <a:p>
            <a:r>
              <a:rPr lang="en-IN" altLang="en-US"/>
              <a:t>So, option (B) is correct</a:t>
            </a:r>
          </a:p>
        </p:txBody>
      </p:sp>
    </p:spTree>
    <p:extLst>
      <p:ext uri="{BB962C8B-B14F-4D97-AF65-F5344CB8AC3E}">
        <p14:creationId xmlns:p14="http://schemas.microsoft.com/office/powerpoint/2010/main" val="1595317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4EA7D2FF-9F96-465A-A0E9-2397C5B3FCEB}" type="datetime1">
              <a:rPr lang="en-US" altLang="en-US" smtClean="0">
                <a:solidFill>
                  <a:srgbClr val="FEFEFE"/>
                </a:solidFill>
              </a:rPr>
              <a:pPr/>
              <a:t>9/5/2023</a:t>
            </a:fld>
            <a:endParaRPr lang="en-US" altLang="en-US" smtClean="0">
              <a:solidFill>
                <a:srgbClr val="FEFEFE"/>
              </a:solidFill>
            </a:endParaRPr>
          </a:p>
        </p:txBody>
      </p:sp>
      <p:sp>
        <p:nvSpPr>
          <p:cNvPr id="5017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501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C7C4D0D8-BAF5-492B-A0C7-21D278FCA7AA}" type="slidenum">
              <a:rPr lang="en-US" altLang="en-US" smtClean="0">
                <a:solidFill>
                  <a:srgbClr val="FEFEFE"/>
                </a:solidFill>
              </a:rPr>
              <a:pPr/>
              <a:t>15</a:t>
            </a:fld>
            <a:endParaRPr lang="en-US" altLang="en-US" smtClean="0">
              <a:solidFill>
                <a:srgbClr val="FEFEFE"/>
              </a:solidFill>
            </a:endParaRPr>
          </a:p>
        </p:txBody>
      </p:sp>
      <p:sp>
        <p:nvSpPr>
          <p:cNvPr id="50181" name="Content Placeholder 8"/>
          <p:cNvSpPr>
            <a:spLocks noGrp="1"/>
          </p:cNvSpPr>
          <p:nvPr>
            <p:ph idx="4294967295"/>
          </p:nvPr>
        </p:nvSpPr>
        <p:spPr>
          <a:xfrm>
            <a:off x="668338" y="857250"/>
            <a:ext cx="7807325" cy="5149850"/>
          </a:xfrm>
        </p:spPr>
        <p:txBody>
          <a:bodyPr/>
          <a:lstStyle/>
          <a:p>
            <a:pPr marL="69850" indent="0" eaLnBrk="1" hangingPunct="1">
              <a:buFont typeface="Wingdings 2" pitchFamily="18" charset="2"/>
              <a:buNone/>
            </a:pPr>
            <a:r>
              <a:rPr lang="en-IN" altLang="en-US" sz="1600" b="1" dirty="0" smtClean="0"/>
              <a:t>GATE | GATE CS 2011 | Question 16</a:t>
            </a:r>
          </a:p>
          <a:p>
            <a:pPr marL="69850" indent="0" eaLnBrk="1" hangingPunct="1">
              <a:buFont typeface="Wingdings 2" pitchFamily="18" charset="2"/>
              <a:buNone/>
            </a:pPr>
            <a:r>
              <a:rPr lang="en-IN" altLang="en-US" sz="1600" dirty="0" smtClean="0"/>
              <a:t>A thread is usually defined as a “light weight process” because an operating system (OS) maintains smaller data structures for a thread than for a process. In relation to this, which of the following is TRUE?</a:t>
            </a:r>
            <a:br>
              <a:rPr lang="en-IN" altLang="en-US" sz="1600" dirty="0" smtClean="0"/>
            </a:br>
            <a:endParaRPr lang="en-IN" altLang="en-US" sz="1600" dirty="0" smtClean="0"/>
          </a:p>
          <a:p>
            <a:pPr marL="69850" indent="0" eaLnBrk="1" hangingPunct="1">
              <a:buFont typeface="Wingdings 2" pitchFamily="18" charset="2"/>
              <a:buNone/>
            </a:pPr>
            <a:r>
              <a:rPr lang="en-IN" altLang="en-US" sz="1600" b="1" dirty="0" smtClean="0"/>
              <a:t>(A)</a:t>
            </a:r>
            <a:r>
              <a:rPr lang="en-IN" altLang="en-US" sz="1600" dirty="0" smtClean="0"/>
              <a:t> On per-thread basis, the OS maintains only CPU register state</a:t>
            </a:r>
            <a:br>
              <a:rPr lang="en-IN" altLang="en-US" sz="1600" dirty="0" smtClean="0"/>
            </a:br>
            <a:endParaRPr lang="en-IN" altLang="en-US" sz="1600" dirty="0" smtClean="0"/>
          </a:p>
          <a:p>
            <a:pPr marL="69850" indent="0" eaLnBrk="1" hangingPunct="1">
              <a:buFont typeface="Wingdings 2" pitchFamily="18" charset="2"/>
              <a:buNone/>
            </a:pPr>
            <a:r>
              <a:rPr lang="en-IN" altLang="en-US" sz="1600" b="1" dirty="0" smtClean="0"/>
              <a:t>(B)</a:t>
            </a:r>
            <a:r>
              <a:rPr lang="en-IN" altLang="en-US" sz="1600" dirty="0" smtClean="0"/>
              <a:t> The OS does not maintain a separate stack for each thread</a:t>
            </a:r>
            <a:br>
              <a:rPr lang="en-IN" altLang="en-US" sz="1600" dirty="0" smtClean="0"/>
            </a:br>
            <a:endParaRPr lang="en-IN" altLang="en-US" sz="1600" dirty="0" smtClean="0"/>
          </a:p>
          <a:p>
            <a:pPr marL="69850" indent="0" eaLnBrk="1" hangingPunct="1">
              <a:buFont typeface="Wingdings 2" pitchFamily="18" charset="2"/>
              <a:buNone/>
            </a:pPr>
            <a:r>
              <a:rPr lang="en-IN" altLang="en-US" sz="1600" b="1" dirty="0" smtClean="0"/>
              <a:t>(C)</a:t>
            </a:r>
            <a:r>
              <a:rPr lang="en-IN" altLang="en-US" sz="1600" dirty="0" smtClean="0"/>
              <a:t> On per-thread basis, the OS does not maintain virtual memory state</a:t>
            </a:r>
            <a:br>
              <a:rPr lang="en-IN" altLang="en-US" sz="1600" dirty="0" smtClean="0"/>
            </a:br>
            <a:endParaRPr lang="en-IN" altLang="en-US" sz="1600" dirty="0" smtClean="0"/>
          </a:p>
          <a:p>
            <a:pPr marL="69850" indent="0" eaLnBrk="1" hangingPunct="1">
              <a:buFont typeface="Wingdings 2" pitchFamily="18" charset="2"/>
              <a:buNone/>
            </a:pPr>
            <a:r>
              <a:rPr lang="en-IN" altLang="en-US" sz="1600" b="1" dirty="0" smtClean="0"/>
              <a:t>(D)</a:t>
            </a:r>
            <a:r>
              <a:rPr lang="en-IN" altLang="en-US" sz="1600" dirty="0" smtClean="0"/>
              <a:t> On per-thread basis, the OS maintains only scheduling and accounting information</a:t>
            </a:r>
            <a:br>
              <a:rPr lang="en-IN" altLang="en-US" sz="1600" dirty="0" smtClean="0"/>
            </a:br>
            <a:r>
              <a:rPr lang="en-IN" altLang="en-US" sz="1600" dirty="0" smtClean="0"/>
              <a:t/>
            </a:r>
            <a:br>
              <a:rPr lang="en-IN" altLang="en-US" sz="1600" dirty="0" smtClean="0"/>
            </a:br>
            <a:endParaRPr lang="en-IN" altLang="en-US" sz="1600" dirty="0" smtClean="0"/>
          </a:p>
        </p:txBody>
      </p:sp>
      <p:sp>
        <p:nvSpPr>
          <p:cNvPr id="50182" name="Rectangle 6"/>
          <p:cNvSpPr>
            <a:spLocks noChangeArrowheads="1"/>
          </p:cNvSpPr>
          <p:nvPr/>
        </p:nvSpPr>
        <p:spPr bwMode="auto">
          <a:xfrm>
            <a:off x="668338" y="698500"/>
            <a:ext cx="7561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sz="1600"/>
              <a:t/>
            </a:r>
            <a:br>
              <a:rPr lang="en-IN" altLang="en-US" sz="1600"/>
            </a:br>
            <a:endParaRPr lang="en-IN" altLang="en-US" sz="1600"/>
          </a:p>
        </p:txBody>
      </p:sp>
    </p:spTree>
    <p:extLst>
      <p:ext uri="{BB962C8B-B14F-4D97-AF65-F5344CB8AC3E}">
        <p14:creationId xmlns:p14="http://schemas.microsoft.com/office/powerpoint/2010/main" val="1730069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8"/>
          <p:cNvSpPr>
            <a:spLocks noGrp="1"/>
          </p:cNvSpPr>
          <p:nvPr>
            <p:ph idx="1"/>
          </p:nvPr>
        </p:nvSpPr>
        <p:spPr>
          <a:xfrm>
            <a:off x="1009650" y="698500"/>
            <a:ext cx="3440113" cy="5149850"/>
          </a:xfrm>
        </p:spPr>
        <p:txBody>
          <a:bodyPr/>
          <a:lstStyle/>
          <a:p>
            <a:pPr marL="69850" indent="0" eaLnBrk="1" hangingPunct="1">
              <a:buFont typeface="Wingdings 2" pitchFamily="18" charset="2"/>
              <a:buNone/>
            </a:pPr>
            <a:r>
              <a:rPr lang="en-IN" altLang="en-US" sz="1400" b="1" smtClean="0"/>
              <a:t>GATE | GATE CS 2011 | Question 16</a:t>
            </a:r>
          </a:p>
          <a:p>
            <a:pPr marL="69850" indent="0" eaLnBrk="1" hangingPunct="1">
              <a:buFont typeface="Wingdings 2" pitchFamily="18" charset="2"/>
              <a:buNone/>
            </a:pPr>
            <a:r>
              <a:rPr lang="en-IN" altLang="en-US" sz="1400" smtClean="0"/>
              <a:t>A thread is usually defined as a “light weight process” because an operating system (OS) maintains smaller data structures for a thread than for a process. In relation to this, which of the following is TRUE?</a:t>
            </a:r>
            <a:br>
              <a:rPr lang="en-IN" altLang="en-US" sz="1400" smtClean="0"/>
            </a:br>
            <a:endParaRPr lang="en-IN" altLang="en-US" sz="1400" smtClean="0"/>
          </a:p>
          <a:p>
            <a:pPr marL="69850" indent="0" eaLnBrk="1" hangingPunct="1">
              <a:buFont typeface="Wingdings 2" pitchFamily="18" charset="2"/>
              <a:buNone/>
            </a:pPr>
            <a:r>
              <a:rPr lang="en-IN" altLang="en-US" sz="1400" b="1" smtClean="0"/>
              <a:t>(A)</a:t>
            </a:r>
            <a:r>
              <a:rPr lang="en-IN" altLang="en-US" sz="1400" smtClean="0"/>
              <a:t> On per-thread basis, the OS maintains only CPU register state</a:t>
            </a:r>
            <a:br>
              <a:rPr lang="en-IN" altLang="en-US" sz="1400" smtClean="0"/>
            </a:br>
            <a:endParaRPr lang="en-IN" altLang="en-US" sz="1400" smtClean="0"/>
          </a:p>
          <a:p>
            <a:pPr marL="69850" indent="0" eaLnBrk="1" hangingPunct="1">
              <a:buFont typeface="Wingdings 2" pitchFamily="18" charset="2"/>
              <a:buNone/>
            </a:pPr>
            <a:r>
              <a:rPr lang="en-IN" altLang="en-US" sz="1400" b="1" smtClean="0"/>
              <a:t>(B)</a:t>
            </a:r>
            <a:r>
              <a:rPr lang="en-IN" altLang="en-US" sz="1400" smtClean="0"/>
              <a:t> The OS does not maintain a separate stack for each thread</a:t>
            </a:r>
            <a:br>
              <a:rPr lang="en-IN" altLang="en-US" sz="1400" smtClean="0"/>
            </a:br>
            <a:endParaRPr lang="en-IN" altLang="en-US" sz="1400" smtClean="0"/>
          </a:p>
          <a:p>
            <a:pPr marL="69850" indent="0" eaLnBrk="1" hangingPunct="1">
              <a:buFont typeface="Wingdings 2" pitchFamily="18" charset="2"/>
              <a:buNone/>
            </a:pPr>
            <a:r>
              <a:rPr lang="en-IN" altLang="en-US" sz="1400" b="1" smtClean="0"/>
              <a:t>(C)</a:t>
            </a:r>
            <a:r>
              <a:rPr lang="en-IN" altLang="en-US" sz="1400" smtClean="0"/>
              <a:t> On per-thread basis, the OS does not maintain virtual memory state</a:t>
            </a:r>
            <a:br>
              <a:rPr lang="en-IN" altLang="en-US" sz="1400" smtClean="0"/>
            </a:br>
            <a:endParaRPr lang="en-IN" altLang="en-US" sz="1400" smtClean="0"/>
          </a:p>
          <a:p>
            <a:pPr marL="69850" indent="0" eaLnBrk="1" hangingPunct="1">
              <a:buFont typeface="Wingdings 2" pitchFamily="18" charset="2"/>
              <a:buNone/>
            </a:pPr>
            <a:r>
              <a:rPr lang="en-IN" altLang="en-US" sz="1400" b="1" smtClean="0"/>
              <a:t>(D)</a:t>
            </a:r>
            <a:r>
              <a:rPr lang="en-IN" altLang="en-US" sz="1400" smtClean="0"/>
              <a:t> On per-thread basis, the OS maintains only scheduling and accounting information</a:t>
            </a:r>
            <a:br>
              <a:rPr lang="en-IN" altLang="en-US" sz="1400" smtClean="0"/>
            </a:br>
            <a:r>
              <a:rPr lang="en-IN" altLang="en-US" sz="1400" smtClean="0"/>
              <a:t/>
            </a:r>
            <a:br>
              <a:rPr lang="en-IN" altLang="en-US" sz="1400" smtClean="0"/>
            </a:br>
            <a:endParaRPr lang="en-IN" altLang="en-US" sz="1400" smtClean="0"/>
          </a:p>
        </p:txBody>
      </p:sp>
      <p:sp>
        <p:nvSpPr>
          <p:cNvPr id="51203" name="Text Placeholder 9"/>
          <p:cNvSpPr>
            <a:spLocks noGrp="1"/>
          </p:cNvSpPr>
          <p:nvPr>
            <p:ph type="body" sz="half" idx="2"/>
          </p:nvPr>
        </p:nvSpPr>
        <p:spPr>
          <a:xfrm>
            <a:off x="4737100" y="698500"/>
            <a:ext cx="3298825" cy="4956175"/>
          </a:xfrm>
        </p:spPr>
        <p:txBody>
          <a:bodyPr/>
          <a:lstStyle/>
          <a:p>
            <a:pPr eaLnBrk="1" hangingPunct="1"/>
            <a:r>
              <a:rPr lang="en-IN" altLang="en-US" b="1" dirty="0" smtClean="0"/>
              <a:t>Answer:</a:t>
            </a:r>
            <a:r>
              <a:rPr lang="en-IN" altLang="en-US" dirty="0" smtClean="0"/>
              <a:t> </a:t>
            </a:r>
            <a:r>
              <a:rPr lang="en-IN" altLang="en-US" b="1" dirty="0" smtClean="0"/>
              <a:t>(C)</a:t>
            </a:r>
            <a:r>
              <a:rPr lang="en-IN" altLang="en-US" dirty="0" smtClean="0"/>
              <a:t> </a:t>
            </a:r>
            <a:br>
              <a:rPr lang="en-IN" altLang="en-US" dirty="0" smtClean="0"/>
            </a:br>
            <a:r>
              <a:rPr lang="en-IN" altLang="en-US" dirty="0" smtClean="0"/>
              <a:t/>
            </a:r>
            <a:br>
              <a:rPr lang="en-IN" altLang="en-US" dirty="0" smtClean="0"/>
            </a:br>
            <a:r>
              <a:rPr lang="en-IN" altLang="en-US" b="1" dirty="0" smtClean="0"/>
              <a:t>Explanation:</a:t>
            </a:r>
            <a:r>
              <a:rPr lang="en-IN" altLang="en-US" dirty="0" smtClean="0"/>
              <a:t> </a:t>
            </a:r>
            <a:r>
              <a:rPr lang="en-IN" altLang="en-US" b="1" dirty="0" smtClean="0">
                <a:solidFill>
                  <a:srgbClr val="FF0000"/>
                </a:solidFill>
              </a:rPr>
              <a:t>Threads share address space of Process. Virtually memory is concerned with processes not with Threads. </a:t>
            </a:r>
          </a:p>
          <a:p>
            <a:pPr eaLnBrk="1" hangingPunct="1"/>
            <a:endParaRPr lang="en-IN" altLang="en-US" dirty="0" smtClean="0"/>
          </a:p>
          <a:p>
            <a:pPr eaLnBrk="1" hangingPunct="1"/>
            <a:r>
              <a:rPr lang="en-IN" altLang="en-US" dirty="0" smtClean="0"/>
              <a:t>For multi-threaded -there are multiple threads within a single process, each having their own program counter, stack and set of registers, but sharing common code, data, and certain structures such as open files.</a:t>
            </a:r>
          </a:p>
          <a:p>
            <a:pPr eaLnBrk="1" hangingPunct="1"/>
            <a:endParaRPr lang="en-IN" altLang="en-US" dirty="0" smtClean="0"/>
          </a:p>
        </p:txBody>
      </p:sp>
      <p:sp>
        <p:nvSpPr>
          <p:cNvPr id="5120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9CAD9929-5A8B-4A67-A52B-5AC07705FE28}" type="datetime1">
              <a:rPr lang="en-US" altLang="en-US" smtClean="0">
                <a:solidFill>
                  <a:srgbClr val="FEFEFE"/>
                </a:solidFill>
              </a:rPr>
              <a:pPr/>
              <a:t>9/5/2023</a:t>
            </a:fld>
            <a:endParaRPr lang="en-US" altLang="en-US" smtClean="0">
              <a:solidFill>
                <a:srgbClr val="FEFEFE"/>
              </a:solidFill>
            </a:endParaRPr>
          </a:p>
        </p:txBody>
      </p:sp>
      <p:sp>
        <p:nvSpPr>
          <p:cNvPr id="5120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7B53C33-EA8C-4F5D-9678-D1A3B6F18427}" type="slidenum">
              <a:rPr lang="en-US" altLang="en-US" smtClean="0">
                <a:solidFill>
                  <a:srgbClr val="FEFEFE"/>
                </a:solidFill>
              </a:rPr>
              <a:pPr/>
              <a:t>16</a:t>
            </a:fld>
            <a:endParaRPr lang="en-US" altLang="en-US" smtClean="0">
              <a:solidFill>
                <a:srgbClr val="FEFEFE"/>
              </a:solidFill>
            </a:endParaRPr>
          </a:p>
        </p:txBody>
      </p:sp>
      <p:sp>
        <p:nvSpPr>
          <p:cNvPr id="51206"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51207" name="Rectangle 6"/>
          <p:cNvSpPr>
            <a:spLocks noChangeArrowheads="1"/>
          </p:cNvSpPr>
          <p:nvPr/>
        </p:nvSpPr>
        <p:spPr bwMode="auto">
          <a:xfrm>
            <a:off x="668338" y="698500"/>
            <a:ext cx="7561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sz="1600"/>
              <a:t/>
            </a:r>
            <a:br>
              <a:rPr lang="en-IN" altLang="en-US" sz="1600"/>
            </a:br>
            <a:endParaRPr lang="en-IN" altLang="en-US" sz="1600"/>
          </a:p>
        </p:txBody>
      </p:sp>
      <p:pic>
        <p:nvPicPr>
          <p:cNvPr id="512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225" y="4906963"/>
            <a:ext cx="4516438" cy="1951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376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62BD0BA-D7B2-41DC-845B-0A02B87CFA91}" type="datetime1">
              <a:rPr lang="en-IN" altLang="en-US" smtClean="0">
                <a:solidFill>
                  <a:srgbClr val="FEFEFE"/>
                </a:solidFill>
              </a:rPr>
              <a:t>05-09-2023</a:t>
            </a:fld>
            <a:endParaRPr lang="en-US" altLang="en-US" smtClean="0">
              <a:solidFill>
                <a:srgbClr val="FEFEFE"/>
              </a:solidFill>
            </a:endParaRPr>
          </a:p>
        </p:txBody>
      </p:sp>
      <p:sp>
        <p:nvSpPr>
          <p:cNvPr id="52227"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522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2BDCDECB-CC74-48B1-89FB-0540144C3038}" type="slidenum">
              <a:rPr lang="en-US" altLang="en-US" smtClean="0">
                <a:solidFill>
                  <a:srgbClr val="FEFEFE"/>
                </a:solidFill>
              </a:rPr>
              <a:pPr/>
              <a:t>17</a:t>
            </a:fld>
            <a:endParaRPr lang="en-US" altLang="en-US" smtClean="0">
              <a:solidFill>
                <a:srgbClr val="FEFEFE"/>
              </a:solidFill>
            </a:endParaRPr>
          </a:p>
        </p:txBody>
      </p:sp>
      <p:sp>
        <p:nvSpPr>
          <p:cNvPr id="52229" name="Rectangle 7"/>
          <p:cNvSpPr>
            <a:spLocks noChangeArrowheads="1"/>
          </p:cNvSpPr>
          <p:nvPr/>
        </p:nvSpPr>
        <p:spPr bwMode="auto">
          <a:xfrm>
            <a:off x="668338" y="727075"/>
            <a:ext cx="7739062"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GATE | GATE CS Mock 2018 | Question 20</a:t>
            </a:r>
          </a:p>
          <a:p>
            <a:r>
              <a:rPr lang="en-IN" altLang="en-US"/>
              <a:t>Which of the following option is False?</a:t>
            </a:r>
          </a:p>
          <a:p>
            <a:r>
              <a:rPr lang="en-IN" altLang="en-US" b="1"/>
              <a:t>(A)</a:t>
            </a:r>
            <a:r>
              <a:rPr lang="en-IN" altLang="en-US"/>
              <a:t> An executing instance of a program is called a process while a thread is a subset of the process.</a:t>
            </a:r>
            <a:br>
              <a:rPr lang="en-IN" altLang="en-US"/>
            </a:br>
            <a:r>
              <a:rPr lang="en-IN" altLang="en-US" b="1"/>
              <a:t>(B)</a:t>
            </a:r>
            <a:r>
              <a:rPr lang="en-IN" altLang="en-US"/>
              <a:t> Threads have considerable overhead while processes have almost no overhead.</a:t>
            </a:r>
            <a:br>
              <a:rPr lang="en-IN" altLang="en-US"/>
            </a:br>
            <a:r>
              <a:rPr lang="en-IN" altLang="en-US" b="1"/>
              <a:t>(C)</a:t>
            </a:r>
            <a:r>
              <a:rPr lang="en-IN" altLang="en-US"/>
              <a:t> Execution of processes are independent while execution of threads are dependent.</a:t>
            </a:r>
            <a:br>
              <a:rPr lang="en-IN" altLang="en-US"/>
            </a:br>
            <a:r>
              <a:rPr lang="en-IN" altLang="en-US" b="1"/>
              <a:t>(D)</a:t>
            </a:r>
            <a:r>
              <a:rPr lang="en-IN" altLang="en-US"/>
              <a:t> New processes require duplication of the parent process while new threads are easily created.</a:t>
            </a:r>
            <a:br>
              <a:rPr lang="en-IN" altLang="en-US"/>
            </a:br>
            <a:r>
              <a:rPr lang="en-IN" altLang="en-US"/>
              <a:t/>
            </a:r>
            <a:br>
              <a:rPr lang="en-IN" altLang="en-US"/>
            </a:br>
            <a:r>
              <a:rPr lang="en-IN" altLang="en-US"/>
              <a:t/>
            </a:r>
            <a:br>
              <a:rPr lang="en-IN" altLang="en-US"/>
            </a:br>
            <a:endParaRPr lang="en-IN" altLang="en-US"/>
          </a:p>
        </p:txBody>
      </p:sp>
    </p:spTree>
    <p:extLst>
      <p:ext uri="{BB962C8B-B14F-4D97-AF65-F5344CB8AC3E}">
        <p14:creationId xmlns:p14="http://schemas.microsoft.com/office/powerpoint/2010/main" val="707815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9CDD6CB5-2959-4BC8-8331-C5E22A30153C}" type="datetime1">
              <a:rPr lang="en-IN" altLang="en-US" smtClean="0">
                <a:solidFill>
                  <a:srgbClr val="FEFEFE"/>
                </a:solidFill>
              </a:rPr>
              <a:t>05-09-2023</a:t>
            </a:fld>
            <a:endParaRPr lang="en-US" altLang="en-US" smtClean="0">
              <a:solidFill>
                <a:srgbClr val="FEFEFE"/>
              </a:solidFill>
            </a:endParaRPr>
          </a:p>
        </p:txBody>
      </p:sp>
      <p:sp>
        <p:nvSpPr>
          <p:cNvPr id="53251"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532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B7652A27-A5F1-47BA-BDF8-DBE95A5C9789}" type="slidenum">
              <a:rPr lang="en-US" altLang="en-US" smtClean="0">
                <a:solidFill>
                  <a:srgbClr val="FEFEFE"/>
                </a:solidFill>
              </a:rPr>
              <a:pPr/>
              <a:t>18</a:t>
            </a:fld>
            <a:endParaRPr lang="en-US" altLang="en-US" smtClean="0">
              <a:solidFill>
                <a:srgbClr val="FEFEFE"/>
              </a:solidFill>
            </a:endParaRPr>
          </a:p>
        </p:txBody>
      </p:sp>
      <p:sp>
        <p:nvSpPr>
          <p:cNvPr id="53253" name="Rectangle 7"/>
          <p:cNvSpPr>
            <a:spLocks noChangeArrowheads="1"/>
          </p:cNvSpPr>
          <p:nvPr/>
        </p:nvSpPr>
        <p:spPr bwMode="auto">
          <a:xfrm>
            <a:off x="668338" y="727075"/>
            <a:ext cx="7739062"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GATE | GATE CS Mock 2018 | Question 20</a:t>
            </a:r>
          </a:p>
          <a:p>
            <a:r>
              <a:rPr lang="en-IN" altLang="en-US"/>
              <a:t>Which of the following option is False?</a:t>
            </a:r>
          </a:p>
          <a:p>
            <a:r>
              <a:rPr lang="en-IN" altLang="en-US" b="1"/>
              <a:t>(A)</a:t>
            </a:r>
            <a:r>
              <a:rPr lang="en-IN" altLang="en-US"/>
              <a:t> An executing instance of a program is called a process while a thread is a subset of the process.</a:t>
            </a:r>
            <a:br>
              <a:rPr lang="en-IN" altLang="en-US"/>
            </a:br>
            <a:r>
              <a:rPr lang="en-IN" altLang="en-US" b="1"/>
              <a:t>(B)</a:t>
            </a:r>
            <a:r>
              <a:rPr lang="en-IN" altLang="en-US"/>
              <a:t> Threads have considerable overhead while processes have almost no overhead.</a:t>
            </a:r>
            <a:br>
              <a:rPr lang="en-IN" altLang="en-US"/>
            </a:br>
            <a:r>
              <a:rPr lang="en-IN" altLang="en-US" b="1"/>
              <a:t>(C)</a:t>
            </a:r>
            <a:r>
              <a:rPr lang="en-IN" altLang="en-US"/>
              <a:t> Execution of processes are independent while execution of threads are dependent.</a:t>
            </a:r>
            <a:br>
              <a:rPr lang="en-IN" altLang="en-US"/>
            </a:br>
            <a:r>
              <a:rPr lang="en-IN" altLang="en-US" b="1"/>
              <a:t>(D)</a:t>
            </a:r>
            <a:r>
              <a:rPr lang="en-IN" altLang="en-US"/>
              <a:t> New processes require duplication of the parent process while new threads are easily created.</a:t>
            </a:r>
            <a:br>
              <a:rPr lang="en-IN" altLang="en-US"/>
            </a:br>
            <a:r>
              <a:rPr lang="en-IN" altLang="en-US"/>
              <a:t/>
            </a:r>
            <a:br>
              <a:rPr lang="en-IN" altLang="en-US"/>
            </a:br>
            <a:r>
              <a:rPr lang="en-IN" altLang="en-US"/>
              <a:t/>
            </a:r>
            <a:br>
              <a:rPr lang="en-IN" altLang="en-US"/>
            </a:br>
            <a:r>
              <a:rPr lang="en-IN" altLang="en-US" b="1"/>
              <a:t>Answer:</a:t>
            </a:r>
            <a:r>
              <a:rPr lang="en-IN" altLang="en-US"/>
              <a:t> </a:t>
            </a:r>
            <a:r>
              <a:rPr lang="en-IN" altLang="en-US" b="1"/>
              <a:t>(B)</a:t>
            </a:r>
            <a:r>
              <a:rPr lang="en-IN" altLang="en-US"/>
              <a:t> </a:t>
            </a:r>
            <a:br>
              <a:rPr lang="en-IN" altLang="en-US"/>
            </a:br>
            <a:r>
              <a:rPr lang="en-IN" altLang="en-US"/>
              <a:t/>
            </a:r>
            <a:br>
              <a:rPr lang="en-IN" altLang="en-US"/>
            </a:br>
            <a:r>
              <a:rPr lang="en-IN" altLang="en-US" b="1"/>
              <a:t>Explanation:</a:t>
            </a:r>
            <a:r>
              <a:rPr lang="en-IN" altLang="en-US"/>
              <a:t> Processes have considerable overhead while threads have almost no overhead.</a:t>
            </a:r>
            <a:br>
              <a:rPr lang="en-IN" altLang="en-US"/>
            </a:br>
            <a:r>
              <a:rPr lang="en-IN" altLang="en-US"/>
              <a:t>Only option (B) is false.</a:t>
            </a:r>
          </a:p>
        </p:txBody>
      </p:sp>
    </p:spTree>
    <p:extLst>
      <p:ext uri="{BB962C8B-B14F-4D97-AF65-F5344CB8AC3E}">
        <p14:creationId xmlns:p14="http://schemas.microsoft.com/office/powerpoint/2010/main" val="1526792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65FD4AB3-664B-4D10-8637-C5DA0C4F912A}" type="datetime1">
              <a:rPr lang="en-IN" altLang="en-US" smtClean="0">
                <a:solidFill>
                  <a:srgbClr val="FEFEFE"/>
                </a:solidFill>
              </a:rPr>
              <a:t>05-09-2023</a:t>
            </a:fld>
            <a:endParaRPr lang="en-US" altLang="en-US" smtClean="0">
              <a:solidFill>
                <a:srgbClr val="FEFEFE"/>
              </a:solidFill>
            </a:endParaRPr>
          </a:p>
        </p:txBody>
      </p:sp>
      <p:sp>
        <p:nvSpPr>
          <p:cNvPr id="6656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665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A316B92-F378-4E53-8523-AB2B2697C443}" type="slidenum">
              <a:rPr lang="en-US" altLang="en-US" smtClean="0">
                <a:solidFill>
                  <a:srgbClr val="FEFEFE"/>
                </a:solidFill>
              </a:rPr>
              <a:pPr/>
              <a:t>19</a:t>
            </a:fld>
            <a:endParaRPr lang="en-US" altLang="en-US" smtClean="0">
              <a:solidFill>
                <a:srgbClr val="FEFEFE"/>
              </a:solidFill>
            </a:endParaRPr>
          </a:p>
        </p:txBody>
      </p:sp>
      <p:sp>
        <p:nvSpPr>
          <p:cNvPr id="3" name="Content Placeholder 2"/>
          <p:cNvSpPr>
            <a:spLocks noGrp="1"/>
          </p:cNvSpPr>
          <p:nvPr>
            <p:ph idx="4294967295"/>
          </p:nvPr>
        </p:nvSpPr>
        <p:spPr>
          <a:xfrm>
            <a:off x="539552" y="692696"/>
            <a:ext cx="7670800" cy="5210175"/>
          </a:xfrm>
        </p:spPr>
        <p:txBody>
          <a:bodyPr/>
          <a:lstStyle/>
          <a:p>
            <a:pPr marL="69850" indent="0" eaLnBrk="1" hangingPunct="1">
              <a:buFont typeface="Wingdings 2" pitchFamily="18" charset="2"/>
              <a:buNone/>
              <a:defRPr/>
            </a:pPr>
            <a:r>
              <a:rPr lang="en-IN" sz="1800" b="1" dirty="0" smtClean="0"/>
              <a:t>GATE | GATE-CS-2007 | Question 17</a:t>
            </a:r>
          </a:p>
          <a:p>
            <a:pPr marL="69850" indent="0" eaLnBrk="1" hangingPunct="1">
              <a:buFont typeface="Wingdings 2" pitchFamily="18" charset="2"/>
              <a:buNone/>
              <a:defRPr/>
            </a:pPr>
            <a:r>
              <a:rPr lang="en-IN" sz="1800" dirty="0" smtClean="0"/>
              <a:t>Consider the following statements about user level threads and kernel level threads. Which one of the following statement is FALSE?</a:t>
            </a:r>
          </a:p>
          <a:p>
            <a:pPr marL="69850" indent="0" eaLnBrk="1" hangingPunct="1">
              <a:buFont typeface="Wingdings 2" pitchFamily="18" charset="2"/>
              <a:buNone/>
              <a:defRPr/>
            </a:pPr>
            <a:r>
              <a:rPr lang="en-IN" sz="1800" dirty="0" smtClean="0"/>
              <a:t/>
            </a:r>
            <a:br>
              <a:rPr lang="en-IN" sz="1800" dirty="0" smtClean="0"/>
            </a:br>
            <a:r>
              <a:rPr lang="en-IN" sz="1800" b="1" dirty="0" smtClean="0"/>
              <a:t>(A)</a:t>
            </a:r>
            <a:r>
              <a:rPr lang="en-IN" sz="1800" dirty="0" smtClean="0"/>
              <a:t> Context switch time is longer for kernel level threads than for user level threads.</a:t>
            </a:r>
            <a:br>
              <a:rPr lang="en-IN" sz="1800" dirty="0" smtClean="0"/>
            </a:br>
            <a:endParaRPr lang="en-IN" sz="1800" dirty="0" smtClean="0"/>
          </a:p>
          <a:p>
            <a:pPr marL="69850" indent="0" eaLnBrk="1" hangingPunct="1">
              <a:buFont typeface="Wingdings 2" pitchFamily="18" charset="2"/>
              <a:buNone/>
              <a:defRPr/>
            </a:pPr>
            <a:r>
              <a:rPr lang="en-IN" sz="1800" b="1" dirty="0" smtClean="0"/>
              <a:t>(B)</a:t>
            </a:r>
            <a:r>
              <a:rPr lang="en-IN" sz="1800" dirty="0" smtClean="0"/>
              <a:t> User level threads do not need any hardware support.</a:t>
            </a:r>
            <a:br>
              <a:rPr lang="en-IN" sz="1800" dirty="0" smtClean="0"/>
            </a:br>
            <a:endParaRPr lang="en-IN" sz="1800" dirty="0" smtClean="0"/>
          </a:p>
          <a:p>
            <a:pPr marL="69850" indent="0" eaLnBrk="1" hangingPunct="1">
              <a:buFont typeface="Wingdings 2" pitchFamily="18" charset="2"/>
              <a:buNone/>
              <a:defRPr/>
            </a:pPr>
            <a:r>
              <a:rPr lang="en-IN" sz="1800" b="1" dirty="0" smtClean="0"/>
              <a:t>(C)</a:t>
            </a:r>
            <a:r>
              <a:rPr lang="en-IN" sz="1800" dirty="0" smtClean="0"/>
              <a:t> Related kernel level threads can be scheduled on different processors in a multi-processor system.</a:t>
            </a:r>
            <a:br>
              <a:rPr lang="en-IN" sz="1800" dirty="0" smtClean="0"/>
            </a:br>
            <a:endParaRPr lang="en-IN" sz="1800" dirty="0" smtClean="0"/>
          </a:p>
          <a:p>
            <a:pPr marL="69850" indent="0" eaLnBrk="1" hangingPunct="1">
              <a:buFont typeface="Wingdings 2" pitchFamily="18" charset="2"/>
              <a:buNone/>
              <a:defRPr/>
            </a:pPr>
            <a:r>
              <a:rPr lang="en-IN" sz="1800" b="1" dirty="0" smtClean="0"/>
              <a:t>(D)</a:t>
            </a:r>
            <a:r>
              <a:rPr lang="en-IN" sz="1800" dirty="0" smtClean="0"/>
              <a:t> Blocking one kernel level thread blocks all related threads.</a:t>
            </a:r>
          </a:p>
          <a:p>
            <a:pPr marL="69850" indent="0" eaLnBrk="1" hangingPunct="1">
              <a:buFont typeface="Wingdings 2" pitchFamily="18" charset="2"/>
              <a:buNone/>
              <a:defRPr/>
            </a:pPr>
            <a:endParaRPr lang="en-IN" sz="1800" dirty="0"/>
          </a:p>
          <a:p>
            <a:pPr eaLnBrk="1" hangingPunct="1">
              <a:defRPr/>
            </a:pPr>
            <a:endParaRPr lang="en-IN" dirty="0" smtClean="0"/>
          </a:p>
          <a:p>
            <a:pPr eaLnBrk="1" hangingPunct="1">
              <a:defRPr/>
            </a:pPr>
            <a:endParaRPr lang="en-IN" dirty="0"/>
          </a:p>
        </p:txBody>
      </p:sp>
    </p:spTree>
    <p:extLst>
      <p:ext uri="{BB962C8B-B14F-4D97-AF65-F5344CB8AC3E}">
        <p14:creationId xmlns:p14="http://schemas.microsoft.com/office/powerpoint/2010/main" val="651139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1FD7FF61-2E75-47A0-A8F6-F2292EE82888}" type="datetime1">
              <a:rPr lang="en-IN" altLang="en-US" smtClean="0">
                <a:solidFill>
                  <a:srgbClr val="FEFEFE"/>
                </a:solidFill>
              </a:rPr>
              <a:t>05-09-2023</a:t>
            </a:fld>
            <a:endParaRPr lang="en-US" altLang="en-US" smtClean="0">
              <a:solidFill>
                <a:srgbClr val="FEFEFE"/>
              </a:solidFill>
            </a:endParaRPr>
          </a:p>
        </p:txBody>
      </p:sp>
      <p:sp>
        <p:nvSpPr>
          <p:cNvPr id="174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741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3008599A-D28B-422E-A506-C143CEB4B6A8}" type="slidenum">
              <a:rPr lang="en-US" altLang="en-US" smtClean="0">
                <a:solidFill>
                  <a:srgbClr val="FEFEFE"/>
                </a:solidFill>
              </a:rPr>
              <a:pPr/>
              <a:t>2</a:t>
            </a:fld>
            <a:endParaRPr lang="en-US" altLang="en-US" smtClean="0">
              <a:solidFill>
                <a:srgbClr val="FEFEFE"/>
              </a:solidFill>
            </a:endParaRPr>
          </a:p>
        </p:txBody>
      </p:sp>
      <p:sp>
        <p:nvSpPr>
          <p:cNvPr id="17412" name="Rectangle 3"/>
          <p:cNvSpPr>
            <a:spLocks noChangeArrowheads="1"/>
          </p:cNvSpPr>
          <p:nvPr/>
        </p:nvSpPr>
        <p:spPr bwMode="auto">
          <a:xfrm>
            <a:off x="1009650" y="890588"/>
            <a:ext cx="71374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2013 | Question 59</a:t>
            </a:r>
          </a:p>
          <a:p>
            <a:r>
              <a:rPr lang="en-IN" altLang="en-US"/>
              <a:t>The state of a process after it encounters an I/O instruction is</a:t>
            </a:r>
            <a:br>
              <a:rPr lang="en-IN" altLang="en-US"/>
            </a:br>
            <a:r>
              <a:rPr lang="en-IN" altLang="en-US" b="1"/>
              <a:t>(A)</a:t>
            </a:r>
            <a:r>
              <a:rPr lang="en-IN" altLang="en-US"/>
              <a:t> ready</a:t>
            </a:r>
            <a:br>
              <a:rPr lang="en-IN" altLang="en-US"/>
            </a:br>
            <a:r>
              <a:rPr lang="en-IN" altLang="en-US" b="1"/>
              <a:t>(B)</a:t>
            </a:r>
            <a:r>
              <a:rPr lang="en-IN" altLang="en-US"/>
              <a:t> blocked</a:t>
            </a:r>
            <a:br>
              <a:rPr lang="en-IN" altLang="en-US"/>
            </a:br>
            <a:r>
              <a:rPr lang="en-IN" altLang="en-US" b="1"/>
              <a:t>(C)</a:t>
            </a:r>
            <a:r>
              <a:rPr lang="en-IN" altLang="en-US"/>
              <a:t> idle</a:t>
            </a:r>
            <a:br>
              <a:rPr lang="en-IN" altLang="en-US"/>
            </a:br>
            <a:r>
              <a:rPr lang="en-IN" altLang="en-US" b="1"/>
              <a:t>(D)</a:t>
            </a:r>
            <a:r>
              <a:rPr lang="en-IN" altLang="en-US"/>
              <a:t> running</a:t>
            </a:r>
            <a:br>
              <a:rPr lang="en-IN" altLang="en-US"/>
            </a:br>
            <a:r>
              <a:rPr lang="en-IN" altLang="en-US"/>
              <a:t/>
            </a:r>
            <a:br>
              <a:rPr lang="en-IN" altLang="en-US"/>
            </a:br>
            <a:r>
              <a:rPr lang="en-IN" altLang="en-US"/>
              <a:t/>
            </a:r>
            <a:br>
              <a:rPr lang="en-IN" altLang="en-US"/>
            </a:br>
            <a:endParaRPr lang="en-IN" altLang="en-US"/>
          </a:p>
        </p:txBody>
      </p:sp>
    </p:spTree>
    <p:extLst>
      <p:ext uri="{BB962C8B-B14F-4D97-AF65-F5344CB8AC3E}">
        <p14:creationId xmlns:p14="http://schemas.microsoft.com/office/powerpoint/2010/main" val="1016633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CC9C619E-CC31-444F-B860-5266D8982C91}" type="datetime1">
              <a:rPr lang="en-IN" altLang="en-US" smtClean="0">
                <a:solidFill>
                  <a:srgbClr val="FEFEFE"/>
                </a:solidFill>
              </a:rPr>
              <a:t>05-09-2023</a:t>
            </a:fld>
            <a:endParaRPr lang="en-US" altLang="en-US" smtClean="0">
              <a:solidFill>
                <a:srgbClr val="FEFEFE"/>
              </a:solidFill>
            </a:endParaRPr>
          </a:p>
        </p:txBody>
      </p:sp>
      <p:sp>
        <p:nvSpPr>
          <p:cNvPr id="6656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665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A316B92-F378-4E53-8523-AB2B2697C443}" type="slidenum">
              <a:rPr lang="en-US" altLang="en-US" smtClean="0">
                <a:solidFill>
                  <a:srgbClr val="FEFEFE"/>
                </a:solidFill>
              </a:rPr>
              <a:pPr/>
              <a:t>20</a:t>
            </a:fld>
            <a:endParaRPr lang="en-US" altLang="en-US" smtClean="0">
              <a:solidFill>
                <a:srgbClr val="FEFEFE"/>
              </a:solidFill>
            </a:endParaRPr>
          </a:p>
        </p:txBody>
      </p:sp>
      <p:sp>
        <p:nvSpPr>
          <p:cNvPr id="3" name="Content Placeholder 2"/>
          <p:cNvSpPr>
            <a:spLocks noGrp="1"/>
          </p:cNvSpPr>
          <p:nvPr>
            <p:ph idx="4294967295"/>
          </p:nvPr>
        </p:nvSpPr>
        <p:spPr>
          <a:xfrm>
            <a:off x="611560" y="692696"/>
            <a:ext cx="7670800" cy="5210175"/>
          </a:xfrm>
        </p:spPr>
        <p:txBody>
          <a:bodyPr/>
          <a:lstStyle/>
          <a:p>
            <a:pPr marL="69850" indent="0" eaLnBrk="1" hangingPunct="1">
              <a:buFont typeface="Wingdings 2" pitchFamily="18" charset="2"/>
              <a:buNone/>
              <a:defRPr/>
            </a:pPr>
            <a:r>
              <a:rPr lang="en-IN" sz="1800" b="1" dirty="0" smtClean="0"/>
              <a:t>GATE | GATE-CS-2007 | Question 17</a:t>
            </a:r>
          </a:p>
          <a:p>
            <a:pPr marL="69850" indent="0" eaLnBrk="1" hangingPunct="1">
              <a:buFont typeface="Wingdings 2" pitchFamily="18" charset="2"/>
              <a:buNone/>
              <a:defRPr/>
            </a:pPr>
            <a:r>
              <a:rPr lang="en-IN" sz="1800" dirty="0" smtClean="0"/>
              <a:t>Consider the following statements about user level threads and kernel level threads. Which one of the following statement is FALSE?</a:t>
            </a:r>
          </a:p>
          <a:p>
            <a:pPr marL="69850" indent="0" eaLnBrk="1" hangingPunct="1">
              <a:buFont typeface="Wingdings 2" pitchFamily="18" charset="2"/>
              <a:buNone/>
              <a:defRPr/>
            </a:pPr>
            <a:r>
              <a:rPr lang="en-IN" sz="1800" dirty="0" smtClean="0"/>
              <a:t/>
            </a:r>
            <a:br>
              <a:rPr lang="en-IN" sz="1800" dirty="0" smtClean="0"/>
            </a:br>
            <a:r>
              <a:rPr lang="en-IN" sz="1800" b="1" dirty="0" smtClean="0"/>
              <a:t>(A)</a:t>
            </a:r>
            <a:r>
              <a:rPr lang="en-IN" sz="1800" dirty="0" smtClean="0"/>
              <a:t> Context switch time is longer for kernel level threads than for user level threads.</a:t>
            </a:r>
            <a:br>
              <a:rPr lang="en-IN" sz="1800" dirty="0" smtClean="0"/>
            </a:br>
            <a:endParaRPr lang="en-IN" sz="1800" dirty="0" smtClean="0"/>
          </a:p>
          <a:p>
            <a:pPr marL="69850" indent="0" eaLnBrk="1" hangingPunct="1">
              <a:buFont typeface="Wingdings 2" pitchFamily="18" charset="2"/>
              <a:buNone/>
              <a:defRPr/>
            </a:pPr>
            <a:r>
              <a:rPr lang="en-IN" sz="1800" b="1" dirty="0" smtClean="0"/>
              <a:t>(B)</a:t>
            </a:r>
            <a:r>
              <a:rPr lang="en-IN" sz="1800" dirty="0" smtClean="0"/>
              <a:t> User level threads do not need any hardware support.</a:t>
            </a:r>
            <a:br>
              <a:rPr lang="en-IN" sz="1800" dirty="0" smtClean="0"/>
            </a:br>
            <a:endParaRPr lang="en-IN" sz="1800" dirty="0" smtClean="0"/>
          </a:p>
          <a:p>
            <a:pPr marL="69850" indent="0" eaLnBrk="1" hangingPunct="1">
              <a:buFont typeface="Wingdings 2" pitchFamily="18" charset="2"/>
              <a:buNone/>
              <a:defRPr/>
            </a:pPr>
            <a:r>
              <a:rPr lang="en-IN" sz="1800" b="1" dirty="0" smtClean="0"/>
              <a:t>(C)</a:t>
            </a:r>
            <a:r>
              <a:rPr lang="en-IN" sz="1800" dirty="0" smtClean="0"/>
              <a:t> Related kernel level threads can be scheduled on different processors in a multi-processor system.</a:t>
            </a:r>
            <a:br>
              <a:rPr lang="en-IN" sz="1800" dirty="0" smtClean="0"/>
            </a:br>
            <a:endParaRPr lang="en-IN" sz="1800" dirty="0" smtClean="0"/>
          </a:p>
          <a:p>
            <a:pPr marL="69850" indent="0" eaLnBrk="1" hangingPunct="1">
              <a:buFont typeface="Wingdings 2" pitchFamily="18" charset="2"/>
              <a:buNone/>
              <a:defRPr/>
            </a:pPr>
            <a:r>
              <a:rPr lang="en-IN" sz="1800" b="1" dirty="0" smtClean="0"/>
              <a:t>(D)</a:t>
            </a:r>
            <a:r>
              <a:rPr lang="en-IN" sz="1800" dirty="0" smtClean="0"/>
              <a:t> Blocking one kernel level thread blocks all related threads.</a:t>
            </a:r>
          </a:p>
          <a:p>
            <a:pPr marL="69850" indent="0" eaLnBrk="1" hangingPunct="1">
              <a:buFont typeface="Wingdings 2" pitchFamily="18" charset="2"/>
              <a:buNone/>
              <a:defRPr/>
            </a:pPr>
            <a:endParaRPr lang="en-IN" sz="1800" dirty="0"/>
          </a:p>
          <a:p>
            <a:pPr marL="69850" indent="0" eaLnBrk="1" hangingPunct="1">
              <a:buFont typeface="Wingdings 2" pitchFamily="18" charset="2"/>
              <a:buNone/>
              <a:defRPr/>
            </a:pPr>
            <a:r>
              <a:rPr lang="en-IN" sz="1800" b="1" dirty="0" smtClean="0"/>
              <a:t>Answer:</a:t>
            </a:r>
            <a:r>
              <a:rPr lang="en-IN" sz="1800" dirty="0" smtClean="0"/>
              <a:t> </a:t>
            </a:r>
            <a:r>
              <a:rPr lang="en-IN" sz="1800" b="1" dirty="0" smtClean="0"/>
              <a:t>(D)</a:t>
            </a:r>
            <a:endParaRPr lang="en-IN" sz="1800" dirty="0" smtClean="0"/>
          </a:p>
          <a:p>
            <a:pPr eaLnBrk="1" hangingPunct="1">
              <a:defRPr/>
            </a:pPr>
            <a:endParaRPr lang="en-IN" dirty="0" smtClean="0"/>
          </a:p>
          <a:p>
            <a:pPr eaLnBrk="1" hangingPunct="1">
              <a:defRPr/>
            </a:pPr>
            <a:endParaRPr lang="en-IN" dirty="0"/>
          </a:p>
        </p:txBody>
      </p:sp>
    </p:spTree>
    <p:extLst>
      <p:ext uri="{BB962C8B-B14F-4D97-AF65-F5344CB8AC3E}">
        <p14:creationId xmlns:p14="http://schemas.microsoft.com/office/powerpoint/2010/main" val="2660756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B8DEA20E-79C4-4F3E-ACA9-C8315A6D76E0}" type="datetime1">
              <a:rPr lang="en-IN" altLang="en-US" smtClean="0">
                <a:solidFill>
                  <a:srgbClr val="FEFEFE"/>
                </a:solidFill>
              </a:rPr>
              <a:t>05-09-2023</a:t>
            </a:fld>
            <a:endParaRPr lang="en-US" altLang="en-US" smtClean="0">
              <a:solidFill>
                <a:srgbClr val="FEFEFE"/>
              </a:solidFill>
            </a:endParaRPr>
          </a:p>
        </p:txBody>
      </p:sp>
      <p:sp>
        <p:nvSpPr>
          <p:cNvPr id="6758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675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33607D7F-E876-4B3D-B8F4-7DB99C8D7D28}" type="slidenum">
              <a:rPr lang="en-US" altLang="en-US" smtClean="0">
                <a:solidFill>
                  <a:srgbClr val="FEFEFE"/>
                </a:solidFill>
              </a:rPr>
              <a:pPr/>
              <a:t>21</a:t>
            </a:fld>
            <a:endParaRPr lang="en-US" altLang="en-US" smtClean="0">
              <a:solidFill>
                <a:srgbClr val="FEFEFE"/>
              </a:solidFill>
            </a:endParaRPr>
          </a:p>
        </p:txBody>
      </p:sp>
      <p:sp>
        <p:nvSpPr>
          <p:cNvPr id="67589" name="Rectangle 4"/>
          <p:cNvSpPr>
            <a:spLocks noChangeArrowheads="1"/>
          </p:cNvSpPr>
          <p:nvPr/>
        </p:nvSpPr>
        <p:spPr bwMode="auto">
          <a:xfrm>
            <a:off x="641350" y="614363"/>
            <a:ext cx="78755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a:t>option (A): Context switch time is longer for kernel level threads than for user level threads. True, As User level threads are managed by user and Kernel level threads are managed by OS. There are many overheads involved in Kernel level thread management, which are not present in User level thread management. So context switch time is longer for kernel level threads than for user level threads.</a:t>
            </a:r>
          </a:p>
          <a:p>
            <a:r>
              <a:rPr lang="en-IN" altLang="en-US"/>
              <a:t>Option (B): User level threads do not need any hardware support True, as User level threads are managed by user and implemented by Libraries, User level threads do not need any hardware support.</a:t>
            </a:r>
          </a:p>
          <a:p>
            <a:r>
              <a:rPr lang="en-IN" altLang="en-US"/>
              <a:t>Option (C): Related kernel level threads can be scheduled on different processors in a multi- processor system. This is true.</a:t>
            </a:r>
          </a:p>
          <a:p>
            <a:r>
              <a:rPr lang="en-IN" altLang="en-US"/>
              <a:t>Option (D): Blocking one kernel level thread blocks all related threads. false, since kernel level threads are managed by operating system, if one thread blocks, it does not cause all threads or entire process to block.</a:t>
            </a:r>
          </a:p>
        </p:txBody>
      </p:sp>
    </p:spTree>
    <p:extLst>
      <p:ext uri="{BB962C8B-B14F-4D97-AF65-F5344CB8AC3E}">
        <p14:creationId xmlns:p14="http://schemas.microsoft.com/office/powerpoint/2010/main" val="884080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0652C0D-088F-4E3B-A0E3-211EB4D0C74B}" type="datetime1">
              <a:rPr lang="en-IN" altLang="en-US" smtClean="0">
                <a:solidFill>
                  <a:srgbClr val="FEFEFE"/>
                </a:solidFill>
              </a:rPr>
              <a:t>05-09-2023</a:t>
            </a:fld>
            <a:endParaRPr lang="en-US" altLang="en-US" smtClean="0">
              <a:solidFill>
                <a:srgbClr val="FEFEFE"/>
              </a:solidFill>
            </a:endParaRPr>
          </a:p>
        </p:txBody>
      </p:sp>
      <p:sp>
        <p:nvSpPr>
          <p:cNvPr id="6861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686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3607CE1-5446-4BE5-8CB3-49E3992B073A}" type="slidenum">
              <a:rPr lang="en-US" altLang="en-US" smtClean="0">
                <a:solidFill>
                  <a:srgbClr val="FEFEFE"/>
                </a:solidFill>
              </a:rPr>
              <a:pPr/>
              <a:t>22</a:t>
            </a:fld>
            <a:endParaRPr lang="en-US" altLang="en-US" smtClean="0">
              <a:solidFill>
                <a:srgbClr val="FEFEFE"/>
              </a:solidFill>
            </a:endParaRPr>
          </a:p>
        </p:txBody>
      </p:sp>
      <p:sp>
        <p:nvSpPr>
          <p:cNvPr id="68613" name="Rectangle 4"/>
          <p:cNvSpPr>
            <a:spLocks noChangeArrowheads="1"/>
          </p:cNvSpPr>
          <p:nvPr/>
        </p:nvSpPr>
        <p:spPr bwMode="auto">
          <a:xfrm>
            <a:off x="736600" y="788988"/>
            <a:ext cx="7629525"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sz="1600" b="1"/>
              <a:t>GATE | GATE-CS-2014-(Set-1) | Question 30</a:t>
            </a:r>
          </a:p>
          <a:p>
            <a:r>
              <a:rPr lang="en-IN" altLang="en-US" sz="1600"/>
              <a:t>Which one of the following is FALSE?</a:t>
            </a:r>
          </a:p>
          <a:p>
            <a:r>
              <a:rPr lang="en-IN" altLang="en-US" sz="1600" b="1"/>
              <a:t>(A)</a:t>
            </a:r>
            <a:r>
              <a:rPr lang="en-IN" altLang="en-US" sz="1600"/>
              <a:t> User level threads are not scheduled by the kernel.</a:t>
            </a:r>
          </a:p>
          <a:p>
            <a:r>
              <a:rPr lang="en-IN" altLang="en-US" sz="1600" b="1"/>
              <a:t>(B)</a:t>
            </a:r>
            <a:r>
              <a:rPr lang="en-IN" altLang="en-US" sz="1600"/>
              <a:t> When a user level thread is blocked, all other threads of its process are blocked.</a:t>
            </a:r>
            <a:br>
              <a:rPr lang="en-IN" altLang="en-US" sz="1600"/>
            </a:br>
            <a:r>
              <a:rPr lang="en-IN" altLang="en-US" sz="1600" b="1"/>
              <a:t>(C)</a:t>
            </a:r>
            <a:r>
              <a:rPr lang="en-IN" altLang="en-US" sz="1600"/>
              <a:t> Context switching between user level threads is faster than context switching between kernel level threads.</a:t>
            </a:r>
            <a:br>
              <a:rPr lang="en-IN" altLang="en-US" sz="1600"/>
            </a:br>
            <a:r>
              <a:rPr lang="en-IN" altLang="en-US" sz="1600" b="1"/>
              <a:t>(D)</a:t>
            </a:r>
            <a:r>
              <a:rPr lang="en-IN" altLang="en-US" sz="1600"/>
              <a:t> Kernel level threads cannot share the code segment</a:t>
            </a:r>
          </a:p>
          <a:p>
            <a:endParaRPr lang="en-IN" altLang="en-US" sz="1600"/>
          </a:p>
          <a:p>
            <a:endParaRPr lang="en-IN" altLang="en-US" sz="1600"/>
          </a:p>
        </p:txBody>
      </p:sp>
    </p:spTree>
    <p:extLst>
      <p:ext uri="{BB962C8B-B14F-4D97-AF65-F5344CB8AC3E}">
        <p14:creationId xmlns:p14="http://schemas.microsoft.com/office/powerpoint/2010/main" val="2832355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B77EED1E-C28F-4D8F-A4BA-A6B08191E11E}" type="datetime1">
              <a:rPr lang="en-IN" altLang="en-US" smtClean="0">
                <a:solidFill>
                  <a:srgbClr val="FEFEFE"/>
                </a:solidFill>
              </a:rPr>
              <a:t>05-09-2023</a:t>
            </a:fld>
            <a:endParaRPr lang="en-US" altLang="en-US" smtClean="0">
              <a:solidFill>
                <a:srgbClr val="FEFEFE"/>
              </a:solidFill>
            </a:endParaRPr>
          </a:p>
        </p:txBody>
      </p:sp>
      <p:sp>
        <p:nvSpPr>
          <p:cNvPr id="6963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696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F5C8DC6A-C55B-41F2-AD56-96D3F6EB31DB}" type="slidenum">
              <a:rPr lang="en-US" altLang="en-US" smtClean="0">
                <a:solidFill>
                  <a:srgbClr val="FEFEFE"/>
                </a:solidFill>
              </a:rPr>
              <a:pPr/>
              <a:t>23</a:t>
            </a:fld>
            <a:endParaRPr lang="en-US" altLang="en-US" smtClean="0">
              <a:solidFill>
                <a:srgbClr val="FEFEFE"/>
              </a:solidFill>
            </a:endParaRPr>
          </a:p>
        </p:txBody>
      </p:sp>
      <p:sp>
        <p:nvSpPr>
          <p:cNvPr id="69637" name="Rectangle 4"/>
          <p:cNvSpPr>
            <a:spLocks noChangeArrowheads="1"/>
          </p:cNvSpPr>
          <p:nvPr/>
        </p:nvSpPr>
        <p:spPr bwMode="auto">
          <a:xfrm>
            <a:off x="736600" y="788988"/>
            <a:ext cx="7629525"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sz="1600" b="1"/>
              <a:t>GATE | GATE-CS-2014-(Set-1) | Question 30</a:t>
            </a:r>
          </a:p>
          <a:p>
            <a:r>
              <a:rPr lang="en-IN" altLang="en-US" sz="1600"/>
              <a:t>Which one of the following is FALSE?</a:t>
            </a:r>
          </a:p>
          <a:p>
            <a:r>
              <a:rPr lang="en-IN" altLang="en-US" sz="1600" b="1"/>
              <a:t>(A)</a:t>
            </a:r>
            <a:r>
              <a:rPr lang="en-IN" altLang="en-US" sz="1600"/>
              <a:t> User level threads are not scheduled by the kernel.</a:t>
            </a:r>
          </a:p>
          <a:p>
            <a:r>
              <a:rPr lang="en-IN" altLang="en-US" sz="1600" b="1"/>
              <a:t>(B)</a:t>
            </a:r>
            <a:r>
              <a:rPr lang="en-IN" altLang="en-US" sz="1600"/>
              <a:t> When a user level thread is blocked, all other threads of its process are blocked.</a:t>
            </a:r>
            <a:br>
              <a:rPr lang="en-IN" altLang="en-US" sz="1600"/>
            </a:br>
            <a:r>
              <a:rPr lang="en-IN" altLang="en-US" sz="1600" b="1"/>
              <a:t>(C)</a:t>
            </a:r>
            <a:r>
              <a:rPr lang="en-IN" altLang="en-US" sz="1600"/>
              <a:t> Context switching between user level threads is faster than context switching between kernel level threads.</a:t>
            </a:r>
            <a:br>
              <a:rPr lang="en-IN" altLang="en-US" sz="1600"/>
            </a:br>
            <a:r>
              <a:rPr lang="en-IN" altLang="en-US" sz="1600" b="1"/>
              <a:t>(D)</a:t>
            </a:r>
            <a:r>
              <a:rPr lang="en-IN" altLang="en-US" sz="1600"/>
              <a:t> Kernel level threads cannot share the code segment</a:t>
            </a:r>
          </a:p>
          <a:p>
            <a:endParaRPr lang="en-IN" altLang="en-US" sz="1600"/>
          </a:p>
          <a:p>
            <a:r>
              <a:rPr lang="en-IN" altLang="en-US" sz="1600" b="1"/>
              <a:t>Answer:</a:t>
            </a:r>
            <a:r>
              <a:rPr lang="en-IN" altLang="en-US" sz="1600"/>
              <a:t> </a:t>
            </a:r>
            <a:r>
              <a:rPr lang="en-IN" altLang="en-US" sz="1600" b="1"/>
              <a:t>(D)</a:t>
            </a:r>
            <a:endParaRPr lang="en-IN" altLang="en-US" sz="1600"/>
          </a:p>
        </p:txBody>
      </p:sp>
      <p:pic>
        <p:nvPicPr>
          <p:cNvPr id="696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3429000"/>
            <a:ext cx="7377113" cy="252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467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6F093AA5-C742-46C8-8F8E-86AB35154960}" type="datetime1">
              <a:rPr lang="en-IN" altLang="en-US" smtClean="0">
                <a:solidFill>
                  <a:srgbClr val="FEFEFE"/>
                </a:solidFill>
              </a:rPr>
              <a:t>05-09-2023</a:t>
            </a:fld>
            <a:endParaRPr lang="en-US" altLang="en-US" smtClean="0">
              <a:solidFill>
                <a:srgbClr val="FEFEFE"/>
              </a:solidFill>
            </a:endParaRPr>
          </a:p>
        </p:txBody>
      </p:sp>
      <p:sp>
        <p:nvSpPr>
          <p:cNvPr id="7065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706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7A2BF1BE-A1C8-4407-8950-8494E2C5EC67}" type="slidenum">
              <a:rPr lang="en-US" altLang="en-US" smtClean="0">
                <a:solidFill>
                  <a:srgbClr val="FEFEFE"/>
                </a:solidFill>
              </a:rPr>
              <a:pPr/>
              <a:t>24</a:t>
            </a:fld>
            <a:endParaRPr lang="en-US" altLang="en-US" smtClean="0">
              <a:solidFill>
                <a:srgbClr val="FEFEFE"/>
              </a:solidFill>
            </a:endParaRPr>
          </a:p>
        </p:txBody>
      </p:sp>
      <p:pic>
        <p:nvPicPr>
          <p:cNvPr id="706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885825"/>
            <a:ext cx="7148513" cy="4900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2514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D061BFD2-0349-4AF4-94D2-39F3DB376F70}" type="datetime1">
              <a:rPr lang="en-IN" altLang="en-US" smtClean="0">
                <a:solidFill>
                  <a:srgbClr val="FEFEFE"/>
                </a:solidFill>
              </a:rPr>
              <a:t>05-09-2023</a:t>
            </a:fld>
            <a:endParaRPr lang="en-US" altLang="en-US" smtClean="0">
              <a:solidFill>
                <a:srgbClr val="FEFEFE"/>
              </a:solidFill>
            </a:endParaRPr>
          </a:p>
        </p:txBody>
      </p:sp>
      <p:sp>
        <p:nvSpPr>
          <p:cNvPr id="7168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716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B1FEB40A-6BE8-4389-827E-EB439A9860B9}" type="slidenum">
              <a:rPr lang="en-US" altLang="en-US" smtClean="0">
                <a:solidFill>
                  <a:srgbClr val="FEFEFE"/>
                </a:solidFill>
              </a:rPr>
              <a:pPr/>
              <a:t>25</a:t>
            </a:fld>
            <a:endParaRPr lang="en-US" altLang="en-US" smtClean="0">
              <a:solidFill>
                <a:srgbClr val="FEFEFE"/>
              </a:solidFill>
            </a:endParaRPr>
          </a:p>
        </p:txBody>
      </p:sp>
      <p:pic>
        <p:nvPicPr>
          <p:cNvPr id="716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54013"/>
            <a:ext cx="8118475" cy="263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75" y="2989263"/>
            <a:ext cx="8078788" cy="3414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5802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04ED5C4A-BCC7-45EF-AE0E-4180B7250727}" type="datetime1">
              <a:rPr lang="en-IN" altLang="en-US" smtClean="0">
                <a:solidFill>
                  <a:srgbClr val="FEFEFE"/>
                </a:solidFill>
              </a:rPr>
              <a:t>05-09-2023</a:t>
            </a:fld>
            <a:endParaRPr lang="en-US" altLang="en-US" smtClean="0">
              <a:solidFill>
                <a:srgbClr val="FEFEFE"/>
              </a:solidFill>
            </a:endParaRPr>
          </a:p>
        </p:txBody>
      </p:sp>
      <p:sp>
        <p:nvSpPr>
          <p:cNvPr id="7270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727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0B25DD7A-5E9C-4FCC-8038-45BE9861DE95}" type="slidenum">
              <a:rPr lang="en-US" altLang="en-US" smtClean="0">
                <a:solidFill>
                  <a:srgbClr val="FEFEFE"/>
                </a:solidFill>
              </a:rPr>
              <a:pPr/>
              <a:t>26</a:t>
            </a:fld>
            <a:endParaRPr lang="en-US" altLang="en-US" smtClean="0">
              <a:solidFill>
                <a:srgbClr val="FEFEFE"/>
              </a:solidFill>
            </a:endParaRPr>
          </a:p>
        </p:txBody>
      </p:sp>
      <p:sp>
        <p:nvSpPr>
          <p:cNvPr id="72709" name="Rectangle 4"/>
          <p:cNvSpPr>
            <a:spLocks noChangeArrowheads="1"/>
          </p:cNvSpPr>
          <p:nvPr/>
        </p:nvSpPr>
        <p:spPr bwMode="auto">
          <a:xfrm>
            <a:off x="573088" y="319088"/>
            <a:ext cx="78200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GATE | GATE CS 2011 | Question 6</a:t>
            </a:r>
          </a:p>
          <a:p>
            <a:r>
              <a:rPr lang="en-IN" altLang="en-US"/>
              <a:t>The time taken to switch between user and kernel modes of execution be t1 while the time taken to switch between two processes be t2. </a:t>
            </a:r>
          </a:p>
          <a:p>
            <a:r>
              <a:rPr lang="en-IN" altLang="en-US"/>
              <a:t>Which of the following is TRUE?</a:t>
            </a:r>
            <a:br>
              <a:rPr lang="en-IN" altLang="en-US"/>
            </a:br>
            <a:r>
              <a:rPr lang="en-IN" altLang="en-US" b="1"/>
              <a:t>(A)</a:t>
            </a:r>
            <a:r>
              <a:rPr lang="en-IN" altLang="en-US"/>
              <a:t> t1 &gt; t2</a:t>
            </a:r>
            <a:br>
              <a:rPr lang="en-IN" altLang="en-US"/>
            </a:br>
            <a:r>
              <a:rPr lang="en-IN" altLang="en-US" b="1"/>
              <a:t>(B)</a:t>
            </a:r>
            <a:r>
              <a:rPr lang="en-IN" altLang="en-US"/>
              <a:t> t1 = t2</a:t>
            </a:r>
            <a:br>
              <a:rPr lang="en-IN" altLang="en-US"/>
            </a:br>
            <a:r>
              <a:rPr lang="en-IN" altLang="en-US" b="1"/>
              <a:t>(C)</a:t>
            </a:r>
            <a:r>
              <a:rPr lang="en-IN" altLang="en-US"/>
              <a:t> t1 &lt; t2</a:t>
            </a:r>
            <a:br>
              <a:rPr lang="en-IN" altLang="en-US"/>
            </a:br>
            <a:r>
              <a:rPr lang="en-IN" altLang="en-US" b="1"/>
              <a:t>(D)</a:t>
            </a:r>
            <a:r>
              <a:rPr lang="en-IN" altLang="en-US"/>
              <a:t> nothing can be said about the relation between t1 and t2</a:t>
            </a:r>
            <a:br>
              <a:rPr lang="en-IN" altLang="en-US"/>
            </a:br>
            <a:r>
              <a:rPr lang="en-IN" altLang="en-US"/>
              <a:t/>
            </a:r>
            <a:br>
              <a:rPr lang="en-IN" altLang="en-US"/>
            </a:br>
            <a:r>
              <a:rPr lang="en-IN" altLang="en-US"/>
              <a:t/>
            </a:r>
            <a:br>
              <a:rPr lang="en-IN" altLang="en-US"/>
            </a:br>
            <a:endParaRPr lang="en-IN" altLang="en-US"/>
          </a:p>
        </p:txBody>
      </p:sp>
    </p:spTree>
    <p:extLst>
      <p:ext uri="{BB962C8B-B14F-4D97-AF65-F5344CB8AC3E}">
        <p14:creationId xmlns:p14="http://schemas.microsoft.com/office/powerpoint/2010/main" val="688771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FF77DE33-9B7F-4C2C-A465-D8CB1F149C89}" type="datetime1">
              <a:rPr lang="en-IN" altLang="en-US" smtClean="0">
                <a:solidFill>
                  <a:srgbClr val="FEFEFE"/>
                </a:solidFill>
              </a:rPr>
              <a:t>05-09-2023</a:t>
            </a:fld>
            <a:endParaRPr lang="en-US" altLang="en-US" smtClean="0">
              <a:solidFill>
                <a:srgbClr val="FEFEFE"/>
              </a:solidFill>
            </a:endParaRPr>
          </a:p>
        </p:txBody>
      </p:sp>
      <p:sp>
        <p:nvSpPr>
          <p:cNvPr id="7373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737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D3D904EA-E854-4033-8499-85F21B855E70}" type="slidenum">
              <a:rPr lang="en-US" altLang="en-US" smtClean="0">
                <a:solidFill>
                  <a:srgbClr val="FEFEFE"/>
                </a:solidFill>
              </a:rPr>
              <a:pPr/>
              <a:t>27</a:t>
            </a:fld>
            <a:endParaRPr lang="en-US" altLang="en-US" smtClean="0">
              <a:solidFill>
                <a:srgbClr val="FEFEFE"/>
              </a:solidFill>
            </a:endParaRPr>
          </a:p>
        </p:txBody>
      </p:sp>
      <p:sp>
        <p:nvSpPr>
          <p:cNvPr id="73733" name="Rectangle 4"/>
          <p:cNvSpPr>
            <a:spLocks noChangeArrowheads="1"/>
          </p:cNvSpPr>
          <p:nvPr/>
        </p:nvSpPr>
        <p:spPr bwMode="auto">
          <a:xfrm>
            <a:off x="573088" y="319088"/>
            <a:ext cx="782002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sz="1600" b="1" dirty="0"/>
              <a:t>GATE | GATE CS 2011 | Question 6</a:t>
            </a:r>
          </a:p>
          <a:p>
            <a:r>
              <a:rPr lang="en-IN" altLang="en-US" sz="1600" dirty="0"/>
              <a:t>The time taken to switch between user and kernel modes of execution be t1 while the time taken to switch between two processes be t2. </a:t>
            </a:r>
          </a:p>
          <a:p>
            <a:r>
              <a:rPr lang="en-IN" altLang="en-US" sz="1600" dirty="0"/>
              <a:t>Which of the following is TRUE?</a:t>
            </a:r>
            <a:br>
              <a:rPr lang="en-IN" altLang="en-US" sz="1600" dirty="0"/>
            </a:br>
            <a:r>
              <a:rPr lang="en-IN" altLang="en-US" sz="1600" b="1" dirty="0"/>
              <a:t>(A)</a:t>
            </a:r>
            <a:r>
              <a:rPr lang="en-IN" altLang="en-US" sz="1600" dirty="0"/>
              <a:t> t1 &gt; t2</a:t>
            </a:r>
            <a:br>
              <a:rPr lang="en-IN" altLang="en-US" sz="1600" dirty="0"/>
            </a:br>
            <a:r>
              <a:rPr lang="en-IN" altLang="en-US" sz="1600" b="1" dirty="0"/>
              <a:t>(B)</a:t>
            </a:r>
            <a:r>
              <a:rPr lang="en-IN" altLang="en-US" sz="1600" dirty="0"/>
              <a:t> t1 = t2</a:t>
            </a:r>
            <a:br>
              <a:rPr lang="en-IN" altLang="en-US" sz="1600" dirty="0"/>
            </a:br>
            <a:r>
              <a:rPr lang="en-IN" altLang="en-US" sz="1600" b="1" dirty="0"/>
              <a:t>(C)</a:t>
            </a:r>
            <a:r>
              <a:rPr lang="en-IN" altLang="en-US" sz="1600" dirty="0"/>
              <a:t> t1 &lt; t2</a:t>
            </a:r>
            <a:br>
              <a:rPr lang="en-IN" altLang="en-US" sz="1600" dirty="0"/>
            </a:br>
            <a:r>
              <a:rPr lang="en-IN" altLang="en-US" sz="1600" b="1" dirty="0"/>
              <a:t>(D)</a:t>
            </a:r>
            <a:r>
              <a:rPr lang="en-IN" altLang="en-US" sz="1600" dirty="0"/>
              <a:t> nothing can be said about the relation between t1 and t2</a:t>
            </a:r>
            <a:br>
              <a:rPr lang="en-IN" altLang="en-US" sz="1600" dirty="0"/>
            </a:br>
            <a:r>
              <a:rPr lang="en-IN" altLang="en-US" sz="1600" dirty="0"/>
              <a:t/>
            </a:r>
            <a:br>
              <a:rPr lang="en-IN" altLang="en-US" sz="1600" dirty="0"/>
            </a:br>
            <a:r>
              <a:rPr lang="en-IN" altLang="en-US" sz="1600" dirty="0"/>
              <a:t/>
            </a:r>
            <a:br>
              <a:rPr lang="en-IN" altLang="en-US" sz="1600" dirty="0"/>
            </a:br>
            <a:r>
              <a:rPr lang="en-IN" altLang="en-US" sz="1600" b="1" dirty="0"/>
              <a:t>Answer:</a:t>
            </a:r>
            <a:r>
              <a:rPr lang="en-IN" altLang="en-US" sz="1600" dirty="0"/>
              <a:t> </a:t>
            </a:r>
            <a:r>
              <a:rPr lang="en-IN" altLang="en-US" sz="1600" b="1" dirty="0"/>
              <a:t>(C)</a:t>
            </a:r>
            <a:r>
              <a:rPr lang="en-IN" altLang="en-US" sz="1600" dirty="0"/>
              <a:t> </a:t>
            </a:r>
            <a:br>
              <a:rPr lang="en-IN" altLang="en-US" sz="1600" dirty="0"/>
            </a:br>
            <a:r>
              <a:rPr lang="en-IN" altLang="en-US" sz="1600" dirty="0"/>
              <a:t/>
            </a:r>
            <a:br>
              <a:rPr lang="en-IN" altLang="en-US" sz="1600" dirty="0"/>
            </a:br>
            <a:r>
              <a:rPr lang="en-IN" altLang="en-US" sz="1600" b="1" dirty="0"/>
              <a:t>Explanation:</a:t>
            </a:r>
            <a:r>
              <a:rPr lang="en-IN" altLang="en-US" sz="1600" dirty="0"/>
              <a:t> Process switches or Context switches can occur in only kernel mode . So for process switches first we have to move from user to kernel mode . Then we have to save the PCB of the process from which we are taking off CPU and then we have to load PCB of the required process . </a:t>
            </a:r>
            <a:r>
              <a:rPr lang="en-IN" altLang="en-US" sz="1600" dirty="0" smtClean="0"/>
              <a:t>After that </a:t>
            </a:r>
            <a:r>
              <a:rPr lang="en-IN" altLang="en-US" sz="1600" dirty="0"/>
              <a:t>switching from kernel to user mode is done. </a:t>
            </a:r>
            <a:endParaRPr lang="en-IN" altLang="en-US" sz="1600" dirty="0" smtClean="0"/>
          </a:p>
          <a:p>
            <a:endParaRPr lang="en-IN" altLang="en-US" sz="1600" dirty="0"/>
          </a:p>
          <a:p>
            <a:r>
              <a:rPr lang="en-IN" altLang="en-US" sz="1600" dirty="0" smtClean="0"/>
              <a:t>But </a:t>
            </a:r>
            <a:r>
              <a:rPr lang="en-IN" altLang="en-US" sz="1600" dirty="0"/>
              <a:t>switching from user to kernel mode is a very fast operation(OS has to just change single bit at hardware level)</a:t>
            </a:r>
          </a:p>
          <a:p>
            <a:r>
              <a:rPr lang="en-IN" altLang="en-US" sz="1600" dirty="0"/>
              <a:t>Thus T1&lt; T2</a:t>
            </a:r>
          </a:p>
        </p:txBody>
      </p:sp>
    </p:spTree>
    <p:extLst>
      <p:ext uri="{BB962C8B-B14F-4D97-AF65-F5344CB8AC3E}">
        <p14:creationId xmlns:p14="http://schemas.microsoft.com/office/powerpoint/2010/main" val="30679666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D2A98A9B-1328-4AB3-B64B-A89E8A3C704E}" type="datetime1">
              <a:rPr lang="en-IN" altLang="en-US" smtClean="0">
                <a:solidFill>
                  <a:srgbClr val="FEFEFE"/>
                </a:solidFill>
              </a:rPr>
              <a:t>05-09-2023</a:t>
            </a:fld>
            <a:endParaRPr lang="en-US" altLang="en-US" smtClean="0">
              <a:solidFill>
                <a:srgbClr val="FEFEFE"/>
              </a:solidFill>
            </a:endParaRPr>
          </a:p>
        </p:txBody>
      </p:sp>
      <p:sp>
        <p:nvSpPr>
          <p:cNvPr id="9523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952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3E226B3-D2B9-4127-8E5E-6B3292C74758}" type="slidenum">
              <a:rPr lang="en-US" altLang="en-US" smtClean="0">
                <a:solidFill>
                  <a:srgbClr val="FEFEFE"/>
                </a:solidFill>
              </a:rPr>
              <a:pPr/>
              <a:t>28</a:t>
            </a:fld>
            <a:endParaRPr lang="en-US" altLang="en-US" smtClean="0">
              <a:solidFill>
                <a:srgbClr val="FEFEFE"/>
              </a:solidFill>
            </a:endParaRPr>
          </a:p>
        </p:txBody>
      </p:sp>
      <p:sp>
        <p:nvSpPr>
          <p:cNvPr id="5" name="Rectangle 4"/>
          <p:cNvSpPr/>
          <p:nvPr/>
        </p:nvSpPr>
        <p:spPr>
          <a:xfrm>
            <a:off x="709613" y="696913"/>
            <a:ext cx="7766050" cy="2862322"/>
          </a:xfrm>
          <a:prstGeom prst="rect">
            <a:avLst/>
          </a:prstGeom>
        </p:spPr>
        <p:txBody>
          <a:bodyPr>
            <a:spAutoFit/>
          </a:bodyPr>
          <a:lstStyle/>
          <a:p>
            <a:pPr>
              <a:defRPr/>
            </a:pPr>
            <a:r>
              <a:rPr lang="en-IN" b="1" dirty="0"/>
              <a:t>ISRO CS 2008 |</a:t>
            </a:r>
          </a:p>
          <a:p>
            <a:pPr>
              <a:defRPr/>
            </a:pPr>
            <a:r>
              <a:rPr lang="en-IN" b="1" dirty="0"/>
              <a:t>Which of the following need not necessarily be saved on a Context Switch between processes? </a:t>
            </a:r>
          </a:p>
          <a:p>
            <a:pPr marL="342900" indent="-342900">
              <a:buFont typeface="+mj-lt"/>
              <a:buAutoNum type="alphaLcParenR"/>
              <a:defRPr/>
            </a:pPr>
            <a:r>
              <a:rPr lang="en-IN" dirty="0"/>
              <a:t>General purpose registers</a:t>
            </a:r>
            <a:endParaRPr lang="en-IN" b="1" dirty="0"/>
          </a:p>
          <a:p>
            <a:pPr marL="342900" indent="-342900">
              <a:buFont typeface="+mj-lt"/>
              <a:buAutoNum type="alphaLcParenR"/>
              <a:defRPr/>
            </a:pPr>
            <a:r>
              <a:rPr lang="en-IN" dirty="0"/>
              <a:t>Translation lookaside buffer</a:t>
            </a:r>
            <a:endParaRPr lang="en-IN" b="1" dirty="0"/>
          </a:p>
          <a:p>
            <a:pPr marL="342900" indent="-342900">
              <a:buFont typeface="+mj-lt"/>
              <a:buAutoNum type="alphaLcParenR"/>
              <a:defRPr/>
            </a:pPr>
            <a:r>
              <a:rPr lang="en-IN" dirty="0"/>
              <a:t>Program counter</a:t>
            </a:r>
            <a:endParaRPr lang="en-IN" b="1" dirty="0"/>
          </a:p>
          <a:p>
            <a:pPr marL="342900" indent="-342900">
              <a:buFont typeface="+mj-lt"/>
              <a:buAutoNum type="alphaLcParenR"/>
              <a:defRPr/>
            </a:pPr>
            <a:r>
              <a:rPr lang="en-IN" dirty="0"/>
              <a:t>Stack pointer</a:t>
            </a:r>
            <a:endParaRPr lang="en-IN" b="1" dirty="0"/>
          </a:p>
          <a:p>
            <a:pPr>
              <a:defRPr/>
            </a:pPr>
            <a:r>
              <a:rPr lang="en-IN" b="1" dirty="0"/>
              <a:t/>
            </a:r>
            <a:br>
              <a:rPr lang="en-IN" b="1" dirty="0"/>
            </a:br>
            <a:r>
              <a:rPr lang="en-IN" b="1" dirty="0"/>
              <a:t/>
            </a:r>
            <a:br>
              <a:rPr lang="en-IN" b="1" dirty="0"/>
            </a:br>
            <a:endParaRPr lang="en-IN" b="1" dirty="0"/>
          </a:p>
        </p:txBody>
      </p:sp>
    </p:spTree>
    <p:extLst>
      <p:ext uri="{BB962C8B-B14F-4D97-AF65-F5344CB8AC3E}">
        <p14:creationId xmlns:p14="http://schemas.microsoft.com/office/powerpoint/2010/main" val="320465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0E8A6A7-35B1-419E-8FB3-F5694418BE1F}" type="datetime1">
              <a:rPr lang="en-IN" altLang="en-US" smtClean="0">
                <a:solidFill>
                  <a:srgbClr val="FEFEFE"/>
                </a:solidFill>
              </a:rPr>
              <a:t>05-09-2023</a:t>
            </a:fld>
            <a:endParaRPr lang="en-US" altLang="en-US" smtClean="0">
              <a:solidFill>
                <a:srgbClr val="FEFEFE"/>
              </a:solidFill>
            </a:endParaRPr>
          </a:p>
        </p:txBody>
      </p:sp>
      <p:sp>
        <p:nvSpPr>
          <p:cNvPr id="9523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952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3E226B3-D2B9-4127-8E5E-6B3292C74758}" type="slidenum">
              <a:rPr lang="en-US" altLang="en-US" smtClean="0">
                <a:solidFill>
                  <a:srgbClr val="FEFEFE"/>
                </a:solidFill>
              </a:rPr>
              <a:pPr/>
              <a:t>29</a:t>
            </a:fld>
            <a:endParaRPr lang="en-US" altLang="en-US" smtClean="0">
              <a:solidFill>
                <a:srgbClr val="FEFEFE"/>
              </a:solidFill>
            </a:endParaRPr>
          </a:p>
        </p:txBody>
      </p:sp>
      <p:sp>
        <p:nvSpPr>
          <p:cNvPr id="5" name="Rectangle 4"/>
          <p:cNvSpPr/>
          <p:nvPr/>
        </p:nvSpPr>
        <p:spPr>
          <a:xfrm>
            <a:off x="709613" y="696913"/>
            <a:ext cx="7766050" cy="3140075"/>
          </a:xfrm>
          <a:prstGeom prst="rect">
            <a:avLst/>
          </a:prstGeom>
        </p:spPr>
        <p:txBody>
          <a:bodyPr>
            <a:spAutoFit/>
          </a:bodyPr>
          <a:lstStyle/>
          <a:p>
            <a:pPr>
              <a:defRPr/>
            </a:pPr>
            <a:r>
              <a:rPr lang="en-IN" b="1" dirty="0"/>
              <a:t>ISRO CS 2008 |</a:t>
            </a:r>
          </a:p>
          <a:p>
            <a:pPr>
              <a:defRPr/>
            </a:pPr>
            <a:r>
              <a:rPr lang="en-IN" b="1" dirty="0"/>
              <a:t>Which of the following need not necessarily be saved on a Context Switch between processes? </a:t>
            </a:r>
          </a:p>
          <a:p>
            <a:pPr marL="342900" indent="-342900">
              <a:buFont typeface="+mj-lt"/>
              <a:buAutoNum type="alphaLcParenR"/>
              <a:defRPr/>
            </a:pPr>
            <a:r>
              <a:rPr lang="en-IN" dirty="0"/>
              <a:t>General purpose registers</a:t>
            </a:r>
            <a:endParaRPr lang="en-IN" b="1" dirty="0"/>
          </a:p>
          <a:p>
            <a:pPr marL="342900" indent="-342900">
              <a:buFont typeface="+mj-lt"/>
              <a:buAutoNum type="alphaLcParenR"/>
              <a:defRPr/>
            </a:pPr>
            <a:r>
              <a:rPr lang="en-IN" dirty="0"/>
              <a:t>Translation lookaside buffer</a:t>
            </a:r>
            <a:endParaRPr lang="en-IN" b="1" dirty="0"/>
          </a:p>
          <a:p>
            <a:pPr marL="342900" indent="-342900">
              <a:buFont typeface="+mj-lt"/>
              <a:buAutoNum type="alphaLcParenR"/>
              <a:defRPr/>
            </a:pPr>
            <a:r>
              <a:rPr lang="en-IN" dirty="0"/>
              <a:t>Program counter</a:t>
            </a:r>
            <a:endParaRPr lang="en-IN" b="1" dirty="0"/>
          </a:p>
          <a:p>
            <a:pPr marL="342900" indent="-342900">
              <a:buFont typeface="+mj-lt"/>
              <a:buAutoNum type="alphaLcParenR"/>
              <a:defRPr/>
            </a:pPr>
            <a:r>
              <a:rPr lang="en-IN" dirty="0"/>
              <a:t>Stack pointer</a:t>
            </a:r>
            <a:endParaRPr lang="en-IN" b="1" dirty="0"/>
          </a:p>
          <a:p>
            <a:pPr>
              <a:defRPr/>
            </a:pPr>
            <a:r>
              <a:rPr lang="en-IN" b="1" dirty="0"/>
              <a:t/>
            </a:r>
            <a:br>
              <a:rPr lang="en-IN" b="1" dirty="0"/>
            </a:br>
            <a:r>
              <a:rPr lang="en-IN" b="1" dirty="0"/>
              <a:t/>
            </a:r>
            <a:br>
              <a:rPr lang="en-IN" b="1" dirty="0"/>
            </a:br>
            <a:r>
              <a:rPr lang="en-IN" b="1" dirty="0"/>
              <a:t>Answer : B,</a:t>
            </a:r>
            <a:br>
              <a:rPr lang="en-IN" b="1" dirty="0"/>
            </a:br>
            <a:r>
              <a:rPr lang="en-IN" b="1" dirty="0"/>
              <a:t>Explanation: </a:t>
            </a:r>
          </a:p>
        </p:txBody>
      </p:sp>
      <p:pic>
        <p:nvPicPr>
          <p:cNvPr id="95238" name="Picture 2"/>
          <p:cNvPicPr>
            <a:picLocks noChangeAspect="1" noChangeArrowheads="1"/>
          </p:cNvPicPr>
          <p:nvPr/>
        </p:nvPicPr>
        <p:blipFill>
          <a:blip r:embed="rId2">
            <a:extLst>
              <a:ext uri="{28A0092B-C50C-407E-A947-70E740481C1C}">
                <a14:useLocalDpi xmlns:a14="http://schemas.microsoft.com/office/drawing/2010/main" val="0"/>
              </a:ext>
            </a:extLst>
          </a:blip>
          <a:srcRect l="8707" t="73672" r="20282" b="14574"/>
          <a:stretch>
            <a:fillRect/>
          </a:stretch>
        </p:blipFill>
        <p:spPr bwMode="auto">
          <a:xfrm>
            <a:off x="723900" y="4122738"/>
            <a:ext cx="7764463" cy="134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2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488" y="1952625"/>
            <a:ext cx="4516437"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67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9146D75-EB8B-460C-8903-BBD95E181A02}" type="datetime1">
              <a:rPr lang="en-IN" altLang="en-US" smtClean="0">
                <a:solidFill>
                  <a:srgbClr val="FEFEFE"/>
                </a:solidFill>
              </a:rPr>
              <a:t>05-09-2023</a:t>
            </a:fld>
            <a:endParaRPr lang="en-US" altLang="en-US" smtClean="0">
              <a:solidFill>
                <a:srgbClr val="FEFEFE"/>
              </a:solidFill>
            </a:endParaRPr>
          </a:p>
        </p:txBody>
      </p:sp>
      <p:sp>
        <p:nvSpPr>
          <p:cNvPr id="184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843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16757B66-5C38-44A0-9FB6-3CA80461B8CC}" type="slidenum">
              <a:rPr lang="en-US" altLang="en-US" smtClean="0">
                <a:solidFill>
                  <a:srgbClr val="FEFEFE"/>
                </a:solidFill>
              </a:rPr>
              <a:pPr/>
              <a:t>3</a:t>
            </a:fld>
            <a:endParaRPr lang="en-US" altLang="en-US" smtClean="0">
              <a:solidFill>
                <a:srgbClr val="FEFEFE"/>
              </a:solidFill>
            </a:endParaRPr>
          </a:p>
        </p:txBody>
      </p:sp>
      <p:sp>
        <p:nvSpPr>
          <p:cNvPr id="18436" name="Rectangle 3"/>
          <p:cNvSpPr>
            <a:spLocks noChangeArrowheads="1"/>
          </p:cNvSpPr>
          <p:nvPr/>
        </p:nvSpPr>
        <p:spPr bwMode="auto">
          <a:xfrm>
            <a:off x="1009650" y="890588"/>
            <a:ext cx="71374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2013 | Question 59</a:t>
            </a:r>
          </a:p>
          <a:p>
            <a:r>
              <a:rPr lang="en-IN" altLang="en-US"/>
              <a:t>The state of a process after it encounters an I/O instruction is</a:t>
            </a:r>
            <a:br>
              <a:rPr lang="en-IN" altLang="en-US"/>
            </a:br>
            <a:r>
              <a:rPr lang="en-IN" altLang="en-US" b="1"/>
              <a:t>(A)</a:t>
            </a:r>
            <a:r>
              <a:rPr lang="en-IN" altLang="en-US"/>
              <a:t> ready</a:t>
            </a:r>
            <a:br>
              <a:rPr lang="en-IN" altLang="en-US"/>
            </a:br>
            <a:r>
              <a:rPr lang="en-IN" altLang="en-US" b="1"/>
              <a:t>(B)</a:t>
            </a:r>
            <a:r>
              <a:rPr lang="en-IN" altLang="en-US"/>
              <a:t> blocked</a:t>
            </a:r>
            <a:br>
              <a:rPr lang="en-IN" altLang="en-US"/>
            </a:br>
            <a:r>
              <a:rPr lang="en-IN" altLang="en-US" b="1"/>
              <a:t>(C)</a:t>
            </a:r>
            <a:r>
              <a:rPr lang="en-IN" altLang="en-US"/>
              <a:t> idle</a:t>
            </a:r>
            <a:br>
              <a:rPr lang="en-IN" altLang="en-US"/>
            </a:br>
            <a:r>
              <a:rPr lang="en-IN" altLang="en-US" b="1"/>
              <a:t>(D)</a:t>
            </a:r>
            <a:r>
              <a:rPr lang="en-IN" altLang="en-US"/>
              <a:t> running</a:t>
            </a:r>
            <a:br>
              <a:rPr lang="en-IN" altLang="en-US"/>
            </a:br>
            <a:r>
              <a:rPr lang="en-IN" altLang="en-US"/>
              <a:t/>
            </a:r>
            <a:br>
              <a:rPr lang="en-IN" altLang="en-US"/>
            </a:br>
            <a:r>
              <a:rPr lang="en-IN" altLang="en-US"/>
              <a:t/>
            </a:r>
            <a:br>
              <a:rPr lang="en-IN" altLang="en-US"/>
            </a:br>
            <a:r>
              <a:rPr lang="en-IN" altLang="en-US" b="1"/>
              <a:t>Answer:</a:t>
            </a:r>
            <a:r>
              <a:rPr lang="en-IN" altLang="en-US"/>
              <a:t> </a:t>
            </a:r>
            <a:r>
              <a:rPr lang="en-IN" altLang="en-US" b="1"/>
              <a:t>(B)</a:t>
            </a:r>
            <a:r>
              <a:rPr lang="en-IN" altLang="en-US"/>
              <a:t> </a:t>
            </a:r>
            <a:br>
              <a:rPr lang="en-IN" altLang="en-US"/>
            </a:br>
            <a:r>
              <a:rPr lang="en-IN" altLang="en-US"/>
              <a:t/>
            </a:r>
            <a:br>
              <a:rPr lang="en-IN" altLang="en-US"/>
            </a:br>
            <a:r>
              <a:rPr lang="en-IN" altLang="en-US" b="1"/>
              <a:t>Explanation:</a:t>
            </a:r>
            <a:r>
              <a:rPr lang="en-IN" altLang="en-US"/>
              <a:t> Whenever a process is just created, it is kept in</a:t>
            </a:r>
            <a:r>
              <a:rPr lang="en-IN" altLang="en-US" b="1"/>
              <a:t> Ready</a:t>
            </a:r>
            <a:r>
              <a:rPr lang="en-IN" altLang="en-US"/>
              <a:t> queue. When it starts execution, it is in </a:t>
            </a:r>
            <a:r>
              <a:rPr lang="en-IN" altLang="en-US" b="1"/>
              <a:t>Running</a:t>
            </a:r>
            <a:r>
              <a:rPr lang="en-IN" altLang="en-US"/>
              <a:t> state, as soon as it starts doing input/output operation, it is kept in the </a:t>
            </a:r>
            <a:r>
              <a:rPr lang="en-IN" altLang="en-US" b="1"/>
              <a:t>blocked</a:t>
            </a:r>
            <a:r>
              <a:rPr lang="en-IN" altLang="en-US"/>
              <a:t> state.</a:t>
            </a:r>
          </a:p>
        </p:txBody>
      </p:sp>
    </p:spTree>
    <p:extLst>
      <p:ext uri="{BB962C8B-B14F-4D97-AF65-F5344CB8AC3E}">
        <p14:creationId xmlns:p14="http://schemas.microsoft.com/office/powerpoint/2010/main" val="26990499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911EF374-E18B-4F22-8E6A-07C949C58D56}" type="datetime1">
              <a:rPr lang="en-IN" altLang="en-US" smtClean="0">
                <a:solidFill>
                  <a:srgbClr val="FEFEFE"/>
                </a:solidFill>
              </a:rPr>
              <a:t>05-09-2023</a:t>
            </a:fld>
            <a:endParaRPr lang="en-US" altLang="en-US" smtClean="0">
              <a:solidFill>
                <a:srgbClr val="FEFEFE"/>
              </a:solidFill>
            </a:endParaRPr>
          </a:p>
        </p:txBody>
      </p:sp>
      <p:sp>
        <p:nvSpPr>
          <p:cNvPr id="108547"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085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08C6542C-1425-4A78-BB65-BF2CFF201E2D}" type="slidenum">
              <a:rPr lang="en-US" altLang="en-US" smtClean="0">
                <a:solidFill>
                  <a:srgbClr val="FEFEFE"/>
                </a:solidFill>
              </a:rPr>
              <a:pPr/>
              <a:t>30</a:t>
            </a:fld>
            <a:endParaRPr lang="en-US" altLang="en-US" smtClean="0">
              <a:solidFill>
                <a:srgbClr val="FEFEFE"/>
              </a:solidFill>
            </a:endParaRPr>
          </a:p>
        </p:txBody>
      </p:sp>
      <p:sp>
        <p:nvSpPr>
          <p:cNvPr id="108549" name="Rectangle 5"/>
          <p:cNvSpPr>
            <a:spLocks noChangeArrowheads="1"/>
          </p:cNvSpPr>
          <p:nvPr/>
        </p:nvSpPr>
        <p:spPr bwMode="auto">
          <a:xfrm>
            <a:off x="614363" y="1276350"/>
            <a:ext cx="78057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2008 | Question 60</a:t>
            </a:r>
          </a:p>
          <a:p>
            <a:r>
              <a:rPr lang="en-IN" altLang="en-US"/>
              <a:t>Fork is</a:t>
            </a:r>
            <a:br>
              <a:rPr lang="en-IN" altLang="en-US"/>
            </a:br>
            <a:r>
              <a:rPr lang="en-IN" altLang="en-US" b="1"/>
              <a:t>(A)</a:t>
            </a:r>
            <a:r>
              <a:rPr lang="en-IN" altLang="en-US"/>
              <a:t> the creation of a new job</a:t>
            </a:r>
            <a:br>
              <a:rPr lang="en-IN" altLang="en-US"/>
            </a:br>
            <a:r>
              <a:rPr lang="en-IN" altLang="en-US" b="1"/>
              <a:t>(B)</a:t>
            </a:r>
            <a:r>
              <a:rPr lang="en-IN" altLang="en-US"/>
              <a:t> the dispatching of a task</a:t>
            </a:r>
            <a:br>
              <a:rPr lang="en-IN" altLang="en-US"/>
            </a:br>
            <a:r>
              <a:rPr lang="en-IN" altLang="en-US" b="1"/>
              <a:t>(C)</a:t>
            </a:r>
            <a:r>
              <a:rPr lang="en-IN" altLang="en-US"/>
              <a:t> increasing the priority of a task</a:t>
            </a:r>
            <a:br>
              <a:rPr lang="en-IN" altLang="en-US"/>
            </a:br>
            <a:r>
              <a:rPr lang="en-IN" altLang="en-US" b="1"/>
              <a:t>(D)</a:t>
            </a:r>
            <a:r>
              <a:rPr lang="en-IN" altLang="en-US"/>
              <a:t> the creation of a new process</a:t>
            </a:r>
          </a:p>
          <a:p>
            <a:r>
              <a:rPr lang="en-IN" altLang="en-US"/>
              <a:t/>
            </a:r>
            <a:br>
              <a:rPr lang="en-IN" altLang="en-US"/>
            </a:br>
            <a:endParaRPr lang="en-IN" altLang="en-US"/>
          </a:p>
        </p:txBody>
      </p:sp>
    </p:spTree>
    <p:extLst>
      <p:ext uri="{BB962C8B-B14F-4D97-AF65-F5344CB8AC3E}">
        <p14:creationId xmlns:p14="http://schemas.microsoft.com/office/powerpoint/2010/main" val="427541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49318CB0-43B8-47B5-B831-7F9CA9331CCC}" type="datetime1">
              <a:rPr lang="en-IN" altLang="en-US" smtClean="0">
                <a:solidFill>
                  <a:srgbClr val="FEFEFE"/>
                </a:solidFill>
              </a:rPr>
              <a:t>05-09-2023</a:t>
            </a:fld>
            <a:endParaRPr lang="en-US" altLang="en-US" smtClean="0">
              <a:solidFill>
                <a:srgbClr val="FEFEFE"/>
              </a:solidFill>
            </a:endParaRPr>
          </a:p>
        </p:txBody>
      </p:sp>
      <p:sp>
        <p:nvSpPr>
          <p:cNvPr id="109571"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0957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DCCB03D0-5AC7-4673-94FB-3ABF764FF9DA}" type="slidenum">
              <a:rPr lang="en-US" altLang="en-US" smtClean="0">
                <a:solidFill>
                  <a:srgbClr val="FEFEFE"/>
                </a:solidFill>
              </a:rPr>
              <a:pPr/>
              <a:t>31</a:t>
            </a:fld>
            <a:endParaRPr lang="en-US" altLang="en-US" smtClean="0">
              <a:solidFill>
                <a:srgbClr val="FEFEFE"/>
              </a:solidFill>
            </a:endParaRPr>
          </a:p>
        </p:txBody>
      </p:sp>
      <p:sp>
        <p:nvSpPr>
          <p:cNvPr id="109573" name="Rectangle 5"/>
          <p:cNvSpPr>
            <a:spLocks noChangeArrowheads="1"/>
          </p:cNvSpPr>
          <p:nvPr/>
        </p:nvSpPr>
        <p:spPr bwMode="auto">
          <a:xfrm>
            <a:off x="614363" y="101600"/>
            <a:ext cx="7805737"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2008 | Question 60</a:t>
            </a:r>
          </a:p>
          <a:p>
            <a:r>
              <a:rPr lang="en-IN" altLang="en-US"/>
              <a:t>Fork is</a:t>
            </a:r>
            <a:br>
              <a:rPr lang="en-IN" altLang="en-US"/>
            </a:br>
            <a:r>
              <a:rPr lang="en-IN" altLang="en-US" b="1"/>
              <a:t>(A)</a:t>
            </a:r>
            <a:r>
              <a:rPr lang="en-IN" altLang="en-US"/>
              <a:t> the creation of a new job</a:t>
            </a:r>
            <a:br>
              <a:rPr lang="en-IN" altLang="en-US"/>
            </a:br>
            <a:r>
              <a:rPr lang="en-IN" altLang="en-US" b="1"/>
              <a:t>(B)</a:t>
            </a:r>
            <a:r>
              <a:rPr lang="en-IN" altLang="en-US"/>
              <a:t> the dispatching of a task</a:t>
            </a:r>
            <a:br>
              <a:rPr lang="en-IN" altLang="en-US"/>
            </a:br>
            <a:r>
              <a:rPr lang="en-IN" altLang="en-US" b="1"/>
              <a:t>(C)</a:t>
            </a:r>
            <a:r>
              <a:rPr lang="en-IN" altLang="en-US"/>
              <a:t> increasing the priority of a task</a:t>
            </a:r>
            <a:br>
              <a:rPr lang="en-IN" altLang="en-US"/>
            </a:br>
            <a:r>
              <a:rPr lang="en-IN" altLang="en-US" b="1"/>
              <a:t>(D)</a:t>
            </a:r>
            <a:r>
              <a:rPr lang="en-IN" altLang="en-US"/>
              <a:t> the creation of a new process</a:t>
            </a:r>
          </a:p>
          <a:p>
            <a:r>
              <a:rPr lang="en-IN" altLang="en-US"/>
              <a:t/>
            </a:r>
            <a:br>
              <a:rPr lang="en-IN" altLang="en-US"/>
            </a:br>
            <a:r>
              <a:rPr lang="en-IN" altLang="en-US" b="1"/>
              <a:t>Answer:</a:t>
            </a:r>
            <a:r>
              <a:rPr lang="en-IN" altLang="en-US"/>
              <a:t> </a:t>
            </a:r>
            <a:r>
              <a:rPr lang="en-IN" altLang="en-US" b="1"/>
              <a:t>(D)</a:t>
            </a:r>
            <a:r>
              <a:rPr lang="en-IN" altLang="en-US"/>
              <a:t> </a:t>
            </a:r>
            <a:br>
              <a:rPr lang="en-IN" altLang="en-US"/>
            </a:br>
            <a:r>
              <a:rPr lang="en-IN" altLang="en-US"/>
              <a:t/>
            </a:r>
            <a:br>
              <a:rPr lang="en-IN" altLang="en-US"/>
            </a:br>
            <a:r>
              <a:rPr lang="en-IN" altLang="en-US" b="1"/>
              <a:t>Explanation:</a:t>
            </a:r>
            <a:r>
              <a:rPr lang="en-IN" altLang="en-US"/>
              <a:t> fork() creates a new process by duplicating the calling process, The new process, referred to as child, is an exact duplicate of the calling process, referred to as parent, except for the following :</a:t>
            </a:r>
          </a:p>
          <a:p>
            <a:r>
              <a:rPr lang="en-IN" altLang="en-US"/>
              <a:t>The child has its own unique process ID, and this PID does not match the ID of any existing process group.</a:t>
            </a:r>
            <a:br>
              <a:rPr lang="en-IN" altLang="en-US"/>
            </a:br>
            <a:r>
              <a:rPr lang="en-IN" altLang="en-US"/>
              <a:t>The child’s parent process ID is the same as the parent’s process ID.</a:t>
            </a:r>
            <a:br>
              <a:rPr lang="en-IN" altLang="en-US"/>
            </a:br>
            <a:r>
              <a:rPr lang="en-IN" altLang="en-US"/>
              <a:t>The child does not inherit its parent’s memory locks and semaphore adjustments.</a:t>
            </a:r>
            <a:br>
              <a:rPr lang="en-IN" altLang="en-US"/>
            </a:br>
            <a:r>
              <a:rPr lang="en-IN" altLang="en-US"/>
              <a:t>The child does not inherit outstanding asynchronous I/O operations from its parent nor does it inherit any asynchronous I/O contexts from its parent.</a:t>
            </a:r>
          </a:p>
          <a:p>
            <a:r>
              <a:rPr lang="en-IN" altLang="en-US"/>
              <a:t>So, option (D) is correct.</a:t>
            </a:r>
          </a:p>
        </p:txBody>
      </p:sp>
    </p:spTree>
    <p:extLst>
      <p:ext uri="{BB962C8B-B14F-4D97-AF65-F5344CB8AC3E}">
        <p14:creationId xmlns:p14="http://schemas.microsoft.com/office/powerpoint/2010/main" val="30598335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Content Placeholder 5"/>
          <p:cNvSpPr>
            <a:spLocks noGrp="1"/>
          </p:cNvSpPr>
          <p:nvPr>
            <p:ph idx="1"/>
          </p:nvPr>
        </p:nvSpPr>
        <p:spPr>
          <a:xfrm>
            <a:off x="606425" y="454025"/>
            <a:ext cx="7923213" cy="5824538"/>
          </a:xfrm>
        </p:spPr>
        <p:txBody>
          <a:bodyPr/>
          <a:lstStyle/>
          <a:p>
            <a:pPr marL="69850" indent="0" eaLnBrk="1" hangingPunct="1">
              <a:buFont typeface="Wingdings 2" pitchFamily="18" charset="2"/>
              <a:buNone/>
            </a:pPr>
            <a:r>
              <a:rPr lang="en-IN" altLang="en-US" sz="1800" b="1" smtClean="0"/>
              <a:t>ISRO | ISRO CS 2018 | Question 63</a:t>
            </a:r>
          </a:p>
          <a:p>
            <a:pPr marL="69850" indent="0" eaLnBrk="1" hangingPunct="1">
              <a:buFont typeface="Wingdings 2" pitchFamily="18" charset="2"/>
              <a:buNone/>
            </a:pPr>
            <a:r>
              <a:rPr lang="en-IN" altLang="en-US" sz="1800" smtClean="0"/>
              <a:t>The following C program</a:t>
            </a:r>
          </a:p>
          <a:p>
            <a:pPr marL="69850" indent="0" eaLnBrk="1" hangingPunct="1">
              <a:buFont typeface="Wingdings 2" pitchFamily="18" charset="2"/>
              <a:buNone/>
            </a:pPr>
            <a:r>
              <a:rPr lang="en-IN" altLang="en-US" sz="1800" smtClean="0"/>
              <a:t>main() </a:t>
            </a:r>
          </a:p>
          <a:p>
            <a:pPr marL="69850" indent="0" eaLnBrk="1" hangingPunct="1">
              <a:buFont typeface="Wingdings 2" pitchFamily="18" charset="2"/>
              <a:buNone/>
            </a:pPr>
            <a:r>
              <a:rPr lang="en-IN" altLang="en-US" sz="1800" smtClean="0"/>
              <a:t>{ fork() ; </a:t>
            </a:r>
          </a:p>
          <a:p>
            <a:pPr marL="69850" indent="0" eaLnBrk="1" hangingPunct="1">
              <a:buFont typeface="Wingdings 2" pitchFamily="18" charset="2"/>
              <a:buNone/>
            </a:pPr>
            <a:r>
              <a:rPr lang="en-IN" altLang="en-US" sz="1800" smtClean="0"/>
              <a:t>fork() ; </a:t>
            </a:r>
          </a:p>
          <a:p>
            <a:pPr marL="69850" indent="0" eaLnBrk="1" hangingPunct="1">
              <a:buFont typeface="Wingdings 2" pitchFamily="18" charset="2"/>
              <a:buNone/>
            </a:pPr>
            <a:r>
              <a:rPr lang="en-IN" altLang="en-US" sz="1800" smtClean="0"/>
              <a:t>printf ("yes"); </a:t>
            </a:r>
          </a:p>
          <a:p>
            <a:pPr marL="69850" indent="0" eaLnBrk="1" hangingPunct="1">
              <a:buFont typeface="Wingdings 2" pitchFamily="18" charset="2"/>
              <a:buNone/>
            </a:pPr>
            <a:r>
              <a:rPr lang="en-IN" altLang="en-US" sz="1800" smtClean="0"/>
              <a:t>} </a:t>
            </a:r>
          </a:p>
          <a:p>
            <a:pPr marL="69850" indent="0" eaLnBrk="1" hangingPunct="1">
              <a:buFont typeface="Wingdings 2" pitchFamily="18" charset="2"/>
              <a:buNone/>
            </a:pPr>
            <a:r>
              <a:rPr lang="en-IN" altLang="en-US" sz="1800" smtClean="0"/>
              <a:t>If we execute this core segment, how many times the string yes will be printed ?</a:t>
            </a:r>
            <a:br>
              <a:rPr lang="en-IN" altLang="en-US" sz="1800" smtClean="0"/>
            </a:br>
            <a:r>
              <a:rPr lang="en-IN" altLang="en-US" sz="1800" b="1" smtClean="0"/>
              <a:t>(A)</a:t>
            </a:r>
            <a:r>
              <a:rPr lang="en-IN" altLang="en-US" sz="1800" smtClean="0"/>
              <a:t> Only once</a:t>
            </a:r>
            <a:br>
              <a:rPr lang="en-IN" altLang="en-US" sz="1800" smtClean="0"/>
            </a:br>
            <a:r>
              <a:rPr lang="en-IN" altLang="en-US" sz="1800" b="1" smtClean="0"/>
              <a:t>(B)</a:t>
            </a:r>
            <a:r>
              <a:rPr lang="en-IN" altLang="en-US" sz="1800" smtClean="0"/>
              <a:t> 2 times</a:t>
            </a:r>
            <a:br>
              <a:rPr lang="en-IN" altLang="en-US" sz="1800" smtClean="0"/>
            </a:br>
            <a:r>
              <a:rPr lang="en-IN" altLang="en-US" sz="1800" b="1" smtClean="0"/>
              <a:t>(C)</a:t>
            </a:r>
            <a:r>
              <a:rPr lang="en-IN" altLang="en-US" sz="1800" smtClean="0"/>
              <a:t> 4 times</a:t>
            </a:r>
            <a:br>
              <a:rPr lang="en-IN" altLang="en-US" sz="1800" smtClean="0"/>
            </a:br>
            <a:r>
              <a:rPr lang="en-IN" altLang="en-US" sz="1800" b="1" smtClean="0"/>
              <a:t>(D)</a:t>
            </a:r>
            <a:r>
              <a:rPr lang="en-IN" altLang="en-US" sz="1800" smtClean="0"/>
              <a:t> 8 times</a:t>
            </a:r>
            <a:br>
              <a:rPr lang="en-IN" altLang="en-US" sz="1800" smtClean="0"/>
            </a:br>
            <a:endParaRPr lang="en-IN" altLang="en-US" sz="1800" smtClean="0"/>
          </a:p>
        </p:txBody>
      </p:sp>
      <p:sp>
        <p:nvSpPr>
          <p:cNvPr id="110595"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1D2D098B-DAC1-4132-B4A8-501A57559C26}" type="datetime1">
              <a:rPr lang="en-IN" altLang="en-US" smtClean="0">
                <a:solidFill>
                  <a:srgbClr val="FEFEFE"/>
                </a:solidFill>
              </a:rPr>
              <a:t>05-09-2023</a:t>
            </a:fld>
            <a:endParaRPr lang="en-US" altLang="en-US" smtClean="0">
              <a:solidFill>
                <a:srgbClr val="FEFEFE"/>
              </a:solidFill>
            </a:endParaRPr>
          </a:p>
        </p:txBody>
      </p:sp>
      <p:sp>
        <p:nvSpPr>
          <p:cNvPr id="11059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1059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6B0D9AB2-6419-43D3-B6E6-EDD3C509FE90}" type="slidenum">
              <a:rPr lang="en-US" altLang="en-US" smtClean="0">
                <a:solidFill>
                  <a:srgbClr val="FEFEFE"/>
                </a:solidFill>
              </a:rPr>
              <a:pPr/>
              <a:t>32</a:t>
            </a:fld>
            <a:endParaRPr lang="en-US" altLang="en-US" smtClean="0">
              <a:solidFill>
                <a:srgbClr val="FEFEFE"/>
              </a:solidFill>
            </a:endParaRPr>
          </a:p>
        </p:txBody>
      </p:sp>
    </p:spTree>
    <p:extLst>
      <p:ext uri="{BB962C8B-B14F-4D97-AF65-F5344CB8AC3E}">
        <p14:creationId xmlns:p14="http://schemas.microsoft.com/office/powerpoint/2010/main" val="2684898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6425" y="454025"/>
            <a:ext cx="8101013" cy="5824538"/>
          </a:xfrm>
        </p:spPr>
        <p:txBody>
          <a:bodyPr/>
          <a:lstStyle/>
          <a:p>
            <a:pPr marL="69850" indent="0" eaLnBrk="1" hangingPunct="1">
              <a:buFont typeface="Wingdings 2" pitchFamily="18" charset="2"/>
              <a:buNone/>
              <a:defRPr/>
            </a:pPr>
            <a:r>
              <a:rPr lang="en-IN" sz="1800" b="1" dirty="0" smtClean="0"/>
              <a:t>ISRO | ISRO CS 2018 | Question 63</a:t>
            </a:r>
          </a:p>
          <a:p>
            <a:pPr marL="69850" indent="0" eaLnBrk="1" hangingPunct="1">
              <a:buFont typeface="Wingdings 2" pitchFamily="18" charset="2"/>
              <a:buNone/>
              <a:defRPr/>
            </a:pPr>
            <a:r>
              <a:rPr lang="en-IN" sz="1800" dirty="0" smtClean="0"/>
              <a:t>The following C program</a:t>
            </a:r>
          </a:p>
          <a:p>
            <a:pPr marL="69850" indent="0" eaLnBrk="1" hangingPunct="1">
              <a:buFont typeface="Wingdings 2" pitchFamily="18" charset="2"/>
              <a:buNone/>
              <a:defRPr/>
            </a:pPr>
            <a:r>
              <a:rPr lang="en-IN" sz="1800" dirty="0" smtClean="0"/>
              <a:t>main() </a:t>
            </a:r>
          </a:p>
          <a:p>
            <a:pPr marL="69850" indent="0" eaLnBrk="1" hangingPunct="1">
              <a:buFont typeface="Wingdings 2" pitchFamily="18" charset="2"/>
              <a:buNone/>
              <a:defRPr/>
            </a:pPr>
            <a:r>
              <a:rPr lang="en-IN" sz="1800" dirty="0" smtClean="0"/>
              <a:t>{ fork() ; fork() ; </a:t>
            </a:r>
            <a:r>
              <a:rPr lang="en-IN" sz="1800" dirty="0" err="1" smtClean="0"/>
              <a:t>printf</a:t>
            </a:r>
            <a:r>
              <a:rPr lang="en-IN" sz="1800" dirty="0" smtClean="0"/>
              <a:t> ("yes"); } </a:t>
            </a:r>
          </a:p>
          <a:p>
            <a:pPr marL="69850" indent="0" eaLnBrk="1" hangingPunct="1">
              <a:buFont typeface="Wingdings 2" pitchFamily="18" charset="2"/>
              <a:buNone/>
              <a:defRPr/>
            </a:pPr>
            <a:r>
              <a:rPr lang="en-IN" sz="1800" dirty="0" smtClean="0"/>
              <a:t>If we execute this core segment, how many times the string yes will be printed ?</a:t>
            </a:r>
            <a:br>
              <a:rPr lang="en-IN" sz="1800" dirty="0" smtClean="0"/>
            </a:br>
            <a:r>
              <a:rPr lang="en-IN" sz="1800" b="1" dirty="0" smtClean="0"/>
              <a:t>(A)</a:t>
            </a:r>
            <a:r>
              <a:rPr lang="en-IN" sz="1800" dirty="0" smtClean="0"/>
              <a:t> Only once</a:t>
            </a:r>
            <a:br>
              <a:rPr lang="en-IN" sz="1800" dirty="0" smtClean="0"/>
            </a:br>
            <a:r>
              <a:rPr lang="en-IN" sz="1800" b="1" dirty="0" smtClean="0"/>
              <a:t>(B)</a:t>
            </a:r>
            <a:r>
              <a:rPr lang="en-IN" sz="1800" dirty="0" smtClean="0"/>
              <a:t> 2 times</a:t>
            </a:r>
            <a:br>
              <a:rPr lang="en-IN" sz="1800" dirty="0" smtClean="0"/>
            </a:br>
            <a:r>
              <a:rPr lang="en-IN" sz="1800" b="1" dirty="0" smtClean="0"/>
              <a:t>(C)</a:t>
            </a:r>
            <a:r>
              <a:rPr lang="en-IN" sz="1800" dirty="0" smtClean="0"/>
              <a:t> 4 times</a:t>
            </a:r>
            <a:br>
              <a:rPr lang="en-IN" sz="1800" dirty="0" smtClean="0"/>
            </a:br>
            <a:r>
              <a:rPr lang="en-IN" sz="1800" b="1" dirty="0" smtClean="0"/>
              <a:t>(D)</a:t>
            </a:r>
            <a:r>
              <a:rPr lang="en-IN" sz="1800" dirty="0" smtClean="0"/>
              <a:t> 8 times</a:t>
            </a:r>
            <a:br>
              <a:rPr lang="en-IN" sz="1800" dirty="0" smtClean="0"/>
            </a:br>
            <a:endParaRPr lang="en-IN" sz="1800" dirty="0" smtClean="0"/>
          </a:p>
          <a:p>
            <a:pPr marL="69850" indent="0" eaLnBrk="1" hangingPunct="1">
              <a:buFont typeface="Wingdings 2" pitchFamily="18" charset="2"/>
              <a:buNone/>
              <a:defRPr/>
            </a:pPr>
            <a:r>
              <a:rPr lang="en-IN" sz="1800" b="1" dirty="0" smtClean="0"/>
              <a:t>Answer:</a:t>
            </a:r>
            <a:r>
              <a:rPr lang="en-IN" sz="1800" dirty="0" smtClean="0"/>
              <a:t> </a:t>
            </a:r>
            <a:r>
              <a:rPr lang="en-IN" sz="1800" b="1" dirty="0" smtClean="0"/>
              <a:t>(C)</a:t>
            </a:r>
            <a:r>
              <a:rPr lang="en-IN" sz="1800" dirty="0" smtClean="0"/>
              <a:t> </a:t>
            </a:r>
            <a:br>
              <a:rPr lang="en-IN" sz="1800" dirty="0" smtClean="0"/>
            </a:br>
            <a:r>
              <a:rPr lang="en-IN" sz="1800" dirty="0" smtClean="0"/>
              <a:t/>
            </a:r>
            <a:br>
              <a:rPr lang="en-IN" sz="1800" dirty="0" smtClean="0"/>
            </a:br>
            <a:r>
              <a:rPr lang="en-IN" sz="1800" b="1" dirty="0" smtClean="0"/>
              <a:t>Explanation:</a:t>
            </a:r>
            <a:r>
              <a:rPr lang="en-IN" sz="1800" dirty="0" smtClean="0"/>
              <a:t> Number of times YES printed is equal to number of process created. Total Number of Processes = 2</a:t>
            </a:r>
            <a:r>
              <a:rPr lang="en-IN" sz="1800" baseline="30000" dirty="0" smtClean="0"/>
              <a:t>n</a:t>
            </a:r>
            <a:r>
              <a:rPr lang="en-IN" sz="1800" dirty="0" smtClean="0"/>
              <a:t> where n is number of fork system calls. So here n = 2, 2</a:t>
            </a:r>
            <a:r>
              <a:rPr lang="en-IN" sz="1800" baseline="30000" dirty="0" smtClean="0"/>
              <a:t>4</a:t>
            </a:r>
            <a:r>
              <a:rPr lang="en-IN" sz="1800" dirty="0" smtClean="0"/>
              <a:t> = 4</a:t>
            </a:r>
          </a:p>
          <a:p>
            <a:pPr marL="69850" indent="0" eaLnBrk="1" hangingPunct="1">
              <a:buFont typeface="Wingdings 2" pitchFamily="18" charset="2"/>
              <a:buNone/>
              <a:defRPr/>
            </a:pPr>
            <a:r>
              <a:rPr lang="en-IN" sz="1800" dirty="0" smtClean="0"/>
              <a:t>So, there are total 4 processes (3 new child processes and one original process).</a:t>
            </a:r>
          </a:p>
          <a:p>
            <a:pPr eaLnBrk="1" hangingPunct="1">
              <a:defRPr/>
            </a:pPr>
            <a:endParaRPr lang="en-IN" sz="1800" dirty="0"/>
          </a:p>
        </p:txBody>
      </p:sp>
      <p:sp>
        <p:nvSpPr>
          <p:cNvPr id="11161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0C9E123-2210-40EF-8B39-2FA5BADD7831}" type="datetime1">
              <a:rPr lang="en-IN" altLang="en-US" smtClean="0">
                <a:solidFill>
                  <a:srgbClr val="FEFEFE"/>
                </a:solidFill>
              </a:rPr>
              <a:t>05-09-2023</a:t>
            </a:fld>
            <a:endParaRPr lang="en-US" altLang="en-US" smtClean="0">
              <a:solidFill>
                <a:srgbClr val="FEFEFE"/>
              </a:solidFill>
            </a:endParaRPr>
          </a:p>
        </p:txBody>
      </p:sp>
      <p:sp>
        <p:nvSpPr>
          <p:cNvPr id="11162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1162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9150A70B-5079-4A4D-A692-12DC406B9A69}" type="slidenum">
              <a:rPr lang="en-US" altLang="en-US" smtClean="0">
                <a:solidFill>
                  <a:srgbClr val="FEFEFE"/>
                </a:solidFill>
              </a:rPr>
              <a:pPr/>
              <a:t>33</a:t>
            </a:fld>
            <a:endParaRPr lang="en-US" altLang="en-US" smtClean="0">
              <a:solidFill>
                <a:srgbClr val="FEFEFE"/>
              </a:solidFill>
            </a:endParaRPr>
          </a:p>
        </p:txBody>
      </p:sp>
      <p:pic>
        <p:nvPicPr>
          <p:cNvPr id="1116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9063" y="2316163"/>
            <a:ext cx="2297112"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26348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Content Placeholder 2"/>
          <p:cNvSpPr>
            <a:spLocks noGrp="1"/>
          </p:cNvSpPr>
          <p:nvPr>
            <p:ph idx="1"/>
          </p:nvPr>
        </p:nvSpPr>
        <p:spPr>
          <a:xfrm>
            <a:off x="1042988" y="763588"/>
            <a:ext cx="6777037" cy="5068887"/>
          </a:xfrm>
        </p:spPr>
        <p:txBody>
          <a:bodyPr/>
          <a:lstStyle/>
          <a:p>
            <a:pPr marL="69850" indent="0" eaLnBrk="1" hangingPunct="1">
              <a:buFont typeface="Wingdings 2" pitchFamily="18" charset="2"/>
              <a:buNone/>
            </a:pPr>
            <a:r>
              <a:rPr lang="en-IN" altLang="en-US" sz="1800" b="1" smtClean="0"/>
              <a:t>ISRO | ISRO CS 2017 | Question 61</a:t>
            </a:r>
          </a:p>
          <a:p>
            <a:pPr marL="69850" indent="0" eaLnBrk="1" hangingPunct="1">
              <a:buFont typeface="Wingdings 2" pitchFamily="18" charset="2"/>
              <a:buNone/>
            </a:pPr>
            <a:r>
              <a:rPr lang="en-IN" altLang="en-US" sz="1800" smtClean="0"/>
              <a:t>A process executes the following code</a:t>
            </a:r>
          </a:p>
          <a:p>
            <a:pPr marL="69850" indent="0" eaLnBrk="1" hangingPunct="1">
              <a:buFont typeface="Wingdings 2" pitchFamily="18" charset="2"/>
              <a:buNone/>
            </a:pPr>
            <a:r>
              <a:rPr lang="en-IN" altLang="en-US" sz="1800" smtClean="0"/>
              <a:t>for (i = 0; i &lt; n; i++) fork( ); </a:t>
            </a:r>
          </a:p>
          <a:p>
            <a:pPr marL="69850" indent="0" eaLnBrk="1" hangingPunct="1">
              <a:buFont typeface="Wingdings 2" pitchFamily="18" charset="2"/>
              <a:buNone/>
            </a:pPr>
            <a:endParaRPr lang="en-IN" altLang="en-US" sz="1800" smtClean="0"/>
          </a:p>
          <a:p>
            <a:pPr marL="69850" indent="0" eaLnBrk="1" hangingPunct="1">
              <a:buFont typeface="Wingdings 2" pitchFamily="18" charset="2"/>
              <a:buNone/>
            </a:pPr>
            <a:r>
              <a:rPr lang="en-IN" altLang="en-US" sz="1800" smtClean="0"/>
              <a:t>The total number of child processes created are</a:t>
            </a:r>
            <a:br>
              <a:rPr lang="en-IN" altLang="en-US" sz="1800" smtClean="0"/>
            </a:br>
            <a:r>
              <a:rPr lang="en-IN" altLang="en-US" sz="1800" b="1" smtClean="0"/>
              <a:t>(A)</a:t>
            </a:r>
            <a:r>
              <a:rPr lang="en-IN" altLang="en-US" sz="1800" smtClean="0"/>
              <a:t> n</a:t>
            </a:r>
            <a:r>
              <a:rPr lang="en-IN" altLang="en-US" sz="1800" baseline="30000" smtClean="0"/>
              <a:t>2</a:t>
            </a:r>
            <a:r>
              <a:rPr lang="en-IN" altLang="en-US" sz="1800" smtClean="0"/>
              <a:t/>
            </a:r>
            <a:br>
              <a:rPr lang="en-IN" altLang="en-US" sz="1800" smtClean="0"/>
            </a:br>
            <a:r>
              <a:rPr lang="en-IN" altLang="en-US" sz="1800" b="1" smtClean="0"/>
              <a:t>(B)</a:t>
            </a:r>
            <a:r>
              <a:rPr lang="en-IN" altLang="en-US" sz="1800" smtClean="0"/>
              <a:t> 2</a:t>
            </a:r>
            <a:r>
              <a:rPr lang="en-IN" altLang="en-US" sz="1800" baseline="30000" smtClean="0"/>
              <a:t>n+1</a:t>
            </a:r>
            <a:r>
              <a:rPr lang="en-IN" altLang="en-US" sz="1800" smtClean="0"/>
              <a:t> -1</a:t>
            </a:r>
            <a:br>
              <a:rPr lang="en-IN" altLang="en-US" sz="1800" smtClean="0"/>
            </a:br>
            <a:r>
              <a:rPr lang="en-IN" altLang="en-US" sz="1800" b="1" smtClean="0"/>
              <a:t>(C)</a:t>
            </a:r>
            <a:r>
              <a:rPr lang="en-IN" altLang="en-US" sz="1800" smtClean="0"/>
              <a:t> 2</a:t>
            </a:r>
            <a:r>
              <a:rPr lang="en-IN" altLang="en-US" sz="1800" baseline="30000" smtClean="0"/>
              <a:t>n</a:t>
            </a:r>
            <a:r>
              <a:rPr lang="en-IN" altLang="en-US" sz="1800" smtClean="0"/>
              <a:t/>
            </a:r>
            <a:br>
              <a:rPr lang="en-IN" altLang="en-US" sz="1800" smtClean="0"/>
            </a:br>
            <a:r>
              <a:rPr lang="en-IN" altLang="en-US" sz="1800" b="1" smtClean="0"/>
              <a:t>(D)</a:t>
            </a:r>
            <a:r>
              <a:rPr lang="en-IN" altLang="en-US" sz="1800" smtClean="0"/>
              <a:t> 2</a:t>
            </a:r>
            <a:r>
              <a:rPr lang="en-IN" altLang="en-US" sz="1800" baseline="30000" smtClean="0"/>
              <a:t>n</a:t>
            </a:r>
            <a:r>
              <a:rPr lang="en-IN" altLang="en-US" sz="1800" smtClean="0"/>
              <a:t> -1</a:t>
            </a:r>
            <a:br>
              <a:rPr lang="en-IN" altLang="en-US" sz="1800" smtClean="0"/>
            </a:br>
            <a:r>
              <a:rPr lang="en-IN" altLang="en-US" sz="1800" smtClean="0"/>
              <a:t/>
            </a:r>
            <a:br>
              <a:rPr lang="en-IN" altLang="en-US" sz="1800" smtClean="0"/>
            </a:br>
            <a:r>
              <a:rPr lang="en-IN" altLang="en-US" sz="1800" smtClean="0"/>
              <a:t/>
            </a:r>
            <a:br>
              <a:rPr lang="en-IN" altLang="en-US" sz="1800" smtClean="0"/>
            </a:br>
            <a:endParaRPr lang="en-IN" altLang="en-US" smtClean="0"/>
          </a:p>
        </p:txBody>
      </p:sp>
      <p:sp>
        <p:nvSpPr>
          <p:cNvPr id="11264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6A4902CB-468C-487B-AF9B-A08B3D77F143}" type="datetime1">
              <a:rPr lang="en-IN" altLang="en-US" smtClean="0">
                <a:solidFill>
                  <a:srgbClr val="FEFEFE"/>
                </a:solidFill>
              </a:rPr>
              <a:t>05-09-2023</a:t>
            </a:fld>
            <a:endParaRPr lang="en-US" altLang="en-US" smtClean="0">
              <a:solidFill>
                <a:srgbClr val="FEFEFE"/>
              </a:solidFill>
            </a:endParaRPr>
          </a:p>
        </p:txBody>
      </p:sp>
      <p:sp>
        <p:nvSpPr>
          <p:cNvPr id="1126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126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E1FFF46-0AC0-47D3-9735-BF416B50AD1C}" type="slidenum">
              <a:rPr lang="en-US" altLang="en-US" smtClean="0">
                <a:solidFill>
                  <a:srgbClr val="FEFEFE"/>
                </a:solidFill>
              </a:rPr>
              <a:pPr/>
              <a:t>34</a:t>
            </a:fld>
            <a:endParaRPr lang="en-US" altLang="en-US" smtClean="0">
              <a:solidFill>
                <a:srgbClr val="FEFEFE"/>
              </a:solidFill>
            </a:endParaRPr>
          </a:p>
        </p:txBody>
      </p:sp>
    </p:spTree>
    <p:extLst>
      <p:ext uri="{BB962C8B-B14F-4D97-AF65-F5344CB8AC3E}">
        <p14:creationId xmlns:p14="http://schemas.microsoft.com/office/powerpoint/2010/main" val="18051227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2988" y="763588"/>
            <a:ext cx="6777037" cy="5068887"/>
          </a:xfrm>
        </p:spPr>
        <p:txBody>
          <a:bodyPr/>
          <a:lstStyle/>
          <a:p>
            <a:pPr marL="69850" indent="0" eaLnBrk="1" hangingPunct="1">
              <a:buFont typeface="Wingdings 2" pitchFamily="18" charset="2"/>
              <a:buNone/>
              <a:defRPr/>
            </a:pPr>
            <a:r>
              <a:rPr lang="en-IN" sz="1800" b="1" dirty="0" smtClean="0"/>
              <a:t>ISRO | ISRO CS 2017 | Question 61</a:t>
            </a:r>
          </a:p>
          <a:p>
            <a:pPr marL="69850" indent="0" eaLnBrk="1" hangingPunct="1">
              <a:buFont typeface="Wingdings 2" pitchFamily="18" charset="2"/>
              <a:buNone/>
              <a:defRPr/>
            </a:pPr>
            <a:r>
              <a:rPr lang="en-IN" sz="1800" dirty="0" smtClean="0"/>
              <a:t>A process executes the following code</a:t>
            </a:r>
          </a:p>
          <a:p>
            <a:pPr marL="69850" indent="0" eaLnBrk="1" hangingPunct="1">
              <a:buFont typeface="Wingdings 2" pitchFamily="18" charset="2"/>
              <a:buNone/>
              <a:defRPr/>
            </a:pPr>
            <a:r>
              <a:rPr lang="en-IN" sz="1800" dirty="0" smtClean="0"/>
              <a:t>for (</a:t>
            </a:r>
            <a:r>
              <a:rPr lang="en-IN" sz="1800" dirty="0" err="1" smtClean="0"/>
              <a:t>i</a:t>
            </a:r>
            <a:r>
              <a:rPr lang="en-IN" sz="1800" dirty="0" smtClean="0"/>
              <a:t> = 0; </a:t>
            </a:r>
            <a:r>
              <a:rPr lang="en-IN" sz="1800" dirty="0" err="1" smtClean="0"/>
              <a:t>i</a:t>
            </a:r>
            <a:r>
              <a:rPr lang="en-IN" sz="1800" dirty="0" smtClean="0"/>
              <a:t> &lt; n; </a:t>
            </a:r>
            <a:r>
              <a:rPr lang="en-IN" sz="1800" dirty="0" err="1" smtClean="0"/>
              <a:t>i</a:t>
            </a:r>
            <a:r>
              <a:rPr lang="en-IN" sz="1800" dirty="0" smtClean="0"/>
              <a:t>++) fork( ); </a:t>
            </a:r>
          </a:p>
          <a:p>
            <a:pPr marL="69850" indent="0" eaLnBrk="1" hangingPunct="1">
              <a:buFont typeface="Wingdings 2" pitchFamily="18" charset="2"/>
              <a:buNone/>
              <a:defRPr/>
            </a:pPr>
            <a:endParaRPr lang="en-IN" sz="1800" dirty="0"/>
          </a:p>
          <a:p>
            <a:pPr marL="69850" indent="0" eaLnBrk="1" hangingPunct="1">
              <a:buFont typeface="Wingdings 2" pitchFamily="18" charset="2"/>
              <a:buNone/>
              <a:defRPr/>
            </a:pPr>
            <a:r>
              <a:rPr lang="en-IN" sz="1800" dirty="0" smtClean="0"/>
              <a:t>The total number of child processes created are</a:t>
            </a:r>
            <a:br>
              <a:rPr lang="en-IN" sz="1800" dirty="0" smtClean="0"/>
            </a:br>
            <a:r>
              <a:rPr lang="en-IN" sz="1800" b="1" dirty="0" smtClean="0"/>
              <a:t>(A)</a:t>
            </a:r>
            <a:r>
              <a:rPr lang="en-IN" sz="1800" dirty="0" smtClean="0"/>
              <a:t> n</a:t>
            </a:r>
            <a:r>
              <a:rPr lang="en-IN" sz="1800" baseline="30000" dirty="0" smtClean="0"/>
              <a:t>2</a:t>
            </a:r>
            <a:r>
              <a:rPr lang="en-IN" sz="1800" dirty="0" smtClean="0"/>
              <a:t/>
            </a:r>
            <a:br>
              <a:rPr lang="en-IN" sz="1800" dirty="0" smtClean="0"/>
            </a:br>
            <a:r>
              <a:rPr lang="en-IN" sz="1800" b="1" dirty="0" smtClean="0"/>
              <a:t>(B)</a:t>
            </a:r>
            <a:r>
              <a:rPr lang="en-IN" sz="1800" dirty="0" smtClean="0"/>
              <a:t> 2</a:t>
            </a:r>
            <a:r>
              <a:rPr lang="en-IN" sz="1800" baseline="30000" dirty="0" smtClean="0"/>
              <a:t>n+1</a:t>
            </a:r>
            <a:r>
              <a:rPr lang="en-IN" sz="1800" dirty="0" smtClean="0"/>
              <a:t> -1</a:t>
            </a:r>
            <a:br>
              <a:rPr lang="en-IN" sz="1800" dirty="0" smtClean="0"/>
            </a:br>
            <a:r>
              <a:rPr lang="en-IN" sz="1800" b="1" dirty="0" smtClean="0"/>
              <a:t>(C)</a:t>
            </a:r>
            <a:r>
              <a:rPr lang="en-IN" sz="1800" dirty="0" smtClean="0"/>
              <a:t> 2</a:t>
            </a:r>
            <a:r>
              <a:rPr lang="en-IN" sz="1800" baseline="30000" dirty="0" smtClean="0"/>
              <a:t>n</a:t>
            </a:r>
            <a:r>
              <a:rPr lang="en-IN" sz="1800" dirty="0" smtClean="0"/>
              <a:t/>
            </a:r>
            <a:br>
              <a:rPr lang="en-IN" sz="1800" dirty="0" smtClean="0"/>
            </a:br>
            <a:r>
              <a:rPr lang="en-IN" sz="1800" b="1" dirty="0" smtClean="0"/>
              <a:t>(D)</a:t>
            </a:r>
            <a:r>
              <a:rPr lang="en-IN" sz="1800" dirty="0" smtClean="0"/>
              <a:t> 2</a:t>
            </a:r>
            <a:r>
              <a:rPr lang="en-IN" sz="1800" baseline="30000" dirty="0" smtClean="0"/>
              <a:t>n</a:t>
            </a:r>
            <a:r>
              <a:rPr lang="en-IN" sz="1800" dirty="0" smtClean="0"/>
              <a:t> -1</a:t>
            </a:r>
            <a:br>
              <a:rPr lang="en-IN" sz="1800" dirty="0" smtClean="0"/>
            </a:br>
            <a:r>
              <a:rPr lang="en-IN" sz="1800" dirty="0" smtClean="0"/>
              <a:t/>
            </a:r>
            <a:br>
              <a:rPr lang="en-IN" sz="1800" dirty="0" smtClean="0"/>
            </a:br>
            <a:r>
              <a:rPr lang="en-IN" sz="1800" dirty="0" smtClean="0"/>
              <a:t/>
            </a:r>
            <a:br>
              <a:rPr lang="en-IN" sz="1800" dirty="0" smtClean="0"/>
            </a:br>
            <a:r>
              <a:rPr lang="en-IN" sz="1800" b="1" dirty="0" smtClean="0"/>
              <a:t>Answer:</a:t>
            </a:r>
            <a:r>
              <a:rPr lang="en-IN" sz="1800" dirty="0" smtClean="0"/>
              <a:t> </a:t>
            </a:r>
            <a:r>
              <a:rPr lang="en-IN" sz="1800" b="1" dirty="0" smtClean="0"/>
              <a:t>(D)</a:t>
            </a:r>
            <a:r>
              <a:rPr lang="en-IN" sz="1800" dirty="0" smtClean="0"/>
              <a:t> </a:t>
            </a:r>
            <a:br>
              <a:rPr lang="en-IN" sz="1800" dirty="0" smtClean="0"/>
            </a:br>
            <a:r>
              <a:rPr lang="en-IN" sz="1800" dirty="0" smtClean="0"/>
              <a:t/>
            </a:r>
            <a:br>
              <a:rPr lang="en-IN" sz="1800" dirty="0" smtClean="0"/>
            </a:br>
            <a:r>
              <a:rPr lang="en-IN" sz="1800" b="1" dirty="0" smtClean="0"/>
              <a:t>Explanation:</a:t>
            </a:r>
            <a:r>
              <a:rPr lang="en-IN" sz="1800" dirty="0" smtClean="0"/>
              <a:t> Option (D) is correct.</a:t>
            </a:r>
          </a:p>
          <a:p>
            <a:pPr marL="69850" indent="0" eaLnBrk="1" hangingPunct="1">
              <a:buNone/>
              <a:defRPr/>
            </a:pPr>
            <a:r>
              <a:rPr lang="en-IN" sz="1800" dirty="0"/>
              <a:t>Total Number of Processes = </a:t>
            </a:r>
            <a:r>
              <a:rPr lang="en-IN" sz="1800" dirty="0" smtClean="0"/>
              <a:t>2</a:t>
            </a:r>
            <a:r>
              <a:rPr lang="en-IN" sz="1800" baseline="30000" dirty="0" smtClean="0"/>
              <a:t>n</a:t>
            </a:r>
            <a:endParaRPr lang="en-IN" sz="1800" dirty="0" smtClean="0"/>
          </a:p>
          <a:p>
            <a:pPr marL="69850" indent="0" eaLnBrk="1" hangingPunct="1">
              <a:buNone/>
              <a:defRPr/>
            </a:pPr>
            <a:r>
              <a:rPr lang="en-IN" sz="1800" dirty="0" smtClean="0"/>
              <a:t>Number </a:t>
            </a:r>
            <a:r>
              <a:rPr lang="en-IN" sz="1800" dirty="0"/>
              <a:t>of </a:t>
            </a:r>
            <a:r>
              <a:rPr lang="en-IN" sz="1800" dirty="0" smtClean="0"/>
              <a:t>Child/New Processes </a:t>
            </a:r>
            <a:r>
              <a:rPr lang="en-IN" sz="1800" dirty="0"/>
              <a:t>= </a:t>
            </a:r>
            <a:r>
              <a:rPr lang="en-IN" sz="1800" dirty="0" smtClean="0"/>
              <a:t>2</a:t>
            </a:r>
            <a:r>
              <a:rPr lang="en-IN" sz="1800" baseline="30000" dirty="0" smtClean="0"/>
              <a:t>n</a:t>
            </a:r>
            <a:r>
              <a:rPr lang="en-IN" sz="1800" dirty="0" smtClean="0"/>
              <a:t>-1</a:t>
            </a:r>
            <a:endParaRPr lang="en-IN" sz="1800" dirty="0"/>
          </a:p>
          <a:p>
            <a:pPr eaLnBrk="1" hangingPunct="1">
              <a:defRPr/>
            </a:pPr>
            <a:endParaRPr lang="en-IN" dirty="0"/>
          </a:p>
        </p:txBody>
      </p:sp>
      <p:sp>
        <p:nvSpPr>
          <p:cNvPr id="11366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F1174A99-CF50-425C-947C-ABCB56CCDCC8}" type="datetime1">
              <a:rPr lang="en-IN" altLang="en-US" smtClean="0">
                <a:solidFill>
                  <a:srgbClr val="FEFEFE"/>
                </a:solidFill>
              </a:rPr>
              <a:t>05-09-2023</a:t>
            </a:fld>
            <a:endParaRPr lang="en-US" altLang="en-US" smtClean="0">
              <a:solidFill>
                <a:srgbClr val="FEFEFE"/>
              </a:solidFill>
            </a:endParaRPr>
          </a:p>
        </p:txBody>
      </p:sp>
      <p:sp>
        <p:nvSpPr>
          <p:cNvPr id="1136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136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049C2F5E-4386-42D2-8DAB-E36AAFF6DAAE}" type="slidenum">
              <a:rPr lang="en-US" altLang="en-US" smtClean="0">
                <a:solidFill>
                  <a:srgbClr val="FEFEFE"/>
                </a:solidFill>
              </a:rPr>
              <a:pPr/>
              <a:t>35</a:t>
            </a:fld>
            <a:endParaRPr lang="en-US" altLang="en-US" smtClean="0">
              <a:solidFill>
                <a:srgbClr val="FEFEFE"/>
              </a:solidFill>
            </a:endParaRPr>
          </a:p>
        </p:txBody>
      </p:sp>
    </p:spTree>
    <p:extLst>
      <p:ext uri="{BB962C8B-B14F-4D97-AF65-F5344CB8AC3E}">
        <p14:creationId xmlns:p14="http://schemas.microsoft.com/office/powerpoint/2010/main" val="392242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Content Placeholder 2"/>
          <p:cNvSpPr>
            <a:spLocks noGrp="1"/>
          </p:cNvSpPr>
          <p:nvPr>
            <p:ph idx="1"/>
          </p:nvPr>
        </p:nvSpPr>
        <p:spPr>
          <a:xfrm>
            <a:off x="457200" y="549275"/>
            <a:ext cx="8128000" cy="5576888"/>
          </a:xfrm>
        </p:spPr>
        <p:txBody>
          <a:bodyPr/>
          <a:lstStyle/>
          <a:p>
            <a:pPr marL="0" indent="0" eaLnBrk="1" hangingPunct="1">
              <a:buFont typeface="Wingdings 2" pitchFamily="18" charset="2"/>
              <a:buNone/>
            </a:pPr>
            <a:r>
              <a:rPr lang="en-IN" altLang="en-US" sz="1600" b="1" smtClean="0"/>
              <a:t>ISRO | ISRO CS 2017 – May | Question 50</a:t>
            </a:r>
          </a:p>
          <a:p>
            <a:pPr marL="0" indent="0" eaLnBrk="1" hangingPunct="1">
              <a:buFont typeface="Wingdings 2" pitchFamily="18" charset="2"/>
              <a:buNone/>
            </a:pPr>
            <a:endParaRPr lang="en-IN" altLang="en-US" sz="1600" smtClean="0"/>
          </a:p>
          <a:p>
            <a:pPr marL="0" indent="0" eaLnBrk="1" hangingPunct="1">
              <a:buFont typeface="Wingdings 2" pitchFamily="18" charset="2"/>
              <a:buNone/>
            </a:pPr>
            <a:r>
              <a:rPr lang="en-IN" altLang="en-US" sz="1600" smtClean="0"/>
              <a:t>What is the output of the following program?</a:t>
            </a:r>
          </a:p>
          <a:p>
            <a:pPr marL="0" indent="0" eaLnBrk="1" hangingPunct="1">
              <a:buFont typeface="Wingdings 2" pitchFamily="18" charset="2"/>
              <a:buNone/>
            </a:pPr>
            <a:endParaRPr lang="en-IN" altLang="en-US" sz="1600" smtClean="0"/>
          </a:p>
          <a:p>
            <a:pPr marL="0" indent="0" eaLnBrk="1" hangingPunct="1">
              <a:buFont typeface="Wingdings 2" pitchFamily="18" charset="2"/>
              <a:buNone/>
            </a:pPr>
            <a:r>
              <a:rPr lang="en-IN" altLang="en-US" sz="1600" smtClean="0"/>
              <a:t>main( ) </a:t>
            </a:r>
          </a:p>
          <a:p>
            <a:pPr marL="0" indent="0" eaLnBrk="1" hangingPunct="1">
              <a:buFont typeface="Wingdings 2" pitchFamily="18" charset="2"/>
              <a:buNone/>
            </a:pPr>
            <a:r>
              <a:rPr lang="en-IN" altLang="en-US" sz="1600" smtClean="0"/>
              <a:t>{ int a = 10; </a:t>
            </a:r>
          </a:p>
          <a:p>
            <a:pPr marL="0" indent="0" eaLnBrk="1" hangingPunct="1">
              <a:buFont typeface="Wingdings 2" pitchFamily="18" charset="2"/>
              <a:buNone/>
            </a:pPr>
            <a:r>
              <a:rPr lang="en-IN" altLang="en-US" sz="1600" smtClean="0"/>
              <a:t>if ((fork ( ) == 0)) </a:t>
            </a:r>
          </a:p>
          <a:p>
            <a:pPr marL="0" indent="0" eaLnBrk="1" hangingPunct="1">
              <a:buFont typeface="Wingdings 2" pitchFamily="18" charset="2"/>
              <a:buNone/>
            </a:pPr>
            <a:r>
              <a:rPr lang="en-IN" altLang="en-US" sz="1600" smtClean="0"/>
              <a:t>a++; </a:t>
            </a:r>
          </a:p>
          <a:p>
            <a:pPr marL="0" indent="0" eaLnBrk="1" hangingPunct="1">
              <a:buFont typeface="Wingdings 2" pitchFamily="18" charset="2"/>
              <a:buNone/>
            </a:pPr>
            <a:r>
              <a:rPr lang="en-IN" altLang="en-US" sz="1600" smtClean="0"/>
              <a:t>printf (“%d\n”, a ); </a:t>
            </a:r>
          </a:p>
          <a:p>
            <a:pPr marL="0" indent="0" eaLnBrk="1" hangingPunct="1">
              <a:buFont typeface="Wingdings 2" pitchFamily="18" charset="2"/>
              <a:buNone/>
            </a:pPr>
            <a:r>
              <a:rPr lang="en-IN" altLang="en-US" sz="1600" smtClean="0"/>
              <a:t>}</a:t>
            </a:r>
          </a:p>
          <a:p>
            <a:pPr marL="0" indent="0" eaLnBrk="1" hangingPunct="1">
              <a:buFont typeface="Wingdings 2" pitchFamily="18" charset="2"/>
              <a:buNone/>
            </a:pPr>
            <a:endParaRPr lang="en-IN" altLang="en-US" sz="1600" smtClean="0"/>
          </a:p>
          <a:p>
            <a:pPr marL="0" indent="0" eaLnBrk="1" hangingPunct="1">
              <a:buFont typeface="Wingdings 2" pitchFamily="18" charset="2"/>
              <a:buNone/>
            </a:pPr>
            <a:r>
              <a:rPr lang="en-IN" altLang="en-US" sz="1600" b="1" smtClean="0"/>
              <a:t>(A)</a:t>
            </a:r>
            <a:r>
              <a:rPr lang="en-IN" altLang="en-US" sz="1600" smtClean="0"/>
              <a:t> 10 and 11</a:t>
            </a:r>
            <a:br>
              <a:rPr lang="en-IN" altLang="en-US" sz="1600" smtClean="0"/>
            </a:br>
            <a:r>
              <a:rPr lang="en-IN" altLang="en-US" sz="1600" b="1" smtClean="0"/>
              <a:t>(B)</a:t>
            </a:r>
            <a:r>
              <a:rPr lang="en-IN" altLang="en-US" sz="1600" smtClean="0"/>
              <a:t> 10</a:t>
            </a:r>
            <a:br>
              <a:rPr lang="en-IN" altLang="en-US" sz="1600" smtClean="0"/>
            </a:br>
            <a:r>
              <a:rPr lang="en-IN" altLang="en-US" sz="1600" b="1" smtClean="0"/>
              <a:t>(C)</a:t>
            </a:r>
            <a:r>
              <a:rPr lang="en-IN" altLang="en-US" sz="1600" smtClean="0"/>
              <a:t> 11</a:t>
            </a:r>
            <a:br>
              <a:rPr lang="en-IN" altLang="en-US" sz="1600" smtClean="0"/>
            </a:br>
            <a:r>
              <a:rPr lang="en-IN" altLang="en-US" sz="1600" b="1" smtClean="0"/>
              <a:t>(D)</a:t>
            </a:r>
            <a:r>
              <a:rPr lang="en-IN" altLang="en-US" sz="1600" smtClean="0"/>
              <a:t> 11 and 11</a:t>
            </a:r>
          </a:p>
          <a:p>
            <a:pPr marL="0" indent="0" eaLnBrk="1" hangingPunct="1">
              <a:buFont typeface="Wingdings 2" pitchFamily="18" charset="2"/>
              <a:buNone/>
            </a:pPr>
            <a:endParaRPr lang="en-IN" altLang="en-US" b="1" smtClean="0"/>
          </a:p>
        </p:txBody>
      </p:sp>
      <p:sp>
        <p:nvSpPr>
          <p:cNvPr id="121859" name="Content Placeholder 2"/>
          <p:cNvSpPr txBox="1">
            <a:spLocks/>
          </p:cNvSpPr>
          <p:nvPr/>
        </p:nvSpPr>
        <p:spPr bwMode="auto">
          <a:xfrm>
            <a:off x="3348038" y="981075"/>
            <a:ext cx="2303462"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buClrTx/>
              <a:buSzTx/>
              <a:buFont typeface="Arial" pitchFamily="34" charset="0"/>
              <a:buNone/>
            </a:pPr>
            <a:endParaRPr lang="en-IN" altLang="en-US" sz="3200">
              <a:solidFill>
                <a:schemeClr val="tx1"/>
              </a:solidFill>
            </a:endParaRPr>
          </a:p>
        </p:txBody>
      </p:sp>
      <p:sp>
        <p:nvSpPr>
          <p:cNvPr id="2" name="Date Placeholder 1"/>
          <p:cNvSpPr>
            <a:spLocks noGrp="1"/>
          </p:cNvSpPr>
          <p:nvPr>
            <p:ph type="dt" sz="half" idx="10"/>
          </p:nvPr>
        </p:nvSpPr>
        <p:spPr/>
        <p:txBody>
          <a:bodyPr/>
          <a:lstStyle/>
          <a:p>
            <a:fld id="{6FF57ECC-E8BD-491B-8D58-3E3923128B4D}" type="datetime1">
              <a:rPr lang="en-IN" smtClean="0"/>
              <a:t>05-09-2023</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A474BEF-B33A-4B5D-B0C5-D6D80F7B7CBE}" type="slidenum">
              <a:rPr lang="en-IN" smtClean="0"/>
              <a:t>36</a:t>
            </a:fld>
            <a:endParaRPr lang="en-IN"/>
          </a:p>
        </p:txBody>
      </p:sp>
    </p:spTree>
    <p:extLst>
      <p:ext uri="{BB962C8B-B14F-4D97-AF65-F5344CB8AC3E}">
        <p14:creationId xmlns:p14="http://schemas.microsoft.com/office/powerpoint/2010/main" val="42908290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Content Placeholder 2"/>
          <p:cNvSpPr>
            <a:spLocks noGrp="1"/>
          </p:cNvSpPr>
          <p:nvPr>
            <p:ph idx="1"/>
          </p:nvPr>
        </p:nvSpPr>
        <p:spPr>
          <a:xfrm>
            <a:off x="457200" y="549275"/>
            <a:ext cx="8128000" cy="5576888"/>
          </a:xfrm>
        </p:spPr>
        <p:txBody>
          <a:bodyPr/>
          <a:lstStyle/>
          <a:p>
            <a:pPr marL="0" indent="0" eaLnBrk="1" hangingPunct="1">
              <a:buFont typeface="Wingdings 2" pitchFamily="18" charset="2"/>
              <a:buNone/>
            </a:pPr>
            <a:r>
              <a:rPr lang="en-IN" altLang="en-US" sz="1600" b="1" dirty="0" smtClean="0"/>
              <a:t>ISRO | ISRO CS 2017 – May | Question 50</a:t>
            </a:r>
          </a:p>
          <a:p>
            <a:pPr marL="0" indent="0" eaLnBrk="1" hangingPunct="1">
              <a:buFont typeface="Wingdings 2" pitchFamily="18" charset="2"/>
              <a:buNone/>
            </a:pPr>
            <a:endParaRPr lang="en-IN" altLang="en-US" sz="1600" dirty="0" smtClean="0"/>
          </a:p>
          <a:p>
            <a:pPr marL="0" indent="0" eaLnBrk="1" hangingPunct="1">
              <a:buFont typeface="Wingdings 2" pitchFamily="18" charset="2"/>
              <a:buNone/>
            </a:pPr>
            <a:r>
              <a:rPr lang="en-IN" altLang="en-US" sz="1600" dirty="0" smtClean="0"/>
              <a:t>What is the output of the following program?</a:t>
            </a:r>
          </a:p>
          <a:p>
            <a:pPr marL="0" indent="0" eaLnBrk="1" hangingPunct="1">
              <a:buFont typeface="Wingdings 2" pitchFamily="18" charset="2"/>
              <a:buNone/>
            </a:pPr>
            <a:endParaRPr lang="en-IN" altLang="en-US" sz="1600" dirty="0" smtClean="0"/>
          </a:p>
          <a:p>
            <a:pPr marL="0" indent="0" eaLnBrk="1" hangingPunct="1">
              <a:buFont typeface="Wingdings 2" pitchFamily="18" charset="2"/>
              <a:buNone/>
            </a:pPr>
            <a:r>
              <a:rPr lang="en-IN" altLang="en-US" sz="1600" dirty="0" smtClean="0"/>
              <a:t>main( ) </a:t>
            </a:r>
          </a:p>
          <a:p>
            <a:pPr marL="0" indent="0" eaLnBrk="1" hangingPunct="1">
              <a:buFont typeface="Wingdings 2" pitchFamily="18" charset="2"/>
              <a:buNone/>
            </a:pPr>
            <a:r>
              <a:rPr lang="en-IN" altLang="en-US" sz="1600" dirty="0" smtClean="0"/>
              <a:t>{ </a:t>
            </a:r>
            <a:r>
              <a:rPr lang="en-IN" altLang="en-US" sz="1600" dirty="0" err="1" smtClean="0"/>
              <a:t>int</a:t>
            </a:r>
            <a:r>
              <a:rPr lang="en-IN" altLang="en-US" sz="1600" dirty="0" smtClean="0"/>
              <a:t> a = 10; </a:t>
            </a:r>
          </a:p>
          <a:p>
            <a:pPr marL="0" indent="0" eaLnBrk="1" hangingPunct="1">
              <a:buFont typeface="Wingdings 2" pitchFamily="18" charset="2"/>
              <a:buNone/>
            </a:pPr>
            <a:r>
              <a:rPr lang="en-IN" altLang="en-US" sz="1600" dirty="0" smtClean="0"/>
              <a:t>if ((fork ( ) == 0)) </a:t>
            </a:r>
          </a:p>
          <a:p>
            <a:pPr marL="0" indent="0" eaLnBrk="1" hangingPunct="1">
              <a:buFont typeface="Wingdings 2" pitchFamily="18" charset="2"/>
              <a:buNone/>
            </a:pPr>
            <a:r>
              <a:rPr lang="en-IN" altLang="en-US" sz="1600" dirty="0" smtClean="0"/>
              <a:t>a++; </a:t>
            </a:r>
          </a:p>
          <a:p>
            <a:pPr marL="0" indent="0" eaLnBrk="1" hangingPunct="1">
              <a:buFont typeface="Wingdings 2" pitchFamily="18" charset="2"/>
              <a:buNone/>
            </a:pPr>
            <a:r>
              <a:rPr lang="en-IN" altLang="en-US" sz="1600" dirty="0" err="1" smtClean="0"/>
              <a:t>printf</a:t>
            </a:r>
            <a:r>
              <a:rPr lang="en-IN" altLang="en-US" sz="1600" dirty="0" smtClean="0"/>
              <a:t> (“%d\n”, a ); </a:t>
            </a:r>
          </a:p>
          <a:p>
            <a:pPr marL="0" indent="0" eaLnBrk="1" hangingPunct="1">
              <a:buFont typeface="Wingdings 2" pitchFamily="18" charset="2"/>
              <a:buNone/>
            </a:pPr>
            <a:r>
              <a:rPr lang="en-IN" altLang="en-US" sz="1600" dirty="0" smtClean="0"/>
              <a:t>}</a:t>
            </a:r>
          </a:p>
          <a:p>
            <a:pPr marL="0" indent="0" eaLnBrk="1" hangingPunct="1">
              <a:buFont typeface="Wingdings 2" pitchFamily="18" charset="2"/>
              <a:buNone/>
            </a:pPr>
            <a:endParaRPr lang="en-IN" altLang="en-US" sz="1600" dirty="0" smtClean="0"/>
          </a:p>
          <a:p>
            <a:pPr marL="0" indent="0" eaLnBrk="1" hangingPunct="1">
              <a:buFont typeface="Wingdings 2" pitchFamily="18" charset="2"/>
              <a:buNone/>
            </a:pPr>
            <a:r>
              <a:rPr lang="en-IN" altLang="en-US" sz="1600" b="1" dirty="0" smtClean="0"/>
              <a:t>(A)</a:t>
            </a:r>
            <a:r>
              <a:rPr lang="en-IN" altLang="en-US" sz="1600" dirty="0" smtClean="0"/>
              <a:t> 10 and 11</a:t>
            </a:r>
            <a:br>
              <a:rPr lang="en-IN" altLang="en-US" sz="1600" dirty="0" smtClean="0"/>
            </a:br>
            <a:r>
              <a:rPr lang="en-IN" altLang="en-US" sz="1600" b="1" dirty="0" smtClean="0"/>
              <a:t>(B)</a:t>
            </a:r>
            <a:r>
              <a:rPr lang="en-IN" altLang="en-US" sz="1600" dirty="0" smtClean="0"/>
              <a:t> 10</a:t>
            </a:r>
            <a:br>
              <a:rPr lang="en-IN" altLang="en-US" sz="1600" dirty="0" smtClean="0"/>
            </a:br>
            <a:r>
              <a:rPr lang="en-IN" altLang="en-US" sz="1600" b="1" dirty="0" smtClean="0"/>
              <a:t>(C)</a:t>
            </a:r>
            <a:r>
              <a:rPr lang="en-IN" altLang="en-US" sz="1600" dirty="0" smtClean="0"/>
              <a:t> 11</a:t>
            </a:r>
            <a:br>
              <a:rPr lang="en-IN" altLang="en-US" sz="1600" dirty="0" smtClean="0"/>
            </a:br>
            <a:r>
              <a:rPr lang="en-IN" altLang="en-US" sz="1600" b="1" dirty="0" smtClean="0"/>
              <a:t>(D)</a:t>
            </a:r>
            <a:r>
              <a:rPr lang="en-IN" altLang="en-US" sz="1600" dirty="0" smtClean="0"/>
              <a:t> 11 and 11</a:t>
            </a:r>
          </a:p>
          <a:p>
            <a:pPr marL="0" indent="0" eaLnBrk="1" hangingPunct="1">
              <a:buFont typeface="Wingdings 2" pitchFamily="18" charset="2"/>
              <a:buNone/>
            </a:pPr>
            <a:endParaRPr lang="en-IN" altLang="en-US" b="1" dirty="0" smtClean="0"/>
          </a:p>
          <a:p>
            <a:pPr marL="0" indent="0" eaLnBrk="1" hangingPunct="1">
              <a:buFont typeface="Wingdings 2" pitchFamily="18" charset="2"/>
              <a:buNone/>
            </a:pPr>
            <a:r>
              <a:rPr lang="en-IN" altLang="en-US" b="1" dirty="0" smtClean="0"/>
              <a:t>Answer:</a:t>
            </a:r>
            <a:r>
              <a:rPr lang="en-IN" altLang="en-US" dirty="0" smtClean="0"/>
              <a:t> </a:t>
            </a:r>
            <a:r>
              <a:rPr lang="en-IN" altLang="en-US" b="1" dirty="0" smtClean="0"/>
              <a:t>(A) 10 for parent and 11 for child</a:t>
            </a:r>
            <a:endParaRPr lang="en-IN" altLang="en-US" dirty="0" smtClean="0"/>
          </a:p>
          <a:p>
            <a:pPr marL="0" indent="0" eaLnBrk="1" hangingPunct="1">
              <a:buFont typeface="Wingdings 2" pitchFamily="18" charset="2"/>
              <a:buNone/>
            </a:pPr>
            <a:endParaRPr lang="en-IN" altLang="en-US" b="1" dirty="0" smtClean="0"/>
          </a:p>
        </p:txBody>
      </p:sp>
      <p:sp>
        <p:nvSpPr>
          <p:cNvPr id="122883" name="Content Placeholder 2"/>
          <p:cNvSpPr txBox="1">
            <a:spLocks/>
          </p:cNvSpPr>
          <p:nvPr/>
        </p:nvSpPr>
        <p:spPr bwMode="auto">
          <a:xfrm>
            <a:off x="3348038" y="981075"/>
            <a:ext cx="2303462"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buClrTx/>
              <a:buSzTx/>
              <a:buFont typeface="Arial" pitchFamily="34" charset="0"/>
              <a:buNone/>
            </a:pPr>
            <a:endParaRPr lang="en-IN" altLang="en-US" sz="3200">
              <a:solidFill>
                <a:schemeClr val="tx1"/>
              </a:solidFill>
            </a:endParaRPr>
          </a:p>
        </p:txBody>
      </p:sp>
      <p:sp>
        <p:nvSpPr>
          <p:cNvPr id="2" name="Date Placeholder 1"/>
          <p:cNvSpPr>
            <a:spLocks noGrp="1"/>
          </p:cNvSpPr>
          <p:nvPr>
            <p:ph type="dt" sz="half" idx="10"/>
          </p:nvPr>
        </p:nvSpPr>
        <p:spPr/>
        <p:txBody>
          <a:bodyPr/>
          <a:lstStyle/>
          <a:p>
            <a:fld id="{EAB5D0ED-1221-4E3E-8228-8671B7F87F55}" type="datetime1">
              <a:rPr lang="en-IN" smtClean="0"/>
              <a:t>05-09-2023</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A474BEF-B33A-4B5D-B0C5-D6D80F7B7CBE}" type="slidenum">
              <a:rPr lang="en-IN" smtClean="0"/>
              <a:t>37</a:t>
            </a:fld>
            <a:endParaRPr lang="en-IN"/>
          </a:p>
        </p:txBody>
      </p:sp>
    </p:spTree>
    <p:extLst>
      <p:ext uri="{BB962C8B-B14F-4D97-AF65-F5344CB8AC3E}">
        <p14:creationId xmlns:p14="http://schemas.microsoft.com/office/powerpoint/2010/main" val="2855144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Content Placeholder 2"/>
          <p:cNvSpPr>
            <a:spLocks noGrp="1"/>
          </p:cNvSpPr>
          <p:nvPr>
            <p:ph idx="1"/>
          </p:nvPr>
        </p:nvSpPr>
        <p:spPr>
          <a:xfrm>
            <a:off x="1016000" y="850900"/>
            <a:ext cx="6777038" cy="4457700"/>
          </a:xfrm>
        </p:spPr>
        <p:txBody>
          <a:bodyPr/>
          <a:lstStyle/>
          <a:p>
            <a:pPr marL="69850" indent="0" eaLnBrk="1" hangingPunct="1">
              <a:buFont typeface="Wingdings 2" pitchFamily="18" charset="2"/>
              <a:buNone/>
            </a:pPr>
            <a:r>
              <a:rPr lang="en-IN" altLang="en-US" sz="1600" b="1" smtClean="0"/>
              <a:t>GATE | GATE CS 2012 | Question 8</a:t>
            </a:r>
          </a:p>
          <a:p>
            <a:pPr marL="69850" indent="0" eaLnBrk="1" hangingPunct="1">
              <a:buFont typeface="Wingdings 2" pitchFamily="18" charset="2"/>
              <a:buNone/>
            </a:pPr>
            <a:r>
              <a:rPr lang="en-IN" altLang="en-US" sz="1600" smtClean="0"/>
              <a:t>A process executes the code </a:t>
            </a:r>
          </a:p>
          <a:p>
            <a:pPr marL="69850" indent="0" eaLnBrk="1" hangingPunct="1">
              <a:buFont typeface="Wingdings 2" pitchFamily="18" charset="2"/>
              <a:buNone/>
            </a:pPr>
            <a:r>
              <a:rPr lang="en-IN" altLang="en-US" sz="1600" smtClean="0"/>
              <a:t>fork(); fork(); fork(); </a:t>
            </a:r>
          </a:p>
          <a:p>
            <a:pPr marL="69850" indent="0" eaLnBrk="1" hangingPunct="1">
              <a:buFont typeface="Wingdings 2" pitchFamily="18" charset="2"/>
              <a:buNone/>
            </a:pPr>
            <a:r>
              <a:rPr lang="en-IN" altLang="en-US" sz="1600" smtClean="0"/>
              <a:t>The total number of child processes created is</a:t>
            </a:r>
            <a:br>
              <a:rPr lang="en-IN" altLang="en-US" sz="1600" smtClean="0"/>
            </a:br>
            <a:r>
              <a:rPr lang="en-IN" altLang="en-US" sz="1600" b="1" smtClean="0"/>
              <a:t>(A)</a:t>
            </a:r>
            <a:r>
              <a:rPr lang="en-IN" altLang="en-US" sz="1600" smtClean="0"/>
              <a:t> 3</a:t>
            </a:r>
            <a:br>
              <a:rPr lang="en-IN" altLang="en-US" sz="1600" smtClean="0"/>
            </a:br>
            <a:r>
              <a:rPr lang="en-IN" altLang="en-US" sz="1600" b="1" smtClean="0"/>
              <a:t>(B)</a:t>
            </a:r>
            <a:r>
              <a:rPr lang="en-IN" altLang="en-US" sz="1600" smtClean="0"/>
              <a:t> 4</a:t>
            </a:r>
            <a:br>
              <a:rPr lang="en-IN" altLang="en-US" sz="1600" smtClean="0"/>
            </a:br>
            <a:r>
              <a:rPr lang="en-IN" altLang="en-US" sz="1600" b="1" smtClean="0"/>
              <a:t>(C)</a:t>
            </a:r>
            <a:r>
              <a:rPr lang="en-IN" altLang="en-US" sz="1600" smtClean="0"/>
              <a:t> 7</a:t>
            </a:r>
            <a:br>
              <a:rPr lang="en-IN" altLang="en-US" sz="1600" smtClean="0"/>
            </a:br>
            <a:r>
              <a:rPr lang="en-IN" altLang="en-US" sz="1600" b="1" smtClean="0"/>
              <a:t>(D)</a:t>
            </a:r>
            <a:r>
              <a:rPr lang="en-IN" altLang="en-US" sz="1600" smtClean="0"/>
              <a:t> 8</a:t>
            </a:r>
            <a:br>
              <a:rPr lang="en-IN" altLang="en-US" sz="1600" smtClean="0"/>
            </a:br>
            <a:r>
              <a:rPr lang="en-IN" altLang="en-US" sz="1600" smtClean="0"/>
              <a:t/>
            </a:r>
            <a:br>
              <a:rPr lang="en-IN" altLang="en-US" sz="1600" smtClean="0"/>
            </a:br>
            <a:r>
              <a:rPr lang="en-IN" altLang="en-US" sz="1600" smtClean="0"/>
              <a:t/>
            </a:r>
            <a:br>
              <a:rPr lang="en-IN" altLang="en-US" sz="1600" smtClean="0"/>
            </a:br>
            <a:endParaRPr lang="en-IN" altLang="en-US" sz="1600" smtClean="0"/>
          </a:p>
          <a:p>
            <a:pPr marL="69850" indent="0" eaLnBrk="1" hangingPunct="1">
              <a:buFont typeface="Wingdings 2" pitchFamily="18" charset="2"/>
              <a:buNone/>
            </a:pPr>
            <a:endParaRPr lang="en-IN" altLang="en-US" smtClean="0"/>
          </a:p>
        </p:txBody>
      </p:sp>
      <p:sp>
        <p:nvSpPr>
          <p:cNvPr id="1239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A538ACC0-3D20-4FB4-B132-21FE32F026B9}" type="datetime1">
              <a:rPr lang="en-IN" altLang="en-US" smtClean="0">
                <a:solidFill>
                  <a:srgbClr val="FEFEFE"/>
                </a:solidFill>
              </a:rPr>
              <a:t>05-09-2023</a:t>
            </a:fld>
            <a:endParaRPr lang="en-US" altLang="en-US" smtClean="0">
              <a:solidFill>
                <a:srgbClr val="FEFEFE"/>
              </a:solidFill>
            </a:endParaRPr>
          </a:p>
        </p:txBody>
      </p:sp>
      <p:sp>
        <p:nvSpPr>
          <p:cNvPr id="1239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239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A3C1C656-340E-4988-85E3-AB87752FC1F1}" type="slidenum">
              <a:rPr lang="en-US" altLang="en-US" smtClean="0">
                <a:solidFill>
                  <a:srgbClr val="FEFEFE"/>
                </a:solidFill>
              </a:rPr>
              <a:pPr/>
              <a:t>38</a:t>
            </a:fld>
            <a:endParaRPr lang="en-US" altLang="en-US" smtClean="0">
              <a:solidFill>
                <a:srgbClr val="FEFEFE"/>
              </a:solidFill>
            </a:endParaRPr>
          </a:p>
        </p:txBody>
      </p:sp>
    </p:spTree>
    <p:extLst>
      <p:ext uri="{BB962C8B-B14F-4D97-AF65-F5344CB8AC3E}">
        <p14:creationId xmlns:p14="http://schemas.microsoft.com/office/powerpoint/2010/main" val="1048255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0" y="850900"/>
            <a:ext cx="6777038" cy="4457700"/>
          </a:xfrm>
        </p:spPr>
        <p:txBody>
          <a:bodyPr/>
          <a:lstStyle/>
          <a:p>
            <a:pPr marL="69850" indent="0" eaLnBrk="1" hangingPunct="1">
              <a:buFont typeface="Wingdings 2" pitchFamily="18" charset="2"/>
              <a:buNone/>
              <a:defRPr/>
            </a:pPr>
            <a:r>
              <a:rPr lang="en-IN" sz="1600" b="1" dirty="0" smtClean="0"/>
              <a:t>GATE | GATE CS 2012 | Question 8</a:t>
            </a:r>
          </a:p>
          <a:p>
            <a:pPr marL="69850" indent="0" eaLnBrk="1" hangingPunct="1">
              <a:buFont typeface="Wingdings 2" pitchFamily="18" charset="2"/>
              <a:buNone/>
              <a:defRPr/>
            </a:pPr>
            <a:r>
              <a:rPr lang="en-IN" sz="1600" dirty="0" smtClean="0"/>
              <a:t>A process executes the code </a:t>
            </a:r>
          </a:p>
          <a:p>
            <a:pPr marL="69850" indent="0" eaLnBrk="1" hangingPunct="1">
              <a:buFont typeface="Wingdings 2" pitchFamily="18" charset="2"/>
              <a:buNone/>
              <a:defRPr/>
            </a:pPr>
            <a:r>
              <a:rPr lang="en-IN" sz="1600" dirty="0" smtClean="0"/>
              <a:t>fork(); fork(); fork(); </a:t>
            </a:r>
          </a:p>
          <a:p>
            <a:pPr marL="69850" indent="0" eaLnBrk="1" hangingPunct="1">
              <a:buFont typeface="Wingdings 2" pitchFamily="18" charset="2"/>
              <a:buNone/>
              <a:defRPr/>
            </a:pPr>
            <a:r>
              <a:rPr lang="en-IN" sz="1600" dirty="0" smtClean="0"/>
              <a:t>The total number of child processes created is</a:t>
            </a:r>
            <a:br>
              <a:rPr lang="en-IN" sz="1600" dirty="0" smtClean="0"/>
            </a:br>
            <a:r>
              <a:rPr lang="en-IN" sz="1600" b="1" dirty="0" smtClean="0"/>
              <a:t>(A)</a:t>
            </a:r>
            <a:r>
              <a:rPr lang="en-IN" sz="1600" dirty="0" smtClean="0"/>
              <a:t> 3</a:t>
            </a:r>
            <a:br>
              <a:rPr lang="en-IN" sz="1600" dirty="0" smtClean="0"/>
            </a:br>
            <a:r>
              <a:rPr lang="en-IN" sz="1600" b="1" dirty="0" smtClean="0"/>
              <a:t>(B)</a:t>
            </a:r>
            <a:r>
              <a:rPr lang="en-IN" sz="1600" dirty="0" smtClean="0"/>
              <a:t> 4</a:t>
            </a:r>
            <a:br>
              <a:rPr lang="en-IN" sz="1600" dirty="0" smtClean="0"/>
            </a:br>
            <a:r>
              <a:rPr lang="en-IN" sz="1600" b="1" dirty="0" smtClean="0"/>
              <a:t>(C)</a:t>
            </a:r>
            <a:r>
              <a:rPr lang="en-IN" sz="1600" dirty="0" smtClean="0"/>
              <a:t> 7</a:t>
            </a:r>
            <a:br>
              <a:rPr lang="en-IN" sz="1600" dirty="0" smtClean="0"/>
            </a:br>
            <a:r>
              <a:rPr lang="en-IN" sz="1600" b="1" dirty="0" smtClean="0"/>
              <a:t>(D)</a:t>
            </a:r>
            <a:r>
              <a:rPr lang="en-IN" sz="1600" dirty="0" smtClean="0"/>
              <a:t> 8</a:t>
            </a:r>
            <a:br>
              <a:rPr lang="en-IN" sz="1600" dirty="0" smtClean="0"/>
            </a:br>
            <a:r>
              <a:rPr lang="en-IN" sz="1600" dirty="0" smtClean="0"/>
              <a:t/>
            </a:r>
            <a:br>
              <a:rPr lang="en-IN" sz="1600" dirty="0" smtClean="0"/>
            </a:br>
            <a:r>
              <a:rPr lang="en-IN" sz="1600" dirty="0" smtClean="0"/>
              <a:t/>
            </a:r>
            <a:br>
              <a:rPr lang="en-IN" sz="1600" dirty="0" smtClean="0"/>
            </a:br>
            <a:r>
              <a:rPr lang="en-IN" sz="1600" b="1" dirty="0" smtClean="0"/>
              <a:t>Answer:</a:t>
            </a:r>
            <a:r>
              <a:rPr lang="en-IN" sz="1600" dirty="0" smtClean="0"/>
              <a:t> </a:t>
            </a:r>
            <a:r>
              <a:rPr lang="en-IN" sz="1600" b="1" dirty="0" smtClean="0"/>
              <a:t>(C)</a:t>
            </a:r>
            <a:r>
              <a:rPr lang="en-IN" sz="1600" dirty="0" smtClean="0"/>
              <a:t> </a:t>
            </a:r>
            <a:br>
              <a:rPr lang="en-IN" sz="1600" dirty="0" smtClean="0"/>
            </a:br>
            <a:r>
              <a:rPr lang="en-IN" sz="1600" dirty="0" smtClean="0"/>
              <a:t/>
            </a:r>
            <a:br>
              <a:rPr lang="en-IN" sz="1600" dirty="0" smtClean="0"/>
            </a:br>
            <a:r>
              <a:rPr lang="en-IN" sz="1600" b="1" dirty="0" smtClean="0"/>
              <a:t>Explanation:</a:t>
            </a:r>
            <a:r>
              <a:rPr lang="en-IN" sz="1600" dirty="0" smtClean="0"/>
              <a:t> We can also use direct formula to get the number of child processes. With n fork statements, there are always 2^n – 1 child processes.</a:t>
            </a:r>
          </a:p>
          <a:p>
            <a:pPr eaLnBrk="1" hangingPunct="1">
              <a:defRPr/>
            </a:pPr>
            <a:endParaRPr lang="en-IN" dirty="0"/>
          </a:p>
        </p:txBody>
      </p:sp>
      <p:sp>
        <p:nvSpPr>
          <p:cNvPr id="1249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070CAC6C-23CD-4C12-AF1D-E436B9D4F521}" type="datetime1">
              <a:rPr lang="en-IN" altLang="en-US" smtClean="0">
                <a:solidFill>
                  <a:srgbClr val="FEFEFE"/>
                </a:solidFill>
              </a:rPr>
              <a:t>05-09-2023</a:t>
            </a:fld>
            <a:endParaRPr lang="en-US" altLang="en-US" smtClean="0">
              <a:solidFill>
                <a:srgbClr val="FEFEFE"/>
              </a:solidFill>
            </a:endParaRPr>
          </a:p>
        </p:txBody>
      </p:sp>
      <p:sp>
        <p:nvSpPr>
          <p:cNvPr id="1249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249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19C24DC5-A7FC-465E-AFF1-30A48D1A77DD}" type="slidenum">
              <a:rPr lang="en-US" altLang="en-US" smtClean="0">
                <a:solidFill>
                  <a:srgbClr val="FEFEFE"/>
                </a:solidFill>
              </a:rPr>
              <a:pPr/>
              <a:t>39</a:t>
            </a:fld>
            <a:endParaRPr lang="en-US" altLang="en-US" smtClean="0">
              <a:solidFill>
                <a:srgbClr val="FEFEFE"/>
              </a:solidFill>
            </a:endParaRPr>
          </a:p>
        </p:txBody>
      </p:sp>
    </p:spTree>
    <p:extLst>
      <p:ext uri="{BB962C8B-B14F-4D97-AF65-F5344CB8AC3E}">
        <p14:creationId xmlns:p14="http://schemas.microsoft.com/office/powerpoint/2010/main" val="2324984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3E9B495C-5E72-4811-B3EC-5E07535EB74B}" type="datetime1">
              <a:rPr lang="en-IN" altLang="en-US" smtClean="0">
                <a:solidFill>
                  <a:srgbClr val="FEFEFE"/>
                </a:solidFill>
              </a:rPr>
              <a:t>05-09-2023</a:t>
            </a:fld>
            <a:endParaRPr lang="en-US" altLang="en-US" smtClean="0">
              <a:solidFill>
                <a:srgbClr val="FEFEFE"/>
              </a:solidFill>
            </a:endParaRPr>
          </a:p>
        </p:txBody>
      </p:sp>
      <p:sp>
        <p:nvSpPr>
          <p:cNvPr id="1946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94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9281CD05-DF32-425E-B8E0-13AFC3C845B2}" type="slidenum">
              <a:rPr lang="en-US" altLang="en-US" smtClean="0">
                <a:solidFill>
                  <a:srgbClr val="FEFEFE"/>
                </a:solidFill>
              </a:rPr>
              <a:pPr/>
              <a:t>4</a:t>
            </a:fld>
            <a:endParaRPr lang="en-US" altLang="en-US" smtClean="0">
              <a:solidFill>
                <a:srgbClr val="FEFEFE"/>
              </a:solidFill>
            </a:endParaRPr>
          </a:p>
        </p:txBody>
      </p:sp>
      <p:sp>
        <p:nvSpPr>
          <p:cNvPr id="3" name="Content Placeholder 2"/>
          <p:cNvSpPr>
            <a:spLocks noGrp="1"/>
          </p:cNvSpPr>
          <p:nvPr>
            <p:ph idx="4294967295"/>
          </p:nvPr>
        </p:nvSpPr>
        <p:spPr>
          <a:xfrm>
            <a:off x="1115616" y="764704"/>
            <a:ext cx="6777038" cy="5445125"/>
          </a:xfrm>
        </p:spPr>
        <p:txBody>
          <a:bodyPr rtlCol="0">
            <a:normAutofit fontScale="40000" lnSpcReduction="20000"/>
          </a:bodyPr>
          <a:lstStyle/>
          <a:p>
            <a:pPr marL="68580" indent="0" eaLnBrk="1" fontAlgn="auto" hangingPunct="1">
              <a:spcAft>
                <a:spcPts val="0"/>
              </a:spcAft>
              <a:buNone/>
              <a:defRPr/>
            </a:pPr>
            <a:r>
              <a:rPr lang="en-IN" sz="4500" b="1" dirty="0"/>
              <a:t>GATE | GATE CS 1996 | Question 18</a:t>
            </a:r>
          </a:p>
          <a:p>
            <a:pPr marL="68580" indent="0" eaLnBrk="1" fontAlgn="auto" hangingPunct="1">
              <a:spcAft>
                <a:spcPts val="0"/>
              </a:spcAft>
              <a:buNone/>
              <a:defRPr/>
            </a:pPr>
            <a:r>
              <a:rPr lang="en-IN" sz="4500" dirty="0"/>
              <a:t>The process state transition diagram in below figure is representative </a:t>
            </a:r>
            <a:r>
              <a:rPr lang="en-IN" sz="4500" dirty="0" smtClean="0"/>
              <a:t>of</a:t>
            </a:r>
          </a:p>
          <a:p>
            <a:pPr marL="68580" indent="0" eaLnBrk="1" fontAlgn="auto" hangingPunct="1">
              <a:spcAft>
                <a:spcPts val="0"/>
              </a:spcAft>
              <a:buNone/>
              <a:defRPr/>
            </a:pPr>
            <a:endParaRPr lang="en-IN" sz="4500" dirty="0"/>
          </a:p>
          <a:p>
            <a:pPr marL="68580" indent="0" eaLnBrk="1" fontAlgn="auto" hangingPunct="1">
              <a:spcAft>
                <a:spcPts val="0"/>
              </a:spcAft>
              <a:buNone/>
              <a:defRPr/>
            </a:pPr>
            <a:endParaRPr lang="en-IN" sz="4500" dirty="0" smtClean="0"/>
          </a:p>
          <a:p>
            <a:pPr marL="68580" indent="0" eaLnBrk="1" fontAlgn="auto" hangingPunct="1">
              <a:spcAft>
                <a:spcPts val="0"/>
              </a:spcAft>
              <a:buNone/>
              <a:defRPr/>
            </a:pPr>
            <a:endParaRPr lang="en-IN" sz="4500" dirty="0"/>
          </a:p>
          <a:p>
            <a:pPr marL="68580" indent="0" eaLnBrk="1" fontAlgn="auto" hangingPunct="1">
              <a:spcAft>
                <a:spcPts val="0"/>
              </a:spcAft>
              <a:buNone/>
              <a:defRPr/>
            </a:pPr>
            <a:endParaRPr lang="en-IN" sz="4500" dirty="0" smtClean="0"/>
          </a:p>
          <a:p>
            <a:pPr marL="68580" indent="0" eaLnBrk="1" fontAlgn="auto" hangingPunct="1">
              <a:spcAft>
                <a:spcPts val="0"/>
              </a:spcAft>
              <a:buNone/>
              <a:defRPr/>
            </a:pPr>
            <a:endParaRPr lang="en-IN" sz="4500" dirty="0"/>
          </a:p>
          <a:p>
            <a:pPr marL="68580" indent="0" eaLnBrk="1" fontAlgn="auto" hangingPunct="1">
              <a:spcAft>
                <a:spcPts val="0"/>
              </a:spcAft>
              <a:buNone/>
              <a:defRPr/>
            </a:pPr>
            <a:endParaRPr lang="en-IN" sz="4500" dirty="0" smtClean="0"/>
          </a:p>
          <a:p>
            <a:pPr marL="68580" indent="0" eaLnBrk="1" fontAlgn="auto" hangingPunct="1">
              <a:spcAft>
                <a:spcPts val="0"/>
              </a:spcAft>
              <a:buNone/>
              <a:defRPr/>
            </a:pPr>
            <a:endParaRPr lang="en-IN" sz="4500" dirty="0"/>
          </a:p>
          <a:p>
            <a:pPr marL="68580" indent="0" eaLnBrk="1" fontAlgn="auto" hangingPunct="1">
              <a:spcAft>
                <a:spcPts val="0"/>
              </a:spcAft>
              <a:buNone/>
              <a:defRPr/>
            </a:pPr>
            <a:endParaRPr lang="en-IN" sz="4500" dirty="0" smtClean="0"/>
          </a:p>
          <a:p>
            <a:pPr marL="68580" indent="0" eaLnBrk="1" fontAlgn="auto" hangingPunct="1">
              <a:spcAft>
                <a:spcPts val="0"/>
              </a:spcAft>
              <a:buNone/>
              <a:defRPr/>
            </a:pPr>
            <a:r>
              <a:rPr lang="en-IN" sz="4500" b="1" dirty="0" smtClean="0"/>
              <a:t>(</a:t>
            </a:r>
            <a:r>
              <a:rPr lang="en-IN" sz="4500" b="1" dirty="0"/>
              <a:t>A)</a:t>
            </a:r>
            <a:r>
              <a:rPr lang="en-IN" sz="4500" dirty="0"/>
              <a:t> a batch operating system</a:t>
            </a:r>
            <a:br>
              <a:rPr lang="en-IN" sz="4500" dirty="0"/>
            </a:br>
            <a:r>
              <a:rPr lang="en-IN" sz="4500" b="1" dirty="0"/>
              <a:t>(B)</a:t>
            </a:r>
            <a:r>
              <a:rPr lang="en-IN" sz="4500" dirty="0"/>
              <a:t> an operating system with a </a:t>
            </a:r>
            <a:r>
              <a:rPr lang="en-IN" sz="4500" dirty="0" err="1"/>
              <a:t>preemptive</a:t>
            </a:r>
            <a:r>
              <a:rPr lang="en-IN" sz="4500" dirty="0"/>
              <a:t> </a:t>
            </a:r>
            <a:r>
              <a:rPr lang="en-IN" sz="4500" dirty="0" err="1"/>
              <a:t>schedular</a:t>
            </a:r>
            <a:r>
              <a:rPr lang="en-IN" sz="4500" dirty="0"/>
              <a:t/>
            </a:r>
            <a:br>
              <a:rPr lang="en-IN" sz="4500" dirty="0"/>
            </a:br>
            <a:r>
              <a:rPr lang="en-IN" sz="4500" b="1" dirty="0"/>
              <a:t>(C)</a:t>
            </a:r>
            <a:r>
              <a:rPr lang="en-IN" sz="4500" dirty="0"/>
              <a:t> an operating system with a non-</a:t>
            </a:r>
            <a:r>
              <a:rPr lang="en-IN" sz="4500" dirty="0" err="1"/>
              <a:t>preemptive</a:t>
            </a:r>
            <a:r>
              <a:rPr lang="en-IN" sz="4500" dirty="0"/>
              <a:t> </a:t>
            </a:r>
            <a:r>
              <a:rPr lang="en-IN" sz="4500" dirty="0" err="1"/>
              <a:t>schedular</a:t>
            </a:r>
            <a:r>
              <a:rPr lang="en-IN" sz="4500" dirty="0"/>
              <a:t/>
            </a:r>
            <a:br>
              <a:rPr lang="en-IN" sz="4500" dirty="0"/>
            </a:br>
            <a:r>
              <a:rPr lang="en-IN" sz="4500" b="1" dirty="0"/>
              <a:t>(D)</a:t>
            </a:r>
            <a:r>
              <a:rPr lang="en-IN" sz="4500" dirty="0"/>
              <a:t> a </a:t>
            </a:r>
            <a:r>
              <a:rPr lang="en-IN" sz="4500" dirty="0" err="1"/>
              <a:t>uni</a:t>
            </a:r>
            <a:r>
              <a:rPr lang="en-IN" sz="4500" dirty="0"/>
              <a:t>-programmed operating system</a:t>
            </a:r>
            <a:br>
              <a:rPr lang="en-IN" sz="4500" dirty="0"/>
            </a:br>
            <a:r>
              <a:rPr lang="en-IN" sz="4500" dirty="0"/>
              <a:t/>
            </a:r>
            <a:br>
              <a:rPr lang="en-IN" sz="4500" dirty="0"/>
            </a:br>
            <a:r>
              <a:rPr lang="en-IN" sz="4500" dirty="0"/>
              <a:t/>
            </a:r>
            <a:br>
              <a:rPr lang="en-IN" sz="4500" dirty="0"/>
            </a:br>
            <a:r>
              <a:rPr lang="en-IN" sz="4500" dirty="0"/>
              <a:t/>
            </a:r>
            <a:br>
              <a:rPr lang="en-IN" sz="4500" dirty="0"/>
            </a:br>
            <a:endParaRPr lang="en-IN" sz="4500" dirty="0"/>
          </a:p>
          <a:p>
            <a:pPr marL="68580" indent="0" eaLnBrk="1" fontAlgn="auto" hangingPunct="1">
              <a:spcAft>
                <a:spcPts val="0"/>
              </a:spcAft>
              <a:buFont typeface="Wingdings 2" pitchFamily="18" charset="2"/>
              <a:buNone/>
              <a:defRPr/>
            </a:pPr>
            <a:r>
              <a:rPr lang="en-IN" dirty="0"/>
              <a:t/>
            </a:r>
            <a:br>
              <a:rPr lang="en-IN" dirty="0"/>
            </a:br>
            <a:endParaRPr lang="en-IN" dirty="0"/>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588" y="1814513"/>
            <a:ext cx="4333875" cy="181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9630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3328C485-5C84-4D49-818C-28FE1A37E8A2}" type="datetime1">
              <a:rPr lang="en-IN" altLang="en-US" smtClean="0">
                <a:solidFill>
                  <a:srgbClr val="FEFEFE"/>
                </a:solidFill>
              </a:rPr>
              <a:t>05-09-2023</a:t>
            </a:fld>
            <a:endParaRPr lang="en-US" altLang="en-US" smtClean="0">
              <a:solidFill>
                <a:srgbClr val="FEFEFE"/>
              </a:solidFill>
            </a:endParaRPr>
          </a:p>
        </p:txBody>
      </p:sp>
      <p:sp>
        <p:nvSpPr>
          <p:cNvPr id="20486"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2048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06B1D573-3801-44BA-B31C-15E4502A0AB1}" type="slidenum">
              <a:rPr lang="en-US" altLang="en-US" smtClean="0">
                <a:solidFill>
                  <a:srgbClr val="FEFEFE"/>
                </a:solidFill>
              </a:rPr>
              <a:pPr/>
              <a:t>5</a:t>
            </a:fld>
            <a:endParaRPr lang="en-US" altLang="en-US" smtClean="0">
              <a:solidFill>
                <a:srgbClr val="FEFEFE"/>
              </a:solidFill>
            </a:endParaRPr>
          </a:p>
        </p:txBody>
      </p:sp>
      <p:sp>
        <p:nvSpPr>
          <p:cNvPr id="3" name="Content Placeholder 2"/>
          <p:cNvSpPr>
            <a:spLocks noGrp="1"/>
          </p:cNvSpPr>
          <p:nvPr>
            <p:ph idx="4294967295"/>
          </p:nvPr>
        </p:nvSpPr>
        <p:spPr>
          <a:xfrm>
            <a:off x="971600" y="764704"/>
            <a:ext cx="6777038" cy="5445125"/>
          </a:xfrm>
        </p:spPr>
        <p:txBody>
          <a:bodyPr rtlCol="0">
            <a:normAutofit fontScale="40000" lnSpcReduction="20000"/>
          </a:bodyPr>
          <a:lstStyle/>
          <a:p>
            <a:pPr marL="68580" indent="0" eaLnBrk="1" fontAlgn="auto" hangingPunct="1">
              <a:spcAft>
                <a:spcPts val="0"/>
              </a:spcAft>
              <a:buFont typeface="Wingdings 2" pitchFamily="18" charset="2"/>
              <a:buNone/>
              <a:defRPr/>
            </a:pPr>
            <a:r>
              <a:rPr lang="en-IN" sz="4500" b="1" dirty="0"/>
              <a:t>GATE | GATE CS 1996 | Question 18</a:t>
            </a:r>
          </a:p>
          <a:p>
            <a:pPr marL="68580" indent="0" eaLnBrk="1" fontAlgn="auto" hangingPunct="1">
              <a:spcAft>
                <a:spcPts val="0"/>
              </a:spcAft>
              <a:buFont typeface="Wingdings 2" pitchFamily="18" charset="2"/>
              <a:buNone/>
              <a:defRPr/>
            </a:pPr>
            <a:r>
              <a:rPr lang="en-IN" sz="4500" dirty="0"/>
              <a:t>The process state transition diagram in below figure is representative </a:t>
            </a:r>
            <a:r>
              <a:rPr lang="en-IN" sz="4500" dirty="0" smtClean="0"/>
              <a:t>of</a:t>
            </a:r>
          </a:p>
          <a:p>
            <a:pPr marL="68580" indent="0" eaLnBrk="1" fontAlgn="auto" hangingPunct="1">
              <a:spcAft>
                <a:spcPts val="0"/>
              </a:spcAft>
              <a:buFont typeface="Wingdings 2" pitchFamily="18" charset="2"/>
              <a:buNone/>
              <a:defRPr/>
            </a:pPr>
            <a:endParaRPr lang="en-IN" sz="4500" dirty="0"/>
          </a:p>
          <a:p>
            <a:pPr marL="68580" indent="0" eaLnBrk="1" fontAlgn="auto" hangingPunct="1">
              <a:spcAft>
                <a:spcPts val="0"/>
              </a:spcAft>
              <a:buFont typeface="Wingdings 2" pitchFamily="18" charset="2"/>
              <a:buNone/>
              <a:defRPr/>
            </a:pPr>
            <a:endParaRPr lang="en-IN" sz="4500" dirty="0" smtClean="0"/>
          </a:p>
          <a:p>
            <a:pPr marL="68580" indent="0" eaLnBrk="1" fontAlgn="auto" hangingPunct="1">
              <a:spcAft>
                <a:spcPts val="0"/>
              </a:spcAft>
              <a:buFont typeface="Wingdings 2" pitchFamily="18" charset="2"/>
              <a:buNone/>
              <a:defRPr/>
            </a:pPr>
            <a:endParaRPr lang="en-IN" sz="4500" dirty="0"/>
          </a:p>
          <a:p>
            <a:pPr marL="68580" indent="0" eaLnBrk="1" fontAlgn="auto" hangingPunct="1">
              <a:spcAft>
                <a:spcPts val="0"/>
              </a:spcAft>
              <a:buFont typeface="Wingdings 2" pitchFamily="18" charset="2"/>
              <a:buNone/>
              <a:defRPr/>
            </a:pPr>
            <a:endParaRPr lang="en-IN" sz="4500" dirty="0" smtClean="0"/>
          </a:p>
          <a:p>
            <a:pPr marL="68580" indent="0" eaLnBrk="1" fontAlgn="auto" hangingPunct="1">
              <a:spcAft>
                <a:spcPts val="0"/>
              </a:spcAft>
              <a:buFont typeface="Wingdings 2" pitchFamily="18" charset="2"/>
              <a:buNone/>
              <a:defRPr/>
            </a:pPr>
            <a:endParaRPr lang="en-IN" sz="4500" dirty="0"/>
          </a:p>
          <a:p>
            <a:pPr marL="68580" indent="0" eaLnBrk="1" fontAlgn="auto" hangingPunct="1">
              <a:spcAft>
                <a:spcPts val="0"/>
              </a:spcAft>
              <a:buFont typeface="Wingdings 2" pitchFamily="18" charset="2"/>
              <a:buNone/>
              <a:defRPr/>
            </a:pPr>
            <a:endParaRPr lang="en-IN" sz="4500" dirty="0" smtClean="0"/>
          </a:p>
          <a:p>
            <a:pPr marL="68580" indent="0" eaLnBrk="1" fontAlgn="auto" hangingPunct="1">
              <a:spcAft>
                <a:spcPts val="0"/>
              </a:spcAft>
              <a:buFont typeface="Wingdings 2" pitchFamily="18" charset="2"/>
              <a:buNone/>
              <a:defRPr/>
            </a:pPr>
            <a:endParaRPr lang="en-IN" sz="4500" dirty="0"/>
          </a:p>
          <a:p>
            <a:pPr marL="68580" indent="0" eaLnBrk="1" fontAlgn="auto" hangingPunct="1">
              <a:spcAft>
                <a:spcPts val="0"/>
              </a:spcAft>
              <a:buFont typeface="Wingdings 2" pitchFamily="18" charset="2"/>
              <a:buNone/>
              <a:defRPr/>
            </a:pPr>
            <a:endParaRPr lang="en-IN" sz="4500" dirty="0" smtClean="0"/>
          </a:p>
          <a:p>
            <a:pPr marL="68580" indent="0" eaLnBrk="1" fontAlgn="auto" hangingPunct="1">
              <a:spcAft>
                <a:spcPts val="0"/>
              </a:spcAft>
              <a:buFont typeface="Wingdings 2" pitchFamily="18" charset="2"/>
              <a:buNone/>
              <a:defRPr/>
            </a:pPr>
            <a:r>
              <a:rPr lang="en-IN" sz="4500" b="1" dirty="0" smtClean="0"/>
              <a:t>(</a:t>
            </a:r>
            <a:r>
              <a:rPr lang="en-IN" sz="4500" b="1" dirty="0"/>
              <a:t>A)</a:t>
            </a:r>
            <a:r>
              <a:rPr lang="en-IN" sz="4500" dirty="0"/>
              <a:t> a batch operating system</a:t>
            </a:r>
            <a:br>
              <a:rPr lang="en-IN" sz="4500" dirty="0"/>
            </a:br>
            <a:r>
              <a:rPr lang="en-IN" sz="4500" b="1" dirty="0"/>
              <a:t>(B)</a:t>
            </a:r>
            <a:r>
              <a:rPr lang="en-IN" sz="4500" dirty="0"/>
              <a:t> an operating system with a </a:t>
            </a:r>
            <a:r>
              <a:rPr lang="en-IN" sz="4500" dirty="0" err="1"/>
              <a:t>preemptive</a:t>
            </a:r>
            <a:r>
              <a:rPr lang="en-IN" sz="4500" dirty="0"/>
              <a:t> </a:t>
            </a:r>
            <a:r>
              <a:rPr lang="en-IN" sz="4500" dirty="0" err="1"/>
              <a:t>schedular</a:t>
            </a:r>
            <a:r>
              <a:rPr lang="en-IN" sz="4500" dirty="0"/>
              <a:t/>
            </a:r>
            <a:br>
              <a:rPr lang="en-IN" sz="4500" dirty="0"/>
            </a:br>
            <a:r>
              <a:rPr lang="en-IN" sz="4500" b="1" dirty="0"/>
              <a:t>(C)</a:t>
            </a:r>
            <a:r>
              <a:rPr lang="en-IN" sz="4500" dirty="0"/>
              <a:t> an operating system with a non-</a:t>
            </a:r>
            <a:r>
              <a:rPr lang="en-IN" sz="4500" dirty="0" err="1"/>
              <a:t>preemptive</a:t>
            </a:r>
            <a:r>
              <a:rPr lang="en-IN" sz="4500" dirty="0"/>
              <a:t> </a:t>
            </a:r>
            <a:r>
              <a:rPr lang="en-IN" sz="4500" dirty="0" err="1"/>
              <a:t>schedular</a:t>
            </a:r>
            <a:r>
              <a:rPr lang="en-IN" sz="4500" dirty="0"/>
              <a:t/>
            </a:r>
            <a:br>
              <a:rPr lang="en-IN" sz="4500" dirty="0"/>
            </a:br>
            <a:r>
              <a:rPr lang="en-IN" sz="4500" b="1" dirty="0"/>
              <a:t>(D)</a:t>
            </a:r>
            <a:r>
              <a:rPr lang="en-IN" sz="4500" dirty="0"/>
              <a:t> a </a:t>
            </a:r>
            <a:r>
              <a:rPr lang="en-IN" sz="4500" dirty="0" err="1"/>
              <a:t>uni</a:t>
            </a:r>
            <a:r>
              <a:rPr lang="en-IN" sz="4500" dirty="0"/>
              <a:t>-programmed operating system</a:t>
            </a:r>
            <a:br>
              <a:rPr lang="en-IN" sz="4500" dirty="0"/>
            </a:br>
            <a:r>
              <a:rPr lang="en-IN" sz="4500" dirty="0"/>
              <a:t/>
            </a:r>
            <a:br>
              <a:rPr lang="en-IN" sz="4500" dirty="0"/>
            </a:br>
            <a:r>
              <a:rPr lang="en-IN" sz="4500" dirty="0"/>
              <a:t/>
            </a:r>
            <a:br>
              <a:rPr lang="en-IN" sz="4500" dirty="0"/>
            </a:br>
            <a:r>
              <a:rPr lang="en-IN" sz="4500" b="1" dirty="0"/>
              <a:t>Answer:</a:t>
            </a:r>
            <a:r>
              <a:rPr lang="en-IN" sz="4500" dirty="0"/>
              <a:t> </a:t>
            </a:r>
            <a:r>
              <a:rPr lang="en-IN" sz="4500" b="1" dirty="0"/>
              <a:t>(B)</a:t>
            </a:r>
            <a:r>
              <a:rPr lang="en-IN" sz="4500" dirty="0"/>
              <a:t/>
            </a:r>
            <a:br>
              <a:rPr lang="en-IN" sz="4500" dirty="0"/>
            </a:br>
            <a:endParaRPr lang="en-IN" sz="4500" dirty="0"/>
          </a:p>
          <a:p>
            <a:pPr marL="68580" indent="0" eaLnBrk="1" fontAlgn="auto" hangingPunct="1">
              <a:spcAft>
                <a:spcPts val="0"/>
              </a:spcAft>
              <a:buFont typeface="Wingdings 2" pitchFamily="18" charset="2"/>
              <a:buNone/>
              <a:defRPr/>
            </a:pPr>
            <a:r>
              <a:rPr lang="en-IN" dirty="0"/>
              <a:t/>
            </a:r>
            <a:br>
              <a:rPr lang="en-IN" dirty="0"/>
            </a:br>
            <a:endParaRPr lang="en-IN" dirty="0"/>
          </a:p>
        </p:txBody>
      </p:sp>
      <p:pic>
        <p:nvPicPr>
          <p:cNvPr id="204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588" y="1828800"/>
            <a:ext cx="4333875" cy="181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363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0658FAA-794B-4EA3-8E10-56772EB68E24}" type="datetime1">
              <a:rPr lang="en-IN" altLang="en-US" smtClean="0">
                <a:solidFill>
                  <a:srgbClr val="FEFEFE"/>
                </a:solidFill>
              </a:rPr>
              <a:t>05-09-2023</a:t>
            </a:fld>
            <a:endParaRPr lang="en-US" altLang="en-US" smtClean="0">
              <a:solidFill>
                <a:srgbClr val="FEFEFE"/>
              </a:solidFill>
            </a:endParaRPr>
          </a:p>
        </p:txBody>
      </p:sp>
      <p:sp>
        <p:nvSpPr>
          <p:cNvPr id="21509"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2150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8EE84EB1-4EA1-491B-825F-CA23C71B17B9}" type="slidenum">
              <a:rPr lang="en-US" altLang="en-US" smtClean="0">
                <a:solidFill>
                  <a:srgbClr val="FEFEFE"/>
                </a:solidFill>
              </a:rPr>
              <a:pPr/>
              <a:t>6</a:t>
            </a:fld>
            <a:endParaRPr lang="en-US" altLang="en-US" smtClean="0">
              <a:solidFill>
                <a:srgbClr val="FEFEFE"/>
              </a:solidFill>
            </a:endParaRPr>
          </a:p>
        </p:txBody>
      </p:sp>
      <p:sp>
        <p:nvSpPr>
          <p:cNvPr id="21508" name="Content Placeholder 2"/>
          <p:cNvSpPr>
            <a:spLocks noGrp="1"/>
          </p:cNvSpPr>
          <p:nvPr>
            <p:ph idx="4294967295"/>
          </p:nvPr>
        </p:nvSpPr>
        <p:spPr>
          <a:xfrm>
            <a:off x="611560" y="908720"/>
            <a:ext cx="6777038" cy="4700587"/>
          </a:xfrm>
        </p:spPr>
        <p:txBody>
          <a:bodyPr>
            <a:normAutofit/>
          </a:bodyPr>
          <a:lstStyle/>
          <a:p>
            <a:pPr marL="68263" indent="0" eaLnBrk="1" hangingPunct="1">
              <a:buFont typeface="Wingdings 2" pitchFamily="18" charset="2"/>
              <a:buNone/>
            </a:pPr>
            <a:r>
              <a:rPr lang="en-IN" altLang="en-US" b="1" dirty="0" smtClean="0"/>
              <a:t>ISRO | ISRO CS 2009 | Question 66</a:t>
            </a:r>
          </a:p>
          <a:p>
            <a:pPr marL="68263" indent="0" eaLnBrk="1" hangingPunct="1">
              <a:buFont typeface="Wingdings 2" pitchFamily="18" charset="2"/>
              <a:buNone/>
            </a:pPr>
            <a:r>
              <a:rPr lang="en-IN" altLang="en-US" dirty="0" smtClean="0"/>
              <a:t>Process is:</a:t>
            </a:r>
          </a:p>
          <a:p>
            <a:pPr marL="68263" indent="0" eaLnBrk="1" hangingPunct="1">
              <a:buFont typeface="Wingdings 2" pitchFamily="18" charset="2"/>
              <a:buNone/>
            </a:pPr>
            <a:r>
              <a:rPr lang="en-IN" altLang="en-US" b="1" dirty="0" smtClean="0"/>
              <a:t>(A)</a:t>
            </a:r>
            <a:r>
              <a:rPr lang="en-IN" altLang="en-US" dirty="0" smtClean="0"/>
              <a:t> A program in high level language kept on disk</a:t>
            </a:r>
            <a:br>
              <a:rPr lang="en-IN" altLang="en-US" dirty="0" smtClean="0"/>
            </a:br>
            <a:r>
              <a:rPr lang="en-IN" altLang="en-US" b="1" dirty="0" smtClean="0"/>
              <a:t>(B)</a:t>
            </a:r>
            <a:r>
              <a:rPr lang="en-IN" altLang="en-US" dirty="0" smtClean="0"/>
              <a:t> Contents of main memory</a:t>
            </a:r>
            <a:br>
              <a:rPr lang="en-IN" altLang="en-US" dirty="0" smtClean="0"/>
            </a:br>
            <a:r>
              <a:rPr lang="en-IN" altLang="en-US" b="1" dirty="0" smtClean="0"/>
              <a:t>(C)</a:t>
            </a:r>
            <a:r>
              <a:rPr lang="en-IN" altLang="en-US" dirty="0" smtClean="0"/>
              <a:t> A program in execution</a:t>
            </a:r>
            <a:br>
              <a:rPr lang="en-IN" altLang="en-US" dirty="0" smtClean="0"/>
            </a:br>
            <a:r>
              <a:rPr lang="en-IN" altLang="en-US" b="1" dirty="0" smtClean="0"/>
              <a:t>(D)</a:t>
            </a:r>
            <a:r>
              <a:rPr lang="en-IN" altLang="en-US" dirty="0" smtClean="0"/>
              <a:t> A job in secondary memory</a:t>
            </a:r>
            <a:br>
              <a:rPr lang="en-IN" altLang="en-US" dirty="0" smtClean="0"/>
            </a:br>
            <a:r>
              <a:rPr lang="en-IN" altLang="en-US" dirty="0" smtClean="0"/>
              <a:t/>
            </a:r>
            <a:br>
              <a:rPr lang="en-IN" altLang="en-US" dirty="0" smtClean="0"/>
            </a:br>
            <a:r>
              <a:rPr lang="en-IN" altLang="en-US" dirty="0" smtClean="0"/>
              <a:t/>
            </a:r>
            <a:br>
              <a:rPr lang="en-IN" altLang="en-US" dirty="0" smtClean="0"/>
            </a:br>
            <a:endParaRPr lang="en-IN" altLang="en-US" dirty="0" smtClean="0"/>
          </a:p>
        </p:txBody>
      </p:sp>
    </p:spTree>
    <p:extLst>
      <p:ext uri="{BB962C8B-B14F-4D97-AF65-F5344CB8AC3E}">
        <p14:creationId xmlns:p14="http://schemas.microsoft.com/office/powerpoint/2010/main" val="2223923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48F2730B-A36A-4478-967C-C229C1CB5304}" type="datetime1">
              <a:rPr lang="en-IN" altLang="en-US" smtClean="0">
                <a:solidFill>
                  <a:srgbClr val="FEFEFE"/>
                </a:solidFill>
              </a:rPr>
              <a:t>05-09-2023</a:t>
            </a:fld>
            <a:endParaRPr lang="en-US" altLang="en-US" smtClean="0">
              <a:solidFill>
                <a:srgbClr val="FEFEFE"/>
              </a:solidFill>
            </a:endParaRPr>
          </a:p>
        </p:txBody>
      </p:sp>
      <p:sp>
        <p:nvSpPr>
          <p:cNvPr id="22533"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2253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9188F211-DD7A-4F63-9CCD-C532EC95E766}" type="slidenum">
              <a:rPr lang="en-US" altLang="en-US" smtClean="0">
                <a:solidFill>
                  <a:srgbClr val="FEFEFE"/>
                </a:solidFill>
              </a:rPr>
              <a:pPr/>
              <a:t>7</a:t>
            </a:fld>
            <a:endParaRPr lang="en-US" altLang="en-US" smtClean="0">
              <a:solidFill>
                <a:srgbClr val="FEFEFE"/>
              </a:solidFill>
            </a:endParaRPr>
          </a:p>
        </p:txBody>
      </p:sp>
      <p:sp>
        <p:nvSpPr>
          <p:cNvPr id="3" name="Content Placeholder 2"/>
          <p:cNvSpPr>
            <a:spLocks noGrp="1"/>
          </p:cNvSpPr>
          <p:nvPr>
            <p:ph idx="4294967295"/>
          </p:nvPr>
        </p:nvSpPr>
        <p:spPr>
          <a:xfrm>
            <a:off x="683568" y="908720"/>
            <a:ext cx="6777038" cy="4700587"/>
          </a:xfrm>
        </p:spPr>
        <p:txBody>
          <a:bodyPr rtlCol="0">
            <a:normAutofit fontScale="85000" lnSpcReduction="20000"/>
          </a:bodyPr>
          <a:lstStyle/>
          <a:p>
            <a:pPr marL="68580" indent="0" eaLnBrk="1" fontAlgn="auto" hangingPunct="1">
              <a:spcAft>
                <a:spcPts val="0"/>
              </a:spcAft>
              <a:buFont typeface="Wingdings 2" pitchFamily="18" charset="2"/>
              <a:buNone/>
              <a:defRPr/>
            </a:pPr>
            <a:r>
              <a:rPr lang="en-IN" b="1" dirty="0"/>
              <a:t>ISRO | ISRO CS 2009 | Question 66</a:t>
            </a:r>
          </a:p>
          <a:p>
            <a:pPr marL="68580" indent="0" eaLnBrk="1" fontAlgn="auto" hangingPunct="1">
              <a:spcAft>
                <a:spcPts val="0"/>
              </a:spcAft>
              <a:buFont typeface="Wingdings 2" pitchFamily="18" charset="2"/>
              <a:buNone/>
              <a:defRPr/>
            </a:pPr>
            <a:r>
              <a:rPr lang="en-IN" dirty="0"/>
              <a:t>Process is:</a:t>
            </a:r>
          </a:p>
          <a:p>
            <a:pPr marL="68580" indent="0" eaLnBrk="1" fontAlgn="auto" hangingPunct="1">
              <a:spcAft>
                <a:spcPts val="0"/>
              </a:spcAft>
              <a:buFont typeface="Wingdings 2" pitchFamily="18" charset="2"/>
              <a:buNone/>
              <a:defRPr/>
            </a:pPr>
            <a:r>
              <a:rPr lang="en-IN" b="1" dirty="0"/>
              <a:t>(A)</a:t>
            </a:r>
            <a:r>
              <a:rPr lang="en-IN" dirty="0"/>
              <a:t> A program in high level language kept on disk</a:t>
            </a:r>
            <a:br>
              <a:rPr lang="en-IN" dirty="0"/>
            </a:br>
            <a:r>
              <a:rPr lang="en-IN" b="1" dirty="0"/>
              <a:t>(B)</a:t>
            </a:r>
            <a:r>
              <a:rPr lang="en-IN" dirty="0"/>
              <a:t> Contents of main memory</a:t>
            </a:r>
            <a:br>
              <a:rPr lang="en-IN" dirty="0"/>
            </a:br>
            <a:r>
              <a:rPr lang="en-IN" b="1" dirty="0"/>
              <a:t>(C)</a:t>
            </a:r>
            <a:r>
              <a:rPr lang="en-IN" dirty="0"/>
              <a:t> A program in execution</a:t>
            </a:r>
            <a:br>
              <a:rPr lang="en-IN" dirty="0"/>
            </a:br>
            <a:r>
              <a:rPr lang="en-IN" b="1" dirty="0"/>
              <a:t>(D)</a:t>
            </a:r>
            <a:r>
              <a:rPr lang="en-IN" dirty="0"/>
              <a:t> A job in secondary memory</a:t>
            </a:r>
            <a:br>
              <a:rPr lang="en-IN" dirty="0"/>
            </a:br>
            <a:r>
              <a:rPr lang="en-IN" dirty="0"/>
              <a:t/>
            </a:r>
            <a:br>
              <a:rPr lang="en-IN" dirty="0"/>
            </a:br>
            <a:r>
              <a:rPr lang="en-IN" dirty="0"/>
              <a:t/>
            </a:r>
            <a:br>
              <a:rPr lang="en-IN" dirty="0"/>
            </a:br>
            <a:r>
              <a:rPr lang="en-IN" b="1" dirty="0"/>
              <a:t>Answer:</a:t>
            </a:r>
            <a:r>
              <a:rPr lang="en-IN" dirty="0"/>
              <a:t> </a:t>
            </a:r>
            <a:r>
              <a:rPr lang="en-IN" b="1" dirty="0"/>
              <a:t>(C)</a:t>
            </a:r>
            <a:r>
              <a:rPr lang="en-IN" dirty="0"/>
              <a:t> </a:t>
            </a:r>
            <a:br>
              <a:rPr lang="en-IN" dirty="0"/>
            </a:br>
            <a:r>
              <a:rPr lang="en-IN" dirty="0"/>
              <a:t/>
            </a:r>
            <a:br>
              <a:rPr lang="en-IN" dirty="0"/>
            </a:br>
            <a:r>
              <a:rPr lang="en-IN" b="1" dirty="0"/>
              <a:t>Explanation:</a:t>
            </a:r>
            <a:r>
              <a:rPr lang="en-IN" dirty="0"/>
              <a:t> A process is termed as a program in execution. Whenever a program needs to be executed, its process image is created inside the main memory and is placed in the ready queue. Later CPU is assigned to the process and it starts its execution.</a:t>
            </a:r>
          </a:p>
          <a:p>
            <a:pPr marL="68580" indent="0" eaLnBrk="1" fontAlgn="auto" hangingPunct="1">
              <a:spcAft>
                <a:spcPts val="0"/>
              </a:spcAft>
              <a:buFont typeface="Wingdings 2" pitchFamily="18" charset="2"/>
              <a:buNone/>
              <a:defRPr/>
            </a:pPr>
            <a:r>
              <a:rPr lang="en-IN" dirty="0"/>
              <a:t>So, option (C) is correct.</a:t>
            </a:r>
          </a:p>
          <a:p>
            <a:pPr indent="-274320" eaLnBrk="1" fontAlgn="auto" hangingPunct="1">
              <a:spcAft>
                <a:spcPts val="0"/>
              </a:spcAft>
              <a:defRPr/>
            </a:pPr>
            <a:endParaRPr lang="en-IN" dirty="0"/>
          </a:p>
        </p:txBody>
      </p:sp>
    </p:spTree>
    <p:extLst>
      <p:ext uri="{BB962C8B-B14F-4D97-AF65-F5344CB8AC3E}">
        <p14:creationId xmlns:p14="http://schemas.microsoft.com/office/powerpoint/2010/main" val="2137924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ABF96E2A-B394-420D-A09C-76B9DA94F90A}" type="datetime1">
              <a:rPr lang="en-IN" altLang="en-US" smtClean="0">
                <a:solidFill>
                  <a:srgbClr val="FEFEFE"/>
                </a:solidFill>
              </a:rPr>
              <a:t>05-09-2023</a:t>
            </a:fld>
            <a:endParaRPr lang="en-US" altLang="en-US" smtClean="0">
              <a:solidFill>
                <a:srgbClr val="FEFEFE"/>
              </a:solidFill>
            </a:endParaRPr>
          </a:p>
        </p:txBody>
      </p:sp>
      <p:sp>
        <p:nvSpPr>
          <p:cNvPr id="23557"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2355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8221BD3F-8C5D-4F3E-B54B-C93BFB4F952D}" type="slidenum">
              <a:rPr lang="en-US" altLang="en-US" smtClean="0">
                <a:solidFill>
                  <a:srgbClr val="FEFEFE"/>
                </a:solidFill>
              </a:rPr>
              <a:pPr/>
              <a:t>8</a:t>
            </a:fld>
            <a:endParaRPr lang="en-US" altLang="en-US" smtClean="0">
              <a:solidFill>
                <a:srgbClr val="FEFEFE"/>
              </a:solidFill>
            </a:endParaRPr>
          </a:p>
        </p:txBody>
      </p:sp>
      <p:sp>
        <p:nvSpPr>
          <p:cNvPr id="3" name="Content Placeholder 2"/>
          <p:cNvSpPr>
            <a:spLocks noGrp="1"/>
          </p:cNvSpPr>
          <p:nvPr>
            <p:ph idx="4294967295"/>
          </p:nvPr>
        </p:nvSpPr>
        <p:spPr>
          <a:xfrm>
            <a:off x="827584" y="908720"/>
            <a:ext cx="6777038" cy="3508375"/>
          </a:xfrm>
        </p:spPr>
        <p:txBody>
          <a:bodyPr rtlCol="0">
            <a:normAutofit fontScale="92500" lnSpcReduction="10000"/>
          </a:bodyPr>
          <a:lstStyle/>
          <a:p>
            <a:pPr marL="68580" indent="0" eaLnBrk="1" fontAlgn="auto" hangingPunct="1">
              <a:spcAft>
                <a:spcPts val="0"/>
              </a:spcAft>
              <a:buFont typeface="Wingdings 2" pitchFamily="18" charset="2"/>
              <a:buNone/>
              <a:defRPr/>
            </a:pPr>
            <a:r>
              <a:rPr lang="en-IN" b="1" dirty="0"/>
              <a:t>ISRO | ISRO CS 2009 | Question 9</a:t>
            </a:r>
          </a:p>
          <a:p>
            <a:pPr marL="68580" indent="0" eaLnBrk="1" fontAlgn="auto" hangingPunct="1">
              <a:spcAft>
                <a:spcPts val="0"/>
              </a:spcAft>
              <a:buFont typeface="Wingdings 2" pitchFamily="18" charset="2"/>
              <a:buNone/>
              <a:defRPr/>
            </a:pPr>
            <a:r>
              <a:rPr lang="en-IN" dirty="0"/>
              <a:t>Which is the correct definition of a valid process transition in an operating system?</a:t>
            </a:r>
            <a:br>
              <a:rPr lang="en-IN" dirty="0"/>
            </a:br>
            <a:r>
              <a:rPr lang="en-IN" b="1" dirty="0"/>
              <a:t>(A)</a:t>
            </a:r>
            <a:r>
              <a:rPr lang="en-IN" dirty="0"/>
              <a:t> Wake up: ready → running</a:t>
            </a:r>
            <a:br>
              <a:rPr lang="en-IN" dirty="0"/>
            </a:br>
            <a:r>
              <a:rPr lang="en-IN" b="1" dirty="0"/>
              <a:t>(B)</a:t>
            </a:r>
            <a:r>
              <a:rPr lang="en-IN" dirty="0"/>
              <a:t> Dispatch: ready → running</a:t>
            </a:r>
            <a:br>
              <a:rPr lang="en-IN" dirty="0"/>
            </a:br>
            <a:r>
              <a:rPr lang="en-IN" b="1" dirty="0"/>
              <a:t>(C)</a:t>
            </a:r>
            <a:r>
              <a:rPr lang="en-IN" dirty="0"/>
              <a:t> Block: ready → running</a:t>
            </a:r>
            <a:br>
              <a:rPr lang="en-IN" dirty="0"/>
            </a:br>
            <a:r>
              <a:rPr lang="en-IN" b="1" dirty="0"/>
              <a:t>(D)</a:t>
            </a:r>
            <a:r>
              <a:rPr lang="en-IN" dirty="0"/>
              <a:t> Timer runout: ready → running</a:t>
            </a:r>
            <a:br>
              <a:rPr lang="en-IN" dirty="0"/>
            </a:br>
            <a:r>
              <a:rPr lang="en-IN" dirty="0"/>
              <a:t/>
            </a:r>
            <a:br>
              <a:rPr lang="en-IN" dirty="0"/>
            </a:br>
            <a:r>
              <a:rPr lang="en-IN" dirty="0"/>
              <a:t/>
            </a:r>
            <a:br>
              <a:rPr lang="en-IN" dirty="0"/>
            </a:br>
            <a:r>
              <a:rPr lang="en-IN" dirty="0"/>
              <a:t/>
            </a:r>
            <a:br>
              <a:rPr lang="en-IN" dirty="0"/>
            </a:br>
            <a:endParaRPr lang="en-IN" dirty="0"/>
          </a:p>
          <a:p>
            <a:pPr indent="-274320" eaLnBrk="1" fontAlgn="auto" hangingPunct="1">
              <a:spcAft>
                <a:spcPts val="0"/>
              </a:spcAft>
              <a:defRPr/>
            </a:pPr>
            <a:endParaRPr lang="en-IN" dirty="0"/>
          </a:p>
        </p:txBody>
      </p:sp>
    </p:spTree>
    <p:extLst>
      <p:ext uri="{BB962C8B-B14F-4D97-AF65-F5344CB8AC3E}">
        <p14:creationId xmlns:p14="http://schemas.microsoft.com/office/powerpoint/2010/main" val="435556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4E29A269-AB38-43D7-AA1F-75599C5F9172}" type="datetime1">
              <a:rPr lang="en-IN" altLang="en-US" smtClean="0">
                <a:solidFill>
                  <a:srgbClr val="FEFEFE"/>
                </a:solidFill>
              </a:rPr>
              <a:t>05-09-2023</a:t>
            </a:fld>
            <a:endParaRPr lang="en-US" altLang="en-US" smtClean="0">
              <a:solidFill>
                <a:srgbClr val="FEFEFE"/>
              </a:solidFill>
            </a:endParaRPr>
          </a:p>
        </p:txBody>
      </p:sp>
      <p:sp>
        <p:nvSpPr>
          <p:cNvPr id="2458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245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FF38208D-3BF0-48C6-BE0B-FC1B48D12180}" type="slidenum">
              <a:rPr lang="en-US" altLang="en-US" smtClean="0">
                <a:solidFill>
                  <a:srgbClr val="FEFEFE"/>
                </a:solidFill>
              </a:rPr>
              <a:pPr/>
              <a:t>9</a:t>
            </a:fld>
            <a:endParaRPr lang="en-US" altLang="en-US" smtClean="0">
              <a:solidFill>
                <a:srgbClr val="FEFEFE"/>
              </a:solidFill>
            </a:endParaRPr>
          </a:p>
        </p:txBody>
      </p:sp>
      <p:sp>
        <p:nvSpPr>
          <p:cNvPr id="3" name="Content Placeholder 2"/>
          <p:cNvSpPr>
            <a:spLocks noGrp="1"/>
          </p:cNvSpPr>
          <p:nvPr>
            <p:ph idx="4294967295"/>
          </p:nvPr>
        </p:nvSpPr>
        <p:spPr>
          <a:xfrm>
            <a:off x="611560" y="817563"/>
            <a:ext cx="6777038" cy="3508375"/>
          </a:xfrm>
        </p:spPr>
        <p:txBody>
          <a:bodyPr rtlCol="0">
            <a:normAutofit fontScale="92500" lnSpcReduction="10000"/>
          </a:bodyPr>
          <a:lstStyle/>
          <a:p>
            <a:pPr marL="68580" indent="0" eaLnBrk="1" fontAlgn="auto" hangingPunct="1">
              <a:spcAft>
                <a:spcPts val="0"/>
              </a:spcAft>
              <a:buFont typeface="Wingdings 2" pitchFamily="18" charset="2"/>
              <a:buNone/>
              <a:defRPr/>
            </a:pPr>
            <a:r>
              <a:rPr lang="en-IN" b="1" dirty="0"/>
              <a:t>ISRO | ISRO CS 2009 | Question 9</a:t>
            </a:r>
          </a:p>
          <a:p>
            <a:pPr marL="68580" indent="0" eaLnBrk="1" fontAlgn="auto" hangingPunct="1">
              <a:spcAft>
                <a:spcPts val="0"/>
              </a:spcAft>
              <a:buFont typeface="Wingdings 2" pitchFamily="18" charset="2"/>
              <a:buNone/>
              <a:defRPr/>
            </a:pPr>
            <a:r>
              <a:rPr lang="en-IN" dirty="0"/>
              <a:t>Which is the correct definition of a valid process transition in an operating system?</a:t>
            </a:r>
            <a:br>
              <a:rPr lang="en-IN" dirty="0"/>
            </a:br>
            <a:r>
              <a:rPr lang="en-IN" b="1" dirty="0"/>
              <a:t>(A)</a:t>
            </a:r>
            <a:r>
              <a:rPr lang="en-IN" dirty="0"/>
              <a:t> Wake up: ready → running</a:t>
            </a:r>
            <a:br>
              <a:rPr lang="en-IN" dirty="0"/>
            </a:br>
            <a:r>
              <a:rPr lang="en-IN" b="1" dirty="0"/>
              <a:t>(B)</a:t>
            </a:r>
            <a:r>
              <a:rPr lang="en-IN" dirty="0"/>
              <a:t> Dispatch: ready → running</a:t>
            </a:r>
            <a:br>
              <a:rPr lang="en-IN" dirty="0"/>
            </a:br>
            <a:r>
              <a:rPr lang="en-IN" b="1" dirty="0"/>
              <a:t>(C)</a:t>
            </a:r>
            <a:r>
              <a:rPr lang="en-IN" dirty="0"/>
              <a:t> Block: ready → running</a:t>
            </a:r>
            <a:br>
              <a:rPr lang="en-IN" dirty="0"/>
            </a:br>
            <a:r>
              <a:rPr lang="en-IN" b="1" dirty="0"/>
              <a:t>(D)</a:t>
            </a:r>
            <a:r>
              <a:rPr lang="en-IN" dirty="0"/>
              <a:t> Timer runout: ready → running</a:t>
            </a:r>
            <a:br>
              <a:rPr lang="en-IN" dirty="0"/>
            </a:br>
            <a:r>
              <a:rPr lang="en-IN" dirty="0"/>
              <a:t/>
            </a:r>
            <a:br>
              <a:rPr lang="en-IN" dirty="0"/>
            </a:br>
            <a:r>
              <a:rPr lang="en-IN" dirty="0"/>
              <a:t/>
            </a:r>
            <a:br>
              <a:rPr lang="en-IN" dirty="0"/>
            </a:br>
            <a:r>
              <a:rPr lang="en-IN" b="1" dirty="0"/>
              <a:t>Answer:</a:t>
            </a:r>
            <a:r>
              <a:rPr lang="en-IN" dirty="0"/>
              <a:t> </a:t>
            </a:r>
            <a:r>
              <a:rPr lang="en-IN" b="1" dirty="0"/>
              <a:t>(B)</a:t>
            </a:r>
            <a:r>
              <a:rPr lang="en-IN" dirty="0"/>
              <a:t> </a:t>
            </a:r>
            <a:br>
              <a:rPr lang="en-IN" dirty="0"/>
            </a:br>
            <a:endParaRPr lang="en-IN" dirty="0"/>
          </a:p>
          <a:p>
            <a:pPr indent="-274320" eaLnBrk="1" fontAlgn="auto" hangingPunct="1">
              <a:spcAft>
                <a:spcPts val="0"/>
              </a:spcAft>
              <a:defRPr/>
            </a:pPr>
            <a:endParaRPr lang="en-IN" dirty="0"/>
          </a:p>
        </p:txBody>
      </p:sp>
      <p:pic>
        <p:nvPicPr>
          <p:cNvPr id="245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0" y="4325938"/>
            <a:ext cx="66357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5503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38</TotalTime>
  <Words>1560</Words>
  <Application>Microsoft Office PowerPoint</Application>
  <PresentationFormat>On-screen Show (4:3)</PresentationFormat>
  <Paragraphs>313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Austin</vt:lpstr>
      <vt:lpstr>2.1 MCQs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MCQs</dc:title>
  <dc:creator>Admin</dc:creator>
  <cp:lastModifiedBy>Admin</cp:lastModifiedBy>
  <cp:revision>9</cp:revision>
  <dcterms:created xsi:type="dcterms:W3CDTF">2020-08-28T09:58:47Z</dcterms:created>
  <dcterms:modified xsi:type="dcterms:W3CDTF">2023-09-05T07:18:25Z</dcterms:modified>
</cp:coreProperties>
</file>