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84" r:id="rId4"/>
    <p:sldId id="310" r:id="rId5"/>
    <p:sldId id="285" r:id="rId6"/>
    <p:sldId id="276" r:id="rId7"/>
    <p:sldId id="288" r:id="rId8"/>
    <p:sldId id="287" r:id="rId9"/>
    <p:sldId id="315" r:id="rId10"/>
    <p:sldId id="316" r:id="rId11"/>
    <p:sldId id="317" r:id="rId12"/>
    <p:sldId id="318" r:id="rId13"/>
    <p:sldId id="319" r:id="rId14"/>
    <p:sldId id="311" r:id="rId15"/>
    <p:sldId id="312" r:id="rId16"/>
    <p:sldId id="313" r:id="rId17"/>
    <p:sldId id="314" r:id="rId18"/>
    <p:sldId id="277" r:id="rId19"/>
    <p:sldId id="321" r:id="rId20"/>
    <p:sldId id="320" r:id="rId21"/>
    <p:sldId id="279" r:id="rId22"/>
    <p:sldId id="258" r:id="rId23"/>
    <p:sldId id="289" r:id="rId24"/>
    <p:sldId id="259" r:id="rId25"/>
    <p:sldId id="322" r:id="rId26"/>
    <p:sldId id="286" r:id="rId27"/>
    <p:sldId id="290" r:id="rId28"/>
    <p:sldId id="291" r:id="rId29"/>
    <p:sldId id="260" r:id="rId30"/>
    <p:sldId id="292" r:id="rId31"/>
    <p:sldId id="323" r:id="rId32"/>
    <p:sldId id="280" r:id="rId33"/>
    <p:sldId id="293" r:id="rId34"/>
    <p:sldId id="261" r:id="rId35"/>
    <p:sldId id="295" r:id="rId36"/>
    <p:sldId id="350" r:id="rId37"/>
    <p:sldId id="294" r:id="rId38"/>
    <p:sldId id="296" r:id="rId39"/>
    <p:sldId id="325" r:id="rId40"/>
    <p:sldId id="297" r:id="rId41"/>
    <p:sldId id="281" r:id="rId42"/>
    <p:sldId id="262" r:id="rId43"/>
    <p:sldId id="299" r:id="rId44"/>
    <p:sldId id="263" r:id="rId45"/>
    <p:sldId id="300" r:id="rId46"/>
    <p:sldId id="302" r:id="rId47"/>
    <p:sldId id="301" r:id="rId48"/>
    <p:sldId id="298" r:id="rId49"/>
    <p:sldId id="326" r:id="rId50"/>
    <p:sldId id="303" r:id="rId51"/>
    <p:sldId id="282" r:id="rId52"/>
    <p:sldId id="264" r:id="rId53"/>
    <p:sldId id="337" r:id="rId54"/>
    <p:sldId id="304" r:id="rId55"/>
    <p:sldId id="265" r:id="rId56"/>
    <p:sldId id="283" r:id="rId57"/>
    <p:sldId id="305" r:id="rId58"/>
    <p:sldId id="306" r:id="rId59"/>
    <p:sldId id="338" r:id="rId60"/>
    <p:sldId id="339" r:id="rId61"/>
    <p:sldId id="340" r:id="rId62"/>
    <p:sldId id="267" r:id="rId63"/>
    <p:sldId id="341" r:id="rId64"/>
    <p:sldId id="324" r:id="rId65"/>
    <p:sldId id="268" r:id="rId66"/>
    <p:sldId id="307" r:id="rId67"/>
    <p:sldId id="336" r:id="rId68"/>
    <p:sldId id="327" r:id="rId69"/>
    <p:sldId id="328" r:id="rId70"/>
    <p:sldId id="351" r:id="rId71"/>
    <p:sldId id="352" r:id="rId72"/>
    <p:sldId id="335" r:id="rId73"/>
    <p:sldId id="269" r:id="rId74"/>
    <p:sldId id="334" r:id="rId75"/>
    <p:sldId id="333" r:id="rId76"/>
    <p:sldId id="329" r:id="rId77"/>
    <p:sldId id="331" r:id="rId78"/>
    <p:sldId id="330" r:id="rId79"/>
    <p:sldId id="356" r:id="rId80"/>
    <p:sldId id="357" r:id="rId81"/>
    <p:sldId id="346" r:id="rId82"/>
    <p:sldId id="347" r:id="rId83"/>
    <p:sldId id="348" r:id="rId84"/>
    <p:sldId id="34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33.295"/>
    </inkml:context>
    <inkml:brush xml:id="br0">
      <inkml:brushProperty name="width" value="0.05292" units="cm"/>
      <inkml:brushProperty name="height" value="0.05292" units="cm"/>
      <inkml:brushProperty name="color" value="#1F497D"/>
    </inkml:brush>
  </inkml:definitions>
  <inkml:trace contextRef="#ctx0" brushRef="#br0">15578 9451,'0'-25,"0"-50,-50-49,-24 75,49-1,0 25,25 25,25 25,49 74,1 50,-1-25,-49-25,0-74,0 0,-25-25,372-471,24-149,-123 99,25-25,-50 248,-124 150,-50 73,-49 50,-25 1,0 24,0 0,0 0</inkml:trace>
  <inkml:trace contextRef="#ctx0" brushRef="#br0" timeOffset="6081.3479">4217 10170,'0'-50,"-25"26,25-1,0 25,0 0,0 0,0 25,25 49,-25-49,50 0,-25-1,-25-24,24-24,51-100,74-100,-50 26,50-50,-25 25,-50 148,-49 26</inkml:trace>
  <inkml:trace contextRef="#ctx0" brushRef="#br0" timeOffset="7788.4455">4192 10641,'0'0,"0"0,-24-25,24 25,0 0,0 25,24 25,1 24,0 1,0-26,0-49,-25 25,24-25,51-124,-1 0,25 25,-24 0,-26 49,-24 25,-25 0,0 25,25 0,-25 0,0 25</inkml:trace>
  <inkml:trace contextRef="#ctx0" brushRef="#br0" timeOffset="9440.54">4242 11063,'0'74,"25"50,0-49,-1-26,-24-24,25-25,-25 0,0 25,25-25,25-50,24-123,-24 73,24-48,25-51,-49 75,-25 99,-25-24,0 49,24 0</inkml:trace>
  <inkml:trace contextRef="#ctx0" brushRef="#br0" timeOffset="11563.6614">4143 9252,'0'-25,"0"125,0 172,0 1,-25 347,-25 149,1 273,24-323,-25 125,50-298,0-249,0-74,0-123,0-26,0-74,0 25,25-25</inkml:trace>
  <inkml:trace contextRef="#ctx0" brushRef="#br0" timeOffset="12509.7155">7516 9351,'0'174,"0"49,0 50,0 298,50 74,-1 396,26-247,-26 99,-24-446,-25-175,25-123,-25-99,0-50,0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22.436"/>
    </inkml:context>
    <inkml:brush xml:id="br0">
      <inkml:brushProperty name="width" value="0.05292" units="cm"/>
      <inkml:brushProperty name="height" value="0.05292" units="cm"/>
      <inkml:brushProperty name="color" value="#1F497D"/>
    </inkml:brush>
  </inkml:definitions>
  <inkml:trace contextRef="#ctx0" brushRef="#br0">21159 15825,'0'-24,"0"-1,0 25,0-25,0 25,0 0,0 25,0 0,0-25,0 49,0-49,0 25,0-25,25 0,-25 25,24 0,1-25,0 0,-25 0,25 0,0 0,24-50,50-74,75-99,49-25,50 0,99-25,-25-99,-123 124,-51 49,-49 75,-74 75,-25 24,0 25,-25-25</inkml:trace>
  <inkml:trace contextRef="#ctx0" brushRef="#br0" timeOffset="2489.1423">20489 9748,'0'0,"25"0,49 0,1 0,-1 0,50 0,0 0,-49 0,-51 0,1 0,0 0,-25 0,0 0,0 25,0 25,0 74,0-25,0-25,0 26,0 73,0 50,25-49,0 0,49 49,-24 124,-1-99,26 0,24 25,-50 74,1-99,0-49,-1-25,-24-1,0 1,-25 74,25-99,-25-50,24-50,-24 1,0 0,0-50,0 24,0-24,25 0,-74 0,-1 0,0 0,-24 0,-50 0,50 0,24 0,0 0,-24 0,-25 0,24-24,51 24,-1 0,25 0,0-25</inkml:trace>
  <inkml:trace contextRef="#ctx0" brushRef="#br0" timeOffset="5327.3048">20911 9872,'-50'0,"25"-25,0 1,1 24,24 0,-25 0,25 0,49-25,26 0,24 0,-24 0,24 1,25-26,-75 50,-24-25,25 25,-50 0,0 0,25 0,-25 0,0 0,0 25,0 0,0 24,0 1,24 49,-24 50,25 0,0-50,0 75,0 49,-25-74,24 49,1-99,-25 1,25 73,-25 1,50-25,-26-75,1 1,-25-1,25-24,0 24,0 25,-1 50,1-25,0-25,-25-49,0 24,0-24,0 0,25-1,-25 1,0 49,25 0,-25-49,0-1,0-24,0-25,0 25,0 0,0 0,0 0,0-25,0 24,0 1,0 0,0 25,0-1,0-24,0 25,0-26,0-24,0 50,0-25,0 0,0-1,0-24,0 25,0 0,0-25,0 25,0-25,0 25,0-25,0 24,0 1,0-25,24 0,-24 25,0-25,0 50,0-1,0-24,0 0,0 24,0-24,0 0,0 25,0-50,0 24,0-24,0 25,0 0,0-25,0 25,0-25,-24 0,-1 25,-50-1,-24-24,25 0,24 0,50 0,-25 0</inkml:trace>
  <inkml:trace contextRef="#ctx0" brushRef="#br0" timeOffset="31280.7892">20340 10269,'0'0,"0"0,-25 0,-49-25,-75 1,-49 24,49 0,50 0,-50 0,25 0,0 0,49 0,26 0,-1 0,-24 0,49 0,0 0,0 0,25 0,-24 0,-26 0,50 0,25 0,-25 0,25 0,49-25,-24 0,-1-49,26-1,-51 50,1 0,-25 25,0 0,0 25,-49 0,24 25,-25-1,1-24,-26 25,50-25,-24-25,49 0,0 0,0 0,0 0,25 24,-1-24,26 0,-25 25,0 0,-1-25,1 25,0-25,-25 25,0-25</inkml:trace>
  <inkml:trace contextRef="#ctx0" brushRef="#br0" timeOffset="33007.888">18877 11013,'25'0,"74"0,25 0,49 0,100 0,-25 0,50 0,-50 0,-124 0,25 0,-75 0,-24 0,-25 0,-25-25,0 25,0-24,-25 24,-25-25,25 25,-49 0,24-25,26 25,-26-25,50 25,50 0,-1 0,1 25,-1 0,26-25,24 25,-74-1,0-24,-25 0,0 50,-50 0,-24-1,-1 75,50-24,1-26,-1-49,0 24,25-49</inkml:trace>
  <inkml:trace contextRef="#ctx0" brushRef="#br0" timeOffset="34797.9903">21208 9426,'25'99,"0"50,-25 0,25 24,0 100,-25-25,0 0,0 224,0-125,0-74,0-25,0 74,0-49,24-50,-24-49,25-75,-25-24,25 24,-25 0,0 25,0-50,0 1,0-1,0-24,0-25,0-1,0 1,0-25,0 25,0-25,0 50,0-50,0 24,0-24,0 25,0-25,-25 75,-24-1,-26-49,26 24,-1-24,25-25,25 0,0 25</inkml:trace>
  <inkml:trace contextRef="#ctx0" brushRef="#br0" timeOffset="35727.0435">22002 7392,'0'0,"25"0,-25 0,25 0,74-25,75 0,49 0,124 25,-74 0,0 0,-124 0,-50 0,-74 0,-25 0,0 0</inkml:trace>
  <inkml:trace contextRef="#ctx0" brushRef="#br0" timeOffset="36520.0889">21283 8434,'25'0,"24"0,150-50,73-24,175-1,-75 1,199 49,-199 0,-100 25,-23 0,-101 25,-123-25,-50 25,-99 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601F9-7D29-48A6-8B37-CB9B8A89E60A}" type="datetimeFigureOut">
              <a:rPr lang="en-US" smtClean="0"/>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AAF4F-65FC-4040-A359-EF3E3074787F}" type="slidenum">
              <a:rPr lang="en-US" smtClean="0"/>
              <a:t>‹#›</a:t>
            </a:fld>
            <a:endParaRPr lang="en-US"/>
          </a:p>
        </p:txBody>
      </p:sp>
    </p:spTree>
    <p:extLst>
      <p:ext uri="{BB962C8B-B14F-4D97-AF65-F5344CB8AC3E}">
        <p14:creationId xmlns:p14="http://schemas.microsoft.com/office/powerpoint/2010/main" val="259198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C300B5-C231-40FC-996A-A49253629217}" type="slidenum">
              <a:rPr lang="en-US" altLang="en-US" smtClean="0">
                <a:latin typeface="Times New Roman" pitchFamily="18" charset="0"/>
              </a:rPr>
              <a:pPr/>
              <a:t>2</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33</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34</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35</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36</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37</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38</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39</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40</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42</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43</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22</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44</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45</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46</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47</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48</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49</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50</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52</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53</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54</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23</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F0B8E26-28F0-4175-AC0A-0F5F1AAF3A65}" type="slidenum">
              <a:rPr lang="en-US" altLang="en-US" smtClean="0">
                <a:latin typeface="Times New Roman" pitchFamily="18" charset="0"/>
              </a:rPr>
              <a:pPr/>
              <a:t>55</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57</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58</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273AD3D-FCF4-46F8-99B0-2324ABD52583}" type="slidenum">
              <a:rPr lang="en-US" altLang="en-US" smtClean="0">
                <a:latin typeface="Times New Roman" pitchFamily="18" charset="0"/>
              </a:rPr>
              <a:pPr/>
              <a:t>62</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64</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65</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66</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68</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69</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70</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24</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71</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72</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73</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74</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75</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76</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77</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78</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25</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27</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28</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29</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30</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34BC1-25F5-4858-8382-95562E6E8567}"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07068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6AB64-B1AF-4DB3-9BBC-1977B978EF42}"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38445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8AA0B-81F2-4986-8638-D23E2A2CDEE4}"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75193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7487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9F50F-929E-4E48-9AE7-A09F429789C0}"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3093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CFE21-683A-4883-BBA2-3DA59ECEA4E9}"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83413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D37E-0E02-421A-82BD-D2A71206AAF2}" type="datetime1">
              <a:rPr lang="en-US" smtClean="0"/>
              <a:t>10/12/2023</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690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545C6-4B33-4318-AB4E-1D50CFF0617E}" type="datetime1">
              <a:rPr lang="en-US" smtClean="0"/>
              <a:t>10/12/2023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54264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EED4-D219-49DF-BDE2-0EE83EBC78FA}"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15773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C017-BB11-4D3C-BCD6-4C9BFE01AEC8}"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15194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90C9E-C8B6-491F-B0BF-5E4962508CE9}"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29304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9AD16-7F6B-4B86-9B6C-D8B2613DC75F}" type="datetime1">
              <a:rPr lang="en-US" smtClean="0"/>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1256-C92D-4BD6-BFB2-640936D6A0E9}" type="slidenum">
              <a:rPr lang="en-US" smtClean="0"/>
              <a:t>‹#›</a:t>
            </a:fld>
            <a:endParaRPr lang="en-US"/>
          </a:p>
        </p:txBody>
      </p:sp>
    </p:spTree>
    <p:extLst>
      <p:ext uri="{BB962C8B-B14F-4D97-AF65-F5344CB8AC3E}">
        <p14:creationId xmlns:p14="http://schemas.microsoft.com/office/powerpoint/2010/main" val="195486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t>Disk Scheduling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6087901-E9F0-4616-BDC0-03CA3D576780}"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a:t>
            </a:fld>
            <a:endParaRPr lang="en-US"/>
          </a:p>
        </p:txBody>
      </p:sp>
    </p:spTree>
    <p:extLst>
      <p:ext uri="{BB962C8B-B14F-4D97-AF65-F5344CB8AC3E}">
        <p14:creationId xmlns:p14="http://schemas.microsoft.com/office/powerpoint/2010/main" val="2967842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F3BCFF18-DAFF-4027-AD0F-F959A670387F}"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10</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9247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27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312EE3E-40B6-4F97-963B-3301119DAFBE}"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11</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16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04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D9E5B29-43C1-40A0-9856-8CD100FEABAF}"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12</a:t>
            </a:fld>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20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711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8BCEB278-C594-4272-8765-FF404EF3E65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13</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53400" cy="422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85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0D2B96-B1B2-490C-ADB6-597225417F09}"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6943725" cy="461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1000" y="6019800"/>
            <a:ext cx="7696200" cy="307777"/>
          </a:xfrm>
          <a:prstGeom prst="rect">
            <a:avLst/>
          </a:prstGeom>
        </p:spPr>
        <p:txBody>
          <a:bodyPr wrap="square">
            <a:spAutoFit/>
          </a:bodyPr>
          <a:lstStyle/>
          <a:p>
            <a:r>
              <a:rPr lang="en-US" sz="1400" dirty="0" smtClean="0"/>
              <a:t>Courtesy-https</a:t>
            </a:r>
            <a:r>
              <a:rPr lang="en-US" sz="1400" dirty="0"/>
              <a:t>://www.cs.cmu.edu/~410-s14/lectures/L27_Disks1.pdf</a:t>
            </a:r>
          </a:p>
        </p:txBody>
      </p:sp>
    </p:spTree>
    <p:extLst>
      <p:ext uri="{BB962C8B-B14F-4D97-AF65-F5344CB8AC3E}">
        <p14:creationId xmlns:p14="http://schemas.microsoft.com/office/powerpoint/2010/main" val="128588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17A4C7-E884-4E18-89EF-4F7E3B362E00}"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160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05535-6033-4B1B-8750-2DA00B6409E4}"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16</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3953"/>
          <a:stretch/>
        </p:blipFill>
        <p:spPr bwMode="auto">
          <a:xfrm>
            <a:off x="838200" y="228600"/>
            <a:ext cx="7162799" cy="139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47875"/>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8" y="1721860"/>
            <a:ext cx="313372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25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AD25AC-D087-43C4-98B5-AFA16A184392}"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772400" cy="460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43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p:txBody>
          <a:bodyPr>
            <a:normAutofit/>
          </a:bodyPr>
          <a:lstStyle/>
          <a:p>
            <a:pPr fontAlgn="base"/>
            <a:r>
              <a:rPr lang="en-US" sz="2400" b="1" u="sng" dirty="0" smtClean="0"/>
              <a:t>Transfer </a:t>
            </a:r>
            <a:r>
              <a:rPr lang="en-US" sz="2400" b="1" u="sng" dirty="0"/>
              <a:t>Time:</a:t>
            </a:r>
            <a:r>
              <a:rPr lang="en-US" sz="2400" dirty="0"/>
              <a:t> Transfer time is the time to transfer the data. It depends on the rotating speed of the disk and number of bytes to be transferred.</a:t>
            </a:r>
          </a:p>
          <a:p>
            <a:pPr fontAlgn="base"/>
            <a:endParaRPr lang="en-US" sz="2400" b="1" u="sng" dirty="0" smtClean="0"/>
          </a:p>
          <a:p>
            <a:pPr fontAlgn="base"/>
            <a:r>
              <a:rPr lang="en-US" sz="2400" b="1" u="sng" dirty="0" smtClean="0"/>
              <a:t>Disk </a:t>
            </a:r>
            <a:r>
              <a:rPr lang="en-US" sz="2400" b="1" u="sng" dirty="0"/>
              <a:t>Access Time:</a:t>
            </a:r>
            <a:r>
              <a:rPr lang="en-US" sz="2400" dirty="0"/>
              <a:t> Disk Access Time is:</a:t>
            </a:r>
          </a:p>
          <a:p>
            <a:pPr marL="0" indent="0">
              <a:buNone/>
            </a:pPr>
            <a:r>
              <a:rPr lang="en-US" sz="2400" dirty="0">
                <a:solidFill>
                  <a:srgbClr val="0070C0"/>
                </a:solidFill>
              </a:rPr>
              <a:t> </a:t>
            </a:r>
            <a:r>
              <a:rPr lang="en-US" sz="2400" dirty="0" smtClean="0">
                <a:solidFill>
                  <a:srgbClr val="0070C0"/>
                </a:solidFill>
              </a:rPr>
              <a:t>    </a:t>
            </a:r>
            <a:r>
              <a:rPr lang="en-US" sz="2400" b="1" dirty="0" smtClean="0">
                <a:solidFill>
                  <a:srgbClr val="0070C0"/>
                </a:solidFill>
              </a:rPr>
              <a:t>Disk Access Time = Seek Time + Rotational Latency + Transfer Time</a:t>
            </a:r>
          </a:p>
        </p:txBody>
      </p:sp>
      <p:sp>
        <p:nvSpPr>
          <p:cNvPr id="4" name="Date Placeholder 3"/>
          <p:cNvSpPr>
            <a:spLocks noGrp="1"/>
          </p:cNvSpPr>
          <p:nvPr>
            <p:ph type="dt" sz="half" idx="10"/>
          </p:nvPr>
        </p:nvSpPr>
        <p:spPr/>
        <p:txBody>
          <a:bodyPr/>
          <a:lstStyle/>
          <a:p>
            <a:fld id="{A0F6EA6A-81AE-45C3-9EC5-929C16F73753}"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18</a:t>
            </a:fld>
            <a:endParaRPr lang="en-US"/>
          </a:p>
        </p:txBody>
      </p:sp>
    </p:spTree>
    <p:extLst>
      <p:ext uri="{BB962C8B-B14F-4D97-AF65-F5344CB8AC3E}">
        <p14:creationId xmlns:p14="http://schemas.microsoft.com/office/powerpoint/2010/main" val="98692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p:txBody>
          <a:bodyPr>
            <a:normAutofit/>
          </a:bodyPr>
          <a:lstStyle/>
          <a:p>
            <a:pPr fontAlgn="base"/>
            <a:r>
              <a:rPr lang="en-US" sz="2400" b="1" u="sng" dirty="0" smtClean="0"/>
              <a:t>Matching track across surfaces are collectively called cylinder</a:t>
            </a:r>
            <a:endParaRPr lang="en-US" sz="2400" b="1" dirty="0" smtClean="0">
              <a:solidFill>
                <a:srgbClr val="0070C0"/>
              </a:solidFill>
            </a:endParaRPr>
          </a:p>
        </p:txBody>
      </p:sp>
      <p:sp>
        <p:nvSpPr>
          <p:cNvPr id="4" name="Date Placeholder 3"/>
          <p:cNvSpPr>
            <a:spLocks noGrp="1"/>
          </p:cNvSpPr>
          <p:nvPr>
            <p:ph type="dt" sz="half" idx="10"/>
          </p:nvPr>
        </p:nvSpPr>
        <p:spPr/>
        <p:txBody>
          <a:bodyPr/>
          <a:lstStyle/>
          <a:p>
            <a:fld id="{78936A4D-FE45-46C3-BCBF-D6FDC2F82EFE}"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01291"/>
            <a:ext cx="17240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200"/>
            <a:ext cx="41624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19840" y="2491560"/>
              <a:ext cx="4893840" cy="2955960"/>
            </p14:xfrm>
          </p:contentPart>
        </mc:Choice>
        <mc:Fallback xmlns="">
          <p:pic>
            <p:nvPicPr>
              <p:cNvPr id="7" name="Ink 6"/>
              <p:cNvPicPr/>
              <p:nvPr/>
            </p:nvPicPr>
            <p:blipFill>
              <a:blip r:embed="rId5"/>
              <a:stretch>
                <a:fillRect/>
              </a:stretch>
            </p:blipFill>
            <p:spPr>
              <a:xfrm>
                <a:off x="1410480" y="2482200"/>
                <a:ext cx="4912560" cy="2974680"/>
              </a:xfrm>
              <a:prstGeom prst="rect">
                <a:avLst/>
              </a:prstGeom>
            </p:spPr>
          </p:pic>
        </mc:Fallback>
      </mc:AlternateContent>
    </p:spTree>
    <p:extLst>
      <p:ext uri="{BB962C8B-B14F-4D97-AF65-F5344CB8AC3E}">
        <p14:creationId xmlns:p14="http://schemas.microsoft.com/office/powerpoint/2010/main" val="2152348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dirty="0" smtClean="0"/>
              <a:t>Disk Scheduling</a:t>
            </a:r>
          </a:p>
        </p:txBody>
      </p:sp>
      <p:sp>
        <p:nvSpPr>
          <p:cNvPr id="19459" name="Rectangle 3"/>
          <p:cNvSpPr>
            <a:spLocks noGrp="1" noChangeArrowheads="1"/>
          </p:cNvSpPr>
          <p:nvPr>
            <p:ph type="body" idx="1"/>
          </p:nvPr>
        </p:nvSpPr>
        <p:spPr>
          <a:xfrm>
            <a:off x="889000" y="1123950"/>
            <a:ext cx="6945313" cy="5146675"/>
          </a:xfrm>
        </p:spPr>
        <p:txBody>
          <a:bodyPr>
            <a:normAutofit/>
          </a:bodyPr>
          <a:lstStyle/>
          <a:p>
            <a:r>
              <a:rPr lang="en-US" altLang="en-US" sz="2400" dirty="0" smtClean="0"/>
              <a:t>The operating system is responsible for using hardware efficiently — </a:t>
            </a:r>
          </a:p>
          <a:p>
            <a:r>
              <a:rPr lang="en-US" altLang="en-US" sz="2400" dirty="0" smtClean="0"/>
              <a:t>for the disk drives, this means having </a:t>
            </a:r>
            <a:r>
              <a:rPr lang="en-US" altLang="en-US" sz="2400" b="1" dirty="0" smtClean="0">
                <a:solidFill>
                  <a:srgbClr val="0070C0"/>
                </a:solidFill>
              </a:rPr>
              <a:t>a fast access time and disk bandwidth</a:t>
            </a:r>
            <a:endParaRPr lang="en-US" altLang="en-US" sz="500" b="1" dirty="0" smtClean="0">
              <a:solidFill>
                <a:srgbClr val="0070C0"/>
              </a:solidFill>
            </a:endParaRPr>
          </a:p>
          <a:p>
            <a:r>
              <a:rPr lang="en-US" altLang="en-US" sz="2400" dirty="0" smtClean="0"/>
              <a:t>Minimize seek time</a:t>
            </a:r>
            <a:endParaRPr lang="en-US" altLang="en-US" sz="500" dirty="0" smtClean="0"/>
          </a:p>
          <a:p>
            <a:r>
              <a:rPr lang="en-US" altLang="en-US" sz="2400" dirty="0" smtClean="0"/>
              <a:t>Seek time </a:t>
            </a:r>
            <a:r>
              <a:rPr lang="en-US" altLang="en-US" sz="2400" dirty="0" smtClean="0">
                <a:sym typeface="Symbol" pitchFamily="18" charset="2"/>
              </a:rPr>
              <a:t> seek distance</a:t>
            </a:r>
            <a:endParaRPr lang="en-US" altLang="en-US" sz="500" dirty="0" smtClean="0">
              <a:sym typeface="Symbol" pitchFamily="18" charset="2"/>
            </a:endParaRPr>
          </a:p>
        </p:txBody>
      </p:sp>
      <p:sp>
        <p:nvSpPr>
          <p:cNvPr id="2" name="Date Placeholder 1"/>
          <p:cNvSpPr>
            <a:spLocks noGrp="1"/>
          </p:cNvSpPr>
          <p:nvPr>
            <p:ph type="dt" sz="half" idx="10"/>
          </p:nvPr>
        </p:nvSpPr>
        <p:spPr/>
        <p:txBody>
          <a:bodyPr/>
          <a:lstStyle/>
          <a:p>
            <a:fld id="{01EE204B-6A5E-4188-BCAB-AB9BC20DF3D6}"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a:t>
            </a:fld>
            <a:endParaRPr lang="en-US"/>
          </a:p>
        </p:txBody>
      </p:sp>
    </p:spTree>
    <p:extLst>
      <p:ext uri="{BB962C8B-B14F-4D97-AF65-F5344CB8AC3E}">
        <p14:creationId xmlns:p14="http://schemas.microsoft.com/office/powerpoint/2010/main" val="232580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a:xfrm>
            <a:off x="381000" y="1600200"/>
            <a:ext cx="4800600" cy="4525963"/>
          </a:xfrm>
        </p:spPr>
        <p:txBody>
          <a:bodyPr>
            <a:normAutofit/>
          </a:bodyPr>
          <a:lstStyle/>
          <a:p>
            <a:pPr fontAlgn="base"/>
            <a:r>
              <a:rPr lang="en-US" sz="2400" b="1" u="sng" dirty="0" smtClean="0"/>
              <a:t>Access within a cylinder is faster</a:t>
            </a:r>
          </a:p>
          <a:p>
            <a:pPr fontAlgn="base"/>
            <a:r>
              <a:rPr lang="en-US" sz="2400" b="1" u="sng" dirty="0" smtClean="0">
                <a:solidFill>
                  <a:srgbClr val="0070C0"/>
                </a:solidFill>
              </a:rPr>
              <a:t>Heads share one arm</a:t>
            </a:r>
          </a:p>
          <a:p>
            <a:pPr lvl="1" fontAlgn="base"/>
            <a:r>
              <a:rPr lang="en-US" sz="2000" b="1" u="sng" dirty="0" smtClean="0">
                <a:solidFill>
                  <a:srgbClr val="0070C0"/>
                </a:solidFill>
              </a:rPr>
              <a:t>All Heads always on same cylinder	</a:t>
            </a:r>
          </a:p>
          <a:p>
            <a:pPr lvl="1" fontAlgn="base"/>
            <a:r>
              <a:rPr lang="en-US" sz="2000" b="1" u="sng" dirty="0" smtClean="0">
                <a:solidFill>
                  <a:srgbClr val="0070C0"/>
                </a:solidFill>
              </a:rPr>
              <a:t>Active Head is aligned, others are closed</a:t>
            </a:r>
            <a:endParaRPr lang="en-US" sz="2000" b="1" dirty="0" smtClean="0">
              <a:solidFill>
                <a:srgbClr val="0070C0"/>
              </a:solidFill>
            </a:endParaRPr>
          </a:p>
        </p:txBody>
      </p:sp>
      <p:sp>
        <p:nvSpPr>
          <p:cNvPr id="4" name="Date Placeholder 3"/>
          <p:cNvSpPr>
            <a:spLocks noGrp="1"/>
          </p:cNvSpPr>
          <p:nvPr>
            <p:ph type="dt" sz="half" idx="10"/>
          </p:nvPr>
        </p:nvSpPr>
        <p:spPr/>
        <p:txBody>
          <a:bodyPr/>
          <a:lstStyle/>
          <a:p>
            <a:fld id="{BAFBDE8A-43FC-4532-AAB3-CDEB95247B62}"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20</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273" y="1676400"/>
            <a:ext cx="374072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6786720" y="2634120"/>
              <a:ext cx="1955880" cy="3099240"/>
            </p14:xfrm>
          </p:contentPart>
        </mc:Choice>
        <mc:Fallback xmlns="">
          <p:pic>
            <p:nvPicPr>
              <p:cNvPr id="7" name="Ink 6"/>
              <p:cNvPicPr/>
              <p:nvPr/>
            </p:nvPicPr>
            <p:blipFill>
              <a:blip r:embed="rId4"/>
              <a:stretch>
                <a:fillRect/>
              </a:stretch>
            </p:blipFill>
            <p:spPr>
              <a:xfrm>
                <a:off x="6777360" y="2624760"/>
                <a:ext cx="1974600" cy="3117960"/>
              </a:xfrm>
              <a:prstGeom prst="rect">
                <a:avLst/>
              </a:prstGeom>
            </p:spPr>
          </p:pic>
        </mc:Fallback>
      </mc:AlternateContent>
    </p:spTree>
    <p:extLst>
      <p:ext uri="{BB962C8B-B14F-4D97-AF65-F5344CB8AC3E}">
        <p14:creationId xmlns:p14="http://schemas.microsoft.com/office/powerpoint/2010/main" val="665715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a:xfrm>
            <a:off x="471054" y="1371600"/>
            <a:ext cx="8229600" cy="4525963"/>
          </a:xfrm>
        </p:spPr>
        <p:txBody>
          <a:bodyPr>
            <a:normAutofit/>
          </a:bodyPr>
          <a:lstStyle/>
          <a:p>
            <a:r>
              <a:rPr lang="en-US" sz="2400" b="1" u="sng" dirty="0" smtClean="0"/>
              <a:t>Disk </a:t>
            </a:r>
            <a:r>
              <a:rPr lang="en-US" sz="2400" b="1" u="sng" dirty="0"/>
              <a:t>Response Time: </a:t>
            </a:r>
            <a:endParaRPr lang="en-US" sz="2400" b="1" u="sng" dirty="0" smtClean="0"/>
          </a:p>
          <a:p>
            <a:r>
              <a:rPr lang="en-US" sz="2400" dirty="0" smtClean="0"/>
              <a:t>Response </a:t>
            </a:r>
            <a:r>
              <a:rPr lang="en-US" sz="2400" dirty="0"/>
              <a:t>Time is the average of time spent by a request waiting to perform its I/O operation. </a:t>
            </a:r>
            <a:endParaRPr lang="en-US" sz="2400" dirty="0" smtClean="0"/>
          </a:p>
          <a:p>
            <a:r>
              <a:rPr lang="en-US" sz="2400" i="1" dirty="0" smtClean="0"/>
              <a:t>Average </a:t>
            </a:r>
            <a:r>
              <a:rPr lang="en-US" sz="2400" i="1" dirty="0"/>
              <a:t>Response time </a:t>
            </a:r>
            <a:r>
              <a:rPr lang="en-US" sz="2400" dirty="0"/>
              <a:t>is the response time of the all requests. </a:t>
            </a:r>
            <a:endParaRPr lang="en-US" sz="2400" dirty="0" smtClean="0"/>
          </a:p>
          <a:p>
            <a:r>
              <a:rPr lang="en-US" sz="2400" i="1" dirty="0" smtClean="0"/>
              <a:t>Variance </a:t>
            </a:r>
            <a:r>
              <a:rPr lang="en-US" sz="2400" i="1" dirty="0"/>
              <a:t>Response Time </a:t>
            </a:r>
            <a:r>
              <a:rPr lang="en-US" sz="2400" dirty="0"/>
              <a:t>is measure of how individual request are serviced with respect to average response time. So the disk scheduling algorithm that gives minimum variance response time is better.</a:t>
            </a:r>
          </a:p>
          <a:p>
            <a:pPr marL="0" indent="0">
              <a:buNone/>
            </a:pP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14"/>
          <a:stretch/>
        </p:blipFill>
        <p:spPr bwMode="auto">
          <a:xfrm>
            <a:off x="484909" y="5078406"/>
            <a:ext cx="8229600" cy="93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1616B182-159A-4317-840E-9883BBFA090F}"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21</a:t>
            </a:fld>
            <a:endParaRPr lang="en-US"/>
          </a:p>
        </p:txBody>
      </p:sp>
    </p:spTree>
    <p:extLst>
      <p:ext uri="{BB962C8B-B14F-4D97-AF65-F5344CB8AC3E}">
        <p14:creationId xmlns:p14="http://schemas.microsoft.com/office/powerpoint/2010/main" val="3538024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dirty="0" smtClean="0"/>
              <a:t>There are many sources of disk I/O request</a:t>
            </a:r>
          </a:p>
          <a:p>
            <a:pPr lvl="1">
              <a:tabLst>
                <a:tab pos="1708150" algn="l"/>
              </a:tabLst>
            </a:pPr>
            <a:r>
              <a:rPr lang="en-US" altLang="en-US" dirty="0" smtClean="0"/>
              <a:t>OS</a:t>
            </a:r>
          </a:p>
          <a:p>
            <a:pPr lvl="1">
              <a:tabLst>
                <a:tab pos="1708150" algn="l"/>
              </a:tabLst>
            </a:pPr>
            <a:r>
              <a:rPr lang="en-US" altLang="en-US" dirty="0" smtClean="0"/>
              <a:t>System processes</a:t>
            </a:r>
          </a:p>
          <a:p>
            <a:pPr lvl="1">
              <a:tabLst>
                <a:tab pos="1708150" algn="l"/>
              </a:tabLst>
            </a:pPr>
            <a:r>
              <a:rPr lang="en-US" altLang="en-US" dirty="0" smtClean="0"/>
              <a:t>Users processes</a:t>
            </a:r>
          </a:p>
        </p:txBody>
      </p:sp>
      <p:sp>
        <p:nvSpPr>
          <p:cNvPr id="2" name="Date Placeholder 1"/>
          <p:cNvSpPr>
            <a:spLocks noGrp="1"/>
          </p:cNvSpPr>
          <p:nvPr>
            <p:ph type="dt" sz="half" idx="10"/>
          </p:nvPr>
        </p:nvSpPr>
        <p:spPr/>
        <p:txBody>
          <a:bodyPr/>
          <a:lstStyle/>
          <a:p>
            <a:fld id="{5792602B-F335-4999-80A3-56F1A646D4C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22</a:t>
            </a:fld>
            <a:endParaRPr lang="en-US"/>
          </a:p>
        </p:txBody>
      </p:sp>
    </p:spTree>
    <p:extLst>
      <p:ext uri="{BB962C8B-B14F-4D97-AF65-F5344CB8AC3E}">
        <p14:creationId xmlns:p14="http://schemas.microsoft.com/office/powerpoint/2010/main" val="4174338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sz="2400" dirty="0" smtClean="0"/>
              <a:t>I/O request includes input or output mode, disk address, memory address, number of sectors to transfer</a:t>
            </a:r>
          </a:p>
          <a:p>
            <a:pPr>
              <a:tabLst>
                <a:tab pos="1708150" algn="l"/>
              </a:tabLst>
            </a:pPr>
            <a:endParaRPr lang="en-US" altLang="en-US" sz="2400" dirty="0" smtClean="0"/>
          </a:p>
          <a:p>
            <a:pPr>
              <a:tabLst>
                <a:tab pos="1708150" algn="l"/>
              </a:tabLst>
            </a:pPr>
            <a:r>
              <a:rPr lang="en-US" altLang="en-US" sz="2400" dirty="0" smtClean="0"/>
              <a:t>OS maintains queue of requests, per disk or device</a:t>
            </a:r>
          </a:p>
          <a:p>
            <a:pPr>
              <a:tabLst>
                <a:tab pos="1708150" algn="l"/>
              </a:tabLst>
            </a:pPr>
            <a:endParaRPr lang="en-US" altLang="en-US" sz="2400" dirty="0" smtClean="0"/>
          </a:p>
          <a:p>
            <a:pPr>
              <a:tabLst>
                <a:tab pos="1708150" algn="l"/>
              </a:tabLst>
            </a:pPr>
            <a:r>
              <a:rPr lang="en-US" altLang="en-US" sz="2400" dirty="0" smtClean="0"/>
              <a:t>Idle disk can immediately work on I/O request, busy disk means work must queue</a:t>
            </a:r>
          </a:p>
          <a:p>
            <a:pPr lvl="1">
              <a:tabLst>
                <a:tab pos="1708150" algn="l"/>
              </a:tabLst>
            </a:pPr>
            <a:r>
              <a:rPr lang="en-US" altLang="en-US" sz="2000" dirty="0" smtClean="0"/>
              <a:t>Optimization algorithms only make sense when a queue exists</a:t>
            </a:r>
          </a:p>
        </p:txBody>
      </p:sp>
      <p:sp>
        <p:nvSpPr>
          <p:cNvPr id="2" name="Date Placeholder 1"/>
          <p:cNvSpPr>
            <a:spLocks noGrp="1"/>
          </p:cNvSpPr>
          <p:nvPr>
            <p:ph type="dt" sz="half" idx="10"/>
          </p:nvPr>
        </p:nvSpPr>
        <p:spPr/>
        <p:txBody>
          <a:bodyPr/>
          <a:lstStyle/>
          <a:p>
            <a:fld id="{1FE976AB-6628-4168-A8C0-D51790006BA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23</a:t>
            </a:fld>
            <a:endParaRPr lang="en-US"/>
          </a:p>
        </p:txBody>
      </p:sp>
    </p:spTree>
    <p:extLst>
      <p:ext uri="{BB962C8B-B14F-4D97-AF65-F5344CB8AC3E}">
        <p14:creationId xmlns:p14="http://schemas.microsoft.com/office/powerpoint/2010/main" val="2530876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800" dirty="0" smtClean="0"/>
              <a:t>Drive controllers </a:t>
            </a:r>
          </a:p>
          <a:p>
            <a:pPr lvl="1">
              <a:tabLst>
                <a:tab pos="1708150" algn="l"/>
              </a:tabLst>
            </a:pPr>
            <a:r>
              <a:rPr lang="en-US" altLang="en-US" sz="2400" dirty="0" smtClean="0"/>
              <a:t>have small buffers and </a:t>
            </a:r>
          </a:p>
          <a:p>
            <a:pPr lvl="1">
              <a:tabLst>
                <a:tab pos="1708150" algn="l"/>
              </a:tabLst>
            </a:pPr>
            <a:r>
              <a:rPr lang="en-US" altLang="en-US" sz="2400" dirty="0" smtClean="0"/>
              <a:t>can manage a queue of I/O requests (of varying </a:t>
            </a:r>
            <a:r>
              <a:rPr lang="ja-JP" altLang="en-US" sz="2400" dirty="0" smtClean="0"/>
              <a:t>“</a:t>
            </a:r>
            <a:r>
              <a:rPr lang="en-US" altLang="ja-JP" sz="2400" dirty="0" smtClean="0"/>
              <a:t>depth</a:t>
            </a:r>
            <a:r>
              <a:rPr lang="ja-JP" altLang="en-US" sz="2400" dirty="0" smtClean="0"/>
              <a:t>”</a:t>
            </a:r>
            <a:r>
              <a:rPr lang="en-US" altLang="ja-JP" sz="2400" dirty="0" smtClean="0"/>
              <a:t>)</a:t>
            </a:r>
            <a:endParaRPr lang="en-US" altLang="en-US" sz="2400" dirty="0" smtClean="0"/>
          </a:p>
        </p:txBody>
      </p:sp>
      <p:sp>
        <p:nvSpPr>
          <p:cNvPr id="2" name="Date Placeholder 1"/>
          <p:cNvSpPr>
            <a:spLocks noGrp="1"/>
          </p:cNvSpPr>
          <p:nvPr>
            <p:ph type="dt" sz="half" idx="10"/>
          </p:nvPr>
        </p:nvSpPr>
        <p:spPr/>
        <p:txBody>
          <a:bodyPr/>
          <a:lstStyle/>
          <a:p>
            <a:fld id="{617A4E61-C745-4E2A-AB2C-C9496FC6B139}"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890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400" dirty="0" smtClean="0"/>
              <a:t>Several algorithms exist to schedule the servicing of disk I/O requests</a:t>
            </a:r>
          </a:p>
          <a:p>
            <a:pPr>
              <a:tabLst>
                <a:tab pos="1708150" algn="l"/>
              </a:tabLst>
            </a:pPr>
            <a:endParaRPr lang="en-US" altLang="en-US" sz="2400" dirty="0" smtClean="0"/>
          </a:p>
          <a:p>
            <a:pPr>
              <a:tabLst>
                <a:tab pos="1708150" algn="l"/>
              </a:tabLst>
            </a:pPr>
            <a:r>
              <a:rPr lang="en-US" altLang="en-US" sz="2400" dirty="0" smtClean="0"/>
              <a:t>The analysis is true for one or many platters</a:t>
            </a:r>
          </a:p>
        </p:txBody>
      </p:sp>
      <p:sp>
        <p:nvSpPr>
          <p:cNvPr id="2" name="Date Placeholder 1"/>
          <p:cNvSpPr>
            <a:spLocks noGrp="1"/>
          </p:cNvSpPr>
          <p:nvPr>
            <p:ph type="dt" sz="half" idx="10"/>
          </p:nvPr>
        </p:nvSpPr>
        <p:spPr/>
        <p:txBody>
          <a:bodyPr/>
          <a:lstStyle/>
          <a:p>
            <a:fld id="{E03B9DA2-2F45-489F-9E47-51EAE58AB743}"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254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Scheduling </a:t>
            </a:r>
            <a:r>
              <a:rPr lang="en-US" dirty="0" smtClean="0"/>
              <a:t>Algorithms</a:t>
            </a:r>
            <a:endParaRPr lang="en-US" dirty="0"/>
          </a:p>
        </p:txBody>
      </p:sp>
      <p:sp>
        <p:nvSpPr>
          <p:cNvPr id="3" name="Content Placeholder 2"/>
          <p:cNvSpPr>
            <a:spLocks noGrp="1"/>
          </p:cNvSpPr>
          <p:nvPr>
            <p:ph idx="1"/>
          </p:nvPr>
        </p:nvSpPr>
        <p:spPr/>
        <p:txBody>
          <a:bodyPr/>
          <a:lstStyle/>
          <a:p>
            <a:pPr marL="0" indent="0">
              <a:buNone/>
            </a:pPr>
            <a:r>
              <a:rPr lang="en-US" sz="2400" dirty="0"/>
              <a:t>There are many Disk Scheduling </a:t>
            </a:r>
            <a:r>
              <a:rPr lang="en-US" sz="2400" dirty="0" smtClean="0"/>
              <a:t>Algorithms-</a:t>
            </a:r>
            <a:endParaRPr lang="en-US" sz="2400" dirty="0"/>
          </a:p>
          <a:p>
            <a:r>
              <a:rPr lang="en-US" sz="2400" dirty="0" smtClean="0"/>
              <a:t>FCFS</a:t>
            </a:r>
          </a:p>
          <a:p>
            <a:r>
              <a:rPr lang="en-US" sz="2400" dirty="0" smtClean="0"/>
              <a:t>SSTF</a:t>
            </a:r>
          </a:p>
          <a:p>
            <a:r>
              <a:rPr lang="en-US" sz="2400" dirty="0" smtClean="0"/>
              <a:t>SCAN</a:t>
            </a:r>
          </a:p>
          <a:p>
            <a:r>
              <a:rPr lang="en-US" sz="2400" dirty="0" smtClean="0"/>
              <a:t>C-SCAN</a:t>
            </a:r>
          </a:p>
          <a:p>
            <a:r>
              <a:rPr lang="en-US" sz="2400" dirty="0" smtClean="0"/>
              <a:t>LOOK</a:t>
            </a:r>
          </a:p>
          <a:p>
            <a:r>
              <a:rPr lang="en-US" sz="2400" dirty="0" smtClean="0"/>
              <a:t>C-LOOK</a:t>
            </a:r>
          </a:p>
          <a:p>
            <a:endParaRPr lang="en-US" dirty="0"/>
          </a:p>
        </p:txBody>
      </p:sp>
      <p:sp>
        <p:nvSpPr>
          <p:cNvPr id="4" name="Date Placeholder 3"/>
          <p:cNvSpPr>
            <a:spLocks noGrp="1"/>
          </p:cNvSpPr>
          <p:nvPr>
            <p:ph type="dt" sz="half" idx="10"/>
          </p:nvPr>
        </p:nvSpPr>
        <p:spPr/>
        <p:txBody>
          <a:bodyPr/>
          <a:lstStyle/>
          <a:p>
            <a:fld id="{54BF77C4-2007-424C-B437-15E4A578B399}"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26</a:t>
            </a:fld>
            <a:endParaRPr lang="en-US"/>
          </a:p>
        </p:txBody>
      </p:sp>
    </p:spTree>
    <p:extLst>
      <p:ext uri="{BB962C8B-B14F-4D97-AF65-F5344CB8AC3E}">
        <p14:creationId xmlns:p14="http://schemas.microsoft.com/office/powerpoint/2010/main" val="2404223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7286625" cy="4781550"/>
          </a:xfrm>
        </p:spPr>
        <p:txBody>
          <a:bodyPr>
            <a:noAutofit/>
          </a:bodyPr>
          <a:lstStyle/>
          <a:p>
            <a:pPr>
              <a:tabLst>
                <a:tab pos="1708150" algn="l"/>
              </a:tabLst>
            </a:pPr>
            <a:r>
              <a:rPr lang="en-US" altLang="en-US" sz="2400" dirty="0" smtClean="0"/>
              <a:t>We illustrate scheduling algorithms with a request queue (0-199)</a:t>
            </a:r>
          </a:p>
          <a:p>
            <a:pPr>
              <a:tabLst>
                <a:tab pos="1708150" algn="l"/>
              </a:tabLst>
            </a:pPr>
            <a:r>
              <a:rPr lang="en-US" altLang="en-US" sz="2400" b="1" dirty="0" smtClean="0">
                <a:solidFill>
                  <a:srgbClr val="0070C0"/>
                </a:solidFill>
              </a:rPr>
              <a:t>Disk Queue with requests for I/O to blocks on cylinders</a:t>
            </a:r>
          </a:p>
          <a:p>
            <a:pPr>
              <a:buFont typeface="Monotype Sorts" pitchFamily="-84" charset="2"/>
              <a:buNone/>
              <a:tabLst>
                <a:tab pos="1708150" algn="l"/>
              </a:tabLst>
            </a:pPr>
            <a:r>
              <a:rPr lang="en-US" altLang="en-US" sz="2400" dirty="0" smtClean="0"/>
              <a:t>		</a:t>
            </a:r>
            <a:br>
              <a:rPr lang="en-US" altLang="en-US" sz="2400" dirty="0" smtClean="0"/>
            </a:br>
            <a:r>
              <a:rPr lang="en-US" altLang="en-US" sz="2400" dirty="0" smtClean="0"/>
              <a:t>	98, 183, 37, 122, 14, 124, 65, 67</a:t>
            </a:r>
          </a:p>
          <a:p>
            <a:pPr>
              <a:tabLst>
                <a:tab pos="1708150" algn="l"/>
              </a:tabLst>
            </a:pPr>
            <a:r>
              <a:rPr lang="en-US" altLang="en-US" sz="2400" b="1" dirty="0" smtClean="0">
                <a:solidFill>
                  <a:srgbClr val="0070C0"/>
                </a:solidFill>
              </a:rPr>
              <a:t>Disk Head is initially at Cylinder 53	</a:t>
            </a:r>
          </a:p>
          <a:p>
            <a:pPr>
              <a:buFont typeface="Monotype Sorts" pitchFamily="-84" charset="2"/>
              <a:buNone/>
              <a:tabLst>
                <a:tab pos="1708150" algn="l"/>
              </a:tabLst>
            </a:pPr>
            <a:r>
              <a:rPr lang="en-US" altLang="en-US" sz="2400" dirty="0" smtClean="0"/>
              <a:t>Head pointer 53</a:t>
            </a:r>
          </a:p>
        </p:txBody>
      </p:sp>
      <p:sp>
        <p:nvSpPr>
          <p:cNvPr id="2" name="Date Placeholder 1"/>
          <p:cNvSpPr>
            <a:spLocks noGrp="1"/>
          </p:cNvSpPr>
          <p:nvPr>
            <p:ph type="dt" sz="half" idx="10"/>
          </p:nvPr>
        </p:nvSpPr>
        <p:spPr/>
        <p:txBody>
          <a:bodyPr/>
          <a:lstStyle/>
          <a:p>
            <a:fld id="{9087269C-89F4-4271-8ED2-D39B0225D53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27</a:t>
            </a:fld>
            <a:endParaRPr lang="en-US"/>
          </a:p>
        </p:txBody>
      </p:sp>
    </p:spTree>
    <p:extLst>
      <p:ext uri="{BB962C8B-B14F-4D97-AF65-F5344CB8AC3E}">
        <p14:creationId xmlns:p14="http://schemas.microsoft.com/office/powerpoint/2010/main" val="3757588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dirty="0" smtClean="0"/>
              <a:t>FCFS</a:t>
            </a:r>
          </a:p>
        </p:txBody>
      </p:sp>
      <p:sp>
        <p:nvSpPr>
          <p:cNvPr id="21507" name="Rectangle 3"/>
          <p:cNvSpPr>
            <a:spLocks noGrp="1" noChangeArrowheads="1"/>
          </p:cNvSpPr>
          <p:nvPr>
            <p:ph type="body" idx="1"/>
          </p:nvPr>
        </p:nvSpPr>
        <p:spPr>
          <a:xfrm>
            <a:off x="874713" y="1023938"/>
            <a:ext cx="7286625" cy="4781550"/>
          </a:xfrm>
        </p:spPr>
        <p:txBody>
          <a:bodyPr>
            <a:noAutofit/>
          </a:bodyPr>
          <a:lstStyle/>
          <a:p>
            <a:r>
              <a:rPr lang="en-US" sz="2400" dirty="0" smtClean="0"/>
              <a:t>Simplest </a:t>
            </a:r>
            <a:r>
              <a:rPr lang="en-US" sz="2400" dirty="0"/>
              <a:t>form of disk </a:t>
            </a:r>
            <a:r>
              <a:rPr lang="en-US" sz="2400" dirty="0" smtClean="0"/>
              <a:t>scheduling</a:t>
            </a:r>
          </a:p>
          <a:p>
            <a:r>
              <a:rPr lang="en-US" sz="2400" dirty="0" smtClean="0"/>
              <a:t> First-come</a:t>
            </a:r>
            <a:r>
              <a:rPr lang="en-US" sz="2400" dirty="0"/>
              <a:t>, </a:t>
            </a:r>
            <a:r>
              <a:rPr lang="en-US" sz="2400" dirty="0" smtClean="0"/>
              <a:t>first-served (</a:t>
            </a:r>
            <a:r>
              <a:rPr lang="en-US" sz="2400" dirty="0"/>
              <a:t>FCFS) algorithm. </a:t>
            </a:r>
            <a:endParaRPr lang="en-US" sz="2400" dirty="0" smtClean="0"/>
          </a:p>
          <a:p>
            <a:r>
              <a:rPr lang="en-US" sz="2400" dirty="0" smtClean="0"/>
              <a:t>Intrinsically fair</a:t>
            </a:r>
          </a:p>
          <a:p>
            <a:r>
              <a:rPr lang="en-US" sz="2400" dirty="0" smtClean="0"/>
              <a:t>Does not provide </a:t>
            </a:r>
            <a:r>
              <a:rPr lang="en-US" sz="2400" dirty="0"/>
              <a:t>the fastest </a:t>
            </a:r>
            <a:r>
              <a:rPr lang="en-US" sz="2400" dirty="0" smtClean="0"/>
              <a:t>service</a:t>
            </a:r>
            <a:endParaRPr lang="en-US" altLang="en-US" sz="2400" dirty="0" smtClean="0"/>
          </a:p>
        </p:txBody>
      </p:sp>
      <p:sp>
        <p:nvSpPr>
          <p:cNvPr id="2" name="Date Placeholder 1"/>
          <p:cNvSpPr>
            <a:spLocks noGrp="1"/>
          </p:cNvSpPr>
          <p:nvPr>
            <p:ph type="dt" sz="half" idx="10"/>
          </p:nvPr>
        </p:nvSpPr>
        <p:spPr/>
        <p:txBody>
          <a:bodyPr/>
          <a:lstStyle/>
          <a:p>
            <a:fld id="{95E3BCAD-661D-4CDA-9872-72786DB8358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28</a:t>
            </a:fld>
            <a:endParaRPr lang="en-US"/>
          </a:p>
        </p:txBody>
      </p:sp>
    </p:spTree>
    <p:extLst>
      <p:ext uri="{BB962C8B-B14F-4D97-AF65-F5344CB8AC3E}">
        <p14:creationId xmlns:p14="http://schemas.microsoft.com/office/powerpoint/2010/main" val="491209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dirty="0">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E99192B-94EA-48FB-BDBD-8A9AC059ED00}"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29</a:t>
            </a:fld>
            <a:endParaRPr lang="en-US"/>
          </a:p>
        </p:txBody>
      </p:sp>
    </p:spTree>
    <p:extLst>
      <p:ext uri="{BB962C8B-B14F-4D97-AF65-F5344CB8AC3E}">
        <p14:creationId xmlns:p14="http://schemas.microsoft.com/office/powerpoint/2010/main" val="322477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Disk scheduling</a:t>
            </a:r>
            <a:endParaRPr lang="en-US" sz="4000" dirty="0"/>
          </a:p>
        </p:txBody>
      </p:sp>
      <p:sp>
        <p:nvSpPr>
          <p:cNvPr id="3" name="Content Placeholder 2"/>
          <p:cNvSpPr>
            <a:spLocks noGrp="1"/>
          </p:cNvSpPr>
          <p:nvPr>
            <p:ph idx="1"/>
          </p:nvPr>
        </p:nvSpPr>
        <p:spPr/>
        <p:txBody>
          <a:bodyPr>
            <a:normAutofit/>
          </a:bodyPr>
          <a:lstStyle/>
          <a:p>
            <a:pPr fontAlgn="base"/>
            <a:r>
              <a:rPr lang="en-US" sz="2400" dirty="0" smtClean="0"/>
              <a:t>Done </a:t>
            </a:r>
            <a:r>
              <a:rPr lang="en-US" sz="2400" dirty="0"/>
              <a:t>by operating systems to schedule I/O requests arriving for the disk. </a:t>
            </a:r>
            <a:endParaRPr lang="en-US" sz="2400" dirty="0" smtClean="0"/>
          </a:p>
          <a:p>
            <a:endParaRPr lang="en-US" dirty="0"/>
          </a:p>
        </p:txBody>
      </p:sp>
      <p:sp>
        <p:nvSpPr>
          <p:cNvPr id="4" name="Date Placeholder 3"/>
          <p:cNvSpPr>
            <a:spLocks noGrp="1"/>
          </p:cNvSpPr>
          <p:nvPr>
            <p:ph type="dt" sz="half" idx="10"/>
          </p:nvPr>
        </p:nvSpPr>
        <p:spPr/>
        <p:txBody>
          <a:bodyPr/>
          <a:lstStyle/>
          <a:p>
            <a:fld id="{28BD0581-883F-4A6F-81F3-A31E10D025D3}"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3</a:t>
            </a:fld>
            <a:endParaRPr lang="en-US"/>
          </a:p>
        </p:txBody>
      </p:sp>
    </p:spTree>
    <p:extLst>
      <p:ext uri="{BB962C8B-B14F-4D97-AF65-F5344CB8AC3E}">
        <p14:creationId xmlns:p14="http://schemas.microsoft.com/office/powerpoint/2010/main" val="2014114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685800" y="1008965"/>
            <a:ext cx="7508795"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285750" indent="-285750">
              <a:buFont typeface="Arial" panose="020B0604020202020204" pitchFamily="34" charset="0"/>
              <a:buChar char="•"/>
            </a:pPr>
            <a:r>
              <a:rPr lang="en-US" sz="2000" dirty="0" smtClean="0">
                <a:latin typeface="+mn-lt"/>
              </a:rPr>
              <a:t>The </a:t>
            </a:r>
            <a:r>
              <a:rPr lang="en-US" sz="2000" dirty="0">
                <a:latin typeface="+mn-lt"/>
              </a:rPr>
              <a:t>wild swing from </a:t>
            </a:r>
            <a:r>
              <a:rPr lang="en-US" sz="2000" b="1" dirty="0">
                <a:solidFill>
                  <a:srgbClr val="0070C0"/>
                </a:solidFill>
                <a:latin typeface="+mn-lt"/>
              </a:rPr>
              <a:t>122 to 14 and then back to 124 </a:t>
            </a:r>
            <a:r>
              <a:rPr lang="en-US" sz="2000" dirty="0">
                <a:latin typeface="+mn-lt"/>
              </a:rPr>
              <a:t>illustrates the </a:t>
            </a:r>
            <a:r>
              <a:rPr lang="en-US" sz="2000" dirty="0" smtClean="0">
                <a:latin typeface="+mn-lt"/>
              </a:rPr>
              <a:t>problem with </a:t>
            </a:r>
            <a:r>
              <a:rPr lang="en-US" sz="2000" dirty="0">
                <a:latin typeface="+mn-lt"/>
              </a:rPr>
              <a:t>this schedule. </a:t>
            </a:r>
            <a:endParaRPr lang="en-US" sz="2000" dirty="0" smtClean="0">
              <a:latin typeface="+mn-lt"/>
            </a:endParaRPr>
          </a:p>
          <a:p>
            <a:pPr marL="285750" indent="-285750">
              <a:buFont typeface="Arial" panose="020B0604020202020204" pitchFamily="34" charset="0"/>
              <a:buChar char="•"/>
            </a:pPr>
            <a:r>
              <a:rPr lang="en-US" sz="2000" dirty="0" smtClean="0">
                <a:latin typeface="+mn-lt"/>
              </a:rPr>
              <a:t>If </a:t>
            </a:r>
            <a:r>
              <a:rPr lang="en-US" sz="2000" dirty="0">
                <a:latin typeface="+mn-lt"/>
              </a:rPr>
              <a:t>the requests for cylinders </a:t>
            </a:r>
            <a:r>
              <a:rPr lang="en-US" sz="2000" b="1" dirty="0">
                <a:solidFill>
                  <a:srgbClr val="0070C0"/>
                </a:solidFill>
                <a:latin typeface="+mn-lt"/>
              </a:rPr>
              <a:t>37 and 14</a:t>
            </a:r>
            <a:r>
              <a:rPr lang="en-US" sz="2000" dirty="0">
                <a:latin typeface="+mn-lt"/>
              </a:rPr>
              <a:t> could be </a:t>
            </a:r>
            <a:r>
              <a:rPr lang="en-US" sz="2000" dirty="0" smtClean="0">
                <a:latin typeface="+mn-lt"/>
              </a:rPr>
              <a:t>serviced together</a:t>
            </a:r>
            <a:r>
              <a:rPr lang="en-US" sz="2000" dirty="0">
                <a:latin typeface="+mn-lt"/>
              </a:rPr>
              <a:t>, </a:t>
            </a:r>
            <a:r>
              <a:rPr lang="en-US" sz="2000" b="1" dirty="0">
                <a:solidFill>
                  <a:srgbClr val="0070C0"/>
                </a:solidFill>
                <a:latin typeface="+mn-lt"/>
              </a:rPr>
              <a:t>before or after the requests for 122 and 124, </a:t>
            </a:r>
            <a:endParaRPr lang="en-US" sz="2000" b="1" dirty="0" smtClean="0">
              <a:solidFill>
                <a:srgbClr val="0070C0"/>
              </a:solidFill>
              <a:latin typeface="+mn-lt"/>
            </a:endParaRPr>
          </a:p>
          <a:p>
            <a:pPr marL="1028700" lvl="1">
              <a:buFont typeface="Arial" panose="020B0604020202020204" pitchFamily="34" charset="0"/>
              <a:buChar char="•"/>
            </a:pPr>
            <a:r>
              <a:rPr lang="en-US" sz="2000" dirty="0" smtClean="0">
                <a:latin typeface="+mn-lt"/>
              </a:rPr>
              <a:t>the </a:t>
            </a:r>
            <a:r>
              <a:rPr lang="en-US" sz="2000" dirty="0">
                <a:latin typeface="+mn-lt"/>
              </a:rPr>
              <a:t>total </a:t>
            </a:r>
            <a:r>
              <a:rPr lang="en-US" sz="2000" b="1" dirty="0">
                <a:solidFill>
                  <a:srgbClr val="0070C0"/>
                </a:solidFill>
                <a:latin typeface="+mn-lt"/>
              </a:rPr>
              <a:t>head </a:t>
            </a:r>
            <a:r>
              <a:rPr lang="en-US" sz="2000" b="1" dirty="0" smtClean="0">
                <a:solidFill>
                  <a:srgbClr val="0070C0"/>
                </a:solidFill>
                <a:latin typeface="+mn-lt"/>
              </a:rPr>
              <a:t>movement </a:t>
            </a:r>
            <a:r>
              <a:rPr lang="en-US" sz="2000" dirty="0" smtClean="0">
                <a:latin typeface="+mn-lt"/>
              </a:rPr>
              <a:t>could </a:t>
            </a:r>
            <a:r>
              <a:rPr lang="en-US" sz="2000" dirty="0">
                <a:latin typeface="+mn-lt"/>
              </a:rPr>
              <a:t>be </a:t>
            </a:r>
            <a:r>
              <a:rPr lang="en-US" sz="2000" b="1" dirty="0">
                <a:solidFill>
                  <a:srgbClr val="0070C0"/>
                </a:solidFill>
                <a:latin typeface="+mn-lt"/>
              </a:rPr>
              <a:t>decreased substantially</a:t>
            </a:r>
            <a:r>
              <a:rPr lang="en-US" sz="2000" dirty="0">
                <a:latin typeface="+mn-lt"/>
              </a:rPr>
              <a:t>, and performance could be thereby improved.</a:t>
            </a:r>
            <a:endParaRPr lang="en-US" altLang="en-US" sz="2000" dirty="0">
              <a:latin typeface="+mn-lt"/>
            </a:endParaRP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3429000"/>
            <a:ext cx="5840412"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70E9174-0CD2-4BEF-99D4-79D1549A2844}"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30</a:t>
            </a:fld>
            <a:endParaRPr lang="en-US"/>
          </a:p>
        </p:txBody>
      </p:sp>
      <p:sp>
        <p:nvSpPr>
          <p:cNvPr id="5" name="Oval 4"/>
          <p:cNvSpPr/>
          <p:nvPr/>
        </p:nvSpPr>
        <p:spPr>
          <a:xfrm>
            <a:off x="1220788" y="5112327"/>
            <a:ext cx="4343400" cy="762000"/>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026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fontAlgn="base"/>
            <a:r>
              <a:rPr lang="en-US" sz="2800" dirty="0" smtClean="0"/>
              <a:t>Maintain Queue of Requests</a:t>
            </a:r>
          </a:p>
          <a:p>
            <a:pPr fontAlgn="base"/>
            <a:r>
              <a:rPr lang="en-US" sz="2800" dirty="0" smtClean="0"/>
              <a:t>Implemented as FIFO Queue</a:t>
            </a:r>
            <a:endParaRPr lang="en-US" dirty="0"/>
          </a:p>
        </p:txBody>
      </p:sp>
      <p:sp>
        <p:nvSpPr>
          <p:cNvPr id="5" name="Date Placeholder 4"/>
          <p:cNvSpPr>
            <a:spLocks noGrp="1"/>
          </p:cNvSpPr>
          <p:nvPr>
            <p:ph type="dt" sz="half" idx="10"/>
          </p:nvPr>
        </p:nvSpPr>
        <p:spPr/>
        <p:txBody>
          <a:bodyPr/>
          <a:lstStyle/>
          <a:p>
            <a:fld id="{E8AF005C-D225-4D3B-958E-E794CFD94283}"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31</a:t>
            </a:fld>
            <a:endParaRPr lang="en-US"/>
          </a:p>
        </p:txBody>
      </p:sp>
    </p:spTree>
    <p:extLst>
      <p:ext uri="{BB962C8B-B14F-4D97-AF65-F5344CB8AC3E}">
        <p14:creationId xmlns:p14="http://schemas.microsoft.com/office/powerpoint/2010/main" val="2733028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marL="0" indent="0" fontAlgn="base">
              <a:buNone/>
            </a:pPr>
            <a:r>
              <a:rPr lang="en-US" sz="2400" dirty="0" smtClean="0"/>
              <a:t>Advantages</a:t>
            </a:r>
            <a:r>
              <a:rPr lang="en-US" sz="2400" dirty="0"/>
              <a:t>:</a:t>
            </a:r>
          </a:p>
          <a:p>
            <a:pPr fontAlgn="base"/>
            <a:r>
              <a:rPr lang="en-US" sz="2400" b="1" dirty="0">
                <a:solidFill>
                  <a:srgbClr val="0070C0"/>
                </a:solidFill>
              </a:rPr>
              <a:t>Every request gets a fair chance</a:t>
            </a:r>
          </a:p>
          <a:p>
            <a:pPr fontAlgn="base"/>
            <a:r>
              <a:rPr lang="en-US" sz="2400" dirty="0"/>
              <a:t>No indefinite postponement</a:t>
            </a:r>
          </a:p>
          <a:p>
            <a:pPr marL="0" indent="0" fontAlgn="base">
              <a:buNone/>
            </a:pPr>
            <a:endParaRPr lang="en-US" sz="2400" dirty="0" smtClean="0"/>
          </a:p>
          <a:p>
            <a:pPr marL="0" indent="0" fontAlgn="base">
              <a:buNone/>
            </a:pPr>
            <a:r>
              <a:rPr lang="en-US" sz="2400" dirty="0" smtClean="0"/>
              <a:t>Disadvantages</a:t>
            </a:r>
            <a:r>
              <a:rPr lang="en-US" sz="2400" dirty="0"/>
              <a:t>:</a:t>
            </a:r>
          </a:p>
          <a:p>
            <a:pPr fontAlgn="base"/>
            <a:r>
              <a:rPr lang="en-US" sz="2400" b="1" dirty="0">
                <a:solidFill>
                  <a:srgbClr val="0070C0"/>
                </a:solidFill>
              </a:rPr>
              <a:t>Does not try to optimize seek time</a:t>
            </a:r>
          </a:p>
          <a:p>
            <a:pPr fontAlgn="base"/>
            <a:r>
              <a:rPr lang="en-US" sz="2400" dirty="0"/>
              <a:t>May not provide the best possible </a:t>
            </a:r>
            <a:r>
              <a:rPr lang="en-US" sz="2400" dirty="0" smtClean="0"/>
              <a:t>service</a:t>
            </a:r>
          </a:p>
          <a:p>
            <a:pPr fontAlgn="base"/>
            <a:r>
              <a:rPr lang="en-US" sz="2400" b="1" dirty="0" smtClean="0">
                <a:solidFill>
                  <a:srgbClr val="0070C0"/>
                </a:solidFill>
              </a:rPr>
              <a:t>Unacceptably High Response time</a:t>
            </a:r>
            <a:endParaRPr lang="en-US" sz="2400" b="1" dirty="0">
              <a:solidFill>
                <a:srgbClr val="0070C0"/>
              </a:solidFill>
            </a:endParaRPr>
          </a:p>
          <a:p>
            <a:endParaRPr lang="en-US" dirty="0"/>
          </a:p>
        </p:txBody>
      </p:sp>
      <p:sp>
        <p:nvSpPr>
          <p:cNvPr id="5" name="Date Placeholder 4"/>
          <p:cNvSpPr>
            <a:spLocks noGrp="1"/>
          </p:cNvSpPr>
          <p:nvPr>
            <p:ph type="dt" sz="half" idx="10"/>
          </p:nvPr>
        </p:nvSpPr>
        <p:spPr/>
        <p:txBody>
          <a:bodyPr/>
          <a:lstStyle/>
          <a:p>
            <a:fld id="{443903C9-57C2-44F3-8A57-059298B0FA7D}"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32</a:t>
            </a:fld>
            <a:endParaRPr lang="en-US"/>
          </a:p>
        </p:txBody>
      </p:sp>
    </p:spTree>
    <p:extLst>
      <p:ext uri="{BB962C8B-B14F-4D97-AF65-F5344CB8AC3E}">
        <p14:creationId xmlns:p14="http://schemas.microsoft.com/office/powerpoint/2010/main" val="399498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sz="2400" dirty="0" smtClean="0"/>
              <a:t>Service </a:t>
            </a:r>
            <a:r>
              <a:rPr lang="en-US" sz="2400" dirty="0"/>
              <a:t>all the </a:t>
            </a:r>
            <a:r>
              <a:rPr lang="en-US" sz="2400" b="1" dirty="0">
                <a:solidFill>
                  <a:srgbClr val="0070C0"/>
                </a:solidFill>
              </a:rPr>
              <a:t>requests close to the current head </a:t>
            </a:r>
            <a:r>
              <a:rPr lang="en-US" sz="2400" b="1" dirty="0" smtClean="0">
                <a:solidFill>
                  <a:srgbClr val="0070C0"/>
                </a:solidFill>
              </a:rPr>
              <a:t>position</a:t>
            </a:r>
            <a:r>
              <a:rPr lang="en-US" sz="2400" dirty="0" smtClean="0"/>
              <a:t> before </a:t>
            </a:r>
            <a:r>
              <a:rPr lang="en-US" sz="2400" dirty="0"/>
              <a:t>moving the head far to service </a:t>
            </a:r>
            <a:r>
              <a:rPr lang="en-US" sz="2400" dirty="0" smtClean="0"/>
              <a:t>other</a:t>
            </a:r>
          </a:p>
          <a:p>
            <a:endParaRPr lang="en-US" altLang="en-US" sz="2400" dirty="0" smtClean="0"/>
          </a:p>
          <a:p>
            <a:r>
              <a:rPr lang="en-US" altLang="en-US" sz="2400" dirty="0" smtClean="0"/>
              <a:t>Shortest </a:t>
            </a:r>
            <a:r>
              <a:rPr lang="en-US" altLang="en-US" sz="2400" dirty="0"/>
              <a:t>Seek Time First selects the </a:t>
            </a:r>
            <a:r>
              <a:rPr lang="en-US" altLang="en-US" sz="2400" b="1" dirty="0">
                <a:solidFill>
                  <a:srgbClr val="0070C0"/>
                </a:solidFill>
              </a:rPr>
              <a:t>request with the minimum seek time</a:t>
            </a:r>
            <a:r>
              <a:rPr lang="en-US" altLang="en-US" sz="2400" dirty="0"/>
              <a:t> from the current head </a:t>
            </a:r>
            <a:r>
              <a:rPr lang="en-US" altLang="en-US" sz="2400" dirty="0" smtClean="0"/>
              <a:t>position</a:t>
            </a:r>
          </a:p>
        </p:txBody>
      </p:sp>
      <p:sp>
        <p:nvSpPr>
          <p:cNvPr id="2" name="Date Placeholder 1"/>
          <p:cNvSpPr>
            <a:spLocks noGrp="1"/>
          </p:cNvSpPr>
          <p:nvPr>
            <p:ph type="dt" sz="half" idx="10"/>
          </p:nvPr>
        </p:nvSpPr>
        <p:spPr/>
        <p:txBody>
          <a:bodyPr/>
          <a:lstStyle/>
          <a:p>
            <a:fld id="{A65B6AA0-8E08-45D3-8829-02B0D8DCDD3F}"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33</a:t>
            </a:fld>
            <a:endParaRPr lang="en-US"/>
          </a:p>
        </p:txBody>
      </p:sp>
    </p:spTree>
    <p:extLst>
      <p:ext uri="{BB962C8B-B14F-4D97-AF65-F5344CB8AC3E}">
        <p14:creationId xmlns:p14="http://schemas.microsoft.com/office/powerpoint/2010/main" val="1665761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altLang="en-US" sz="2000" dirty="0" smtClean="0"/>
              <a:t>Illustration shows total head movement of 236 cylinders</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781799"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DC2B5FD-46F7-4D51-923E-365727FB8F55}"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34</a:t>
            </a:fld>
            <a:endParaRPr lang="en-US"/>
          </a:p>
        </p:txBody>
      </p:sp>
    </p:spTree>
    <p:extLst>
      <p:ext uri="{BB962C8B-B14F-4D97-AF65-F5344CB8AC3E}">
        <p14:creationId xmlns:p14="http://schemas.microsoft.com/office/powerpoint/2010/main" val="2721258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The </a:t>
            </a:r>
            <a:r>
              <a:rPr lang="en-US" sz="2400" dirty="0"/>
              <a:t>closest request to the initial </a:t>
            </a:r>
            <a:r>
              <a:rPr lang="en-US" sz="2400" dirty="0" smtClean="0"/>
              <a:t>head position </a:t>
            </a:r>
            <a:r>
              <a:rPr lang="en-US" sz="2400" dirty="0"/>
              <a:t>(53) is at cylinder 65. </a:t>
            </a:r>
            <a:endParaRPr lang="en-US" sz="2400" dirty="0" smtClean="0"/>
          </a:p>
          <a:p>
            <a:r>
              <a:rPr lang="en-US" sz="2400" dirty="0" smtClean="0"/>
              <a:t>At </a:t>
            </a:r>
            <a:r>
              <a:rPr lang="en-US" sz="2400" dirty="0"/>
              <a:t>cylinder 65, the next </a:t>
            </a:r>
            <a:r>
              <a:rPr lang="en-US" sz="2400" dirty="0" smtClean="0"/>
              <a:t>closest is  cylinder </a:t>
            </a:r>
            <a:r>
              <a:rPr lang="en-US" sz="2400" dirty="0"/>
              <a:t>67. </a:t>
            </a:r>
            <a:endParaRPr 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35</a:t>
            </a:fld>
            <a:endParaRPr lang="en-US"/>
          </a:p>
        </p:txBody>
      </p:sp>
    </p:spTree>
    <p:extLst>
      <p:ext uri="{BB962C8B-B14F-4D97-AF65-F5344CB8AC3E}">
        <p14:creationId xmlns:p14="http://schemas.microsoft.com/office/powerpoint/2010/main" val="1692584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From there, the request at cylinder 37 is closer than the one at 98, so 37 is served next. </a:t>
            </a:r>
          </a:p>
          <a:p>
            <a:pPr lvl="1"/>
            <a:r>
              <a:rPr lang="en-US" sz="2400" dirty="0" smtClean="0"/>
              <a:t>67-37=30</a:t>
            </a:r>
          </a:p>
          <a:p>
            <a:pPr lvl="1"/>
            <a:r>
              <a:rPr lang="en-US" sz="2400" dirty="0" smtClean="0"/>
              <a:t>98-67=31</a:t>
            </a:r>
          </a:p>
          <a:p>
            <a:r>
              <a:rPr lang="en-US" sz="2400" dirty="0" smtClean="0"/>
              <a:t>Continuing, we service the request at cylinder 14, then 98, 122, 124, and finally 183 </a:t>
            </a:r>
          </a:p>
          <a:p>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36</a:t>
            </a:fld>
            <a:endParaRPr lang="en-US"/>
          </a:p>
        </p:txBody>
      </p:sp>
    </p:spTree>
    <p:extLst>
      <p:ext uri="{BB962C8B-B14F-4D97-AF65-F5344CB8AC3E}">
        <p14:creationId xmlns:p14="http://schemas.microsoft.com/office/powerpoint/2010/main" val="895028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b="1" dirty="0" smtClean="0"/>
              <a:t>A </a:t>
            </a:r>
            <a:r>
              <a:rPr lang="en-US" sz="2400" b="1" dirty="0"/>
              <a:t>total head movement of </a:t>
            </a:r>
            <a:r>
              <a:rPr lang="en-US" sz="2400" b="1" dirty="0">
                <a:solidFill>
                  <a:srgbClr val="0070C0"/>
                </a:solidFill>
              </a:rPr>
              <a:t>only 236 </a:t>
            </a:r>
            <a:r>
              <a:rPr lang="en-US" sz="2400" b="1" dirty="0" smtClean="0">
                <a:solidFill>
                  <a:srgbClr val="0070C0"/>
                </a:solidFill>
              </a:rPr>
              <a:t>cylinders-</a:t>
            </a:r>
          </a:p>
          <a:p>
            <a:r>
              <a:rPr lang="en-US" sz="2400" b="1" dirty="0" smtClean="0">
                <a:solidFill>
                  <a:srgbClr val="0070C0"/>
                </a:solidFill>
              </a:rPr>
              <a:t>In FCFS, 640 cylinders, </a:t>
            </a:r>
          </a:p>
          <a:p>
            <a:r>
              <a:rPr lang="en-US" sz="2400" dirty="0" smtClean="0"/>
              <a:t>SSTF-Little </a:t>
            </a:r>
            <a:r>
              <a:rPr lang="en-US" sz="2400" dirty="0"/>
              <a:t>more than </a:t>
            </a:r>
            <a:r>
              <a:rPr lang="en-US" sz="2400" dirty="0" smtClean="0"/>
              <a:t>one-third of </a:t>
            </a:r>
            <a:r>
              <a:rPr lang="en-US" sz="2400" dirty="0"/>
              <a:t>the distance needed for FCFS scheduling </a:t>
            </a:r>
            <a:endParaRPr lang="en-US" sz="2400" dirty="0" smtClean="0"/>
          </a:p>
          <a:p>
            <a:r>
              <a:rPr lang="en-US" sz="2400" dirty="0" smtClean="0"/>
              <a:t>This algorithm </a:t>
            </a:r>
            <a:r>
              <a:rPr lang="en-US" sz="2400" dirty="0"/>
              <a:t>gives a substantial improvement in performance.</a:t>
            </a:r>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3505200"/>
            <a:ext cx="6781799" cy="262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A26E9-B66D-4C79-9E3D-9DA4961DC4DA}"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37</a:t>
            </a:fld>
            <a:endParaRPr lang="en-US"/>
          </a:p>
        </p:txBody>
      </p:sp>
    </p:spTree>
    <p:extLst>
      <p:ext uri="{BB962C8B-B14F-4D97-AF65-F5344CB8AC3E}">
        <p14:creationId xmlns:p14="http://schemas.microsoft.com/office/powerpoint/2010/main" val="1202196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altLang="en-US" sz="2400" dirty="0"/>
              <a:t>SSTF scheduling is a form of SJF scheduling; may </a:t>
            </a:r>
            <a:r>
              <a:rPr lang="en-US" altLang="en-US" sz="2400" b="1" dirty="0">
                <a:solidFill>
                  <a:srgbClr val="0070C0"/>
                </a:solidFill>
              </a:rPr>
              <a:t>cause starvation </a:t>
            </a:r>
            <a:r>
              <a:rPr lang="en-US" altLang="en-US" sz="2400" dirty="0"/>
              <a:t>of some requests</a:t>
            </a:r>
          </a:p>
          <a:p>
            <a:endParaRPr lang="en-US" sz="2400" dirty="0" smtClean="0"/>
          </a:p>
          <a:p>
            <a:endParaRPr lang="en-US" sz="2400" dirty="0"/>
          </a:p>
          <a:p>
            <a:r>
              <a:rPr lang="en-US" sz="2400" dirty="0" smtClean="0"/>
              <a:t>How??</a:t>
            </a:r>
          </a:p>
          <a:p>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38</a:t>
            </a:fld>
            <a:endParaRPr lang="en-US"/>
          </a:p>
        </p:txBody>
      </p:sp>
    </p:spTree>
    <p:extLst>
      <p:ext uri="{BB962C8B-B14F-4D97-AF65-F5344CB8AC3E}">
        <p14:creationId xmlns:p14="http://schemas.microsoft.com/office/powerpoint/2010/main" val="3882267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sz="2400" dirty="0" smtClean="0"/>
              <a:t>If Requests are for </a:t>
            </a:r>
            <a:r>
              <a:rPr lang="en-US" sz="2400" dirty="0"/>
              <a:t>cylinders 14 and </a:t>
            </a:r>
            <a:r>
              <a:rPr lang="en-US" sz="2400" dirty="0" smtClean="0"/>
              <a:t>186?? </a:t>
            </a:r>
            <a:endParaRPr lang="en-US" sz="2400" dirty="0"/>
          </a:p>
          <a:p>
            <a:r>
              <a:rPr lang="en-US" sz="2400" dirty="0" smtClean="0"/>
              <a:t>While </a:t>
            </a:r>
            <a:r>
              <a:rPr lang="en-US" sz="2400" dirty="0"/>
              <a:t>the request from 14 is </a:t>
            </a:r>
            <a:r>
              <a:rPr lang="en-US" sz="2400" dirty="0" smtClean="0"/>
              <a:t>being  serviced</a:t>
            </a:r>
            <a:r>
              <a:rPr lang="en-US" sz="2400" dirty="0"/>
              <a:t>, a new request near 14 arrives. </a:t>
            </a:r>
            <a:endParaRPr lang="en-US" sz="2400" dirty="0" smtClean="0"/>
          </a:p>
          <a:p>
            <a:pPr lvl="1"/>
            <a:r>
              <a:rPr lang="en-US" sz="2400" dirty="0" smtClean="0"/>
              <a:t>This </a:t>
            </a:r>
            <a:r>
              <a:rPr lang="en-US" sz="2400" dirty="0"/>
              <a:t>new request will be </a:t>
            </a:r>
            <a:r>
              <a:rPr lang="en-US" sz="2400" dirty="0" smtClean="0"/>
              <a:t>serviced next</a:t>
            </a:r>
            <a:r>
              <a:rPr lang="en-US" sz="2400" dirty="0"/>
              <a:t>, </a:t>
            </a:r>
            <a:r>
              <a:rPr lang="en-US" sz="2400" b="1" dirty="0">
                <a:solidFill>
                  <a:srgbClr val="0070C0"/>
                </a:solidFill>
              </a:rPr>
              <a:t>making the request at 186 wait. </a:t>
            </a:r>
            <a:endParaRPr lang="en-US" sz="2400" b="1" dirty="0" smtClean="0">
              <a:solidFill>
                <a:srgbClr val="0070C0"/>
              </a:solidFill>
            </a:endParaRPr>
          </a:p>
          <a:p>
            <a:r>
              <a:rPr lang="en-US" sz="2400" dirty="0" smtClean="0"/>
              <a:t>While </a:t>
            </a:r>
            <a:r>
              <a:rPr lang="en-US" sz="2400" dirty="0"/>
              <a:t>this request is being serviced</a:t>
            </a:r>
            <a:r>
              <a:rPr lang="en-US" sz="2400" dirty="0" smtClean="0"/>
              <a:t>, another </a:t>
            </a:r>
            <a:r>
              <a:rPr lang="en-US" sz="2400" dirty="0"/>
              <a:t>request close to 14 could arrive. </a:t>
            </a:r>
            <a:endParaRPr lang="en-US" sz="2400" dirty="0" smtClean="0"/>
          </a:p>
          <a:p>
            <a:pPr lvl="1"/>
            <a:r>
              <a:rPr lang="en-US" sz="2400" dirty="0" smtClean="0"/>
              <a:t>A continual </a:t>
            </a:r>
            <a:r>
              <a:rPr lang="en-US" sz="2400" dirty="0"/>
              <a:t>stream of </a:t>
            </a:r>
            <a:r>
              <a:rPr lang="en-US" sz="2400" dirty="0" smtClean="0"/>
              <a:t>requests near </a:t>
            </a:r>
            <a:r>
              <a:rPr lang="en-US" sz="2400" dirty="0"/>
              <a:t>one another could cause the request for </a:t>
            </a:r>
            <a:r>
              <a:rPr lang="en-US" sz="2400" b="1" dirty="0">
                <a:solidFill>
                  <a:srgbClr val="0070C0"/>
                </a:solidFill>
              </a:rPr>
              <a:t>cylinder 186 to wait indefinitely.</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39</a:t>
            </a:fld>
            <a:endParaRPr lang="en-US"/>
          </a:p>
        </p:txBody>
      </p:sp>
    </p:spTree>
    <p:extLst>
      <p:ext uri="{BB962C8B-B14F-4D97-AF65-F5344CB8AC3E}">
        <p14:creationId xmlns:p14="http://schemas.microsoft.com/office/powerpoint/2010/main" val="9921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a:t>
            </a:r>
            <a:endParaRPr lang="en-US" dirty="0"/>
          </a:p>
        </p:txBody>
      </p:sp>
      <p:sp>
        <p:nvSpPr>
          <p:cNvPr id="3" name="Content Placeholder 2"/>
          <p:cNvSpPr>
            <a:spLocks noGrp="1"/>
          </p:cNvSpPr>
          <p:nvPr>
            <p:ph idx="1"/>
          </p:nvPr>
        </p:nvSpPr>
        <p:spPr/>
        <p:txBody>
          <a:bodyPr>
            <a:normAutofit/>
          </a:bodyPr>
          <a:lstStyle/>
          <a:p>
            <a:r>
              <a:rPr lang="en-US" sz="2400" dirty="0"/>
              <a:t>A hard disk drive (HDD), hard disk, hard drive, or fixed </a:t>
            </a:r>
            <a:r>
              <a:rPr lang="en-US" sz="2400" dirty="0" smtClean="0"/>
              <a:t>disk</a:t>
            </a:r>
          </a:p>
          <a:p>
            <a:r>
              <a:rPr lang="en-US" sz="2400" dirty="0" smtClean="0"/>
              <a:t>Is </a:t>
            </a:r>
            <a:r>
              <a:rPr lang="en-US" sz="2400" dirty="0"/>
              <a:t>an electro-mechanical data storage device that stores and retrieves digital data </a:t>
            </a:r>
            <a:r>
              <a:rPr lang="en-US" sz="2400" dirty="0" smtClean="0"/>
              <a:t>using </a:t>
            </a:r>
            <a:r>
              <a:rPr lang="en-US" sz="2400" dirty="0"/>
              <a:t>magnetic storage and one or more rigid rapidly rotating platters coated with magnetic material. </a:t>
            </a:r>
            <a:endParaRPr lang="en-US" sz="2400" dirty="0" smtClean="0"/>
          </a:p>
          <a:p>
            <a:r>
              <a:rPr lang="en-US" sz="2400" dirty="0" smtClean="0"/>
              <a:t>The </a:t>
            </a:r>
            <a:r>
              <a:rPr lang="en-US" sz="2400" dirty="0"/>
              <a:t>platters are paired with magnetic heads, usually arranged on a moving actuator arm, which read and write data to the platter </a:t>
            </a:r>
            <a:r>
              <a:rPr lang="en-US" sz="2400" dirty="0" smtClean="0"/>
              <a:t>surfaces.</a:t>
            </a:r>
          </a:p>
          <a:p>
            <a:r>
              <a:rPr lang="en-US" sz="2400" dirty="0" smtClean="0"/>
              <a:t>Data </a:t>
            </a:r>
            <a:r>
              <a:rPr lang="en-US" sz="2400" dirty="0"/>
              <a:t>is accessed in a random-access manner, </a:t>
            </a:r>
            <a:r>
              <a:rPr lang="en-US" sz="2400" dirty="0" smtClean="0"/>
              <a:t>individual </a:t>
            </a:r>
            <a:r>
              <a:rPr lang="en-US" sz="2400" dirty="0"/>
              <a:t>blocks of data can be stored and retrieved in any order.</a:t>
            </a:r>
          </a:p>
        </p:txBody>
      </p:sp>
      <p:sp>
        <p:nvSpPr>
          <p:cNvPr id="4" name="Date Placeholder 3"/>
          <p:cNvSpPr>
            <a:spLocks noGrp="1"/>
          </p:cNvSpPr>
          <p:nvPr>
            <p:ph type="dt" sz="half" idx="10"/>
          </p:nvPr>
        </p:nvSpPr>
        <p:spPr/>
        <p:txBody>
          <a:bodyPr/>
          <a:lstStyle/>
          <a:p>
            <a:fld id="{720A4653-7A81-4AC1-9E2F-F3057867B39C}"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a:t>
            </a:fld>
            <a:endParaRPr lang="en-US"/>
          </a:p>
        </p:txBody>
      </p:sp>
    </p:spTree>
    <p:extLst>
      <p:ext uri="{BB962C8B-B14F-4D97-AF65-F5344CB8AC3E}">
        <p14:creationId xmlns:p14="http://schemas.microsoft.com/office/powerpoint/2010/main" val="416887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8707" y="-76200"/>
            <a:ext cx="8229600" cy="576262"/>
          </a:xfrm>
        </p:spPr>
        <p:txBody>
          <a:bodyPr>
            <a:normAutofit fontScale="90000"/>
          </a:bodyPr>
          <a:lstStyle/>
          <a:p>
            <a:pPr eaLnBrk="1" hangingPunct="1"/>
            <a:r>
              <a:rPr lang="en-US" altLang="en-US" dirty="0" smtClean="0"/>
              <a:t>SSTF</a:t>
            </a:r>
          </a:p>
        </p:txBody>
      </p:sp>
      <p:sp>
        <p:nvSpPr>
          <p:cNvPr id="23555" name="Rectangle 3"/>
          <p:cNvSpPr>
            <a:spLocks noGrp="1" noChangeArrowheads="1"/>
          </p:cNvSpPr>
          <p:nvPr>
            <p:ph type="body" idx="1"/>
          </p:nvPr>
        </p:nvSpPr>
        <p:spPr>
          <a:xfrm>
            <a:off x="561107" y="381000"/>
            <a:ext cx="7924800" cy="4530725"/>
          </a:xfrm>
        </p:spPr>
        <p:txBody>
          <a:bodyPr>
            <a:noAutofit/>
          </a:bodyPr>
          <a:lstStyle/>
          <a:p>
            <a:r>
              <a:rPr lang="en-US" sz="2400" dirty="0" smtClean="0"/>
              <a:t>Substantial </a:t>
            </a:r>
            <a:r>
              <a:rPr lang="en-US" sz="2400" dirty="0"/>
              <a:t>improvement over the </a:t>
            </a:r>
            <a:r>
              <a:rPr lang="en-US" sz="2400" dirty="0" smtClean="0"/>
              <a:t>FCFS algorithm</a:t>
            </a:r>
          </a:p>
          <a:p>
            <a:r>
              <a:rPr lang="en-US" sz="2400" b="1" dirty="0">
                <a:solidFill>
                  <a:srgbClr val="0070C0"/>
                </a:solidFill>
              </a:rPr>
              <a:t>N</a:t>
            </a:r>
            <a:r>
              <a:rPr lang="en-US" sz="2400" b="1" dirty="0" smtClean="0">
                <a:solidFill>
                  <a:srgbClr val="0070C0"/>
                </a:solidFill>
              </a:rPr>
              <a:t>ot optimal</a:t>
            </a:r>
          </a:p>
          <a:p>
            <a:endParaRPr lang="en-US" sz="2400" dirty="0"/>
          </a:p>
          <a:p>
            <a:r>
              <a:rPr lang="en-US" sz="2400" dirty="0" smtClean="0"/>
              <a:t>We </a:t>
            </a:r>
            <a:r>
              <a:rPr lang="en-US" sz="2400" dirty="0"/>
              <a:t>can do better by moving </a:t>
            </a:r>
            <a:r>
              <a:rPr lang="en-US" sz="2400" dirty="0" smtClean="0"/>
              <a:t>the head </a:t>
            </a:r>
          </a:p>
          <a:p>
            <a:pPr lvl="1"/>
            <a:r>
              <a:rPr lang="en-US" sz="2400" dirty="0" smtClean="0"/>
              <a:t>from </a:t>
            </a:r>
            <a:r>
              <a:rPr lang="en-US" sz="2400" dirty="0"/>
              <a:t>53 to 37, </a:t>
            </a:r>
            <a:r>
              <a:rPr lang="en-US" sz="2400" b="1" dirty="0">
                <a:solidFill>
                  <a:srgbClr val="0070C0"/>
                </a:solidFill>
              </a:rPr>
              <a:t>even though the latter is not closest</a:t>
            </a:r>
            <a:r>
              <a:rPr lang="en-US" sz="2400" dirty="0"/>
              <a:t>, and </a:t>
            </a:r>
            <a:endParaRPr lang="en-US" sz="2400" dirty="0" smtClean="0"/>
          </a:p>
          <a:p>
            <a:pPr lvl="1"/>
            <a:r>
              <a:rPr lang="en-US" sz="2400" dirty="0" smtClean="0"/>
              <a:t>then </a:t>
            </a:r>
            <a:r>
              <a:rPr lang="en-US" sz="2400" dirty="0"/>
              <a:t>to 14, </a:t>
            </a:r>
            <a:r>
              <a:rPr lang="en-US" sz="2400" dirty="0" smtClean="0"/>
              <a:t>before turning </a:t>
            </a:r>
            <a:r>
              <a:rPr lang="en-US" sz="2400" dirty="0"/>
              <a:t>around to service 65, 67, 98, 122, 124, and 183. </a:t>
            </a:r>
            <a:endParaRPr lang="en-US" sz="2400" dirty="0" smtClean="0"/>
          </a:p>
          <a:p>
            <a:pPr lvl="1"/>
            <a:r>
              <a:rPr lang="en-US" sz="2400" dirty="0" smtClean="0"/>
              <a:t>This </a:t>
            </a:r>
            <a:r>
              <a:rPr lang="en-US" sz="2400" dirty="0"/>
              <a:t>strategy </a:t>
            </a:r>
            <a:r>
              <a:rPr lang="en-US" sz="2400" b="1" dirty="0" smtClean="0">
                <a:solidFill>
                  <a:srgbClr val="0070C0"/>
                </a:solidFill>
              </a:rPr>
              <a:t>reduces the </a:t>
            </a:r>
            <a:r>
              <a:rPr lang="en-US" sz="2400" b="1" dirty="0">
                <a:solidFill>
                  <a:srgbClr val="0070C0"/>
                </a:solidFill>
              </a:rPr>
              <a:t>total </a:t>
            </a:r>
            <a:r>
              <a:rPr lang="en-US" sz="2400" dirty="0"/>
              <a:t>head movement to 208 cylinders.</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6C239D70-E366-4BA8-8C54-6A5AA3901B50}"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40</a:t>
            </a:fld>
            <a:endParaRPr lang="en-US"/>
          </a:p>
        </p:txBody>
      </p:sp>
      <p:pic>
        <p:nvPicPr>
          <p:cNvPr id="7"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4191000"/>
            <a:ext cx="678179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36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smtClean="0"/>
              <a:t>SSTF</a:t>
            </a:r>
            <a:endParaRPr lang="en-US" dirty="0"/>
          </a:p>
        </p:txBody>
      </p:sp>
      <p:sp>
        <p:nvSpPr>
          <p:cNvPr id="4" name="Content Placeholder 3"/>
          <p:cNvSpPr>
            <a:spLocks noGrp="1"/>
          </p:cNvSpPr>
          <p:nvPr>
            <p:ph idx="1"/>
          </p:nvPr>
        </p:nvSpPr>
        <p:spPr>
          <a:xfrm>
            <a:off x="609600" y="762000"/>
            <a:ext cx="8229600" cy="4525963"/>
          </a:xfrm>
        </p:spPr>
        <p:txBody>
          <a:bodyPr>
            <a:noAutofit/>
          </a:bodyPr>
          <a:lstStyle/>
          <a:p>
            <a:pPr marL="0" indent="0" fontAlgn="base">
              <a:buNone/>
            </a:pPr>
            <a:r>
              <a:rPr lang="en-US" sz="2400" dirty="0"/>
              <a:t>Advantages:</a:t>
            </a:r>
          </a:p>
          <a:p>
            <a:pPr fontAlgn="base"/>
            <a:r>
              <a:rPr lang="en-US" sz="2400" dirty="0"/>
              <a:t>Average Response Time </a:t>
            </a:r>
            <a:r>
              <a:rPr lang="en-US" sz="2400" dirty="0" smtClean="0"/>
              <a:t>decreases</a:t>
            </a:r>
          </a:p>
          <a:p>
            <a:pPr lvl="1" fontAlgn="base"/>
            <a:r>
              <a:rPr lang="en-US" sz="2400" b="1" dirty="0" smtClean="0">
                <a:solidFill>
                  <a:srgbClr val="0070C0"/>
                </a:solidFill>
              </a:rPr>
              <a:t>Very Good Average Response time</a:t>
            </a:r>
            <a:endParaRPr lang="en-US" sz="2400" b="1" dirty="0">
              <a:solidFill>
                <a:srgbClr val="0070C0"/>
              </a:solidFill>
            </a:endParaRPr>
          </a:p>
          <a:p>
            <a:pPr fontAlgn="base"/>
            <a:r>
              <a:rPr lang="en-US" sz="2400" dirty="0"/>
              <a:t>Throughput </a:t>
            </a:r>
            <a:r>
              <a:rPr lang="en-US" sz="2400" dirty="0" smtClean="0"/>
              <a:t>increases</a:t>
            </a:r>
          </a:p>
          <a:p>
            <a:pPr lvl="1" fontAlgn="base"/>
            <a:r>
              <a:rPr lang="en-US" sz="2400" b="1" dirty="0" smtClean="0">
                <a:solidFill>
                  <a:srgbClr val="0070C0"/>
                </a:solidFill>
              </a:rPr>
              <a:t>Excellent Throughput (More seeks are short)</a:t>
            </a:r>
          </a:p>
          <a:p>
            <a:pPr marL="0" indent="0" fontAlgn="base">
              <a:buNone/>
            </a:pPr>
            <a:endParaRPr lang="en-US" sz="2400" b="1" dirty="0" smtClean="0">
              <a:solidFill>
                <a:srgbClr val="0070C0"/>
              </a:solidFill>
            </a:endParaRPr>
          </a:p>
          <a:p>
            <a:pPr marL="0" indent="0" fontAlgn="base">
              <a:buNone/>
            </a:pPr>
            <a:r>
              <a:rPr lang="en-US" sz="2400" dirty="0" smtClean="0"/>
              <a:t>Disadvantages</a:t>
            </a:r>
            <a:r>
              <a:rPr lang="en-US" sz="2400" dirty="0"/>
              <a:t>:</a:t>
            </a:r>
          </a:p>
          <a:p>
            <a:pPr fontAlgn="base"/>
            <a:r>
              <a:rPr lang="en-US" sz="2400" b="1" dirty="0">
                <a:solidFill>
                  <a:srgbClr val="0070C0"/>
                </a:solidFill>
              </a:rPr>
              <a:t>Overhead </a:t>
            </a:r>
            <a:r>
              <a:rPr lang="en-US" sz="2400" dirty="0"/>
              <a:t>to calculate </a:t>
            </a:r>
            <a:r>
              <a:rPr lang="en-US" sz="2400" b="1" dirty="0">
                <a:solidFill>
                  <a:srgbClr val="0070C0"/>
                </a:solidFill>
              </a:rPr>
              <a:t>seek time in advance</a:t>
            </a:r>
          </a:p>
          <a:p>
            <a:pPr fontAlgn="base"/>
            <a:r>
              <a:rPr lang="en-US" sz="2400" dirty="0"/>
              <a:t>Can </a:t>
            </a:r>
            <a:r>
              <a:rPr lang="en-US" sz="2400" b="1" dirty="0">
                <a:solidFill>
                  <a:srgbClr val="0070C0"/>
                </a:solidFill>
              </a:rPr>
              <a:t>cause Starvation </a:t>
            </a:r>
            <a:r>
              <a:rPr lang="en-US" sz="2400" dirty="0"/>
              <a:t>for a request </a:t>
            </a:r>
            <a:endParaRPr lang="en-US" sz="2400" dirty="0" smtClean="0"/>
          </a:p>
          <a:p>
            <a:pPr fontAlgn="base"/>
            <a:r>
              <a:rPr lang="en-US" sz="2400" dirty="0" smtClean="0"/>
              <a:t>High </a:t>
            </a:r>
            <a:r>
              <a:rPr lang="en-US" sz="2400" dirty="0"/>
              <a:t>variance of response time </a:t>
            </a:r>
            <a:endParaRPr lang="en-US" sz="2400" dirty="0" smtClean="0"/>
          </a:p>
          <a:p>
            <a:pPr lvl="1" fontAlgn="base"/>
            <a:r>
              <a:rPr lang="en-US" sz="2400" b="1" dirty="0" smtClean="0">
                <a:solidFill>
                  <a:srgbClr val="0070C0"/>
                </a:solidFill>
              </a:rPr>
              <a:t>Intolerable Response time variance</a:t>
            </a:r>
          </a:p>
          <a:p>
            <a:pPr lvl="1" fontAlgn="base"/>
            <a:r>
              <a:rPr lang="en-US" sz="2400" dirty="0"/>
              <a:t>S</a:t>
            </a:r>
            <a:r>
              <a:rPr lang="en-US" sz="2400" dirty="0" smtClean="0"/>
              <a:t>STF </a:t>
            </a:r>
            <a:r>
              <a:rPr lang="en-US" sz="2400" b="1" dirty="0" smtClean="0">
                <a:solidFill>
                  <a:srgbClr val="0070C0"/>
                </a:solidFill>
              </a:rPr>
              <a:t>favors </a:t>
            </a:r>
            <a:r>
              <a:rPr lang="en-US" sz="2400" b="1" dirty="0">
                <a:solidFill>
                  <a:srgbClr val="0070C0"/>
                </a:solidFill>
              </a:rPr>
              <a:t>only some requests</a:t>
            </a:r>
          </a:p>
          <a:p>
            <a:pPr lvl="1" fontAlgn="base"/>
            <a:endParaRPr lang="en-US" sz="2000" b="1" dirty="0" smtClean="0">
              <a:solidFill>
                <a:srgbClr val="0070C0"/>
              </a:solidFill>
            </a:endParaRPr>
          </a:p>
          <a:p>
            <a:pPr fontAlgn="base"/>
            <a:endParaRPr lang="en-US" sz="2400" dirty="0"/>
          </a:p>
          <a:p>
            <a:pPr marL="0" indent="0" fontAlgn="base">
              <a:buNone/>
            </a:pPr>
            <a:endParaRPr lang="en-US" sz="2400" dirty="0"/>
          </a:p>
          <a:p>
            <a:pPr marL="0" indent="0">
              <a:buNone/>
            </a:pPr>
            <a:r>
              <a:rPr lang="en-US" sz="2400" dirty="0"/>
              <a:t/>
            </a:r>
            <a:br>
              <a:rPr lang="en-US" sz="2400" dirty="0"/>
            </a:br>
            <a:endParaRPr lang="en-US" sz="2400" dirty="0"/>
          </a:p>
        </p:txBody>
      </p:sp>
      <p:sp>
        <p:nvSpPr>
          <p:cNvPr id="2" name="Date Placeholder 1"/>
          <p:cNvSpPr>
            <a:spLocks noGrp="1"/>
          </p:cNvSpPr>
          <p:nvPr>
            <p:ph type="dt" sz="half" idx="10"/>
          </p:nvPr>
        </p:nvSpPr>
        <p:spPr/>
        <p:txBody>
          <a:bodyPr/>
          <a:lstStyle/>
          <a:p>
            <a:fld id="{B23DC4FD-0216-492E-8D5E-10A1A91861F5}"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41</a:t>
            </a:fld>
            <a:endParaRPr lang="en-US"/>
          </a:p>
        </p:txBody>
      </p:sp>
    </p:spTree>
    <p:extLst>
      <p:ext uri="{BB962C8B-B14F-4D97-AF65-F5344CB8AC3E}">
        <p14:creationId xmlns:p14="http://schemas.microsoft.com/office/powerpoint/2010/main" val="2819335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The disk arm starts at one end of the disk, and </a:t>
            </a:r>
            <a:r>
              <a:rPr lang="en-US" altLang="en-US" sz="2400" dirty="0" smtClean="0">
                <a:solidFill>
                  <a:srgbClr val="0070C0"/>
                </a:solidFill>
              </a:rPr>
              <a:t>moves toward the other end, servicing requests until it gets to the other end of the disk</a:t>
            </a:r>
          </a:p>
          <a:p>
            <a:endParaRPr lang="en-US" sz="2400" dirty="0" smtClean="0">
              <a:solidFill>
                <a:srgbClr val="0070C0"/>
              </a:solidFill>
            </a:endParaRPr>
          </a:p>
          <a:p>
            <a:r>
              <a:rPr lang="en-US" sz="2400" dirty="0" smtClean="0">
                <a:solidFill>
                  <a:srgbClr val="0070C0"/>
                </a:solidFill>
              </a:rPr>
              <a:t>At </a:t>
            </a:r>
            <a:r>
              <a:rPr lang="en-US" sz="2400" dirty="0">
                <a:solidFill>
                  <a:srgbClr val="0070C0"/>
                </a:solidFill>
              </a:rPr>
              <a:t>the other end</a:t>
            </a:r>
            <a:r>
              <a:rPr lang="en-US" sz="2400" dirty="0"/>
              <a:t>, the </a:t>
            </a:r>
            <a:r>
              <a:rPr lang="en-US" sz="2400" dirty="0">
                <a:solidFill>
                  <a:srgbClr val="0070C0"/>
                </a:solidFill>
              </a:rPr>
              <a:t>direction</a:t>
            </a:r>
            <a:r>
              <a:rPr lang="en-US" sz="2400" dirty="0"/>
              <a:t> of head </a:t>
            </a:r>
            <a:r>
              <a:rPr lang="en-US" sz="2400" dirty="0" smtClean="0"/>
              <a:t>movement is </a:t>
            </a:r>
            <a:r>
              <a:rPr lang="en-US" sz="2400" dirty="0" smtClean="0">
                <a:solidFill>
                  <a:srgbClr val="0070C0"/>
                </a:solidFill>
              </a:rPr>
              <a:t>reversed </a:t>
            </a:r>
            <a:r>
              <a:rPr lang="en-US" altLang="en-US" sz="2400" dirty="0" smtClean="0">
                <a:solidFill>
                  <a:srgbClr val="0070C0"/>
                </a:solidFill>
              </a:rPr>
              <a:t>and servicing continues.</a:t>
            </a:r>
          </a:p>
          <a:p>
            <a:endParaRPr lang="en-US" sz="2400" dirty="0" smtClean="0"/>
          </a:p>
          <a:p>
            <a:r>
              <a:rPr lang="en-US" sz="2400" dirty="0" smtClean="0"/>
              <a:t>The </a:t>
            </a:r>
            <a:r>
              <a:rPr lang="en-US" sz="2400" dirty="0"/>
              <a:t>head </a:t>
            </a:r>
            <a:r>
              <a:rPr lang="en-US" sz="2400" dirty="0" smtClean="0"/>
              <a:t>continuously </a:t>
            </a:r>
            <a:r>
              <a:rPr lang="en-US" sz="2400" dirty="0"/>
              <a:t>scans back </a:t>
            </a:r>
            <a:r>
              <a:rPr lang="en-US" sz="2400" dirty="0" smtClean="0"/>
              <a:t>and forth </a:t>
            </a:r>
            <a:r>
              <a:rPr lang="en-US" sz="2400" dirty="0"/>
              <a:t>across the disk</a:t>
            </a:r>
            <a:r>
              <a:rPr lang="en-US" sz="2400" dirty="0" smtClean="0"/>
              <a:t>.</a:t>
            </a:r>
            <a:endParaRPr lang="en-US" altLang="en-US" sz="2400" dirty="0" smtClean="0"/>
          </a:p>
        </p:txBody>
      </p:sp>
      <p:sp>
        <p:nvSpPr>
          <p:cNvPr id="2" name="Date Placeholder 1"/>
          <p:cNvSpPr>
            <a:spLocks noGrp="1"/>
          </p:cNvSpPr>
          <p:nvPr>
            <p:ph type="dt" sz="half" idx="10"/>
          </p:nvPr>
        </p:nvSpPr>
        <p:spPr/>
        <p:txBody>
          <a:bodyPr/>
          <a:lstStyle/>
          <a:p>
            <a:fld id="{D8AF988F-511D-42EF-A772-0A44D50F9E5A}"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42</a:t>
            </a:fld>
            <a:endParaRPr lang="en-US"/>
          </a:p>
        </p:txBody>
      </p:sp>
    </p:spTree>
    <p:extLst>
      <p:ext uri="{BB962C8B-B14F-4D97-AF65-F5344CB8AC3E}">
        <p14:creationId xmlns:p14="http://schemas.microsoft.com/office/powerpoint/2010/main" val="1910031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800" b="1" dirty="0" smtClean="0">
                <a:solidFill>
                  <a:srgbClr val="3366FF"/>
                </a:solidFill>
              </a:rPr>
              <a:t>SCAN algorithm</a:t>
            </a:r>
            <a:r>
              <a:rPr lang="en-US" altLang="en-US" sz="2800" dirty="0" smtClean="0">
                <a:solidFill>
                  <a:srgbClr val="3366FF"/>
                </a:solidFill>
              </a:rPr>
              <a:t> </a:t>
            </a:r>
            <a:r>
              <a:rPr lang="en-US" altLang="en-US" sz="2800" dirty="0" smtClean="0"/>
              <a:t>Sometimes called the </a:t>
            </a:r>
            <a:r>
              <a:rPr lang="en-US" altLang="en-US" sz="2800" b="1" dirty="0" smtClean="0">
                <a:solidFill>
                  <a:srgbClr val="3366FF"/>
                </a:solidFill>
              </a:rPr>
              <a:t>elevator algorithm</a:t>
            </a:r>
          </a:p>
          <a:p>
            <a:r>
              <a:rPr lang="en-US" sz="2800" dirty="0" smtClean="0"/>
              <a:t>Since </a:t>
            </a:r>
            <a:r>
              <a:rPr lang="en-US" sz="2800" dirty="0"/>
              <a:t>the disk arm behaves just like an elevator in a building, </a:t>
            </a:r>
            <a:endParaRPr lang="en-US" sz="2800" dirty="0" smtClean="0"/>
          </a:p>
          <a:p>
            <a:pPr lvl="1"/>
            <a:r>
              <a:rPr lang="en-US" dirty="0" smtClean="0"/>
              <a:t>First servicing </a:t>
            </a:r>
            <a:r>
              <a:rPr lang="en-US" dirty="0"/>
              <a:t>all the </a:t>
            </a:r>
            <a:r>
              <a:rPr lang="en-US" b="1" dirty="0">
                <a:solidFill>
                  <a:srgbClr val="0070C0"/>
                </a:solidFill>
              </a:rPr>
              <a:t>requests going up </a:t>
            </a:r>
            <a:r>
              <a:rPr lang="en-US" dirty="0"/>
              <a:t>and </a:t>
            </a:r>
            <a:endParaRPr lang="en-US" dirty="0" smtClean="0"/>
          </a:p>
          <a:p>
            <a:pPr lvl="1"/>
            <a:r>
              <a:rPr lang="en-US" dirty="0" smtClean="0"/>
              <a:t>then </a:t>
            </a:r>
            <a:r>
              <a:rPr lang="en-US" dirty="0"/>
              <a:t>reversing to </a:t>
            </a:r>
            <a:r>
              <a:rPr lang="en-US" b="1" dirty="0">
                <a:solidFill>
                  <a:srgbClr val="0070C0"/>
                </a:solidFill>
              </a:rPr>
              <a:t>service requests </a:t>
            </a:r>
            <a:r>
              <a:rPr lang="en-US" b="1" dirty="0" smtClean="0">
                <a:solidFill>
                  <a:srgbClr val="0070C0"/>
                </a:solidFill>
              </a:rPr>
              <a:t>the other </a:t>
            </a:r>
            <a:r>
              <a:rPr lang="en-US" b="1" dirty="0">
                <a:solidFill>
                  <a:srgbClr val="0070C0"/>
                </a:solidFill>
              </a:rPr>
              <a:t>way</a:t>
            </a:r>
            <a:r>
              <a:rPr lang="en-US" b="1" dirty="0" smtClean="0">
                <a:solidFill>
                  <a:srgbClr val="0070C0"/>
                </a:solidFill>
              </a:rPr>
              <a:t>.</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DF3EEF31-68D9-4E9E-BFE2-29B3655C139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43</a:t>
            </a:fld>
            <a:endParaRPr lang="en-US"/>
          </a:p>
        </p:txBody>
      </p:sp>
    </p:spTree>
    <p:extLst>
      <p:ext uri="{BB962C8B-B14F-4D97-AF65-F5344CB8AC3E}">
        <p14:creationId xmlns:p14="http://schemas.microsoft.com/office/powerpoint/2010/main" val="124693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8991600" cy="55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BA6DD52-13FE-40A3-A748-4126B0FA23AC}"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44</a:t>
            </a:fld>
            <a:endParaRPr lang="en-US"/>
          </a:p>
        </p:txBody>
      </p:sp>
    </p:spTree>
    <p:extLst>
      <p:ext uri="{BB962C8B-B14F-4D97-AF65-F5344CB8AC3E}">
        <p14:creationId xmlns:p14="http://schemas.microsoft.com/office/powerpoint/2010/main" val="4276957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810001"/>
            <a:ext cx="59817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3797C39-8C01-4FDB-8035-2DA9C869E532}"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45</a:t>
            </a:fld>
            <a:endParaRPr lang="en-US"/>
          </a:p>
        </p:txBody>
      </p:sp>
      <p:sp>
        <p:nvSpPr>
          <p:cNvPr id="5" name="Rectangle 4"/>
          <p:cNvSpPr/>
          <p:nvPr/>
        </p:nvSpPr>
        <p:spPr>
          <a:xfrm>
            <a:off x="671945" y="1828800"/>
            <a:ext cx="7696200" cy="830997"/>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70C0"/>
                </a:solidFill>
              </a:rPr>
              <a:t>Need </a:t>
            </a:r>
            <a:r>
              <a:rPr lang="en-US" sz="2400" b="1" dirty="0">
                <a:solidFill>
                  <a:srgbClr val="0070C0"/>
                </a:solidFill>
              </a:rPr>
              <a:t>to </a:t>
            </a:r>
            <a:r>
              <a:rPr lang="en-US" sz="2400" b="1" dirty="0" smtClean="0">
                <a:solidFill>
                  <a:srgbClr val="0070C0"/>
                </a:solidFill>
              </a:rPr>
              <a:t>know the </a:t>
            </a:r>
            <a:r>
              <a:rPr lang="en-US" sz="2400" b="1" dirty="0">
                <a:solidFill>
                  <a:srgbClr val="0070C0"/>
                </a:solidFill>
              </a:rPr>
              <a:t>direction of head movement in addition to the head's current </a:t>
            </a:r>
            <a:r>
              <a:rPr lang="en-US" sz="2400" b="1" dirty="0" smtClean="0">
                <a:solidFill>
                  <a:srgbClr val="0070C0"/>
                </a:solidFill>
              </a:rPr>
              <a:t>position, In Advance</a:t>
            </a:r>
            <a:endParaRPr lang="en-US" sz="2400" b="1" dirty="0">
              <a:solidFill>
                <a:srgbClr val="0070C0"/>
              </a:solidFill>
            </a:endParaRPr>
          </a:p>
        </p:txBody>
      </p:sp>
    </p:spTree>
    <p:extLst>
      <p:ext uri="{BB962C8B-B14F-4D97-AF65-F5344CB8AC3E}">
        <p14:creationId xmlns:p14="http://schemas.microsoft.com/office/powerpoint/2010/main" val="167357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048000"/>
            <a:ext cx="5981700" cy="335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0573AFA-0989-47AF-B011-2A8353A5D5AC}"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46</a:t>
            </a:fld>
            <a:endParaRPr lang="en-US"/>
          </a:p>
        </p:txBody>
      </p:sp>
      <p:sp>
        <p:nvSpPr>
          <p:cNvPr id="5" name="Rectangle 4"/>
          <p:cNvSpPr/>
          <p:nvPr/>
        </p:nvSpPr>
        <p:spPr>
          <a:xfrm>
            <a:off x="692727" y="533400"/>
            <a:ext cx="7696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Assuming </a:t>
            </a:r>
            <a:r>
              <a:rPr lang="en-US" sz="2400" dirty="0"/>
              <a:t>that the disk arm is moving toward 0 and that the initial </a:t>
            </a:r>
            <a:r>
              <a:rPr lang="en-US" sz="2400" dirty="0" smtClean="0"/>
              <a:t>head  position </a:t>
            </a:r>
            <a:r>
              <a:rPr lang="en-US" sz="2400" dirty="0"/>
              <a:t>is again 53, </a:t>
            </a:r>
            <a:endParaRPr lang="en-US" sz="2400" dirty="0" smtClean="0"/>
          </a:p>
          <a:p>
            <a:pPr marL="342900" indent="-342900">
              <a:buFont typeface="Arial" panose="020B0604020202020204" pitchFamily="34" charset="0"/>
              <a:buChar char="•"/>
            </a:pPr>
            <a:r>
              <a:rPr lang="en-US" sz="2400" dirty="0"/>
              <a:t>T</a:t>
            </a:r>
            <a:r>
              <a:rPr lang="en-US" sz="2400" dirty="0" smtClean="0"/>
              <a:t>he </a:t>
            </a:r>
            <a:r>
              <a:rPr lang="en-US" sz="2400" dirty="0"/>
              <a:t>head will next service 37 and then 14. </a:t>
            </a:r>
            <a:endParaRPr lang="en-US" sz="2400" dirty="0" smtClean="0"/>
          </a:p>
          <a:p>
            <a:pPr marL="342900" indent="-342900">
              <a:buFont typeface="Arial" panose="020B0604020202020204" pitchFamily="34" charset="0"/>
              <a:buChar char="•"/>
            </a:pPr>
            <a:r>
              <a:rPr lang="en-US" sz="2400" dirty="0" smtClean="0"/>
              <a:t>At </a:t>
            </a:r>
            <a:r>
              <a:rPr lang="en-US" sz="2400" dirty="0"/>
              <a:t>cylinder 0</a:t>
            </a:r>
            <a:r>
              <a:rPr lang="en-US" sz="2400" dirty="0" smtClean="0"/>
              <a:t>, the </a:t>
            </a:r>
            <a:r>
              <a:rPr lang="en-US" sz="2400" dirty="0"/>
              <a:t>arm will reverse and will move toward the other end of the disk, </a:t>
            </a:r>
            <a:r>
              <a:rPr lang="en-US" sz="2400" dirty="0" smtClean="0"/>
              <a:t>servicing the </a:t>
            </a:r>
            <a:r>
              <a:rPr lang="en-US" sz="2400" dirty="0"/>
              <a:t>requests at 65, 67, 98, 122, 124, and 183 </a:t>
            </a:r>
            <a:endParaRPr lang="en-US" sz="2400" dirty="0" smtClean="0"/>
          </a:p>
        </p:txBody>
      </p:sp>
    </p:spTree>
    <p:extLst>
      <p:ext uri="{BB962C8B-B14F-4D97-AF65-F5344CB8AC3E}">
        <p14:creationId xmlns:p14="http://schemas.microsoft.com/office/powerpoint/2010/main" val="12515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929062"/>
            <a:ext cx="59817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D0095-F003-4D03-A55C-CBED1C765CE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47</a:t>
            </a:fld>
            <a:endParaRPr lang="en-US"/>
          </a:p>
        </p:txBody>
      </p:sp>
      <p:sp>
        <p:nvSpPr>
          <p:cNvPr id="5" name="Rectangle 4"/>
          <p:cNvSpPr/>
          <p:nvPr/>
        </p:nvSpPr>
        <p:spPr>
          <a:xfrm>
            <a:off x="1143000" y="1028343"/>
            <a:ext cx="7239000" cy="2677656"/>
          </a:xfrm>
          <a:prstGeom prst="rect">
            <a:avLst/>
          </a:prstGeom>
        </p:spPr>
        <p:txBody>
          <a:bodyPr wrap="square">
            <a:spAutoFit/>
          </a:bodyPr>
          <a:lstStyle/>
          <a:p>
            <a:pPr marL="285750" indent="-285750">
              <a:buFont typeface="Arial" panose="020B0604020202020204" pitchFamily="34" charset="0"/>
              <a:buChar char="•"/>
            </a:pPr>
            <a:r>
              <a:rPr lang="en-US" sz="2400" dirty="0" smtClean="0"/>
              <a:t>If </a:t>
            </a:r>
            <a:r>
              <a:rPr lang="en-US" sz="2400" dirty="0"/>
              <a:t>a request </a:t>
            </a:r>
            <a:r>
              <a:rPr lang="en-US" sz="2400" dirty="0" smtClean="0"/>
              <a:t>arrives in </a:t>
            </a:r>
            <a:r>
              <a:rPr lang="en-US" sz="2400" dirty="0"/>
              <a:t>the queue just </a:t>
            </a:r>
            <a:r>
              <a:rPr lang="en-US" sz="2400" b="1" dirty="0">
                <a:solidFill>
                  <a:srgbClr val="0070C0"/>
                </a:solidFill>
              </a:rPr>
              <a:t>in front of the head</a:t>
            </a:r>
            <a:r>
              <a:rPr lang="en-US" sz="2400" dirty="0"/>
              <a:t>, </a:t>
            </a:r>
            <a:endParaRPr lang="en-US" sz="2400" dirty="0" smtClean="0"/>
          </a:p>
          <a:p>
            <a:pPr marL="742950" lvl="1" indent="-285750">
              <a:buFont typeface="Arial" panose="020B0604020202020204" pitchFamily="34" charset="0"/>
              <a:buChar char="•"/>
            </a:pPr>
            <a:r>
              <a:rPr lang="en-US" sz="2400" dirty="0" smtClean="0"/>
              <a:t>it </a:t>
            </a:r>
            <a:r>
              <a:rPr lang="en-US" sz="2400" dirty="0"/>
              <a:t>will be </a:t>
            </a:r>
            <a:r>
              <a:rPr lang="en-US" sz="2400" b="1" dirty="0">
                <a:solidFill>
                  <a:srgbClr val="0070C0"/>
                </a:solidFill>
              </a:rPr>
              <a:t>serviced almost immediately</a:t>
            </a:r>
            <a:r>
              <a:rPr lang="en-US" sz="2400" b="1" dirty="0" smtClean="0">
                <a:solidFill>
                  <a:srgbClr val="0070C0"/>
                </a:solidFill>
              </a:rPr>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 request </a:t>
            </a:r>
            <a:r>
              <a:rPr lang="en-US" sz="2400" dirty="0"/>
              <a:t>arriving just </a:t>
            </a:r>
            <a:r>
              <a:rPr lang="en-US" sz="2400" b="1" dirty="0">
                <a:solidFill>
                  <a:srgbClr val="0070C0"/>
                </a:solidFill>
              </a:rPr>
              <a:t>behind the head </a:t>
            </a:r>
            <a:endParaRPr lang="en-US" sz="2400" b="1" dirty="0" smtClean="0">
              <a:solidFill>
                <a:srgbClr val="0070C0"/>
              </a:solidFill>
            </a:endParaRPr>
          </a:p>
          <a:p>
            <a:pPr marL="742950" lvl="1" indent="-285750">
              <a:buFont typeface="Arial" panose="020B0604020202020204" pitchFamily="34" charset="0"/>
              <a:buChar char="•"/>
            </a:pPr>
            <a:r>
              <a:rPr lang="en-US" sz="2400" dirty="0" smtClean="0"/>
              <a:t>will </a:t>
            </a:r>
            <a:r>
              <a:rPr lang="en-US" sz="2400" dirty="0"/>
              <a:t>have to </a:t>
            </a:r>
            <a:r>
              <a:rPr lang="en-US" sz="2400" b="1" dirty="0">
                <a:solidFill>
                  <a:srgbClr val="0070C0"/>
                </a:solidFill>
              </a:rPr>
              <a:t>wait until the arm moves </a:t>
            </a:r>
            <a:r>
              <a:rPr lang="en-US" sz="2400" b="1" dirty="0" smtClean="0">
                <a:solidFill>
                  <a:srgbClr val="0070C0"/>
                </a:solidFill>
              </a:rPr>
              <a:t>to the </a:t>
            </a:r>
            <a:r>
              <a:rPr lang="en-US" sz="2400" b="1" dirty="0">
                <a:solidFill>
                  <a:srgbClr val="0070C0"/>
                </a:solidFill>
              </a:rPr>
              <a:t>end of the disk, reverses direction</a:t>
            </a:r>
            <a:r>
              <a:rPr lang="en-US" sz="2400" dirty="0"/>
              <a:t>, and comes back.</a:t>
            </a:r>
          </a:p>
        </p:txBody>
      </p:sp>
    </p:spTree>
    <p:extLst>
      <p:ext uri="{BB962C8B-B14F-4D97-AF65-F5344CB8AC3E}">
        <p14:creationId xmlns:p14="http://schemas.microsoft.com/office/powerpoint/2010/main" val="839750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Illustration shows total head movement of </a:t>
            </a:r>
            <a:r>
              <a:rPr lang="en-US" altLang="en-US" sz="2400" dirty="0" smtClean="0">
                <a:solidFill>
                  <a:srgbClr val="0070C0"/>
                </a:solidFill>
              </a:rPr>
              <a:t>208 cylinders</a:t>
            </a:r>
          </a:p>
          <a:p>
            <a:r>
              <a:rPr lang="en-US" sz="2400" b="1" dirty="0" smtClean="0">
                <a:solidFill>
                  <a:schemeClr val="accent1"/>
                </a:solidFill>
              </a:rPr>
              <a:t>SSTF, </a:t>
            </a:r>
            <a:r>
              <a:rPr lang="en-US" sz="2400" b="1" dirty="0" smtClean="0">
                <a:solidFill>
                  <a:srgbClr val="0070C0"/>
                </a:solidFill>
              </a:rPr>
              <a:t>236 </a:t>
            </a:r>
            <a:r>
              <a:rPr lang="en-US" sz="2400" b="1" dirty="0">
                <a:solidFill>
                  <a:srgbClr val="0070C0"/>
                </a:solidFill>
              </a:rPr>
              <a:t>cylinders-</a:t>
            </a:r>
          </a:p>
          <a:p>
            <a:r>
              <a:rPr lang="en-US" sz="2400" b="1" dirty="0" smtClean="0">
                <a:solidFill>
                  <a:srgbClr val="0070C0"/>
                </a:solidFill>
              </a:rPr>
              <a:t>FCFS</a:t>
            </a:r>
            <a:r>
              <a:rPr lang="en-US" sz="2400" b="1" dirty="0">
                <a:solidFill>
                  <a:srgbClr val="0070C0"/>
                </a:solidFill>
              </a:rPr>
              <a:t>, 640 cylinders</a:t>
            </a:r>
            <a:endParaRPr lang="en-US" altLang="en-US" sz="2400" dirty="0" smtClean="0"/>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48</a:t>
            </a:fld>
            <a:endParaRPr lang="en-US"/>
          </a:p>
        </p:txBody>
      </p:sp>
    </p:spTree>
    <p:extLst>
      <p:ext uri="{BB962C8B-B14F-4D97-AF65-F5344CB8AC3E}">
        <p14:creationId xmlns:p14="http://schemas.microsoft.com/office/powerpoint/2010/main" val="1930019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But note that if requests are uniformly dense, largest density at other end of disk and those wait the longest</a:t>
            </a:r>
          </a:p>
          <a:p>
            <a:endParaRPr lang="en-US" altLang="en-US" sz="2400" dirty="0"/>
          </a:p>
          <a:p>
            <a:endParaRPr lang="en-US" altLang="en-US" sz="2400" dirty="0" smtClean="0"/>
          </a:p>
          <a:p>
            <a:r>
              <a:rPr lang="en-US" altLang="en-US" sz="2400" dirty="0" smtClean="0"/>
              <a:t>??</a:t>
            </a:r>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49</a:t>
            </a:fld>
            <a:endParaRPr lang="en-US"/>
          </a:p>
        </p:txBody>
      </p:sp>
    </p:spTree>
    <p:extLst>
      <p:ext uri="{BB962C8B-B14F-4D97-AF65-F5344CB8AC3E}">
        <p14:creationId xmlns:p14="http://schemas.microsoft.com/office/powerpoint/2010/main" val="118953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smtClean="0"/>
              <a:t>Important because:</a:t>
            </a:r>
          </a:p>
          <a:p>
            <a:pPr marL="457200" indent="-457200" fontAlgn="base">
              <a:buFont typeface="+mj-lt"/>
              <a:buAutoNum type="arabicParenR"/>
            </a:pPr>
            <a:r>
              <a:rPr lang="en-US" sz="2400" dirty="0" smtClean="0"/>
              <a:t>Multiple I/O requests may arrive by different processes and </a:t>
            </a:r>
            <a:r>
              <a:rPr lang="en-US" sz="2400" dirty="0" smtClean="0">
                <a:solidFill>
                  <a:srgbClr val="0070C0"/>
                </a:solidFill>
              </a:rPr>
              <a:t>only one I/O request can be served at a time </a:t>
            </a:r>
            <a:r>
              <a:rPr lang="en-US" sz="2400" dirty="0" smtClean="0"/>
              <a:t>by the disk controller. </a:t>
            </a:r>
          </a:p>
          <a:p>
            <a:pPr lvl="1" fontAlgn="base"/>
            <a:r>
              <a:rPr lang="en-US" sz="2400" dirty="0" smtClean="0"/>
              <a:t>Thus other I/O requests need to </a:t>
            </a:r>
            <a:r>
              <a:rPr lang="en-US" sz="2400" dirty="0" smtClean="0">
                <a:solidFill>
                  <a:srgbClr val="0070C0"/>
                </a:solidFill>
              </a:rPr>
              <a:t>wait in the waiting queue</a:t>
            </a:r>
            <a:r>
              <a:rPr lang="en-US" sz="2400" dirty="0" smtClean="0"/>
              <a:t> and need to be </a:t>
            </a:r>
            <a:r>
              <a:rPr lang="en-US" sz="2400" dirty="0" smtClean="0">
                <a:solidFill>
                  <a:srgbClr val="0070C0"/>
                </a:solidFill>
              </a:rPr>
              <a:t>scheduled.</a:t>
            </a:r>
          </a:p>
          <a:p>
            <a:pPr marL="457200" indent="-457200" fontAlgn="base">
              <a:buFont typeface="+mj-lt"/>
              <a:buAutoNum type="arabicParenR"/>
            </a:pPr>
            <a:r>
              <a:rPr lang="en-US" sz="2400" dirty="0" smtClean="0">
                <a:solidFill>
                  <a:srgbClr val="0070C0"/>
                </a:solidFill>
              </a:rPr>
              <a:t>Two or more request may be far from each other </a:t>
            </a:r>
            <a:r>
              <a:rPr lang="en-US" sz="2400" dirty="0" smtClean="0"/>
              <a:t>so can result in greater disk arm movement.</a:t>
            </a:r>
          </a:p>
          <a:p>
            <a:pPr marL="457200" indent="-457200" fontAlgn="base">
              <a:buFont typeface="+mj-lt"/>
              <a:buAutoNum type="arabicParenR"/>
            </a:pPr>
            <a:r>
              <a:rPr lang="en-US" sz="2400" dirty="0" smtClean="0"/>
              <a:t>Hard drives are one of the </a:t>
            </a:r>
            <a:r>
              <a:rPr lang="en-US" sz="2400" dirty="0" smtClean="0">
                <a:solidFill>
                  <a:srgbClr val="0070C0"/>
                </a:solidFill>
              </a:rPr>
              <a:t>slowest parts</a:t>
            </a:r>
            <a:r>
              <a:rPr lang="en-US" sz="2400" dirty="0" smtClean="0"/>
              <a:t> of the computer system and thus </a:t>
            </a:r>
            <a:r>
              <a:rPr lang="en-US" sz="2400" dirty="0" smtClean="0">
                <a:solidFill>
                  <a:srgbClr val="0070C0"/>
                </a:solidFill>
              </a:rPr>
              <a:t>need to be accessed in an efficient </a:t>
            </a:r>
            <a:r>
              <a:rPr lang="en-US" sz="2400" dirty="0" smtClean="0"/>
              <a:t>manner.</a:t>
            </a:r>
          </a:p>
          <a:p>
            <a:pPr marL="457200" indent="-457200">
              <a:buFont typeface="+mj-lt"/>
              <a:buAutoNum type="arabicParenR"/>
            </a:pPr>
            <a:endParaRPr lang="en-US" sz="2400" dirty="0"/>
          </a:p>
        </p:txBody>
      </p:sp>
      <p:sp>
        <p:nvSpPr>
          <p:cNvPr id="4" name="Date Placeholder 3"/>
          <p:cNvSpPr>
            <a:spLocks noGrp="1"/>
          </p:cNvSpPr>
          <p:nvPr>
            <p:ph type="dt" sz="half" idx="10"/>
          </p:nvPr>
        </p:nvSpPr>
        <p:spPr/>
        <p:txBody>
          <a:bodyPr/>
          <a:lstStyle/>
          <a:p>
            <a:fld id="{097B25FE-60B8-43A4-AC36-10F2FB7C6521}" type="datetime1">
              <a:rPr lang="en-US" smtClean="0"/>
              <a:t>10/12/2023</a:t>
            </a:fld>
            <a:endParaRPr lang="en-US"/>
          </a:p>
        </p:txBody>
      </p:sp>
      <p:sp>
        <p:nvSpPr>
          <p:cNvPr id="5" name="Footer Placeholder 4"/>
          <p:cNvSpPr>
            <a:spLocks noGrp="1"/>
          </p:cNvSpPr>
          <p:nvPr>
            <p:ph type="ftr" sz="quarter" idx="11"/>
          </p:nvPr>
        </p:nvSpPr>
        <p:spPr/>
        <p:txBody>
          <a:bodyPr/>
          <a:lstStyle/>
          <a:p>
            <a:r>
              <a:rPr lang="en-US" dirty="0" smtClean="0"/>
              <a:t>Prof. Shweta </a:t>
            </a:r>
            <a:r>
              <a:rPr lang="en-US" dirty="0" err="1" smtClean="0"/>
              <a:t>Dhawan</a:t>
            </a:r>
            <a:r>
              <a:rPr lang="en-US" dirty="0" smtClean="0"/>
              <a:t> </a:t>
            </a:r>
            <a:r>
              <a:rPr lang="en-US" dirty="0" err="1" smtClean="0"/>
              <a:t>Chachra</a:t>
            </a:r>
            <a:endParaRPr lang="en-US" dirty="0"/>
          </a:p>
        </p:txBody>
      </p:sp>
      <p:sp>
        <p:nvSpPr>
          <p:cNvPr id="6" name="Slide Number Placeholder 5"/>
          <p:cNvSpPr>
            <a:spLocks noGrp="1"/>
          </p:cNvSpPr>
          <p:nvPr>
            <p:ph type="sldNum" sz="quarter" idx="12"/>
          </p:nvPr>
        </p:nvSpPr>
        <p:spPr/>
        <p:txBody>
          <a:bodyPr/>
          <a:lstStyle/>
          <a:p>
            <a:fld id="{8C271256-C92D-4BD6-BFB2-640936D6A0E9}" type="slidenum">
              <a:rPr lang="en-US" smtClean="0"/>
              <a:t>5</a:t>
            </a:fld>
            <a:endParaRPr lang="en-US"/>
          </a:p>
        </p:txBody>
      </p:sp>
    </p:spTree>
    <p:extLst>
      <p:ext uri="{BB962C8B-B14F-4D97-AF65-F5344CB8AC3E}">
        <p14:creationId xmlns:p14="http://schemas.microsoft.com/office/powerpoint/2010/main" val="3567686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533400" y="1219200"/>
            <a:ext cx="8283575" cy="4530725"/>
          </a:xfrm>
        </p:spPr>
        <p:txBody>
          <a:bodyPr>
            <a:normAutofit/>
          </a:bodyPr>
          <a:lstStyle/>
          <a:p>
            <a:r>
              <a:rPr lang="en-US" sz="2400" dirty="0"/>
              <a:t>Assuming a uniform distribution of requests for cylinders, </a:t>
            </a:r>
            <a:endParaRPr lang="en-US" sz="2400" dirty="0" smtClean="0"/>
          </a:p>
          <a:p>
            <a:r>
              <a:rPr lang="en-US" sz="2400" dirty="0" smtClean="0"/>
              <a:t>When </a:t>
            </a:r>
            <a:r>
              <a:rPr lang="en-US" sz="2400" dirty="0"/>
              <a:t>the head reaches one end and reverses direction. </a:t>
            </a:r>
            <a:endParaRPr lang="en-US" sz="2400" dirty="0" smtClean="0"/>
          </a:p>
          <a:p>
            <a:r>
              <a:rPr lang="en-US" sz="2400" dirty="0" smtClean="0"/>
              <a:t>At this </a:t>
            </a:r>
            <a:r>
              <a:rPr lang="en-US" sz="2400" dirty="0"/>
              <a:t>point, </a:t>
            </a:r>
            <a:r>
              <a:rPr lang="en-US" sz="2400" b="1" dirty="0">
                <a:solidFill>
                  <a:srgbClr val="0070C0"/>
                </a:solidFill>
              </a:rPr>
              <a:t>relatively few requests are immediately in front of the head, </a:t>
            </a:r>
            <a:r>
              <a:rPr lang="en-US" sz="2400" b="1" dirty="0" smtClean="0">
                <a:solidFill>
                  <a:srgbClr val="0070C0"/>
                </a:solidFill>
              </a:rPr>
              <a:t>since these </a:t>
            </a:r>
            <a:r>
              <a:rPr lang="en-US" sz="2400" b="1" dirty="0">
                <a:solidFill>
                  <a:srgbClr val="0070C0"/>
                </a:solidFill>
              </a:rPr>
              <a:t>cylinders have recently been serviced. </a:t>
            </a:r>
            <a:endParaRPr lang="en-US" sz="2400" b="1" dirty="0" smtClean="0">
              <a:solidFill>
                <a:srgbClr val="0070C0"/>
              </a:solidFill>
            </a:endParaRPr>
          </a:p>
          <a:p>
            <a:r>
              <a:rPr lang="en-US" sz="2400" dirty="0" smtClean="0"/>
              <a:t>The </a:t>
            </a:r>
            <a:r>
              <a:rPr lang="en-US" sz="2400" b="1" dirty="0">
                <a:solidFill>
                  <a:srgbClr val="0070C0"/>
                </a:solidFill>
              </a:rPr>
              <a:t>heaviest density </a:t>
            </a:r>
            <a:r>
              <a:rPr lang="en-US" sz="2400" dirty="0"/>
              <a:t>of </a:t>
            </a:r>
            <a:r>
              <a:rPr lang="en-US" sz="2400" dirty="0" smtClean="0"/>
              <a:t>requests </a:t>
            </a:r>
            <a:r>
              <a:rPr lang="en-US" sz="2400" dirty="0"/>
              <a:t>is at the </a:t>
            </a:r>
            <a:r>
              <a:rPr lang="en-US" sz="2400" b="1" dirty="0">
                <a:solidFill>
                  <a:srgbClr val="0070C0"/>
                </a:solidFill>
              </a:rPr>
              <a:t>other end of the disk </a:t>
            </a:r>
            <a:endParaRPr lang="en-US" sz="2400" b="1" dirty="0" smtClean="0">
              <a:solidFill>
                <a:srgbClr val="0070C0"/>
              </a:solidFill>
            </a:endParaRPr>
          </a:p>
          <a:p>
            <a:r>
              <a:rPr lang="en-US" sz="2400" b="1" dirty="0" smtClean="0">
                <a:solidFill>
                  <a:srgbClr val="0070C0"/>
                </a:solidFill>
              </a:rPr>
              <a:t>These </a:t>
            </a:r>
            <a:r>
              <a:rPr lang="en-US" sz="2400" b="1" dirty="0">
                <a:solidFill>
                  <a:srgbClr val="0070C0"/>
                </a:solidFill>
              </a:rPr>
              <a:t>requests have also waited the longest </a:t>
            </a:r>
            <a:r>
              <a:rPr lang="en-US" sz="2400" b="1" dirty="0" smtClean="0">
                <a:solidFill>
                  <a:srgbClr val="0070C0"/>
                </a:solidFill>
              </a:rPr>
              <a:t>so why </a:t>
            </a:r>
            <a:r>
              <a:rPr lang="en-US" sz="2400" b="1" dirty="0">
                <a:solidFill>
                  <a:srgbClr val="0070C0"/>
                </a:solidFill>
              </a:rPr>
              <a:t>not go there first? </a:t>
            </a:r>
            <a:endParaRPr lang="en-US" sz="2400" b="1" dirty="0" smtClean="0">
              <a:solidFill>
                <a:srgbClr val="0070C0"/>
              </a:solidFill>
            </a:endParaRPr>
          </a:p>
          <a:p>
            <a:r>
              <a:rPr lang="en-US" sz="2400" dirty="0" smtClean="0"/>
              <a:t>That </a:t>
            </a:r>
            <a:r>
              <a:rPr lang="en-US" sz="2400" dirty="0"/>
              <a:t>is the idea of the next algorithm.</a:t>
            </a:r>
            <a:endParaRPr lang="en-US" altLang="en-US" sz="2400" dirty="0" smtClean="0"/>
          </a:p>
        </p:txBody>
      </p:sp>
      <p:sp>
        <p:nvSpPr>
          <p:cNvPr id="2" name="Date Placeholder 1"/>
          <p:cNvSpPr>
            <a:spLocks noGrp="1"/>
          </p:cNvSpPr>
          <p:nvPr>
            <p:ph type="dt" sz="half" idx="10"/>
          </p:nvPr>
        </p:nvSpPr>
        <p:spPr/>
        <p:txBody>
          <a:bodyPr/>
          <a:lstStyle/>
          <a:p>
            <a:fld id="{067E9E11-6234-45E3-89AB-7D0C5CE6522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50</a:t>
            </a:fld>
            <a:endParaRPr lang="en-US"/>
          </a:p>
        </p:txBody>
      </p:sp>
    </p:spTree>
    <p:extLst>
      <p:ext uri="{BB962C8B-B14F-4D97-AF65-F5344CB8AC3E}">
        <p14:creationId xmlns:p14="http://schemas.microsoft.com/office/powerpoint/2010/main" val="3125351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sz="2800" dirty="0"/>
              <a:t>Advantages:</a:t>
            </a:r>
          </a:p>
          <a:p>
            <a:pPr fontAlgn="base"/>
            <a:r>
              <a:rPr lang="en-US" sz="2800" dirty="0"/>
              <a:t>High throughput</a:t>
            </a:r>
          </a:p>
          <a:p>
            <a:pPr fontAlgn="base"/>
            <a:r>
              <a:rPr lang="en-US" sz="2800" dirty="0"/>
              <a:t>Low variance of response </a:t>
            </a:r>
            <a:r>
              <a:rPr lang="en-US" sz="2800" dirty="0" smtClean="0"/>
              <a:t>time</a:t>
            </a:r>
          </a:p>
          <a:p>
            <a:pPr lvl="1" fontAlgn="base"/>
            <a:r>
              <a:rPr lang="en-US" sz="2400" b="1" dirty="0" smtClean="0">
                <a:solidFill>
                  <a:srgbClr val="0070C0"/>
                </a:solidFill>
              </a:rPr>
              <a:t>Response time variance better than SSTF</a:t>
            </a:r>
            <a:endParaRPr lang="en-US" sz="2400" b="1" dirty="0">
              <a:solidFill>
                <a:srgbClr val="0070C0"/>
              </a:solidFill>
            </a:endParaRPr>
          </a:p>
          <a:p>
            <a:pPr fontAlgn="base"/>
            <a:r>
              <a:rPr lang="en-US" sz="2800" dirty="0"/>
              <a:t>Average response </a:t>
            </a:r>
            <a:r>
              <a:rPr lang="en-US" sz="2800" dirty="0" smtClean="0"/>
              <a:t>time</a:t>
            </a:r>
          </a:p>
          <a:p>
            <a:pPr lvl="1" fontAlgn="base"/>
            <a:r>
              <a:rPr lang="en-US" sz="2400" b="1" dirty="0" smtClean="0">
                <a:solidFill>
                  <a:srgbClr val="0070C0"/>
                </a:solidFill>
              </a:rPr>
              <a:t>Worse than SSTF, better than FCFS</a:t>
            </a:r>
            <a:endParaRPr lang="en-US" sz="2400" b="1" dirty="0">
              <a:solidFill>
                <a:srgbClr val="0070C0"/>
              </a:solidFill>
            </a:endParaRPr>
          </a:p>
          <a:p>
            <a:pPr marL="0" indent="0" fontAlgn="base">
              <a:buNone/>
            </a:pPr>
            <a:r>
              <a:rPr lang="en-US" sz="2800" dirty="0"/>
              <a:t>Disadvantages:</a:t>
            </a:r>
          </a:p>
          <a:p>
            <a:pPr fontAlgn="base"/>
            <a:r>
              <a:rPr lang="en-US" sz="2800" dirty="0"/>
              <a:t>Long waiting time for requests for locations just visited by disk </a:t>
            </a:r>
            <a:r>
              <a:rPr lang="en-US" sz="2800" dirty="0" smtClean="0"/>
              <a:t>arm</a:t>
            </a:r>
          </a:p>
          <a:p>
            <a:pPr fontAlgn="base"/>
            <a:endParaRPr lang="en-US" sz="2800" dirty="0"/>
          </a:p>
        </p:txBody>
      </p:sp>
      <p:sp>
        <p:nvSpPr>
          <p:cNvPr id="2" name="Date Placeholder 1"/>
          <p:cNvSpPr>
            <a:spLocks noGrp="1"/>
          </p:cNvSpPr>
          <p:nvPr>
            <p:ph type="dt" sz="half" idx="10"/>
          </p:nvPr>
        </p:nvSpPr>
        <p:spPr/>
        <p:txBody>
          <a:bodyPr/>
          <a:lstStyle/>
          <a:p>
            <a:fld id="{D3057651-CFCF-4837-A089-EA1D6B98703F}"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51</a:t>
            </a:fld>
            <a:endParaRPr lang="en-US"/>
          </a:p>
        </p:txBody>
      </p:sp>
    </p:spTree>
    <p:extLst>
      <p:ext uri="{BB962C8B-B14F-4D97-AF65-F5344CB8AC3E}">
        <p14:creationId xmlns:p14="http://schemas.microsoft.com/office/powerpoint/2010/main" val="20962332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solidFill>
                  <a:srgbClr val="0070C0"/>
                </a:solidFill>
              </a:rPr>
              <a:t>Circular Scan</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999486BD-3B3C-438A-B0DB-D5642FB4FC7F}"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52</a:t>
            </a:fld>
            <a:endParaRPr lang="en-US"/>
          </a:p>
        </p:txBody>
      </p:sp>
    </p:spTree>
    <p:extLst>
      <p:ext uri="{BB962C8B-B14F-4D97-AF65-F5344CB8AC3E}">
        <p14:creationId xmlns:p14="http://schemas.microsoft.com/office/powerpoint/2010/main" val="572547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The head moves from </a:t>
            </a:r>
            <a:r>
              <a:rPr lang="en-US" altLang="en-US" b="1" dirty="0" smtClean="0">
                <a:solidFill>
                  <a:srgbClr val="0070C0"/>
                </a:solidFill>
              </a:rPr>
              <a:t>one end of the disk to the other</a:t>
            </a:r>
            <a:r>
              <a:rPr lang="en-US" altLang="en-US" dirty="0" smtClean="0"/>
              <a:t>, servicing requests as it goes</a:t>
            </a:r>
          </a:p>
          <a:p>
            <a:pPr lvl="1"/>
            <a:r>
              <a:rPr lang="en-US" altLang="en-US" dirty="0" smtClean="0"/>
              <a:t>When it reaches the other end, however, it </a:t>
            </a:r>
            <a:r>
              <a:rPr lang="en-US" altLang="en-US" b="1" dirty="0" smtClean="0">
                <a:solidFill>
                  <a:srgbClr val="0070C0"/>
                </a:solidFill>
              </a:rPr>
              <a:t>immediately returns to the beginning of the disk</a:t>
            </a:r>
            <a:r>
              <a:rPr lang="en-US" altLang="en-US" dirty="0" smtClean="0"/>
              <a:t>, </a:t>
            </a:r>
            <a:r>
              <a:rPr lang="en-US" altLang="en-US" b="1" dirty="0" smtClean="0">
                <a:solidFill>
                  <a:srgbClr val="0070C0"/>
                </a:solidFill>
              </a:rPr>
              <a:t>without servicing any requests on the return trip</a:t>
            </a:r>
          </a:p>
        </p:txBody>
      </p:sp>
      <p:sp>
        <p:nvSpPr>
          <p:cNvPr id="2" name="Date Placeholder 1"/>
          <p:cNvSpPr>
            <a:spLocks noGrp="1"/>
          </p:cNvSpPr>
          <p:nvPr>
            <p:ph type="dt" sz="half" idx="10"/>
          </p:nvPr>
        </p:nvSpPr>
        <p:spPr/>
        <p:txBody>
          <a:bodyPr/>
          <a:lstStyle/>
          <a:p>
            <a:fld id="{999486BD-3B3C-438A-B0DB-D5642FB4FC7F}"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53</a:t>
            </a:fld>
            <a:endParaRPr lang="en-US"/>
          </a:p>
        </p:txBody>
      </p:sp>
    </p:spTree>
    <p:extLst>
      <p:ext uri="{BB962C8B-B14F-4D97-AF65-F5344CB8AC3E}">
        <p14:creationId xmlns:p14="http://schemas.microsoft.com/office/powerpoint/2010/main" val="783092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Provides a more uniform wait time than SCAN</a:t>
            </a:r>
          </a:p>
          <a:p>
            <a:r>
              <a:rPr lang="en-US" altLang="en-US" dirty="0" smtClean="0"/>
              <a:t>Treats the cylinders as a </a:t>
            </a:r>
            <a:r>
              <a:rPr lang="en-US" altLang="en-US" b="1" dirty="0" smtClean="0">
                <a:solidFill>
                  <a:srgbClr val="0070C0"/>
                </a:solidFill>
              </a:rPr>
              <a:t>circular list that wraps around from the last cylinder to the first one</a:t>
            </a:r>
          </a:p>
        </p:txBody>
      </p:sp>
      <p:sp>
        <p:nvSpPr>
          <p:cNvPr id="2" name="Date Placeholder 1"/>
          <p:cNvSpPr>
            <a:spLocks noGrp="1"/>
          </p:cNvSpPr>
          <p:nvPr>
            <p:ph type="dt" sz="half" idx="10"/>
          </p:nvPr>
        </p:nvSpPr>
        <p:spPr/>
        <p:txBody>
          <a:bodyPr/>
          <a:lstStyle/>
          <a:p>
            <a:fld id="{45E975E4-DB91-4872-B0D9-F4166692192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54</a:t>
            </a:fld>
            <a:endParaRPr lang="en-US"/>
          </a:p>
        </p:txBody>
      </p:sp>
    </p:spTree>
    <p:extLst>
      <p:ext uri="{BB962C8B-B14F-4D97-AF65-F5344CB8AC3E}">
        <p14:creationId xmlns:p14="http://schemas.microsoft.com/office/powerpoint/2010/main" val="3964237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37FAC82-7C40-4AE6-A53C-08A2385557C3}"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55</a:t>
            </a:fld>
            <a:endParaRPr lang="en-US"/>
          </a:p>
        </p:txBody>
      </p:sp>
    </p:spTree>
    <p:extLst>
      <p:ext uri="{BB962C8B-B14F-4D97-AF65-F5344CB8AC3E}">
        <p14:creationId xmlns:p14="http://schemas.microsoft.com/office/powerpoint/2010/main" val="3344483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dirty="0"/>
              <a:t>Advantages:</a:t>
            </a:r>
          </a:p>
          <a:p>
            <a:pPr fontAlgn="base"/>
            <a:r>
              <a:rPr lang="en-US" dirty="0"/>
              <a:t>Provides more uniform wait time compared to SCAN</a:t>
            </a:r>
          </a:p>
          <a:p>
            <a:pPr marL="0" indent="0">
              <a:buNone/>
            </a:pPr>
            <a:r>
              <a:rPr lang="en-US" dirty="0"/>
              <a:t/>
            </a:r>
            <a:br>
              <a:rPr lang="en-US" dirty="0"/>
            </a:br>
            <a:endParaRPr lang="en-US" dirty="0"/>
          </a:p>
        </p:txBody>
      </p:sp>
      <p:sp>
        <p:nvSpPr>
          <p:cNvPr id="2" name="Date Placeholder 1"/>
          <p:cNvSpPr>
            <a:spLocks noGrp="1"/>
          </p:cNvSpPr>
          <p:nvPr>
            <p:ph type="dt" sz="half" idx="10"/>
          </p:nvPr>
        </p:nvSpPr>
        <p:spPr/>
        <p:txBody>
          <a:bodyPr/>
          <a:lstStyle/>
          <a:p>
            <a:fld id="{803306CD-D0CD-431C-8AC5-7606BEA1B6E5}"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56</a:t>
            </a:fld>
            <a:endParaRPr lang="en-US"/>
          </a:p>
        </p:txBody>
      </p:sp>
    </p:spTree>
    <p:extLst>
      <p:ext uri="{BB962C8B-B14F-4D97-AF65-F5344CB8AC3E}">
        <p14:creationId xmlns:p14="http://schemas.microsoft.com/office/powerpoint/2010/main" val="16087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SCAN , C-SCAN</a:t>
            </a:r>
          </a:p>
        </p:txBody>
      </p:sp>
      <p:sp>
        <p:nvSpPr>
          <p:cNvPr id="28675" name="Rectangle 3"/>
          <p:cNvSpPr>
            <a:spLocks noGrp="1" noChangeArrowheads="1"/>
          </p:cNvSpPr>
          <p:nvPr>
            <p:ph type="body" idx="1"/>
          </p:nvPr>
        </p:nvSpPr>
        <p:spPr>
          <a:xfrm>
            <a:off x="901700" y="1138238"/>
            <a:ext cx="6659563" cy="3257550"/>
          </a:xfrm>
        </p:spPr>
        <p:txBody>
          <a:bodyPr>
            <a:normAutofit/>
          </a:bodyPr>
          <a:lstStyle/>
          <a:p>
            <a:r>
              <a:rPr lang="en-US" sz="2800" dirty="0" smtClean="0"/>
              <a:t>Both </a:t>
            </a:r>
            <a:r>
              <a:rPr lang="en-US" sz="2800" dirty="0"/>
              <a:t>SCAN and C-SCAN move the disk arm across </a:t>
            </a:r>
            <a:r>
              <a:rPr lang="en-US" sz="2800" dirty="0" smtClean="0"/>
              <a:t>the </a:t>
            </a:r>
            <a:r>
              <a:rPr lang="en-US" sz="2800" b="1" dirty="0" smtClean="0">
                <a:solidFill>
                  <a:srgbClr val="0070C0"/>
                </a:solidFill>
              </a:rPr>
              <a:t>full </a:t>
            </a:r>
            <a:r>
              <a:rPr lang="en-US" sz="2800" b="1" dirty="0">
                <a:solidFill>
                  <a:srgbClr val="0070C0"/>
                </a:solidFill>
              </a:rPr>
              <a:t>width of the </a:t>
            </a:r>
            <a:r>
              <a:rPr lang="en-US" sz="2800" b="1" dirty="0" smtClean="0">
                <a:solidFill>
                  <a:srgbClr val="0070C0"/>
                </a:solidFill>
              </a:rPr>
              <a:t>disk</a:t>
            </a:r>
            <a:r>
              <a:rPr lang="en-US" sz="2800" dirty="0" smtClean="0"/>
              <a:t>.</a:t>
            </a:r>
          </a:p>
          <a:p>
            <a:r>
              <a:rPr lang="en-US" sz="2800" dirty="0" smtClean="0"/>
              <a:t>In practice </a:t>
            </a:r>
            <a:r>
              <a:rPr lang="en-US" sz="2800" b="1" dirty="0">
                <a:solidFill>
                  <a:srgbClr val="0070C0"/>
                </a:solidFill>
              </a:rPr>
              <a:t>neither algorithm is often implemented </a:t>
            </a:r>
            <a:r>
              <a:rPr lang="en-US" sz="2800" b="1" dirty="0" smtClean="0">
                <a:solidFill>
                  <a:srgbClr val="0070C0"/>
                </a:solidFill>
              </a:rPr>
              <a:t>this way</a:t>
            </a:r>
            <a:r>
              <a:rPr lang="en-US" sz="2800" b="1" dirty="0">
                <a:solidFill>
                  <a:srgbClr val="0070C0"/>
                </a:solidFill>
              </a:rPr>
              <a:t>.</a:t>
            </a:r>
            <a:endParaRPr lang="en-US" altLang="en-US" sz="2800" b="1" dirty="0" smtClean="0">
              <a:solidFill>
                <a:srgbClr val="0070C0"/>
              </a:solidFill>
            </a:endParaRPr>
          </a:p>
        </p:txBody>
      </p:sp>
      <p:sp>
        <p:nvSpPr>
          <p:cNvPr id="2" name="Date Placeholder 1"/>
          <p:cNvSpPr>
            <a:spLocks noGrp="1"/>
          </p:cNvSpPr>
          <p:nvPr>
            <p:ph type="dt" sz="half" idx="10"/>
          </p:nvPr>
        </p:nvSpPr>
        <p:spPr/>
        <p:txBody>
          <a:bodyPr/>
          <a:lstStyle/>
          <a:p>
            <a:fld id="{B3BFF909-844B-4FFF-8BB4-F9D553A19E0C}"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57</a:t>
            </a:fld>
            <a:endParaRPr lang="en-US"/>
          </a:p>
        </p:txBody>
      </p:sp>
    </p:spTree>
    <p:extLst>
      <p:ext uri="{BB962C8B-B14F-4D97-AF65-F5344CB8AC3E}">
        <p14:creationId xmlns:p14="http://schemas.microsoft.com/office/powerpoint/2010/main" val="4024450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 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r>
              <a:rPr lang="en-US" altLang="en-US" sz="2600" dirty="0" smtClean="0"/>
              <a:t>LOOK a version of SCAN</a:t>
            </a:r>
          </a:p>
          <a:p>
            <a:r>
              <a:rPr lang="en-US" altLang="en-US" sz="2600" dirty="0" smtClean="0"/>
              <a:t>C-LOOK a version of C-SCAN</a:t>
            </a:r>
          </a:p>
          <a:p>
            <a:r>
              <a:rPr lang="en-US" sz="2600" dirty="0" smtClean="0"/>
              <a:t>They </a:t>
            </a:r>
            <a:r>
              <a:rPr lang="en-US" sz="2600" b="1" i="1" dirty="0">
                <a:solidFill>
                  <a:srgbClr val="0070C0"/>
                </a:solidFill>
              </a:rPr>
              <a:t>look </a:t>
            </a:r>
            <a:r>
              <a:rPr lang="en-US" sz="2600" b="1" dirty="0">
                <a:solidFill>
                  <a:srgbClr val="0070C0"/>
                </a:solidFill>
              </a:rPr>
              <a:t>for a request </a:t>
            </a:r>
            <a:r>
              <a:rPr lang="en-US" sz="2600" b="1" dirty="0" smtClean="0">
                <a:solidFill>
                  <a:srgbClr val="0070C0"/>
                </a:solidFill>
              </a:rPr>
              <a:t>before continuing </a:t>
            </a:r>
            <a:r>
              <a:rPr lang="en-US" sz="2600" dirty="0"/>
              <a:t>to move in a given direction</a:t>
            </a:r>
            <a:endParaRPr lang="en-US" altLang="en-US" sz="2600" dirty="0" smtClean="0"/>
          </a:p>
          <a:p>
            <a:r>
              <a:rPr lang="en-US" altLang="en-US" sz="2600" dirty="0" smtClean="0"/>
              <a:t>Arm only goes </a:t>
            </a:r>
            <a:r>
              <a:rPr lang="en-US" altLang="en-US" sz="2600" b="1" dirty="0" smtClean="0">
                <a:solidFill>
                  <a:srgbClr val="0070C0"/>
                </a:solidFill>
              </a:rPr>
              <a:t>as far as the last request in each direction</a:t>
            </a:r>
            <a:r>
              <a:rPr lang="en-US" altLang="en-US" sz="2600" dirty="0" smtClean="0"/>
              <a:t>, then </a:t>
            </a:r>
            <a:r>
              <a:rPr lang="en-US" altLang="en-US" sz="2600" b="1" dirty="0" smtClean="0">
                <a:solidFill>
                  <a:srgbClr val="0070C0"/>
                </a:solidFill>
              </a:rPr>
              <a:t>reverses direction immediately, instead of going all the way to the end of the disk </a:t>
            </a:r>
          </a:p>
        </p:txBody>
      </p:sp>
      <p:sp>
        <p:nvSpPr>
          <p:cNvPr id="2" name="Date Placeholder 1"/>
          <p:cNvSpPr>
            <a:spLocks noGrp="1"/>
          </p:cNvSpPr>
          <p:nvPr>
            <p:ph type="dt" sz="half" idx="10"/>
          </p:nvPr>
        </p:nvSpPr>
        <p:spPr/>
        <p:txBody>
          <a:bodyPr/>
          <a:lstStyle/>
          <a:p>
            <a:fld id="{0B7356D6-8D22-464A-8FA7-63B87A1AC5F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58</a:t>
            </a:fld>
            <a:endParaRPr lang="en-US"/>
          </a:p>
        </p:txBody>
      </p:sp>
    </p:spTree>
    <p:extLst>
      <p:ext uri="{BB962C8B-B14F-4D97-AF65-F5344CB8AC3E}">
        <p14:creationId xmlns:p14="http://schemas.microsoft.com/office/powerpoint/2010/main" val="41700019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Seek </a:t>
            </a:r>
            <a:r>
              <a:rPr lang="en-IN" sz="2400" dirty="0"/>
              <a:t>Sequence is 60 79 92 114 176 41 34 </a:t>
            </a:r>
            <a:r>
              <a:rPr lang="en-IN" sz="2400" dirty="0" smtClean="0"/>
              <a:t>11</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53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2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Seek </a:t>
            </a:r>
            <a:r>
              <a:rPr lang="en-US" sz="2400" b="1" u="sng" dirty="0"/>
              <a:t>Time</a:t>
            </a:r>
            <a:r>
              <a:rPr lang="en-US" sz="2400" b="1" dirty="0" smtClean="0"/>
              <a:t>:</a:t>
            </a:r>
          </a:p>
          <a:p>
            <a:pPr fontAlgn="base"/>
            <a:r>
              <a:rPr lang="en-US" sz="2400" dirty="0" smtClean="0"/>
              <a:t>Seek </a:t>
            </a:r>
            <a:r>
              <a:rPr lang="en-US" sz="2400" dirty="0"/>
              <a:t>time is the time taken to </a:t>
            </a:r>
            <a:r>
              <a:rPr lang="en-US" sz="2400" dirty="0" smtClean="0">
                <a:solidFill>
                  <a:srgbClr val="0070C0"/>
                </a:solidFill>
              </a:rPr>
              <a:t>move </a:t>
            </a:r>
            <a:r>
              <a:rPr lang="en-US" sz="2400" dirty="0">
                <a:solidFill>
                  <a:srgbClr val="0070C0"/>
                </a:solidFill>
              </a:rPr>
              <a:t>the disk arm to a specified track </a:t>
            </a:r>
            <a:r>
              <a:rPr lang="en-US" sz="2400" dirty="0" smtClean="0">
                <a:solidFill>
                  <a:srgbClr val="0070C0"/>
                </a:solidFill>
              </a:rPr>
              <a:t>containing the desired sector </a:t>
            </a:r>
            <a:r>
              <a:rPr lang="en-US" sz="2400" dirty="0" smtClean="0"/>
              <a:t>where </a:t>
            </a:r>
            <a:r>
              <a:rPr lang="en-US" sz="2400" dirty="0"/>
              <a:t>the data is to be read or </a:t>
            </a:r>
            <a:r>
              <a:rPr lang="en-US" sz="2400" dirty="0" smtClean="0"/>
              <a:t>written. </a:t>
            </a:r>
          </a:p>
          <a:p>
            <a:pPr fontAlgn="base"/>
            <a:r>
              <a:rPr lang="en-US" sz="2400" dirty="0" smtClean="0"/>
              <a:t>So </a:t>
            </a:r>
            <a:r>
              <a:rPr lang="en-US" sz="2400" dirty="0"/>
              <a:t>the disk scheduling algorithm that </a:t>
            </a:r>
            <a:r>
              <a:rPr lang="en-US" sz="2400" dirty="0">
                <a:solidFill>
                  <a:srgbClr val="0070C0"/>
                </a:solidFill>
              </a:rPr>
              <a:t>gives minimum average seek time is better</a:t>
            </a:r>
            <a:r>
              <a:rPr lang="en-US" sz="2400" dirty="0" smtClean="0">
                <a:solidFill>
                  <a:srgbClr val="0070C0"/>
                </a:solidFill>
              </a:rPr>
              <a:t>.</a:t>
            </a:r>
            <a:r>
              <a:rPr lang="en-US" sz="2400" b="1" u="sng" dirty="0">
                <a:solidFill>
                  <a:srgbClr val="0070C0"/>
                </a:solidFill>
              </a:rPr>
              <a:t> </a:t>
            </a:r>
            <a:endParaRPr lang="en-US" sz="2400" dirty="0">
              <a:solidFill>
                <a:srgbClr val="0070C0"/>
              </a:solidFill>
            </a:endParaRPr>
          </a:p>
        </p:txBody>
      </p:sp>
      <p:sp>
        <p:nvSpPr>
          <p:cNvPr id="4" name="Date Placeholder 3"/>
          <p:cNvSpPr>
            <a:spLocks noGrp="1"/>
          </p:cNvSpPr>
          <p:nvPr>
            <p:ph type="dt" sz="half" idx="10"/>
          </p:nvPr>
        </p:nvSpPr>
        <p:spPr/>
        <p:txBody>
          <a:bodyPr/>
          <a:lstStyle/>
          <a:p>
            <a:fld id="{FBA92F2B-B37D-4D59-A909-707CC843ACC4}"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7603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41 34 </a:t>
            </a:r>
            <a:r>
              <a:rPr lang="en-IN" sz="2400" dirty="0" smtClean="0"/>
              <a:t>11</a:t>
            </a:r>
          </a:p>
          <a:p>
            <a:r>
              <a:rPr lang="en-IN" sz="2400" dirty="0" smtClean="0"/>
              <a:t>Total </a:t>
            </a:r>
            <a:r>
              <a:rPr lang="en-IN" sz="2400" dirty="0"/>
              <a:t>seek </a:t>
            </a:r>
            <a:r>
              <a:rPr lang="en-IN" sz="2400" dirty="0" smtClean="0"/>
              <a:t>count= </a:t>
            </a:r>
            <a:r>
              <a:rPr lang="en-IN" sz="2400" dirty="0"/>
              <a:t>(60-50)+(79-60)+(92-79</a:t>
            </a:r>
            <a:r>
              <a:rPr lang="en-IN" sz="2400" dirty="0" smtClean="0"/>
              <a:t>)+(</a:t>
            </a:r>
            <a:r>
              <a:rPr lang="en-IN" sz="2400" dirty="0"/>
              <a:t>114-92)+(176-114</a:t>
            </a:r>
            <a:r>
              <a:rPr lang="en-IN" sz="2400" dirty="0" smtClean="0"/>
              <a:t>)+(</a:t>
            </a:r>
            <a:r>
              <a:rPr lang="en-IN" sz="2400" dirty="0"/>
              <a:t>176-41)+(41-34)+(34-11</a:t>
            </a:r>
            <a:r>
              <a:rPr lang="en-IN" sz="2400" dirty="0" smtClean="0"/>
              <a:t>)=291</a:t>
            </a:r>
          </a:p>
          <a:p>
            <a:r>
              <a:rPr lang="en-IN" sz="2400" dirty="0"/>
              <a:t>Total number of seek operations = 291 </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0580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33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C-LOOK</a:t>
            </a:r>
            <a:endParaRPr lang="en-IN" dirty="0"/>
          </a:p>
        </p:txBody>
      </p:sp>
      <p:sp>
        <p:nvSpPr>
          <p:cNvPr id="3" name="Content Placeholder 2"/>
          <p:cNvSpPr>
            <a:spLocks noGrp="1"/>
          </p:cNvSpPr>
          <p:nvPr>
            <p:ph idx="1"/>
          </p:nvPr>
        </p:nvSpPr>
        <p:spPr/>
        <p:txBody>
          <a:bodyPr/>
          <a:lstStyle/>
          <a:p>
            <a:r>
              <a:rPr lang="en-IN" dirty="0" smtClean="0"/>
              <a:t>Circular Look</a:t>
            </a:r>
            <a:endParaRPr lang="en-IN"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61</a:t>
            </a:fld>
            <a:endParaRPr lang="en-US"/>
          </a:p>
        </p:txBody>
      </p:sp>
    </p:spTree>
    <p:extLst>
      <p:ext uri="{BB962C8B-B14F-4D97-AF65-F5344CB8AC3E}">
        <p14:creationId xmlns:p14="http://schemas.microsoft.com/office/powerpoint/2010/main" val="2273020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8513" y="277813"/>
            <a:ext cx="7888287" cy="576262"/>
          </a:xfrm>
        </p:spPr>
        <p:txBody>
          <a:bodyPr>
            <a:normAutofit fontScale="90000"/>
          </a:bodyPr>
          <a:lstStyle/>
          <a:p>
            <a:pPr eaLnBrk="1" hangingPunct="1"/>
            <a:r>
              <a:rPr lang="en-US" alt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72FEC5A-A080-4137-AF9F-20AEDD50AC1B}"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62</a:t>
            </a:fld>
            <a:endParaRPr lang="en-US"/>
          </a:p>
        </p:txBody>
      </p:sp>
    </p:spTree>
    <p:extLst>
      <p:ext uri="{BB962C8B-B14F-4D97-AF65-F5344CB8AC3E}">
        <p14:creationId xmlns:p14="http://schemas.microsoft.com/office/powerpoint/2010/main" val="16885178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C-LOOK Algorithm</a:t>
            </a:r>
          </a:p>
          <a:p>
            <a:pPr lvl="1"/>
            <a:r>
              <a:rPr lang="en-IN" sz="2000" dirty="0" smtClean="0"/>
              <a:t>Request </a:t>
            </a:r>
            <a:r>
              <a:rPr lang="en-IN" sz="2000" dirty="0"/>
              <a:t>sequence = {176, 79, 34, 60, 92, 11, 41, 114} </a:t>
            </a:r>
            <a:endParaRPr lang="en-IN" sz="20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a:t>
            </a:r>
            <a:r>
              <a:rPr lang="en-IN" sz="2400" dirty="0" smtClean="0"/>
              <a:t>11 34 41 </a:t>
            </a:r>
          </a:p>
          <a:p>
            <a:r>
              <a:rPr lang="en-IN" sz="2400" dirty="0" smtClean="0"/>
              <a:t>The </a:t>
            </a:r>
            <a:r>
              <a:rPr lang="en-IN" sz="2400" dirty="0"/>
              <a:t>total seek count = (60 – 50) + (79 – 60) + (92 – 79) + (114 – 92) + (176 – 114) + (176 – 11) + (34 – 11) + (41 – 34) = </a:t>
            </a:r>
            <a:r>
              <a:rPr lang="en-IN" sz="2400" dirty="0" smtClean="0"/>
              <a:t>321</a:t>
            </a:r>
          </a:p>
          <a:p>
            <a:r>
              <a:rPr lang="en-IN" sz="2400" dirty="0" smtClean="0"/>
              <a:t>Total </a:t>
            </a:r>
            <a:r>
              <a:rPr lang="en-IN" sz="2400" dirty="0"/>
              <a:t>number of seek operations = </a:t>
            </a:r>
            <a:r>
              <a:rPr lang="en-IN" sz="2400" dirty="0" smtClean="0"/>
              <a:t>321</a:t>
            </a:r>
            <a:endParaRPr lang="en-IN" sz="2400" dirty="0"/>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63</a:t>
            </a:fld>
            <a:endParaRPr lang="en-US"/>
          </a:p>
        </p:txBody>
      </p:sp>
      <p:pic>
        <p:nvPicPr>
          <p:cNvPr id="2050" name="Picture 2" descr="https://media.geeksforgeeks.org/wp-content/uploads/20190912194433/fcf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2" y="1676400"/>
            <a:ext cx="8513618"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96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pPr marL="0" indent="0">
              <a:buNone/>
            </a:pPr>
            <a:r>
              <a:rPr lang="en-US" altLang="en-US" sz="2600" dirty="0" smtClean="0"/>
              <a:t>LOOK-</a:t>
            </a:r>
          </a:p>
          <a:p>
            <a:r>
              <a:rPr lang="en-US" altLang="en-US" sz="2600" dirty="0" smtClean="0"/>
              <a:t>Improves Mean Response time and Variance</a:t>
            </a:r>
          </a:p>
          <a:p>
            <a:endParaRPr lang="en-US" altLang="en-US" sz="2600" dirty="0"/>
          </a:p>
          <a:p>
            <a:pPr marL="0" indent="0">
              <a:buNone/>
            </a:pPr>
            <a:r>
              <a:rPr lang="en-US" altLang="en-US" sz="2600" dirty="0" smtClean="0"/>
              <a:t>C-LOOK-</a:t>
            </a:r>
          </a:p>
          <a:p>
            <a:r>
              <a:rPr lang="en-US" altLang="en-US" sz="2600" dirty="0" smtClean="0"/>
              <a:t>Very popular</a:t>
            </a:r>
          </a:p>
        </p:txBody>
      </p:sp>
      <p:sp>
        <p:nvSpPr>
          <p:cNvPr id="2" name="Date Placeholder 1"/>
          <p:cNvSpPr>
            <a:spLocks noGrp="1"/>
          </p:cNvSpPr>
          <p:nvPr>
            <p:ph type="dt" sz="half" idx="10"/>
          </p:nvPr>
        </p:nvSpPr>
        <p:spPr/>
        <p:txBody>
          <a:bodyPr/>
          <a:lstStyle/>
          <a:p>
            <a:fld id="{ACCE6460-82F3-403C-A830-5F256DB35DE9}"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64</a:t>
            </a:fld>
            <a:endParaRPr lang="en-US"/>
          </a:p>
        </p:txBody>
      </p:sp>
    </p:spTree>
    <p:extLst>
      <p:ext uri="{BB962C8B-B14F-4D97-AF65-F5344CB8AC3E}">
        <p14:creationId xmlns:p14="http://schemas.microsoft.com/office/powerpoint/2010/main" val="1671294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SSTF is common and has a </a:t>
            </a:r>
            <a:r>
              <a:rPr lang="en-US" altLang="en-US" sz="2400" b="1" dirty="0" smtClean="0">
                <a:solidFill>
                  <a:srgbClr val="0070C0"/>
                </a:solidFill>
              </a:rPr>
              <a:t>natural appeal</a:t>
            </a:r>
          </a:p>
          <a:p>
            <a:r>
              <a:rPr lang="en-US" altLang="en-US" sz="2400" dirty="0" smtClean="0"/>
              <a:t>SCAN and C-SCAN perform better for systems that place a </a:t>
            </a:r>
            <a:r>
              <a:rPr lang="en-US" altLang="en-US" sz="2400" b="1" dirty="0" smtClean="0">
                <a:solidFill>
                  <a:srgbClr val="0070C0"/>
                </a:solidFill>
              </a:rPr>
              <a:t>heavy load on the disk</a:t>
            </a:r>
          </a:p>
          <a:p>
            <a:pPr lvl="1"/>
            <a:r>
              <a:rPr lang="en-US" altLang="en-US" sz="2400" b="1" dirty="0" smtClean="0">
                <a:solidFill>
                  <a:srgbClr val="0070C0"/>
                </a:solidFill>
              </a:rPr>
              <a:t>Less starvation</a:t>
            </a:r>
          </a:p>
          <a:p>
            <a:r>
              <a:rPr lang="en-US" altLang="en-US" sz="2400" dirty="0" smtClean="0"/>
              <a:t>Performance depends on the number and types of requests</a:t>
            </a:r>
          </a:p>
          <a:p>
            <a:r>
              <a:rPr lang="en-US" altLang="en-US" sz="2400" dirty="0" smtClean="0"/>
              <a:t>Requests for disk service can be </a:t>
            </a:r>
            <a:r>
              <a:rPr lang="en-US" altLang="en-US" sz="2400" b="1" dirty="0" smtClean="0">
                <a:solidFill>
                  <a:srgbClr val="0070C0"/>
                </a:solidFill>
              </a:rPr>
              <a:t>influenced by the file-allocation method</a:t>
            </a:r>
          </a:p>
          <a:p>
            <a:pPr lvl="1"/>
            <a:r>
              <a:rPr lang="en-US" altLang="en-US" sz="2400" b="1" dirty="0" smtClean="0">
                <a:solidFill>
                  <a:srgbClr val="0070C0"/>
                </a:solidFill>
              </a:rPr>
              <a:t>And metadata layout</a:t>
            </a:r>
          </a:p>
        </p:txBody>
      </p:sp>
      <p:sp>
        <p:nvSpPr>
          <p:cNvPr id="2" name="Date Placeholder 1"/>
          <p:cNvSpPr>
            <a:spLocks noGrp="1"/>
          </p:cNvSpPr>
          <p:nvPr>
            <p:ph type="dt" sz="half" idx="10"/>
          </p:nvPr>
        </p:nvSpPr>
        <p:spPr/>
        <p:txBody>
          <a:bodyPr/>
          <a:lstStyle/>
          <a:p>
            <a:fld id="{CC65AEA1-37AE-403F-855F-BBE36D3A404D}"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65</a:t>
            </a:fld>
            <a:endParaRPr lang="en-US"/>
          </a:p>
        </p:txBody>
      </p:sp>
    </p:spTree>
    <p:extLst>
      <p:ext uri="{BB962C8B-B14F-4D97-AF65-F5344CB8AC3E}">
        <p14:creationId xmlns:p14="http://schemas.microsoft.com/office/powerpoint/2010/main" val="36878050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The disk-scheduling algorithm should be written as a </a:t>
            </a:r>
            <a:r>
              <a:rPr lang="en-US" altLang="en-US" sz="2400" b="1" dirty="0" smtClean="0"/>
              <a:t>separate module </a:t>
            </a:r>
            <a:r>
              <a:rPr lang="en-US" altLang="en-US" sz="2400" dirty="0" smtClean="0"/>
              <a:t>of the operating system, </a:t>
            </a:r>
            <a:r>
              <a:rPr lang="en-US" altLang="en-US" sz="2400" b="1" dirty="0" smtClean="0">
                <a:solidFill>
                  <a:srgbClr val="0070C0"/>
                </a:solidFill>
              </a:rPr>
              <a:t>allowing it to be replaced with a different algorithm if necessary</a:t>
            </a:r>
          </a:p>
          <a:p>
            <a:r>
              <a:rPr lang="en-US" altLang="en-US" sz="2400" b="1" dirty="0" smtClean="0">
                <a:solidFill>
                  <a:srgbClr val="0070C0"/>
                </a:solidFill>
              </a:rPr>
              <a:t>Either SSTF or LOOK is a reasonable choice for the default algorithm</a:t>
            </a:r>
          </a:p>
          <a:p>
            <a:r>
              <a:rPr lang="en-US" altLang="en-US" sz="2400" dirty="0" smtClean="0"/>
              <a:t>What about rotational latency?</a:t>
            </a:r>
          </a:p>
          <a:p>
            <a:pPr lvl="1"/>
            <a:r>
              <a:rPr lang="en-US" altLang="en-US" sz="2400" dirty="0" smtClean="0"/>
              <a:t>Difficult for OS to calculate</a:t>
            </a:r>
          </a:p>
          <a:p>
            <a:r>
              <a:rPr lang="en-US" altLang="en-US" sz="2400" dirty="0" smtClean="0"/>
              <a:t>How does disk-based queueing effect OS queue ordering efforts?</a:t>
            </a:r>
          </a:p>
        </p:txBody>
      </p:sp>
      <p:sp>
        <p:nvSpPr>
          <p:cNvPr id="2" name="Date Placeholder 1"/>
          <p:cNvSpPr>
            <a:spLocks noGrp="1"/>
          </p:cNvSpPr>
          <p:nvPr>
            <p:ph type="dt" sz="half" idx="10"/>
          </p:nvPr>
        </p:nvSpPr>
        <p:spPr/>
        <p:txBody>
          <a:bodyPr/>
          <a:lstStyle/>
          <a:p>
            <a:fld id="{B9A815EE-B0C4-4E06-B252-EBEF51197334}"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66</a:t>
            </a:fld>
            <a:endParaRPr lang="en-US"/>
          </a:p>
        </p:txBody>
      </p:sp>
    </p:spTree>
    <p:extLst>
      <p:ext uri="{BB962C8B-B14F-4D97-AF65-F5344CB8AC3E}">
        <p14:creationId xmlns:p14="http://schemas.microsoft.com/office/powerpoint/2010/main" val="9611081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smtClean="0"/>
              <a:t>For I/O Operations</a:t>
            </a:r>
          </a:p>
          <a:p>
            <a:r>
              <a:rPr lang="en-US" sz="2400" b="1" dirty="0" smtClean="0"/>
              <a:t>Unit </a:t>
            </a:r>
            <a:r>
              <a:rPr lang="en-US" sz="2400" b="1" dirty="0"/>
              <a:t>of transfer: </a:t>
            </a:r>
            <a:endParaRPr lang="en-US" sz="2400" b="1" dirty="0" smtClean="0"/>
          </a:p>
          <a:p>
            <a:r>
              <a:rPr lang="en-US" sz="2400" dirty="0" smtClean="0"/>
              <a:t>Data </a:t>
            </a:r>
            <a:r>
              <a:rPr lang="en-US" sz="2400" dirty="0"/>
              <a:t>may be transferred as a stream of bytes or </a:t>
            </a:r>
            <a:r>
              <a:rPr lang="en-US" sz="2400" dirty="0" smtClean="0"/>
              <a:t>characters(e.g</a:t>
            </a:r>
            <a:r>
              <a:rPr lang="en-US" sz="2400" dirty="0"/>
              <a:t>., terminal I/O) or </a:t>
            </a:r>
            <a:r>
              <a:rPr lang="en-US" sz="2400" dirty="0">
                <a:solidFill>
                  <a:srgbClr val="0070C0"/>
                </a:solidFill>
              </a:rPr>
              <a:t>in larger blocks (e.g., disk I/O).</a:t>
            </a:r>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67</a:t>
            </a:fld>
            <a:endParaRPr lang="en-US"/>
          </a:p>
        </p:txBody>
      </p:sp>
    </p:spTree>
    <p:extLst>
      <p:ext uri="{BB962C8B-B14F-4D97-AF65-F5344CB8AC3E}">
        <p14:creationId xmlns:p14="http://schemas.microsoft.com/office/powerpoint/2010/main" val="31937557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r>
              <a:rPr lang="en-US" sz="2400" dirty="0"/>
              <a:t>The operating system is responsible for several other aspects of disk </a:t>
            </a:r>
            <a:r>
              <a:rPr lang="en-US" sz="2400" dirty="0" smtClean="0"/>
              <a:t>management like</a:t>
            </a:r>
          </a:p>
          <a:p>
            <a:pPr lvl="1"/>
            <a:r>
              <a:rPr lang="en-US" sz="2400" dirty="0" smtClean="0"/>
              <a:t>disk initialization</a:t>
            </a:r>
          </a:p>
          <a:p>
            <a:pPr lvl="1"/>
            <a:r>
              <a:rPr lang="en-US" sz="2400" dirty="0" smtClean="0"/>
              <a:t>disk formatting</a:t>
            </a:r>
          </a:p>
          <a:p>
            <a:pPr lvl="1"/>
            <a:r>
              <a:rPr lang="en-US" sz="2400" dirty="0" smtClean="0"/>
              <a:t>booting </a:t>
            </a:r>
            <a:r>
              <a:rPr lang="en-US" sz="2400" dirty="0"/>
              <a:t>from disk, and </a:t>
            </a:r>
            <a:endParaRPr lang="en-US" sz="2400" dirty="0" smtClean="0"/>
          </a:p>
          <a:p>
            <a:pPr lvl="1"/>
            <a:r>
              <a:rPr lang="en-US" sz="2400" dirty="0" smtClean="0"/>
              <a:t>bad-block recovery</a:t>
            </a:r>
            <a:endParaRPr lang="en-US" altLang="en-US" sz="2400" b="1" dirty="0" smtClean="0">
              <a:solidFill>
                <a:srgbClr val="3366FF"/>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68</a:t>
            </a:fld>
            <a:endParaRPr lang="en-US"/>
          </a:p>
        </p:txBody>
      </p:sp>
    </p:spTree>
    <p:extLst>
      <p:ext uri="{BB962C8B-B14F-4D97-AF65-F5344CB8AC3E}">
        <p14:creationId xmlns:p14="http://schemas.microsoft.com/office/powerpoint/2010/main" val="29864757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altLang="en-US" sz="2400" dirty="0" smtClean="0"/>
              <a:t>Dividing a </a:t>
            </a:r>
            <a:r>
              <a:rPr lang="en-US" altLang="en-US" sz="2400" dirty="0" smtClean="0">
                <a:solidFill>
                  <a:schemeClr val="accent1"/>
                </a:solidFill>
              </a:rPr>
              <a:t>disk into sectors </a:t>
            </a:r>
            <a:r>
              <a:rPr lang="en-US" altLang="en-US" sz="2400" dirty="0" smtClean="0"/>
              <a:t>that the </a:t>
            </a:r>
            <a:r>
              <a:rPr lang="en-US" altLang="en-US" sz="2400" dirty="0" smtClean="0">
                <a:solidFill>
                  <a:schemeClr val="accent1"/>
                </a:solidFill>
              </a:rPr>
              <a:t>disk controller can read and write</a:t>
            </a: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69</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38400"/>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4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Rotational </a:t>
            </a:r>
            <a:r>
              <a:rPr lang="en-US" sz="2400" b="1" u="sng" dirty="0"/>
              <a:t>Latency:</a:t>
            </a:r>
            <a:r>
              <a:rPr lang="en-US" sz="2400" dirty="0"/>
              <a:t> </a:t>
            </a:r>
          </a:p>
          <a:p>
            <a:pPr fontAlgn="base"/>
            <a:r>
              <a:rPr lang="en-US" sz="2400" dirty="0"/>
              <a:t>Rotational Latency is the time taken by the </a:t>
            </a:r>
            <a:r>
              <a:rPr lang="en-US" sz="2400" dirty="0">
                <a:solidFill>
                  <a:srgbClr val="0070C0"/>
                </a:solidFill>
              </a:rPr>
              <a:t>desired sector of disk to rotate </a:t>
            </a:r>
            <a:r>
              <a:rPr lang="en-US" sz="2400" dirty="0" smtClean="0">
                <a:solidFill>
                  <a:srgbClr val="0070C0"/>
                </a:solidFill>
              </a:rPr>
              <a:t>to the disk head</a:t>
            </a:r>
            <a:r>
              <a:rPr lang="en-US" sz="2400" dirty="0" smtClean="0"/>
              <a:t>, i.e. into </a:t>
            </a:r>
            <a:r>
              <a:rPr lang="en-US" sz="2400" dirty="0"/>
              <a:t>a position so that it can access the read/write heads. </a:t>
            </a:r>
            <a:endParaRPr lang="en-US" sz="2400" dirty="0" smtClean="0"/>
          </a:p>
          <a:p>
            <a:pPr fontAlgn="base"/>
            <a:r>
              <a:rPr lang="en-US" sz="2400" dirty="0" smtClean="0"/>
              <a:t>So </a:t>
            </a:r>
            <a:r>
              <a:rPr lang="en-US" sz="2400" dirty="0"/>
              <a:t>the disk scheduling algorithm that </a:t>
            </a:r>
            <a:r>
              <a:rPr lang="en-US" sz="2400" dirty="0">
                <a:solidFill>
                  <a:srgbClr val="0070C0"/>
                </a:solidFill>
              </a:rPr>
              <a:t>gives minimum rotational latency is better</a:t>
            </a:r>
          </a:p>
        </p:txBody>
      </p:sp>
      <p:sp>
        <p:nvSpPr>
          <p:cNvPr id="4" name="Date Placeholder 3"/>
          <p:cNvSpPr>
            <a:spLocks noGrp="1"/>
          </p:cNvSpPr>
          <p:nvPr>
            <p:ph type="dt" sz="half" idx="10"/>
          </p:nvPr>
        </p:nvSpPr>
        <p:spPr/>
        <p:txBody>
          <a:bodyPr/>
          <a:lstStyle/>
          <a:p>
            <a:fld id="{3BAF7446-F30A-44F3-92F2-85CE5FF584CD}"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967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altLang="en-US" sz="2400" dirty="0" smtClean="0"/>
              <a:t>Each </a:t>
            </a:r>
            <a:r>
              <a:rPr lang="en-US" altLang="en-US" sz="2400" u="sng" dirty="0" smtClean="0"/>
              <a:t>sector can hold </a:t>
            </a:r>
          </a:p>
          <a:p>
            <a:pPr lvl="1"/>
            <a:r>
              <a:rPr lang="en-US" altLang="en-US" sz="2400" u="sng" dirty="0" smtClean="0"/>
              <a:t>header information, </a:t>
            </a:r>
          </a:p>
          <a:p>
            <a:pPr lvl="1"/>
            <a:r>
              <a:rPr lang="en-US" altLang="en-US" sz="2400" u="sng" dirty="0" smtClean="0"/>
              <a:t>plus data, </a:t>
            </a:r>
          </a:p>
          <a:p>
            <a:pPr lvl="1"/>
            <a:r>
              <a:rPr lang="en-US" altLang="en-US" sz="2400" u="sng" dirty="0" smtClean="0"/>
              <a:t>plus error correction code </a:t>
            </a:r>
            <a:r>
              <a:rPr lang="en-US" altLang="en-US" sz="2400" dirty="0" smtClean="0"/>
              <a:t>(</a:t>
            </a:r>
            <a:r>
              <a:rPr lang="en-US" altLang="en-US" sz="2400" b="1" dirty="0" smtClean="0">
                <a:solidFill>
                  <a:srgbClr val="3366FF"/>
                </a:solidFill>
              </a:rPr>
              <a:t>ECC</a:t>
            </a:r>
            <a:r>
              <a:rPr lang="en-US" altLang="en-US" sz="2400" dirty="0" smtClean="0"/>
              <a:t>)</a:t>
            </a: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70</a:t>
            </a:fld>
            <a:endParaRPr lang="en-US"/>
          </a:p>
        </p:txBody>
      </p:sp>
    </p:spTree>
    <p:extLst>
      <p:ext uri="{BB962C8B-B14F-4D97-AF65-F5344CB8AC3E}">
        <p14:creationId xmlns:p14="http://schemas.microsoft.com/office/powerpoint/2010/main" val="37323834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sz="2400" dirty="0" smtClean="0"/>
              <a:t>Disk controller handles </a:t>
            </a:r>
            <a:r>
              <a:rPr lang="en-US" sz="2400" dirty="0" smtClean="0">
                <a:solidFill>
                  <a:schemeClr val="accent1"/>
                </a:solidFill>
              </a:rPr>
              <a:t>h</a:t>
            </a:r>
            <a:r>
              <a:rPr lang="en-US" altLang="en-US" sz="2400" dirty="0" smtClean="0">
                <a:solidFill>
                  <a:schemeClr val="accent1"/>
                </a:solidFill>
              </a:rPr>
              <a:t>ow </a:t>
            </a:r>
            <a:r>
              <a:rPr lang="en-US" altLang="en-US" sz="2400" dirty="0">
                <a:solidFill>
                  <a:schemeClr val="accent1"/>
                </a:solidFill>
              </a:rPr>
              <a:t>many bytes of data </a:t>
            </a:r>
            <a:r>
              <a:rPr lang="en-US" altLang="en-US" sz="2400" dirty="0" smtClean="0">
                <a:solidFill>
                  <a:schemeClr val="accent1"/>
                </a:solidFill>
              </a:rPr>
              <a:t>space to </a:t>
            </a:r>
            <a:r>
              <a:rPr lang="en-US" altLang="en-US" sz="2400" dirty="0">
                <a:solidFill>
                  <a:schemeClr val="accent1"/>
                </a:solidFill>
              </a:rPr>
              <a:t>leave between the header and trailer of all sectors. </a:t>
            </a:r>
            <a:endParaRPr lang="en-US" altLang="en-US" sz="2400" dirty="0" smtClean="0">
              <a:solidFill>
                <a:schemeClr val="accent1"/>
              </a:solidFill>
            </a:endParaRPr>
          </a:p>
          <a:p>
            <a:pPr lvl="1"/>
            <a:r>
              <a:rPr lang="en-US" altLang="en-US" sz="2400" dirty="0" smtClean="0"/>
              <a:t>It </a:t>
            </a:r>
            <a:r>
              <a:rPr lang="en-US" altLang="en-US" sz="2400" dirty="0"/>
              <a:t>is usually possible </a:t>
            </a:r>
            <a:r>
              <a:rPr lang="en-US" altLang="en-US" sz="2400" dirty="0" smtClean="0"/>
              <a:t>to choose </a:t>
            </a:r>
            <a:r>
              <a:rPr lang="en-US" altLang="en-US" sz="2400" dirty="0"/>
              <a:t>among a few sizes, such as 256,512, and 1,024 bytes</a:t>
            </a:r>
            <a:r>
              <a:rPr lang="en-US" altLang="en-US" sz="2400" dirty="0" smtClean="0"/>
              <a:t>.</a:t>
            </a:r>
          </a:p>
          <a:p>
            <a:pPr lvl="1"/>
            <a:r>
              <a:rPr lang="en-US" altLang="en-US" sz="2400" dirty="0"/>
              <a:t>Usually </a:t>
            </a:r>
            <a:r>
              <a:rPr lang="en-US" altLang="en-US" sz="2400" dirty="0">
                <a:solidFill>
                  <a:schemeClr val="accent1"/>
                </a:solidFill>
              </a:rPr>
              <a:t>512 bytes of </a:t>
            </a:r>
            <a:r>
              <a:rPr lang="en-US" altLang="en-US" sz="2400" dirty="0" smtClean="0">
                <a:solidFill>
                  <a:schemeClr val="accent1"/>
                </a:solidFill>
              </a:rPr>
              <a:t>data</a:t>
            </a: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71</a:t>
            </a:fld>
            <a:endParaRPr lang="en-US"/>
          </a:p>
        </p:txBody>
      </p:sp>
    </p:spTree>
    <p:extLst>
      <p:ext uri="{BB962C8B-B14F-4D97-AF65-F5344CB8AC3E}">
        <p14:creationId xmlns:p14="http://schemas.microsoft.com/office/powerpoint/2010/main" val="7664957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sz="2400" dirty="0" smtClean="0"/>
              <a:t>Enables </a:t>
            </a:r>
            <a:r>
              <a:rPr lang="en-US" sz="2400" dirty="0"/>
              <a:t>the manufacturer to test </a:t>
            </a:r>
            <a:r>
              <a:rPr lang="en-US" sz="2400" dirty="0" smtClean="0"/>
              <a:t>the disk </a:t>
            </a:r>
          </a:p>
          <a:p>
            <a:endParaRPr lang="en-US" sz="2400" dirty="0" smtClean="0"/>
          </a:p>
          <a:p>
            <a:r>
              <a:rPr lang="en-US" sz="2400" dirty="0" smtClean="0"/>
              <a:t>To </a:t>
            </a:r>
            <a:r>
              <a:rPr lang="en-US" sz="2400" dirty="0"/>
              <a:t>initialize the </a:t>
            </a:r>
            <a:r>
              <a:rPr lang="en-US" sz="2400" dirty="0">
                <a:solidFill>
                  <a:srgbClr val="0070C0"/>
                </a:solidFill>
              </a:rPr>
              <a:t>mapping from logical block numbers to </a:t>
            </a:r>
            <a:r>
              <a:rPr lang="en-US" sz="2400" dirty="0" smtClean="0">
                <a:solidFill>
                  <a:srgbClr val="0070C0"/>
                </a:solidFill>
              </a:rPr>
              <a:t>defect-free sectors </a:t>
            </a:r>
            <a:r>
              <a:rPr lang="en-US" sz="2400" dirty="0">
                <a:solidFill>
                  <a:srgbClr val="0070C0"/>
                </a:solidFill>
              </a:rPr>
              <a:t>on the disk.</a:t>
            </a:r>
            <a:endParaRPr lang="en-US" altLang="en-US" sz="2400" dirty="0" smtClean="0">
              <a:solidFill>
                <a:srgbClr val="0070C0"/>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72</a:t>
            </a:fld>
            <a:endParaRPr lang="en-US"/>
          </a:p>
        </p:txBody>
      </p:sp>
    </p:spTree>
    <p:extLst>
      <p:ext uri="{BB962C8B-B14F-4D97-AF65-F5344CB8AC3E}">
        <p14:creationId xmlns:p14="http://schemas.microsoft.com/office/powerpoint/2010/main" val="15577568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lnSpcReduction="10000"/>
          </a:bodyPr>
          <a:lstStyle/>
          <a:p>
            <a:pPr marL="0" indent="0">
              <a:buNone/>
            </a:pPr>
            <a:r>
              <a:rPr lang="en-US" altLang="en-US" sz="2400" b="1" dirty="0" smtClean="0">
                <a:solidFill>
                  <a:srgbClr val="0070C0"/>
                </a:solidFill>
              </a:rPr>
              <a:t>Partitioning</a:t>
            </a:r>
          </a:p>
          <a:p>
            <a:r>
              <a:rPr lang="en-US" altLang="en-US" sz="2400" dirty="0" smtClean="0"/>
              <a:t>To use a disk to hold files, the operating system still needs to </a:t>
            </a:r>
            <a:r>
              <a:rPr lang="en-US" altLang="en-US" sz="2400" dirty="0" smtClean="0">
                <a:solidFill>
                  <a:schemeClr val="accent1"/>
                </a:solidFill>
              </a:rPr>
              <a:t>record its own data structures on the disk</a:t>
            </a:r>
          </a:p>
          <a:p>
            <a:pPr lvl="1"/>
            <a:r>
              <a:rPr lang="en-US" altLang="en-US" sz="2400" b="1" dirty="0" smtClean="0">
                <a:solidFill>
                  <a:srgbClr val="3366FF"/>
                </a:solidFill>
              </a:rPr>
              <a:t>Partition</a:t>
            </a:r>
            <a:r>
              <a:rPr lang="en-US" altLang="en-US" sz="2400" dirty="0" smtClean="0"/>
              <a:t> the disk into one or more groups of cylinders, each treated as a logical disk</a:t>
            </a:r>
          </a:p>
          <a:p>
            <a:endParaRPr lang="en-US" sz="2400" dirty="0" smtClean="0"/>
          </a:p>
          <a:p>
            <a:r>
              <a:rPr lang="en-US" sz="2400" dirty="0" smtClean="0"/>
              <a:t>The operating system </a:t>
            </a:r>
            <a:r>
              <a:rPr lang="en-US" sz="2400" dirty="0"/>
              <a:t>can treat each partition as though it were a separate disk. </a:t>
            </a:r>
            <a:endParaRPr lang="en-US" sz="2400" dirty="0" smtClean="0"/>
          </a:p>
          <a:p>
            <a:pPr lvl="1"/>
            <a:r>
              <a:rPr lang="en-US" sz="2400" dirty="0" smtClean="0">
                <a:solidFill>
                  <a:schemeClr val="accent1"/>
                </a:solidFill>
              </a:rPr>
              <a:t>One </a:t>
            </a:r>
            <a:r>
              <a:rPr lang="en-US" sz="2400" dirty="0">
                <a:solidFill>
                  <a:schemeClr val="accent1"/>
                </a:solidFill>
              </a:rPr>
              <a:t>partition can hold a copy of the operating system's </a:t>
            </a:r>
            <a:r>
              <a:rPr lang="en-US" sz="2400" dirty="0"/>
              <a:t>executable </a:t>
            </a:r>
            <a:r>
              <a:rPr lang="en-US" sz="2400" dirty="0" smtClean="0"/>
              <a:t>code</a:t>
            </a:r>
          </a:p>
          <a:p>
            <a:pPr lvl="1"/>
            <a:r>
              <a:rPr lang="en-US" sz="2400" dirty="0" smtClean="0">
                <a:solidFill>
                  <a:schemeClr val="accent1"/>
                </a:solidFill>
              </a:rPr>
              <a:t>Another</a:t>
            </a:r>
            <a:r>
              <a:rPr lang="en-US" sz="2400" dirty="0" smtClean="0"/>
              <a:t> </a:t>
            </a:r>
            <a:r>
              <a:rPr lang="en-US" sz="2400" dirty="0"/>
              <a:t>holds </a:t>
            </a:r>
            <a:r>
              <a:rPr lang="en-US" sz="2400" dirty="0">
                <a:solidFill>
                  <a:schemeClr val="accent1"/>
                </a:solidFill>
              </a:rPr>
              <a:t>user </a:t>
            </a:r>
            <a:r>
              <a:rPr lang="en-US" sz="2400" dirty="0" smtClean="0">
                <a:solidFill>
                  <a:schemeClr val="accent1"/>
                </a:solidFill>
              </a:rPr>
              <a:t>files</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73</a:t>
            </a:fld>
            <a:endParaRPr lang="en-US"/>
          </a:p>
        </p:txBody>
      </p:sp>
    </p:spTree>
    <p:extLst>
      <p:ext uri="{BB962C8B-B14F-4D97-AF65-F5344CB8AC3E}">
        <p14:creationId xmlns:p14="http://schemas.microsoft.com/office/powerpoint/2010/main" val="38981649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Autofit/>
          </a:bodyPr>
          <a:lstStyle/>
          <a:p>
            <a:pPr marL="0" indent="0">
              <a:buNone/>
            </a:pPr>
            <a:r>
              <a:rPr lang="en-US" altLang="en-US" sz="2400" b="1" dirty="0" smtClean="0">
                <a:solidFill>
                  <a:srgbClr val="3366FF"/>
                </a:solidFill>
              </a:rPr>
              <a:t>Logical formatting</a:t>
            </a:r>
            <a:r>
              <a:rPr lang="en-US" altLang="en-US" sz="2400" dirty="0" smtClean="0">
                <a:solidFill>
                  <a:srgbClr val="3366FF"/>
                </a:solidFill>
              </a:rPr>
              <a:t> </a:t>
            </a:r>
            <a:endParaRPr lang="en-US" altLang="en-US" sz="2400" dirty="0" smtClean="0"/>
          </a:p>
          <a:p>
            <a:r>
              <a:rPr lang="ja-JP" altLang="en-US" sz="2400" dirty="0" smtClean="0"/>
              <a:t>“</a:t>
            </a:r>
            <a:r>
              <a:rPr lang="en-US" altLang="ja-JP" sz="2400" dirty="0" smtClean="0"/>
              <a:t>making a file system</a:t>
            </a:r>
            <a:r>
              <a:rPr lang="ja-JP" altLang="en-US" sz="2400" dirty="0" smtClean="0"/>
              <a:t>”</a:t>
            </a:r>
            <a:endParaRPr lang="en-US" altLang="ja-JP" sz="2400" dirty="0" smtClean="0"/>
          </a:p>
          <a:p>
            <a:r>
              <a:rPr lang="en-US" sz="2400" dirty="0" smtClean="0"/>
              <a:t>“</a:t>
            </a:r>
            <a:r>
              <a:rPr lang="en-US" sz="2400" dirty="0" smtClean="0">
                <a:solidFill>
                  <a:schemeClr val="accent1"/>
                </a:solidFill>
              </a:rPr>
              <a:t>creation </a:t>
            </a:r>
            <a:r>
              <a:rPr lang="en-US" sz="2400" dirty="0">
                <a:solidFill>
                  <a:schemeClr val="accent1"/>
                </a:solidFill>
              </a:rPr>
              <a:t>of </a:t>
            </a:r>
            <a:r>
              <a:rPr lang="en-US" sz="2400" dirty="0" smtClean="0">
                <a:solidFill>
                  <a:schemeClr val="accent1"/>
                </a:solidFill>
              </a:rPr>
              <a:t>a file system“</a:t>
            </a:r>
          </a:p>
          <a:p>
            <a:r>
              <a:rPr lang="en-US" sz="2400" dirty="0" smtClean="0"/>
              <a:t>The OS </a:t>
            </a:r>
            <a:r>
              <a:rPr lang="en-US" sz="2400" dirty="0"/>
              <a:t>stores the </a:t>
            </a:r>
            <a:r>
              <a:rPr lang="en-US" sz="2400" dirty="0" smtClean="0">
                <a:solidFill>
                  <a:srgbClr val="0070C0"/>
                </a:solidFill>
              </a:rPr>
              <a:t>initial </a:t>
            </a:r>
            <a:r>
              <a:rPr lang="en-US" sz="2400" dirty="0">
                <a:solidFill>
                  <a:srgbClr val="0070C0"/>
                </a:solidFill>
              </a:rPr>
              <a:t>file-system </a:t>
            </a:r>
            <a:r>
              <a:rPr lang="en-US" sz="2400" dirty="0" smtClean="0">
                <a:solidFill>
                  <a:srgbClr val="0070C0"/>
                </a:solidFill>
              </a:rPr>
              <a:t>data structures </a:t>
            </a:r>
            <a:r>
              <a:rPr lang="en-US" sz="2400" dirty="0"/>
              <a:t>onto the disk. </a:t>
            </a:r>
            <a:endParaRPr lang="en-US" sz="2400" dirty="0" smtClean="0"/>
          </a:p>
          <a:p>
            <a:r>
              <a:rPr lang="en-US" sz="2400" dirty="0" smtClean="0"/>
              <a:t>These </a:t>
            </a:r>
            <a:r>
              <a:rPr lang="en-US" sz="2400" dirty="0"/>
              <a:t>data structures may include </a:t>
            </a:r>
            <a:endParaRPr lang="en-US" sz="2400" dirty="0" smtClean="0"/>
          </a:p>
          <a:p>
            <a:pPr lvl="1"/>
            <a:r>
              <a:rPr lang="en-US" sz="2400" dirty="0" smtClean="0">
                <a:solidFill>
                  <a:schemeClr val="accent1"/>
                </a:solidFill>
              </a:rPr>
              <a:t>maps </a:t>
            </a:r>
            <a:r>
              <a:rPr lang="en-US" sz="2400" dirty="0">
                <a:solidFill>
                  <a:schemeClr val="accent1"/>
                </a:solidFill>
              </a:rPr>
              <a:t>of free </a:t>
            </a:r>
            <a:r>
              <a:rPr lang="en-US" sz="2400" dirty="0" smtClean="0">
                <a:solidFill>
                  <a:schemeClr val="accent1"/>
                </a:solidFill>
              </a:rPr>
              <a:t>and allocated </a:t>
            </a:r>
            <a:r>
              <a:rPr lang="en-US" sz="2400" dirty="0">
                <a:solidFill>
                  <a:schemeClr val="accent1"/>
                </a:solidFill>
              </a:rPr>
              <a:t>space</a:t>
            </a:r>
            <a:r>
              <a:rPr lang="en-US" sz="2400" dirty="0"/>
              <a:t> (a FAT or </a:t>
            </a:r>
            <a:r>
              <a:rPr lang="en-US" sz="2400" dirty="0" err="1"/>
              <a:t>inodes</a:t>
            </a:r>
            <a:r>
              <a:rPr lang="en-US" sz="2400" dirty="0"/>
              <a:t>) </a:t>
            </a:r>
            <a:endParaRPr lang="en-US" sz="2400" dirty="0" smtClean="0"/>
          </a:p>
          <a:p>
            <a:pPr lvl="1"/>
            <a:r>
              <a:rPr lang="en-US" sz="2400" dirty="0" smtClean="0">
                <a:solidFill>
                  <a:schemeClr val="accent1"/>
                </a:solidFill>
              </a:rPr>
              <a:t>an </a:t>
            </a:r>
            <a:r>
              <a:rPr lang="en-US" sz="2400" dirty="0">
                <a:solidFill>
                  <a:schemeClr val="accent1"/>
                </a:solidFill>
              </a:rPr>
              <a:t>initial empty </a:t>
            </a:r>
            <a:r>
              <a:rPr lang="en-US" sz="2400" dirty="0" smtClean="0">
                <a:solidFill>
                  <a:schemeClr val="accent1"/>
                </a:solidFill>
              </a:rPr>
              <a:t>directory</a:t>
            </a:r>
            <a:endParaRPr lang="en-US" altLang="ja-JP"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74</a:t>
            </a:fld>
            <a:endParaRPr lang="en-US"/>
          </a:p>
        </p:txBody>
      </p:sp>
    </p:spTree>
    <p:extLst>
      <p:ext uri="{BB962C8B-B14F-4D97-AF65-F5344CB8AC3E}">
        <p14:creationId xmlns:p14="http://schemas.microsoft.com/office/powerpoint/2010/main" val="31042127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endParaRPr lang="en-US" altLang="en-US" sz="1400" dirty="0" smtClean="0"/>
          </a:p>
          <a:p>
            <a:pPr marL="0" indent="0">
              <a:buNone/>
            </a:pPr>
            <a:r>
              <a:rPr lang="en-US" altLang="en-US" sz="2800" b="1" u="sng" dirty="0" smtClean="0">
                <a:solidFill>
                  <a:schemeClr val="accent1"/>
                </a:solidFill>
              </a:rPr>
              <a:t>Bad Blocks</a:t>
            </a:r>
          </a:p>
          <a:p>
            <a:r>
              <a:rPr lang="en-US" altLang="en-US" sz="2400" dirty="0" smtClean="0"/>
              <a:t>Methods such as </a:t>
            </a:r>
            <a:r>
              <a:rPr lang="en-US" altLang="en-US" sz="2400" b="1" dirty="0" smtClean="0">
                <a:solidFill>
                  <a:srgbClr val="3366FF"/>
                </a:solidFill>
              </a:rPr>
              <a:t>sector sparing</a:t>
            </a:r>
            <a:r>
              <a:rPr lang="en-US" altLang="en-US" sz="2400" dirty="0" smtClean="0">
                <a:solidFill>
                  <a:srgbClr val="3366FF"/>
                </a:solidFill>
              </a:rPr>
              <a:t> </a:t>
            </a:r>
            <a:r>
              <a:rPr lang="en-US" altLang="en-US" sz="2400" dirty="0" smtClean="0"/>
              <a:t>used to handle bad blocks</a:t>
            </a:r>
          </a:p>
        </p:txBody>
      </p:sp>
      <p:sp>
        <p:nvSpPr>
          <p:cNvPr id="2" name="Date Placeholder 1"/>
          <p:cNvSpPr>
            <a:spLocks noGrp="1"/>
          </p:cNvSpPr>
          <p:nvPr>
            <p:ph type="dt" sz="half" idx="10"/>
          </p:nvPr>
        </p:nvSpPr>
        <p:spPr/>
        <p:txBody>
          <a:bodyPr/>
          <a:lstStyle/>
          <a:p>
            <a:fld id="{CEC80FBF-7BA3-4DE3-9C38-2AA5CB47F026}"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75</a:t>
            </a:fld>
            <a:endParaRPr lang="en-US"/>
          </a:p>
        </p:txBody>
      </p:sp>
    </p:spTree>
    <p:extLst>
      <p:ext uri="{BB962C8B-B14F-4D97-AF65-F5344CB8AC3E}">
        <p14:creationId xmlns:p14="http://schemas.microsoft.com/office/powerpoint/2010/main" val="39314779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lnSpcReduction="10000"/>
          </a:bodyPr>
          <a:lstStyle/>
          <a:p>
            <a:endParaRPr lang="en-US" altLang="en-US" sz="1400" dirty="0" smtClean="0"/>
          </a:p>
          <a:p>
            <a:pPr marL="0" indent="0">
              <a:buNone/>
            </a:pPr>
            <a:r>
              <a:rPr lang="en-US" sz="2400" b="1" u="sng" dirty="0">
                <a:solidFill>
                  <a:schemeClr val="accent1"/>
                </a:solidFill>
              </a:rPr>
              <a:t>Bad Blocks</a:t>
            </a:r>
          </a:p>
          <a:p>
            <a:r>
              <a:rPr lang="en-US" sz="2400" dirty="0" smtClean="0"/>
              <a:t>Because disks have </a:t>
            </a:r>
            <a:r>
              <a:rPr lang="en-US" sz="2400" dirty="0" smtClean="0">
                <a:solidFill>
                  <a:schemeClr val="accent1"/>
                </a:solidFill>
              </a:rPr>
              <a:t>moving parts and small tolerances </a:t>
            </a:r>
          </a:p>
          <a:p>
            <a:r>
              <a:rPr lang="en-US" sz="2400" dirty="0" smtClean="0"/>
              <a:t>As the disk head </a:t>
            </a:r>
            <a:r>
              <a:rPr lang="en-US" sz="2400" dirty="0"/>
              <a:t>flies just above the disk </a:t>
            </a:r>
            <a:r>
              <a:rPr lang="en-US" sz="2400" dirty="0" smtClean="0"/>
              <a:t>surface, </a:t>
            </a:r>
          </a:p>
          <a:p>
            <a:r>
              <a:rPr lang="en-US" sz="2400" dirty="0" smtClean="0"/>
              <a:t>They </a:t>
            </a:r>
            <a:r>
              <a:rPr lang="en-US" sz="2400" dirty="0"/>
              <a:t>are </a:t>
            </a:r>
            <a:r>
              <a:rPr lang="en-US" sz="2400" dirty="0">
                <a:solidFill>
                  <a:schemeClr val="accent1"/>
                </a:solidFill>
              </a:rPr>
              <a:t>prone to </a:t>
            </a:r>
            <a:r>
              <a:rPr lang="en-US" sz="2400" dirty="0" smtClean="0">
                <a:solidFill>
                  <a:schemeClr val="accent1"/>
                </a:solidFill>
              </a:rPr>
              <a:t>failure</a:t>
            </a:r>
            <a:endParaRPr lang="en-US" sz="2400" dirty="0">
              <a:solidFill>
                <a:schemeClr val="accent1"/>
              </a:solidFill>
            </a:endParaRPr>
          </a:p>
          <a:p>
            <a:endParaRPr lang="en-US" sz="2400" dirty="0" smtClean="0">
              <a:solidFill>
                <a:schemeClr val="accent1"/>
              </a:solidFill>
            </a:endParaRPr>
          </a:p>
          <a:p>
            <a:pPr marL="457200" indent="-457200">
              <a:buFont typeface="+mj-lt"/>
              <a:buAutoNum type="arabicParenR"/>
            </a:pPr>
            <a:r>
              <a:rPr lang="en-US" sz="2400" dirty="0" smtClean="0"/>
              <a:t>If the </a:t>
            </a:r>
            <a:r>
              <a:rPr lang="en-US" sz="2400" dirty="0" smtClean="0">
                <a:solidFill>
                  <a:schemeClr val="accent1"/>
                </a:solidFill>
              </a:rPr>
              <a:t>failure </a:t>
            </a:r>
            <a:r>
              <a:rPr lang="en-US" sz="2400" dirty="0">
                <a:solidFill>
                  <a:schemeClr val="accent1"/>
                </a:solidFill>
              </a:rPr>
              <a:t>is complete</a:t>
            </a:r>
            <a:r>
              <a:rPr lang="en-US" sz="2400" dirty="0"/>
              <a:t>; </a:t>
            </a:r>
            <a:endParaRPr lang="en-US" sz="2400" dirty="0" smtClean="0"/>
          </a:p>
          <a:p>
            <a:pPr lvl="1"/>
            <a:r>
              <a:rPr lang="en-US" sz="2400" dirty="0" smtClean="0">
                <a:solidFill>
                  <a:schemeClr val="accent1"/>
                </a:solidFill>
              </a:rPr>
              <a:t>disk </a:t>
            </a:r>
            <a:r>
              <a:rPr lang="en-US" sz="2400" dirty="0">
                <a:solidFill>
                  <a:schemeClr val="accent1"/>
                </a:solidFill>
              </a:rPr>
              <a:t>needs to be replaced </a:t>
            </a:r>
            <a:r>
              <a:rPr lang="en-US" sz="2400" dirty="0"/>
              <a:t>and its </a:t>
            </a:r>
            <a:r>
              <a:rPr lang="en-US" sz="2400" dirty="0" smtClean="0"/>
              <a:t>contents restored </a:t>
            </a:r>
            <a:r>
              <a:rPr lang="en-US" sz="2400" dirty="0"/>
              <a:t>from backup media to the new disk. </a:t>
            </a:r>
            <a:endParaRPr lang="en-US" sz="2400" dirty="0" smtClean="0"/>
          </a:p>
          <a:p>
            <a:pPr marL="457200" indent="-457200">
              <a:buFont typeface="+mj-lt"/>
              <a:buAutoNum type="arabicParenR"/>
            </a:pPr>
            <a:r>
              <a:rPr lang="en-US" sz="2400" dirty="0" smtClean="0"/>
              <a:t>More </a:t>
            </a:r>
            <a:r>
              <a:rPr lang="en-US" sz="2400" dirty="0"/>
              <a:t>frequently, </a:t>
            </a:r>
            <a:r>
              <a:rPr lang="en-US" sz="2400" dirty="0">
                <a:solidFill>
                  <a:schemeClr val="accent1"/>
                </a:solidFill>
              </a:rPr>
              <a:t>one or </a:t>
            </a:r>
            <a:r>
              <a:rPr lang="en-US" sz="2400" dirty="0" smtClean="0">
                <a:solidFill>
                  <a:schemeClr val="accent1"/>
                </a:solidFill>
              </a:rPr>
              <a:t>more sectors </a:t>
            </a:r>
            <a:r>
              <a:rPr lang="en-US" sz="2400" dirty="0">
                <a:solidFill>
                  <a:schemeClr val="accent1"/>
                </a:solidFill>
              </a:rPr>
              <a:t>become defective.</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76</a:t>
            </a:fld>
            <a:endParaRPr lang="en-US"/>
          </a:p>
        </p:txBody>
      </p:sp>
    </p:spTree>
    <p:extLst>
      <p:ext uri="{BB962C8B-B14F-4D97-AF65-F5344CB8AC3E}">
        <p14:creationId xmlns:p14="http://schemas.microsoft.com/office/powerpoint/2010/main" val="26725396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On </a:t>
            </a:r>
            <a:r>
              <a:rPr lang="en-US" sz="2400" dirty="0"/>
              <a:t>simple disks, such as some disks with IDE controllers, </a:t>
            </a:r>
            <a:r>
              <a:rPr lang="en-US" sz="2400" dirty="0">
                <a:solidFill>
                  <a:schemeClr val="accent1"/>
                </a:solidFill>
              </a:rPr>
              <a:t>bad blocks </a:t>
            </a:r>
            <a:r>
              <a:rPr lang="en-US" sz="2400" dirty="0" smtClean="0">
                <a:solidFill>
                  <a:schemeClr val="accent1"/>
                </a:solidFill>
              </a:rPr>
              <a:t>are handled </a:t>
            </a:r>
            <a:r>
              <a:rPr lang="en-US" sz="2400" dirty="0">
                <a:solidFill>
                  <a:schemeClr val="accent1"/>
                </a:solidFill>
              </a:rPr>
              <a:t>manually</a:t>
            </a:r>
            <a:r>
              <a:rPr lang="en-US" sz="2400" dirty="0" smtClean="0"/>
              <a:t>.</a:t>
            </a:r>
          </a:p>
          <a:p>
            <a:endParaRPr lang="en-US" sz="2400" dirty="0" smtClean="0"/>
          </a:p>
          <a:p>
            <a:r>
              <a:rPr lang="en-US" sz="2400" dirty="0" smtClean="0"/>
              <a:t>More </a:t>
            </a:r>
            <a:r>
              <a:rPr lang="en-US" sz="2400" dirty="0">
                <a:solidFill>
                  <a:schemeClr val="accent1"/>
                </a:solidFill>
              </a:rPr>
              <a:t>sophisticated disks</a:t>
            </a:r>
            <a:r>
              <a:rPr lang="en-US" sz="2400" dirty="0"/>
              <a:t>, </a:t>
            </a:r>
            <a:r>
              <a:rPr lang="en-US" sz="2400" dirty="0" smtClean="0"/>
              <a:t>used </a:t>
            </a:r>
            <a:r>
              <a:rPr lang="en-US" sz="2400" dirty="0"/>
              <a:t>in high-end </a:t>
            </a:r>
            <a:r>
              <a:rPr lang="en-US" sz="2400" dirty="0" smtClean="0"/>
              <a:t>PCs are </a:t>
            </a:r>
            <a:r>
              <a:rPr lang="en-US" sz="2400" dirty="0"/>
              <a:t>smarter about bad-block recovery. </a:t>
            </a:r>
            <a:endParaRPr lang="en-US" sz="2400" dirty="0" smtClean="0"/>
          </a:p>
          <a:p>
            <a:pPr lvl="1"/>
            <a:r>
              <a:rPr lang="en-US" sz="2400" dirty="0" smtClean="0"/>
              <a:t>The controller </a:t>
            </a:r>
            <a:r>
              <a:rPr lang="en-US" sz="2400" dirty="0"/>
              <a:t>maintains a </a:t>
            </a:r>
            <a:r>
              <a:rPr lang="en-US" sz="2400" dirty="0">
                <a:solidFill>
                  <a:schemeClr val="accent1"/>
                </a:solidFill>
              </a:rPr>
              <a:t>list of bad blocks </a:t>
            </a:r>
            <a:r>
              <a:rPr lang="en-US" sz="2400" dirty="0"/>
              <a:t>on the disk. </a:t>
            </a:r>
            <a:endParaRPr lang="en-US" sz="2400" dirty="0" smtClean="0"/>
          </a:p>
          <a:p>
            <a:pPr lvl="1"/>
            <a:r>
              <a:rPr lang="en-US" sz="2400" dirty="0" smtClean="0"/>
              <a:t>The </a:t>
            </a:r>
            <a:r>
              <a:rPr lang="en-US" sz="2400" dirty="0"/>
              <a:t>list is </a:t>
            </a:r>
            <a:r>
              <a:rPr lang="en-US" sz="2400" dirty="0">
                <a:solidFill>
                  <a:schemeClr val="accent1"/>
                </a:solidFill>
              </a:rPr>
              <a:t>initialized </a:t>
            </a:r>
            <a:r>
              <a:rPr lang="en-US" sz="2400" dirty="0" smtClean="0">
                <a:solidFill>
                  <a:schemeClr val="accent1"/>
                </a:solidFill>
              </a:rPr>
              <a:t>during the </a:t>
            </a:r>
            <a:r>
              <a:rPr lang="en-US" sz="2400" dirty="0">
                <a:solidFill>
                  <a:schemeClr val="accent1"/>
                </a:solidFill>
              </a:rPr>
              <a:t>low-level formatting </a:t>
            </a:r>
            <a:r>
              <a:rPr lang="en-US" sz="2400" dirty="0"/>
              <a:t>at the factory and is </a:t>
            </a:r>
            <a:r>
              <a:rPr lang="en-US" sz="2400" dirty="0">
                <a:solidFill>
                  <a:schemeClr val="accent1"/>
                </a:solidFill>
              </a:rPr>
              <a:t>updated over the life </a:t>
            </a:r>
            <a:r>
              <a:rPr lang="en-US" sz="2400" dirty="0"/>
              <a:t>of the disk</a:t>
            </a:r>
            <a:r>
              <a:rPr lang="en-US" sz="2400" dirty="0" smtClean="0"/>
              <a:t>.</a:t>
            </a:r>
            <a:endParaRPr lang="en-US" sz="2400" dirty="0"/>
          </a:p>
        </p:txBody>
      </p:sp>
      <p:sp>
        <p:nvSpPr>
          <p:cNvPr id="2" name="Date Placeholder 1"/>
          <p:cNvSpPr>
            <a:spLocks noGrp="1"/>
          </p:cNvSpPr>
          <p:nvPr>
            <p:ph type="dt" sz="half" idx="10"/>
          </p:nvPr>
        </p:nvSpPr>
        <p:spPr/>
        <p:txBody>
          <a:bodyPr/>
          <a:lstStyle/>
          <a:p>
            <a:fld id="{CEC80FBF-7BA3-4DE3-9C38-2AA5CB47F026}"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77</a:t>
            </a:fld>
            <a:endParaRPr lang="en-US"/>
          </a:p>
        </p:txBody>
      </p:sp>
    </p:spTree>
    <p:extLst>
      <p:ext uri="{BB962C8B-B14F-4D97-AF65-F5344CB8AC3E}">
        <p14:creationId xmlns:p14="http://schemas.microsoft.com/office/powerpoint/2010/main" val="40052087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Low-level </a:t>
            </a:r>
            <a:r>
              <a:rPr lang="en-US" sz="2400" dirty="0"/>
              <a:t>formatting also sets aside </a:t>
            </a:r>
            <a:r>
              <a:rPr lang="en-US" sz="2400" dirty="0">
                <a:solidFill>
                  <a:schemeClr val="accent1"/>
                </a:solidFill>
              </a:rPr>
              <a:t>spare sectors not visible to the </a:t>
            </a:r>
            <a:r>
              <a:rPr lang="en-US" sz="2400" dirty="0" smtClean="0">
                <a:solidFill>
                  <a:schemeClr val="accent1"/>
                </a:solidFill>
              </a:rPr>
              <a:t>operating system</a:t>
            </a:r>
            <a:r>
              <a:rPr lang="en-US" sz="2400" dirty="0">
                <a:solidFill>
                  <a:schemeClr val="accent1"/>
                </a:solidFill>
              </a:rPr>
              <a:t>. </a:t>
            </a:r>
            <a:endParaRPr lang="en-US" sz="2400" dirty="0" smtClean="0">
              <a:solidFill>
                <a:schemeClr val="accent1"/>
              </a:solidFill>
            </a:endParaRPr>
          </a:p>
          <a:p>
            <a:endParaRPr lang="en-US" sz="2400" dirty="0" smtClean="0"/>
          </a:p>
          <a:p>
            <a:r>
              <a:rPr lang="en-US" sz="2400" dirty="0" smtClean="0"/>
              <a:t>The </a:t>
            </a:r>
            <a:r>
              <a:rPr lang="en-US" sz="2400" dirty="0"/>
              <a:t>controller can be told to </a:t>
            </a:r>
            <a:r>
              <a:rPr lang="en-US" sz="2400" dirty="0">
                <a:solidFill>
                  <a:schemeClr val="accent1"/>
                </a:solidFill>
              </a:rPr>
              <a:t>replace each bad sector logically with </a:t>
            </a:r>
            <a:r>
              <a:rPr lang="en-US" sz="2400" dirty="0" smtClean="0">
                <a:solidFill>
                  <a:schemeClr val="accent1"/>
                </a:solidFill>
              </a:rPr>
              <a:t>one of </a:t>
            </a:r>
            <a:r>
              <a:rPr lang="en-US" sz="2400" dirty="0">
                <a:solidFill>
                  <a:schemeClr val="accent1"/>
                </a:solidFill>
              </a:rPr>
              <a:t>the spare sectors. </a:t>
            </a:r>
            <a:r>
              <a:rPr lang="en-US" sz="2400" dirty="0"/>
              <a:t>This scheme is known </a:t>
            </a:r>
            <a:r>
              <a:rPr lang="en-US" sz="2400" dirty="0" smtClean="0"/>
              <a:t>as </a:t>
            </a:r>
            <a:r>
              <a:rPr lang="en-US" sz="2400" dirty="0" smtClean="0">
                <a:solidFill>
                  <a:schemeClr val="accent1"/>
                </a:solidFill>
              </a:rPr>
              <a:t>sector sparing or forwarding</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78</a:t>
            </a:fld>
            <a:endParaRPr lang="en-US"/>
          </a:p>
        </p:txBody>
      </p:sp>
    </p:spTree>
    <p:extLst>
      <p:ext uri="{BB962C8B-B14F-4D97-AF65-F5344CB8AC3E}">
        <p14:creationId xmlns:p14="http://schemas.microsoft.com/office/powerpoint/2010/main" val="4512367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a:bodyPr>
          <a:lstStyle/>
          <a:p>
            <a:pPr marL="0" indent="0" fontAlgn="base">
              <a:buNone/>
            </a:pPr>
            <a:r>
              <a:rPr lang="en-US" sz="2400" b="1" dirty="0" smtClean="0">
                <a:effectLst/>
              </a:rPr>
              <a:t>ISRO | ISRO CS 2018 | Question 68</a:t>
            </a:r>
          </a:p>
          <a:p>
            <a:pPr marL="0" indent="0" fontAlgn="base">
              <a:buNone/>
            </a:pPr>
            <a:r>
              <a:rPr lang="en-US" sz="2400" dirty="0" smtClean="0"/>
              <a:t>Disk requests </a:t>
            </a:r>
            <a:r>
              <a:rPr lang="en-US" sz="2400" dirty="0"/>
              <a:t>come to a disk driver for cylinders in the order 10, 22, 20, 2, 40, 6, and 38 at a time when the disk drive is reading from cylinder 20. The seek time is 6 </a:t>
            </a:r>
            <a:r>
              <a:rPr lang="en-US" sz="2400" dirty="0" err="1"/>
              <a:t>ms</a:t>
            </a:r>
            <a:r>
              <a:rPr lang="en-US" sz="2400" dirty="0"/>
              <a:t>/cylinder. The total seek time, if the disk arm scheduling algorithms is first-come-first-served is</a:t>
            </a:r>
            <a:br>
              <a:rPr lang="en-US" sz="2400" dirty="0"/>
            </a:br>
            <a:r>
              <a:rPr lang="en-US" sz="2400" b="1" dirty="0"/>
              <a:t>(A)</a:t>
            </a:r>
            <a:r>
              <a:rPr lang="en-US" sz="2400" dirty="0"/>
              <a:t> 360 </a:t>
            </a:r>
            <a:r>
              <a:rPr lang="en-US" sz="2400" dirty="0" err="1"/>
              <a:t>ms</a:t>
            </a:r>
            <a:r>
              <a:rPr lang="en-US" sz="2400" dirty="0"/>
              <a:t/>
            </a:r>
            <a:br>
              <a:rPr lang="en-US" sz="2400" dirty="0"/>
            </a:br>
            <a:r>
              <a:rPr lang="en-US" sz="2400" b="1" dirty="0"/>
              <a:t>(B)</a:t>
            </a:r>
            <a:r>
              <a:rPr lang="en-US" sz="2400" dirty="0"/>
              <a:t> 850 </a:t>
            </a:r>
            <a:r>
              <a:rPr lang="en-US" sz="2400" dirty="0" err="1"/>
              <a:t>ms</a:t>
            </a:r>
            <a:r>
              <a:rPr lang="en-US" sz="2400" dirty="0"/>
              <a:t/>
            </a:r>
            <a:br>
              <a:rPr lang="en-US" sz="2400" dirty="0"/>
            </a:br>
            <a:r>
              <a:rPr lang="en-US" sz="2400" b="1" dirty="0"/>
              <a:t>(C)</a:t>
            </a:r>
            <a:r>
              <a:rPr lang="en-US" sz="2400" dirty="0"/>
              <a:t> 900 </a:t>
            </a:r>
            <a:r>
              <a:rPr lang="en-US" sz="2400" dirty="0" err="1"/>
              <a:t>ms</a:t>
            </a:r>
            <a:r>
              <a:rPr lang="en-US" sz="2400" dirty="0"/>
              <a:t/>
            </a:r>
            <a:br>
              <a:rPr lang="en-US" sz="2400" dirty="0"/>
            </a:br>
            <a:r>
              <a:rPr lang="en-US" sz="2400" b="1" dirty="0"/>
              <a:t>(D)</a:t>
            </a:r>
            <a:r>
              <a:rPr lang="en-US" sz="2400" dirty="0"/>
              <a:t> None of the above</a:t>
            </a:r>
            <a:br>
              <a:rPr lang="en-US" sz="2400" dirty="0"/>
            </a:br>
            <a:r>
              <a:rPr lang="en-US" sz="2400" dirty="0"/>
              <a:t/>
            </a:r>
            <a:br>
              <a:rPr lang="en-US" sz="2400" dirty="0"/>
            </a:br>
            <a:r>
              <a:rPr lang="en-US" dirty="0"/>
              <a:t/>
            </a:r>
            <a:br>
              <a:rPr lang="en-US" dirty="0"/>
            </a:br>
            <a:endParaRPr lang="en-US" dirty="0"/>
          </a:p>
        </p:txBody>
      </p:sp>
      <p:sp>
        <p:nvSpPr>
          <p:cNvPr id="5" name="Date Placeholder 4"/>
          <p:cNvSpPr>
            <a:spLocks noGrp="1"/>
          </p:cNvSpPr>
          <p:nvPr>
            <p:ph type="dt" sz="half" idx="10"/>
          </p:nvPr>
        </p:nvSpPr>
        <p:spPr/>
        <p:txBody>
          <a:bodyPr/>
          <a:lstStyle/>
          <a:p>
            <a:fld id="{7713B92B-BB04-4152-8061-991139BAD6AF}" type="datetime1">
              <a:rPr lang="en-US" smtClean="0"/>
              <a:t>10/12/2023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79</a:t>
            </a:fld>
            <a:endParaRPr lang="en-US"/>
          </a:p>
        </p:txBody>
      </p:sp>
    </p:spTree>
    <p:extLst>
      <p:ext uri="{BB962C8B-B14F-4D97-AF65-F5344CB8AC3E}">
        <p14:creationId xmlns:p14="http://schemas.microsoft.com/office/powerpoint/2010/main" val="3880894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altLang="en-US" sz="2400" b="1" u="sng" dirty="0">
                <a:sym typeface="Symbol" pitchFamily="18" charset="2"/>
              </a:rPr>
              <a:t>Disk</a:t>
            </a:r>
            <a:r>
              <a:rPr lang="en-US" altLang="en-US" sz="2400" u="sng" dirty="0">
                <a:sym typeface="Symbol" pitchFamily="18" charset="2"/>
              </a:rPr>
              <a:t> </a:t>
            </a:r>
            <a:r>
              <a:rPr lang="en-US" altLang="en-US" sz="2400" b="1" u="sng" dirty="0" smtClean="0">
                <a:sym typeface="Symbol" pitchFamily="18" charset="2"/>
              </a:rPr>
              <a:t>bandwidth:</a:t>
            </a:r>
          </a:p>
          <a:p>
            <a:pPr fontAlgn="base"/>
            <a:r>
              <a:rPr lang="en-US" altLang="en-US" sz="2400" dirty="0" smtClean="0">
                <a:solidFill>
                  <a:srgbClr val="3366FF"/>
                </a:solidFill>
                <a:sym typeface="Symbol" pitchFamily="18" charset="2"/>
              </a:rPr>
              <a:t> </a:t>
            </a:r>
            <a:r>
              <a:rPr lang="en-US" altLang="en-US" sz="2400" dirty="0">
                <a:sym typeface="Symbol" pitchFamily="18" charset="2"/>
              </a:rPr>
              <a:t>is the total number of bytes transferred, divided by the total time between the first request for service and the completion of the last transfer</a:t>
            </a:r>
            <a:endParaRPr lang="en-US" altLang="en-US" sz="2400" dirty="0"/>
          </a:p>
          <a:p>
            <a:pPr fontAlgn="base"/>
            <a:endParaRPr lang="en-US" sz="2400" dirty="0"/>
          </a:p>
        </p:txBody>
      </p:sp>
      <p:sp>
        <p:nvSpPr>
          <p:cNvPr id="4" name="Date Placeholder 3"/>
          <p:cNvSpPr>
            <a:spLocks noGrp="1"/>
          </p:cNvSpPr>
          <p:nvPr>
            <p:ph type="dt" sz="half" idx="10"/>
          </p:nvPr>
        </p:nvSpPr>
        <p:spPr/>
        <p:txBody>
          <a:bodyPr/>
          <a:lstStyle/>
          <a:p>
            <a:fld id="{FFAFEFDA-E95A-4E8A-97B8-4E7AB0FB0EE9}"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a:t>
            </a:fld>
            <a:endParaRPr lang="en-US"/>
          </a:p>
        </p:txBody>
      </p:sp>
    </p:spTree>
    <p:extLst>
      <p:ext uri="{BB962C8B-B14F-4D97-AF65-F5344CB8AC3E}">
        <p14:creationId xmlns:p14="http://schemas.microsoft.com/office/powerpoint/2010/main" val="1517024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fontScale="70000" lnSpcReduction="20000"/>
          </a:bodyPr>
          <a:lstStyle/>
          <a:p>
            <a:pPr marL="0" indent="0" fontAlgn="base">
              <a:buNone/>
            </a:pPr>
            <a:r>
              <a:rPr lang="en-US" b="1" dirty="0" smtClean="0">
                <a:effectLst/>
              </a:rPr>
              <a:t>ISRO | ISRO CS 2018 | Question 68</a:t>
            </a:r>
          </a:p>
          <a:p>
            <a:pPr marL="0" indent="0" fontAlgn="base">
              <a:buNone/>
            </a:pPr>
            <a:r>
              <a:rPr lang="en-US" dirty="0" smtClean="0"/>
              <a:t>Disk requests </a:t>
            </a:r>
            <a:r>
              <a:rPr lang="en-US" dirty="0"/>
              <a:t>come to a disk driver for cylinders in the order 10, 22, 20, 2, 40, 6, and 38 at a time when the disk drive is reading from cylinder 20. The seek time is 6 </a:t>
            </a:r>
            <a:r>
              <a:rPr lang="en-US" dirty="0" err="1"/>
              <a:t>ms</a:t>
            </a:r>
            <a:r>
              <a:rPr lang="en-US" dirty="0"/>
              <a:t>/cylinder. The total seek time, if the disk arm scheduling algorithms is first-come-first-served is</a:t>
            </a:r>
            <a:br>
              <a:rPr lang="en-US" dirty="0"/>
            </a:br>
            <a:r>
              <a:rPr lang="en-US" b="1" dirty="0"/>
              <a:t>(A)</a:t>
            </a:r>
            <a:r>
              <a:rPr lang="en-US" dirty="0"/>
              <a:t> 360 </a:t>
            </a:r>
            <a:r>
              <a:rPr lang="en-US" dirty="0" err="1"/>
              <a:t>ms</a:t>
            </a:r>
            <a:r>
              <a:rPr lang="en-US" dirty="0"/>
              <a:t/>
            </a:r>
            <a:br>
              <a:rPr lang="en-US" dirty="0"/>
            </a:br>
            <a:r>
              <a:rPr lang="en-US" b="1" dirty="0"/>
              <a:t>(B)</a:t>
            </a:r>
            <a:r>
              <a:rPr lang="en-US" dirty="0"/>
              <a:t> 850 </a:t>
            </a:r>
            <a:r>
              <a:rPr lang="en-US" dirty="0" err="1"/>
              <a:t>ms</a:t>
            </a:r>
            <a:r>
              <a:rPr lang="en-US" dirty="0"/>
              <a:t/>
            </a:r>
            <a:br>
              <a:rPr lang="en-US" dirty="0"/>
            </a:br>
            <a:r>
              <a:rPr lang="en-US" b="1" dirty="0"/>
              <a:t>(C)</a:t>
            </a:r>
            <a:r>
              <a:rPr lang="en-US" dirty="0"/>
              <a:t> 900 </a:t>
            </a:r>
            <a:r>
              <a:rPr lang="en-US" dirty="0" err="1"/>
              <a:t>ms</a:t>
            </a:r>
            <a:r>
              <a:rPr lang="en-US" dirty="0"/>
              <a:t/>
            </a:r>
            <a:br>
              <a:rPr lang="en-US" dirty="0"/>
            </a:br>
            <a:r>
              <a:rPr lang="en-US" b="1" dirty="0"/>
              <a:t>(D)</a:t>
            </a:r>
            <a:r>
              <a:rPr lang="en-US" dirty="0"/>
              <a:t> None of the above</a:t>
            </a:r>
            <a:br>
              <a:rPr lang="en-US" dirty="0"/>
            </a:br>
            <a:r>
              <a:rPr lang="en-US" dirty="0"/>
              <a:t/>
            </a:r>
            <a:br>
              <a:rPr lang="en-US" dirty="0"/>
            </a:br>
            <a:r>
              <a:rPr lang="en-US" dirty="0"/>
              <a:t/>
            </a:r>
            <a:br>
              <a:rPr lang="en-US" dirty="0"/>
            </a:br>
            <a:r>
              <a:rPr lang="en-US" b="1" dirty="0"/>
              <a:t>Answer:</a:t>
            </a:r>
            <a:r>
              <a:rPr lang="en-US" dirty="0"/>
              <a:t> </a:t>
            </a:r>
            <a:r>
              <a:rPr lang="en-US" b="1" dirty="0"/>
              <a:t>(D)</a:t>
            </a:r>
            <a:r>
              <a:rPr lang="en-US" dirty="0"/>
              <a:t/>
            </a:r>
            <a:br>
              <a:rPr lang="en-US" dirty="0"/>
            </a:br>
            <a:r>
              <a:rPr lang="en-US" dirty="0"/>
              <a:t/>
            </a:r>
            <a:br>
              <a:rPr lang="en-US" dirty="0"/>
            </a:br>
            <a:r>
              <a:rPr lang="en-US" b="1" dirty="0"/>
              <a:t>Explanation:</a:t>
            </a:r>
            <a:r>
              <a:rPr lang="en-US" dirty="0"/>
              <a:t> FCFS</a:t>
            </a:r>
            <a:br>
              <a:rPr lang="en-US" dirty="0"/>
            </a:br>
            <a:r>
              <a:rPr lang="en-US" dirty="0"/>
              <a:t>Total seek time in FCFS Scheduling when the disk drive is reading from cylinder 20 for cylinders in the order 10, 22, 20, 2, 40, 6, and 38 :</a:t>
            </a:r>
          </a:p>
          <a:p>
            <a:pPr marL="0" indent="0" fontAlgn="base">
              <a:buNone/>
            </a:pPr>
            <a:r>
              <a:rPr lang="en-US" dirty="0"/>
              <a:t>= (10 + 12 + 2 + 18 + 38 + 34 + 32)*6 = 146*6 = 876 </a:t>
            </a:r>
            <a:r>
              <a:rPr lang="en-US" dirty="0" err="1" smtClean="0"/>
              <a:t>ms</a:t>
            </a:r>
            <a:endParaRPr lang="en-US" dirty="0" smtClean="0"/>
          </a:p>
          <a:p>
            <a:pPr marL="0" indent="0" fontAlgn="base">
              <a:buNone/>
            </a:pPr>
            <a:r>
              <a:rPr lang="en-US" dirty="0" smtClean="0"/>
              <a:t>As </a:t>
            </a:r>
            <a:r>
              <a:rPr lang="en-US" dirty="0"/>
              <a:t>no other option matches the answer, option (D) is correct.</a:t>
            </a:r>
            <a:br>
              <a:rPr lang="en-US" dirty="0"/>
            </a:br>
            <a:endParaRPr lang="en-US" dirty="0"/>
          </a:p>
          <a:p>
            <a:pPr marL="0" indent="0">
              <a:buNone/>
            </a:pPr>
            <a:endParaRPr lang="en-US" dirty="0"/>
          </a:p>
        </p:txBody>
      </p:sp>
      <p:sp>
        <p:nvSpPr>
          <p:cNvPr id="2" name="Date Placeholder 1"/>
          <p:cNvSpPr>
            <a:spLocks noGrp="1"/>
          </p:cNvSpPr>
          <p:nvPr>
            <p:ph type="dt" sz="half" idx="10"/>
          </p:nvPr>
        </p:nvSpPr>
        <p:spPr/>
        <p:txBody>
          <a:bodyPr/>
          <a:lstStyle/>
          <a:p>
            <a:fld id="{22D6DFBD-A87C-4203-A031-214FD689E843}" type="datetime1">
              <a:rPr lang="en-US" smtClean="0"/>
              <a:t>10/12/2023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80</a:t>
            </a:fld>
            <a:endParaRPr lang="en-US"/>
          </a:p>
        </p:txBody>
      </p:sp>
    </p:spTree>
    <p:extLst>
      <p:ext uri="{BB962C8B-B14F-4D97-AF65-F5344CB8AC3E}">
        <p14:creationId xmlns:p14="http://schemas.microsoft.com/office/powerpoint/2010/main" val="23373640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400" b="1" dirty="0"/>
              <a:t>GATE | GATE-CS-2014-(Set-1) | Question 65</a:t>
            </a:r>
          </a:p>
          <a:p>
            <a:pPr marL="0" indent="0">
              <a:buNone/>
            </a:pPr>
            <a:r>
              <a:rPr lang="en-IN" sz="2400" dirty="0" smtClean="0"/>
              <a:t>Suppose </a:t>
            </a:r>
            <a:r>
              <a:rPr lang="en-IN" sz="24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400" dirty="0"/>
            </a:br>
            <a:r>
              <a:rPr lang="en-IN" sz="2400" b="1" dirty="0"/>
              <a:t>(A)</a:t>
            </a:r>
            <a:r>
              <a:rPr lang="en-IN" sz="2400" dirty="0"/>
              <a:t> 1</a:t>
            </a:r>
            <a:br>
              <a:rPr lang="en-IN" sz="2400" dirty="0"/>
            </a:br>
            <a:r>
              <a:rPr lang="en-IN" sz="2400" b="1" dirty="0"/>
              <a:t>(B)</a:t>
            </a:r>
            <a:r>
              <a:rPr lang="en-IN" sz="2400" dirty="0"/>
              <a:t> 2</a:t>
            </a:r>
            <a:br>
              <a:rPr lang="en-IN" sz="2400" dirty="0"/>
            </a:br>
            <a:r>
              <a:rPr lang="en-IN" sz="2400" b="1" dirty="0"/>
              <a:t>(C)</a:t>
            </a:r>
            <a:r>
              <a:rPr lang="en-IN" sz="2400" dirty="0"/>
              <a:t> 3</a:t>
            </a:r>
            <a:br>
              <a:rPr lang="en-IN" sz="2400" dirty="0"/>
            </a:br>
            <a:r>
              <a:rPr lang="en-IN" sz="2400" b="1" dirty="0"/>
              <a:t>(D)</a:t>
            </a:r>
            <a:r>
              <a:rPr lang="en-IN" sz="2400" dirty="0"/>
              <a:t> 4</a:t>
            </a:r>
            <a:br>
              <a:rPr lang="en-IN" sz="2400" dirty="0"/>
            </a:br>
            <a:r>
              <a:rPr lang="en-IN" sz="2400" dirty="0"/>
              <a:t/>
            </a:r>
            <a:br>
              <a:rPr lang="en-IN" sz="2400" dirty="0"/>
            </a:br>
            <a:r>
              <a:rPr lang="en-IN" sz="2400" dirty="0"/>
              <a:t/>
            </a:r>
            <a:br>
              <a:rPr lang="en-IN" sz="2400" dirty="0"/>
            </a:br>
            <a:endParaRPr lang="en-IN" sz="10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81</a:t>
            </a:fld>
            <a:endParaRPr lang="en-US"/>
          </a:p>
        </p:txBody>
      </p:sp>
    </p:spTree>
    <p:extLst>
      <p:ext uri="{BB962C8B-B14F-4D97-AF65-F5344CB8AC3E}">
        <p14:creationId xmlns:p14="http://schemas.microsoft.com/office/powerpoint/2010/main" val="41886581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000" b="1" dirty="0"/>
              <a:t>GATE | GATE-CS-2014-(Set-1) | Question 65</a:t>
            </a:r>
          </a:p>
          <a:p>
            <a:pPr marL="0" indent="0">
              <a:buNone/>
            </a:pPr>
            <a:r>
              <a:rPr lang="en-IN" sz="2000" dirty="0" smtClean="0"/>
              <a:t>Suppose </a:t>
            </a:r>
            <a:r>
              <a:rPr lang="en-IN" sz="20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000" dirty="0"/>
            </a:br>
            <a:r>
              <a:rPr lang="en-IN" sz="2000" b="1" dirty="0"/>
              <a:t>(A)</a:t>
            </a:r>
            <a:r>
              <a:rPr lang="en-IN" sz="2000" dirty="0"/>
              <a:t> 1</a:t>
            </a:r>
            <a:br>
              <a:rPr lang="en-IN" sz="2000" dirty="0"/>
            </a:br>
            <a:r>
              <a:rPr lang="en-IN" sz="2000" b="1" dirty="0"/>
              <a:t>(B)</a:t>
            </a:r>
            <a:r>
              <a:rPr lang="en-IN" sz="2000" dirty="0"/>
              <a:t> 2</a:t>
            </a:r>
            <a:br>
              <a:rPr lang="en-IN" sz="2000" dirty="0"/>
            </a:br>
            <a:r>
              <a:rPr lang="en-IN" sz="2000" b="1" dirty="0"/>
              <a:t>(C)</a:t>
            </a:r>
            <a:r>
              <a:rPr lang="en-IN" sz="2000" dirty="0"/>
              <a:t> 3</a:t>
            </a:r>
            <a:br>
              <a:rPr lang="en-IN" sz="2000" dirty="0"/>
            </a:br>
            <a:r>
              <a:rPr lang="en-IN" sz="2000" b="1" dirty="0"/>
              <a:t>(D)</a:t>
            </a:r>
            <a:r>
              <a:rPr lang="en-IN" sz="2000" dirty="0"/>
              <a:t> 4</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(C)</a:t>
            </a:r>
            <a:r>
              <a:rPr lang="en-IN" sz="2000" dirty="0"/>
              <a:t/>
            </a:r>
            <a:br>
              <a:rPr lang="en-IN" sz="2000" dirty="0"/>
            </a:br>
            <a:r>
              <a:rPr lang="en-IN" sz="2000" b="1" dirty="0" smtClean="0"/>
              <a:t>Explanation</a:t>
            </a:r>
            <a:r>
              <a:rPr lang="en-IN" sz="2000" b="1" dirty="0"/>
              <a:t>:</a:t>
            </a:r>
            <a:r>
              <a:rPr lang="en-IN" sz="2000" dirty="0"/>
              <a:t> </a:t>
            </a:r>
            <a:r>
              <a:rPr lang="en-IN" sz="2000" dirty="0" smtClean="0"/>
              <a:t>The </a:t>
            </a:r>
            <a:r>
              <a:rPr lang="en-IN" sz="2000" dirty="0"/>
              <a:t>disk will service that request first whose cylinder number is closest to its arm. Hence 1st serviced request is for cylinder no 100 ( as the arm is itself pointing to it ), then 105, then 110, and then the arm comes to service request for cylinder 90. Hence before servicing request for cylinder 90, the disk would had serviced 3 requests.</a:t>
            </a:r>
          </a:p>
          <a:p>
            <a:pPr marL="0" indent="0">
              <a:buNone/>
            </a:pPr>
            <a:r>
              <a:rPr lang="en-IN" sz="2000" dirty="0"/>
              <a:t>Hence option C.</a:t>
            </a:r>
            <a:br>
              <a:rPr lang="en-IN" sz="2000" dirty="0"/>
            </a:br>
            <a:endParaRPr lang="en-IN" sz="2000" dirty="0"/>
          </a:p>
          <a:p>
            <a:endParaRPr lang="en-IN" sz="9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82</a:t>
            </a:fld>
            <a:endParaRPr lang="en-US"/>
          </a:p>
        </p:txBody>
      </p:sp>
    </p:spTree>
    <p:extLst>
      <p:ext uri="{BB962C8B-B14F-4D97-AF65-F5344CB8AC3E}">
        <p14:creationId xmlns:p14="http://schemas.microsoft.com/office/powerpoint/2010/main" val="3268022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83</a:t>
            </a:fld>
            <a:endParaRPr lang="en-US"/>
          </a:p>
        </p:txBody>
      </p:sp>
    </p:spTree>
    <p:extLst>
      <p:ext uri="{BB962C8B-B14F-4D97-AF65-F5344CB8AC3E}">
        <p14:creationId xmlns:p14="http://schemas.microsoft.com/office/powerpoint/2010/main" val="1620917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(B)</a:t>
            </a:r>
            <a:r>
              <a:rPr lang="en-IN" sz="2400" dirty="0"/>
              <a:t/>
            </a:r>
            <a:br>
              <a:rPr lang="en-IN" sz="2400" dirty="0"/>
            </a:br>
            <a:r>
              <a:rPr lang="en-IN" sz="2400" b="1" dirty="0" smtClean="0"/>
              <a:t>Explanation</a:t>
            </a:r>
            <a:r>
              <a:rPr lang="en-IN" sz="2400" b="1" dirty="0"/>
              <a:t>:</a:t>
            </a:r>
            <a:r>
              <a:rPr lang="en-IN" sz="2400" dirty="0"/>
              <a:t> Whenever head moves from one track to other then its speed and direction changes, which is noting but change in motion or the case of inertia. So answer B</a:t>
            </a:r>
          </a:p>
          <a:p>
            <a:pPr marL="0" indent="0">
              <a:buNone/>
            </a:pP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84</a:t>
            </a:fld>
            <a:endParaRPr lang="en-US"/>
          </a:p>
        </p:txBody>
      </p:sp>
    </p:spTree>
    <p:extLst>
      <p:ext uri="{BB962C8B-B14F-4D97-AF65-F5344CB8AC3E}">
        <p14:creationId xmlns:p14="http://schemas.microsoft.com/office/powerpoint/2010/main" val="395773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FA4FE33-0864-4812-A296-EF619D6DEC81}" type="datetime1">
              <a:rPr lang="en-US" smtClean="0"/>
              <a:t>10/12/2023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9</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53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76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3508</Words>
  <Application>Microsoft Office PowerPoint</Application>
  <PresentationFormat>On-screen Show (4:3)</PresentationFormat>
  <Paragraphs>682</Paragraphs>
  <Slides>84</Slides>
  <Notes>47</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Disk Scheduling</vt:lpstr>
      <vt:lpstr>Disk Scheduling</vt:lpstr>
      <vt:lpstr>Disk scheduling</vt:lpstr>
      <vt:lpstr>Hard Disk</vt:lpstr>
      <vt:lpstr>Important?</vt:lpstr>
      <vt:lpstr>Some important terms:</vt:lpstr>
      <vt:lpstr>Some important terms:</vt:lpstr>
      <vt:lpstr>Some important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important terms:</vt:lpstr>
      <vt:lpstr>Disk Cylinder</vt:lpstr>
      <vt:lpstr>Disk Cylinder</vt:lpstr>
      <vt:lpstr>Some important terms:</vt:lpstr>
      <vt:lpstr>Disk Scheduling (Cont.)</vt:lpstr>
      <vt:lpstr>Disk Scheduling (Cont.)</vt:lpstr>
      <vt:lpstr>Disk Scheduling (Cont.)</vt:lpstr>
      <vt:lpstr>Disk Scheduling (Cont.)</vt:lpstr>
      <vt:lpstr>Disk Scheduling Algorithms</vt:lpstr>
      <vt:lpstr>Disk Scheduling (Cont.)</vt:lpstr>
      <vt:lpstr>FCFS</vt:lpstr>
      <vt:lpstr>FCFS</vt:lpstr>
      <vt:lpstr>FCFS</vt:lpstr>
      <vt:lpstr>FCFS</vt:lpstr>
      <vt:lpstr>FCFS</vt:lpstr>
      <vt:lpstr>SSTF</vt:lpstr>
      <vt:lpstr>SSTF</vt:lpstr>
      <vt:lpstr>SSTF</vt:lpstr>
      <vt:lpstr>SSTF</vt:lpstr>
      <vt:lpstr>SSTF</vt:lpstr>
      <vt:lpstr>SSTF</vt:lpstr>
      <vt:lpstr>SSTF</vt:lpstr>
      <vt:lpstr>SSTF</vt:lpstr>
      <vt:lpstr>SSTF</vt:lpstr>
      <vt:lpstr>SCAN</vt:lpstr>
      <vt:lpstr>SCAN</vt:lpstr>
      <vt:lpstr>SCAN (Cont.)</vt:lpstr>
      <vt:lpstr>SCAN (Cont.)</vt:lpstr>
      <vt:lpstr>SCAN (Cont.)</vt:lpstr>
      <vt:lpstr>SCAN (Cont.)</vt:lpstr>
      <vt:lpstr>SCAN</vt:lpstr>
      <vt:lpstr>SCAN</vt:lpstr>
      <vt:lpstr>SCAN</vt:lpstr>
      <vt:lpstr>SCAN</vt:lpstr>
      <vt:lpstr>C-SCAN</vt:lpstr>
      <vt:lpstr>C-SCAN</vt:lpstr>
      <vt:lpstr>C-SCAN</vt:lpstr>
      <vt:lpstr>C-SCAN (Cont.)</vt:lpstr>
      <vt:lpstr>C-SCAN</vt:lpstr>
      <vt:lpstr>SCAN , C-SCAN</vt:lpstr>
      <vt:lpstr>LOOK, C-LOOK</vt:lpstr>
      <vt:lpstr>PowerPoint Presentation</vt:lpstr>
      <vt:lpstr>PowerPoint Presentation</vt:lpstr>
      <vt:lpstr>C-LOOK</vt:lpstr>
      <vt:lpstr>C-LOOK (Cont.)</vt:lpstr>
      <vt:lpstr>PowerPoint Presentation</vt:lpstr>
      <vt:lpstr>LOOK,C-LOOK</vt:lpstr>
      <vt:lpstr>Selecting a Disk-Scheduling Algorithm</vt:lpstr>
      <vt:lpstr>Selecting a Disk-Scheduling Algorithm</vt:lpstr>
      <vt:lpstr>PowerPoint Presentation</vt:lpstr>
      <vt:lpstr>Disk Management</vt:lpstr>
      <vt:lpstr>Disk Management</vt:lpstr>
      <vt:lpstr>Disk Management</vt:lpstr>
      <vt:lpstr>Disk Management</vt:lpstr>
      <vt:lpstr>Disk Management</vt:lpstr>
      <vt:lpstr>Disk Management</vt:lpstr>
      <vt:lpstr>Disk Management</vt:lpstr>
      <vt:lpstr>Disk Management (Cont.)</vt:lpstr>
      <vt:lpstr>Disk Management (Cont.)</vt:lpstr>
      <vt:lpstr>Disk Management (Cont.)</vt:lpstr>
      <vt:lpstr>Disk Management (Cont.)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95</cp:revision>
  <dcterms:created xsi:type="dcterms:W3CDTF">2020-10-15T11:15:30Z</dcterms:created>
  <dcterms:modified xsi:type="dcterms:W3CDTF">2023-10-12T07:17:25Z</dcterms:modified>
</cp:coreProperties>
</file>