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60" r:id="rId4"/>
    <p:sldId id="258" r:id="rId5"/>
    <p:sldId id="308" r:id="rId6"/>
    <p:sldId id="291" r:id="rId7"/>
    <p:sldId id="288" r:id="rId8"/>
    <p:sldId id="317" r:id="rId9"/>
    <p:sldId id="318" r:id="rId10"/>
    <p:sldId id="323" r:id="rId11"/>
    <p:sldId id="263" r:id="rId12"/>
    <p:sldId id="261" r:id="rId13"/>
    <p:sldId id="264" r:id="rId14"/>
    <p:sldId id="310" r:id="rId15"/>
    <p:sldId id="311" r:id="rId16"/>
    <p:sldId id="309" r:id="rId17"/>
    <p:sldId id="292" r:id="rId18"/>
    <p:sldId id="265" r:id="rId19"/>
    <p:sldId id="259" r:id="rId20"/>
    <p:sldId id="266" r:id="rId21"/>
    <p:sldId id="267" r:id="rId22"/>
    <p:sldId id="290" r:id="rId23"/>
    <p:sldId id="293" r:id="rId24"/>
    <p:sldId id="295" r:id="rId25"/>
    <p:sldId id="294" r:id="rId26"/>
    <p:sldId id="272" r:id="rId27"/>
    <p:sldId id="268" r:id="rId28"/>
    <p:sldId id="273" r:id="rId29"/>
    <p:sldId id="274" r:id="rId30"/>
    <p:sldId id="281" r:id="rId31"/>
    <p:sldId id="282" r:id="rId32"/>
    <p:sldId id="283" r:id="rId33"/>
    <p:sldId id="287" r:id="rId34"/>
    <p:sldId id="285" r:id="rId35"/>
    <p:sldId id="284" r:id="rId36"/>
    <p:sldId id="324" r:id="rId37"/>
    <p:sldId id="286" r:id="rId38"/>
    <p:sldId id="319" r:id="rId39"/>
    <p:sldId id="320" r:id="rId40"/>
    <p:sldId id="321" r:id="rId41"/>
    <p:sldId id="322" r:id="rId42"/>
    <p:sldId id="296" r:id="rId43"/>
    <p:sldId id="297" r:id="rId44"/>
    <p:sldId id="312" r:id="rId45"/>
    <p:sldId id="299" r:id="rId46"/>
    <p:sldId id="298" r:id="rId47"/>
    <p:sldId id="302" r:id="rId48"/>
    <p:sldId id="313" r:id="rId49"/>
    <p:sldId id="304" r:id="rId50"/>
    <p:sldId id="306" r:id="rId51"/>
    <p:sldId id="314" r:id="rId52"/>
    <p:sldId id="316" r:id="rId53"/>
    <p:sldId id="305" r:id="rId54"/>
    <p:sldId id="307" r:id="rId55"/>
    <p:sldId id="315" r:id="rId56"/>
    <p:sldId id="270" r:id="rId57"/>
    <p:sldId id="269" r:id="rId58"/>
    <p:sldId id="279" r:id="rId59"/>
    <p:sldId id="289" r:id="rId60"/>
    <p:sldId id="277" r:id="rId61"/>
    <p:sldId id="278" r:id="rId62"/>
    <p:sldId id="280" r:id="rId63"/>
    <p:sldId id="275" r:id="rId64"/>
    <p:sldId id="27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999.99994" units="1/cm"/>
          <inkml:channelProperty channel="Y" name="resolution" value="999.99994" units="1/cm"/>
          <inkml:channelProperty channel="F" name="resolution" value="249.9771" units="1/cm"/>
        </inkml:channelProperties>
      </inkml:inkSource>
      <inkml:timestamp xml:id="ts0" timeString="2020-10-27T07:49:16.221"/>
    </inkml:context>
    <inkml:brush xml:id="br0">
      <inkml:brushProperty name="width" value="0.05292" units="cm"/>
      <inkml:brushProperty name="height" value="0.05292" units="cm"/>
      <inkml:brushProperty name="color" value="#FF0000"/>
    </inkml:brush>
  </inkml:definitions>
  <inkml:trace contextRef="#ctx0" brushRef="#br0">1763 8189 25,'-12'-12'141,"3"-3"7,3 6-1,2-1-1,-3 2-4,4-1-12,-2 3-9,5 6-10,-3-8-17,3 8-4,-2-6-12,2 6-17,0 0 0,0 0-6,0 0-9,0 0-4,0 0-5,0 0-3,15 22-3,-7-11-2,1 3-1,0 3-1,1-4-6,-3 3-2,0 1 3,2-1-2,0-3-6,-3-1-3,0-2 1,0 0 0,-2-2-2,2-3-2,-2 1 1,-3-1 2,4 0-7,-5-5 4,6 4 0,-6-4 3,7 5 6,-7-5 5,10-2 1,0-1 5,6-4 9,8-7-6,5-5-5,16-8 7,2-5-5,6-5-3,25-20 1,-3 1-4,4 3-2,2-2 1,6 2-5,1 2 1,0 3-3,1 0-3,-2 2-3,-8 3 0,-22 17-3,-1 3 1,-4 2-5,2 0-2,-7 8-6,-11 3 5,-6-1-3,-10 4-1,-1 2 2,-2 0-7,-7 2 10,-2 1-3,-2-2 1,0 1 2,-6 3-1,10-3 3,-10 3-1,7-3-4,-7 3 9,0 0-3,7-1-1,-7 1-1,0 0 2,0 0-2,0 0 0,0 0 0,0 0-2,0 0 2,0 0-2,0 0 4,0 0-4,0 0 1,10 0-1,-10 0 1,0 0 0,0 0 1,0 0-3,0 0 0,0 0 4,0 0-6,0 0 6,0 0 1,0 0-2,0 0-2,0 0 1,0 0-2,0 0-3,10-2 9,-10 2-3,0 0 0,0 0 6,0 0-3,0 0-1,0 0-2,0 0 4,0 0-5,0 0-1,0 0 4,0 0-1,0 0 1,0 0-6,0 0 2,0 0 5,0 0-3,0 0-5,0 0-9,0 0-6,0 0-17,7-5-22,-7 5-24,11-4-26,-3 2-17,3 2-18,0 0-160,1 5-329,-2 1 146</inkml:trace>
  <inkml:trace contextRef="#ctx0" brushRef="#br0" timeOffset="894.051">3884 9279 81,'-13'-1'94,"0"1"-1,-1 0-11,3-2 7,-3 2-12,0-2-9,0 1 2,1-1-7,-1 0 8,4-1-2,-2 3 6,1-2 16,3 1 3,0-1 0,8 2-4,-10 0-1,10 0-12,-9-4-3,9 4-9,0 0-5,0 0-9,0 0-5,0 0-5,0 0-1,0 0-1,0 0-3,0 0 1,44-5-1,-16 2-1,2 0-10,5-3 4,16-1-2,5 1-1,6-2 2,27-4-1,1 0-3,0-3-4,6 4 3,5 2-4,-1-3-1,5 6 0,0 2 0,2 0-2,2-1-1,0 2 1,4 3-3,0 2 0,0-7-5,-10 3 0,3 2-4,-2-5 1,-1 3 1,-1-1 2,-4-1-5,1-4 5,3-1-6,-8 1 0,3 5-2,-6-6-1,-26 4 1,35-4 0,-6-1 1,-28 4-1,26-7-3,-29 10 2,4-3 2,-4 0-6,0 1 1,0 1 1,-6-1 3,-2 2 0,1 0 0,-4-3-2,-13 4-1,-1-3 3,1 2 1,11-4-9,-13 2 9,0 4 1,-4-3-5,5 4-1,-3-2 2,-2-1-1,-2 1-2,-3 1 5,-7 0-2,-3 0 3,-4 1-2,-2 0 1,-2-2 0,-1 2 0,-9 0 2,13 0 1,-13 0-3,9-3 3,-9 3 2,10 0-4,-10 0 0,0 0 0,8 0-3,-8 0 1,0 0 1,0 0-1,0 0 3,0 0-3,0 0-1,10 2 2,-10-2 2,0 0-4,0 0 4,0 0 3,0 0 3,0 0 2,0 0-2,0 0 6,0 0-2,0 0 8,0 0-3,0 0-2,0 0 1,0 0 0,0 0-2,0 0 0,0 0 2,0 0-5,0 0-2,0 0-2,0 0-2,0 0 7,0 0-6,0 0 0,0 0-1,0 0-2,0 0 0,0 0 2,1-9-2,-1 9-1,0 0-1,0 0-3,0 0-1,0 0-7,0 0-6,0 0-8,0 0-7,0 0-7,0 0-15,0 0-12,0 0-17,0 0-14,-5-13-12,5 13-24,0 0-28,-6-6-152,6 6-337,-11-6 149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623897-3F95-47D5-B6DB-303640F9A00B}" type="datetimeFigureOut">
              <a:rPr lang="en-US" smtClean="0"/>
              <a:t>10/19/2023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9CABF-384F-4369-8C3A-92DEC941DB17}" type="slidenum">
              <a:rPr lang="en-US" smtClean="0"/>
              <a:t>‹#›</a:t>
            </a:fld>
            <a:endParaRPr lang="en-US"/>
          </a:p>
        </p:txBody>
      </p:sp>
    </p:spTree>
    <p:extLst>
      <p:ext uri="{BB962C8B-B14F-4D97-AF65-F5344CB8AC3E}">
        <p14:creationId xmlns:p14="http://schemas.microsoft.com/office/powerpoint/2010/main" val="372142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54C6BDB-7CA7-4306-9EB9-8FFAEC7314EC}" type="slidenum">
              <a:rPr lang="en-US" altLang="en-US" smtClean="0">
                <a:latin typeface="Helvetica" pitchFamily="-84" charset="0"/>
              </a:rPr>
              <a:pPr/>
              <a:t>4</a:t>
            </a:fld>
            <a:endParaRPr lang="en-US" altLang="en-US" smtClean="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4B63C8F-5F64-4142-841E-F69F8DA8118D}" type="slidenum">
              <a:rPr lang="en-US" altLang="en-US" smtClean="0">
                <a:latin typeface="Helvetica" pitchFamily="-84" charset="0"/>
              </a:rPr>
              <a:pPr/>
              <a:t>20</a:t>
            </a:fld>
            <a:endParaRPr lang="en-US" altLang="en-US" smtClean="0">
              <a:latin typeface="Helvetica"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4B63C8F-5F64-4142-841E-F69F8DA8118D}" type="slidenum">
              <a:rPr lang="en-US" altLang="en-US" smtClean="0">
                <a:latin typeface="Helvetica" pitchFamily="-84" charset="0"/>
              </a:rPr>
              <a:pPr/>
              <a:t>21</a:t>
            </a:fld>
            <a:endParaRPr lang="en-US" altLang="en-US" smtClean="0">
              <a:latin typeface="Helvetica"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4B63C8F-5F64-4142-841E-F69F8DA8118D}" type="slidenum">
              <a:rPr lang="en-US" altLang="en-US" smtClean="0">
                <a:latin typeface="Helvetica" pitchFamily="-84" charset="0"/>
              </a:rPr>
              <a:pPr/>
              <a:t>22</a:t>
            </a:fld>
            <a:endParaRPr lang="en-US" altLang="en-US" smtClean="0">
              <a:latin typeface="Helvetica"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9CABF-384F-4369-8C3A-92DEC941DB17}" type="slidenum">
              <a:rPr lang="en-US" smtClean="0"/>
              <a:t>31</a:t>
            </a:fld>
            <a:endParaRPr lang="en-US"/>
          </a:p>
        </p:txBody>
      </p:sp>
    </p:spTree>
    <p:extLst>
      <p:ext uri="{BB962C8B-B14F-4D97-AF65-F5344CB8AC3E}">
        <p14:creationId xmlns:p14="http://schemas.microsoft.com/office/powerpoint/2010/main" val="37918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54C6BDB-7CA7-4306-9EB9-8FFAEC7314EC}" type="slidenum">
              <a:rPr lang="en-US" altLang="en-US" smtClean="0">
                <a:latin typeface="Helvetica" pitchFamily="-84" charset="0"/>
              </a:rPr>
              <a:pPr/>
              <a:t>5</a:t>
            </a:fld>
            <a:endParaRPr lang="en-US" altLang="en-US" smtClean="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54C6BDB-7CA7-4306-9EB9-8FFAEC7314EC}" type="slidenum">
              <a:rPr lang="en-US" altLang="en-US" smtClean="0">
                <a:latin typeface="Helvetica" pitchFamily="-84" charset="0"/>
              </a:rPr>
              <a:pPr/>
              <a:t>6</a:t>
            </a:fld>
            <a:endParaRPr lang="en-US" altLang="en-US" smtClean="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54C6BDB-7CA7-4306-9EB9-8FFAEC7314EC}" type="slidenum">
              <a:rPr lang="en-US" altLang="en-US" smtClean="0">
                <a:latin typeface="Helvetica" pitchFamily="-84" charset="0"/>
              </a:rPr>
              <a:pPr/>
              <a:t>7</a:t>
            </a:fld>
            <a:endParaRPr lang="en-US" altLang="en-US" smtClean="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54C6BDB-7CA7-4306-9EB9-8FFAEC7314EC}" type="slidenum">
              <a:rPr lang="en-US" altLang="en-US" smtClean="0">
                <a:latin typeface="Helvetica" pitchFamily="-84" charset="0"/>
              </a:rPr>
              <a:pPr/>
              <a:t>8</a:t>
            </a:fld>
            <a:endParaRPr lang="en-US" altLang="en-US" smtClean="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54C6BDB-7CA7-4306-9EB9-8FFAEC7314EC}" type="slidenum">
              <a:rPr lang="en-US" altLang="en-US" smtClean="0">
                <a:latin typeface="Helvetica" pitchFamily="-84" charset="0"/>
              </a:rPr>
              <a:pPr/>
              <a:t>9</a:t>
            </a:fld>
            <a:endParaRPr lang="en-US" altLang="en-US" smtClean="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54C6BDB-7CA7-4306-9EB9-8FFAEC7314EC}" type="slidenum">
              <a:rPr lang="en-US" altLang="en-US" smtClean="0">
                <a:latin typeface="Helvetica" pitchFamily="-84" charset="0"/>
              </a:rPr>
              <a:pPr/>
              <a:t>10</a:t>
            </a:fld>
            <a:endParaRPr lang="en-US" altLang="en-US" smtClean="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54C6BDB-7CA7-4306-9EB9-8FFAEC7314EC}" type="slidenum">
              <a:rPr lang="en-US" altLang="en-US" smtClean="0">
                <a:latin typeface="Helvetica" pitchFamily="-84" charset="0"/>
              </a:rPr>
              <a:pPr/>
              <a:t>12</a:t>
            </a:fld>
            <a:endParaRPr lang="en-US" altLang="en-US" smtClean="0">
              <a:latin typeface="Helvetica" pitchFamily="-8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4B63C8F-5F64-4142-841E-F69F8DA8118D}" type="slidenum">
              <a:rPr lang="en-US" altLang="en-US" smtClean="0">
                <a:latin typeface="Helvetica" pitchFamily="-84" charset="0"/>
              </a:rPr>
              <a:pPr/>
              <a:t>19</a:t>
            </a:fld>
            <a:endParaRPr lang="en-US" altLang="en-US" smtClean="0">
              <a:latin typeface="Helvetica"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5C605A-5979-4672-B5B7-05433EF71D1B}"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379197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2AD46-93E6-4388-84B9-F8FEE31CCC3C}"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177189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312D8-4A6B-4657-9D56-A7A2FAC776B6}"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206731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CC7CF-4C0A-45EF-B0C3-CDB42C922B7B}"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2649961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2708B5-700F-4FE4-BF59-C4EBFDB4F197}"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186239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E0269B-9DE6-4BAC-A088-049B3C98AE21}"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20242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0D14ED-BCDA-4179-A610-16829CC0BC9B}" type="datetime1">
              <a:rPr lang="en-US" smtClean="0"/>
              <a:t>10/19/2023</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154762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AD5643-6D0F-4EAC-8D11-AEC8C721AE31}"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95356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9C47C-8659-4BAE-AE83-68283CFC8087}"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166808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2AFB8-F566-4266-8ED2-11E7ED2A33DB}"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106558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97944-2521-4FD9-80D8-0F03EB16F594}"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a:t>
            </a:fld>
            <a:endParaRPr lang="en-US"/>
          </a:p>
        </p:txBody>
      </p:sp>
    </p:spTree>
    <p:extLst>
      <p:ext uri="{BB962C8B-B14F-4D97-AF65-F5344CB8AC3E}">
        <p14:creationId xmlns:p14="http://schemas.microsoft.com/office/powerpoint/2010/main" val="60614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4D58F-5B7B-42EE-BE50-0DC2E28F88BD}" type="datetime1">
              <a:rPr lang="en-US" smtClean="0"/>
              <a:t>10/19/2023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Shweta Dhawan Chachra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91C86-C030-48BB-AD24-5C827D1B826C}" type="slidenum">
              <a:rPr lang="en-US" smtClean="0"/>
              <a:t>‹#›</a:t>
            </a:fld>
            <a:endParaRPr lang="en-US"/>
          </a:p>
        </p:txBody>
      </p:sp>
    </p:spTree>
    <p:extLst>
      <p:ext uri="{BB962C8B-B14F-4D97-AF65-F5344CB8AC3E}">
        <p14:creationId xmlns:p14="http://schemas.microsoft.com/office/powerpoint/2010/main" val="2565715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it4nextgen.com/wp-content/uploads/2016/08/mb6.jpg" TargetMode="Externa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it4nextgen.com/wp-content/uploads/2016/08/mb6.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it4nextgen.com/wp-content/uploads/2016/08/motherboard-pentium2.jp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it4nextgen.com/wp-content/uploads/2016/08/motherboard-pentium2.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it4nextgen.com/wp-content/uploads/2016/08/main-board-p4.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I/O Management</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9AE0ABE-A7DC-464C-9EB0-1975ECC966FE}"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1</a:t>
            </a:fld>
            <a:endParaRPr lang="en-US"/>
          </a:p>
        </p:txBody>
      </p:sp>
    </p:spTree>
    <p:extLst>
      <p:ext uri="{BB962C8B-B14F-4D97-AF65-F5344CB8AC3E}">
        <p14:creationId xmlns:p14="http://schemas.microsoft.com/office/powerpoint/2010/main" val="1160357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1675" y="114300"/>
            <a:ext cx="7985125" cy="576263"/>
          </a:xfrm>
        </p:spPr>
        <p:txBody>
          <a:bodyPr>
            <a:normAutofit fontScale="90000"/>
          </a:bodyPr>
          <a:lstStyle/>
          <a:p>
            <a:pPr eaLnBrk="1" hangingPunct="1"/>
            <a:r>
              <a:rPr lang="en-US" altLang="en-US" dirty="0" smtClean="0"/>
              <a:t>I/O Hardware</a:t>
            </a:r>
          </a:p>
        </p:txBody>
      </p:sp>
      <p:sp>
        <p:nvSpPr>
          <p:cNvPr id="7171" name="Rectangle 3"/>
          <p:cNvSpPr>
            <a:spLocks noGrp="1" noChangeArrowheads="1"/>
          </p:cNvSpPr>
          <p:nvPr>
            <p:ph type="body" idx="1"/>
          </p:nvPr>
        </p:nvSpPr>
        <p:spPr>
          <a:xfrm>
            <a:off x="820738" y="1055688"/>
            <a:ext cx="7586662" cy="5018087"/>
          </a:xfrm>
        </p:spPr>
        <p:txBody>
          <a:bodyPr>
            <a:normAutofit/>
          </a:bodyPr>
          <a:lstStyle/>
          <a:p>
            <a:pPr marL="0" indent="0">
              <a:buNone/>
            </a:pPr>
            <a:r>
              <a:rPr lang="en-US" sz="2400" b="1" dirty="0" smtClean="0"/>
              <a:t>Stream-oriented </a:t>
            </a:r>
            <a:r>
              <a:rPr lang="en-US" sz="2400" b="1" dirty="0"/>
              <a:t>device </a:t>
            </a:r>
            <a:endParaRPr lang="en-US" sz="2400" b="1" dirty="0" smtClean="0"/>
          </a:p>
          <a:p>
            <a:r>
              <a:rPr lang="en-US" sz="2400" dirty="0" smtClean="0"/>
              <a:t>transfers </a:t>
            </a:r>
            <a:r>
              <a:rPr lang="en-US" sz="2400" dirty="0"/>
              <a:t>data in and out </a:t>
            </a:r>
            <a:r>
              <a:rPr lang="en-US" sz="2400" dirty="0">
                <a:solidFill>
                  <a:schemeClr val="accent1"/>
                </a:solidFill>
              </a:rPr>
              <a:t>as a stream </a:t>
            </a:r>
            <a:r>
              <a:rPr lang="en-US" sz="2400" dirty="0" smtClean="0">
                <a:solidFill>
                  <a:schemeClr val="accent1"/>
                </a:solidFill>
              </a:rPr>
              <a:t>of bytes</a:t>
            </a:r>
            <a:r>
              <a:rPr lang="en-US" sz="2400" dirty="0">
                <a:solidFill>
                  <a:schemeClr val="accent1"/>
                </a:solidFill>
              </a:rPr>
              <a:t>, with no block structure. </a:t>
            </a:r>
            <a:endParaRPr lang="en-US" sz="2400" dirty="0" smtClean="0">
              <a:solidFill>
                <a:schemeClr val="accent1"/>
              </a:solidFill>
            </a:endParaRPr>
          </a:p>
          <a:p>
            <a:r>
              <a:rPr lang="en-US" sz="2400" dirty="0" smtClean="0"/>
              <a:t>Terminals</a:t>
            </a:r>
            <a:r>
              <a:rPr lang="en-US" sz="2400" dirty="0"/>
              <a:t>, </a:t>
            </a:r>
            <a:r>
              <a:rPr lang="en-US" sz="2400" dirty="0" smtClean="0"/>
              <a:t>printers</a:t>
            </a:r>
            <a:r>
              <a:rPr lang="en-US" sz="2400" dirty="0"/>
              <a:t>, communications ports, </a:t>
            </a:r>
            <a:r>
              <a:rPr lang="en-US" sz="2400" dirty="0" smtClean="0"/>
              <a:t>mouse and </a:t>
            </a:r>
            <a:r>
              <a:rPr lang="en-US" sz="2400" dirty="0"/>
              <a:t>other pointing devices, and most other </a:t>
            </a:r>
            <a:r>
              <a:rPr lang="en-US" sz="2400" dirty="0">
                <a:solidFill>
                  <a:schemeClr val="accent1"/>
                </a:solidFill>
              </a:rPr>
              <a:t>devices that are not secondary </a:t>
            </a:r>
            <a:r>
              <a:rPr lang="en-US" sz="2400" dirty="0" smtClean="0">
                <a:solidFill>
                  <a:schemeClr val="accent1"/>
                </a:solidFill>
              </a:rPr>
              <a:t>storage</a:t>
            </a:r>
            <a:endParaRPr lang="en-US" sz="2400" dirty="0">
              <a:solidFill>
                <a:schemeClr val="accent1"/>
              </a:solidFill>
            </a:endParaRPr>
          </a:p>
        </p:txBody>
      </p:sp>
      <p:sp>
        <p:nvSpPr>
          <p:cNvPr id="3" name="Date Placeholder 2"/>
          <p:cNvSpPr>
            <a:spLocks noGrp="1"/>
          </p:cNvSpPr>
          <p:nvPr>
            <p:ph type="dt" sz="half" idx="10"/>
          </p:nvPr>
        </p:nvSpPr>
        <p:spPr/>
        <p:txBody>
          <a:bodyPr/>
          <a:lstStyle/>
          <a:p>
            <a:fld id="{341B77EF-A08D-45B7-9386-8EEE3B7F3A62}"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10</a:t>
            </a:fld>
            <a:endParaRPr lang="en-US"/>
          </a:p>
        </p:txBody>
      </p:sp>
    </p:spTree>
    <p:extLst>
      <p:ext uri="{BB962C8B-B14F-4D97-AF65-F5344CB8AC3E}">
        <p14:creationId xmlns:p14="http://schemas.microsoft.com/office/powerpoint/2010/main" val="168995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a:t>
            </a:r>
            <a:r>
              <a:rPr lang="en-US" dirty="0"/>
              <a:t>the devices are attached and how the </a:t>
            </a:r>
            <a:r>
              <a:rPr lang="en-US" dirty="0" smtClean="0"/>
              <a:t>software can </a:t>
            </a:r>
            <a:r>
              <a:rPr lang="en-US" dirty="0"/>
              <a:t>control the </a:t>
            </a:r>
            <a:r>
              <a:rPr lang="en-US" dirty="0" smtClean="0"/>
              <a:t>hardware??</a:t>
            </a:r>
            <a:endParaRPr lang="en-US" dirty="0"/>
          </a:p>
        </p:txBody>
      </p:sp>
      <p:sp>
        <p:nvSpPr>
          <p:cNvPr id="4" name="Date Placeholder 3"/>
          <p:cNvSpPr>
            <a:spLocks noGrp="1"/>
          </p:cNvSpPr>
          <p:nvPr>
            <p:ph type="dt" sz="half" idx="10"/>
          </p:nvPr>
        </p:nvSpPr>
        <p:spPr/>
        <p:txBody>
          <a:bodyPr/>
          <a:lstStyle/>
          <a:p>
            <a:fld id="{95E4A14B-FF21-4AA5-BFC4-BA206EEFEF49}"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11</a:t>
            </a:fld>
            <a:endParaRPr lang="en-US"/>
          </a:p>
        </p:txBody>
      </p:sp>
    </p:spTree>
    <p:extLst>
      <p:ext uri="{BB962C8B-B14F-4D97-AF65-F5344CB8AC3E}">
        <p14:creationId xmlns:p14="http://schemas.microsoft.com/office/powerpoint/2010/main" val="1407693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1675" y="114300"/>
            <a:ext cx="7985125" cy="576263"/>
          </a:xfrm>
        </p:spPr>
        <p:txBody>
          <a:bodyPr>
            <a:normAutofit fontScale="90000"/>
          </a:bodyPr>
          <a:lstStyle/>
          <a:p>
            <a:pPr eaLnBrk="1" hangingPunct="1"/>
            <a:r>
              <a:rPr lang="en-US" altLang="en-US" dirty="0" smtClean="0"/>
              <a:t>I/O Hardware</a:t>
            </a:r>
          </a:p>
        </p:txBody>
      </p:sp>
      <p:sp>
        <p:nvSpPr>
          <p:cNvPr id="7171" name="Rectangle 3"/>
          <p:cNvSpPr>
            <a:spLocks noGrp="1" noChangeArrowheads="1"/>
          </p:cNvSpPr>
          <p:nvPr>
            <p:ph type="body" idx="1"/>
          </p:nvPr>
        </p:nvSpPr>
        <p:spPr>
          <a:xfrm>
            <a:off x="820738" y="1055688"/>
            <a:ext cx="7586662" cy="5018087"/>
          </a:xfrm>
        </p:spPr>
        <p:txBody>
          <a:bodyPr>
            <a:normAutofit/>
          </a:bodyPr>
          <a:lstStyle/>
          <a:p>
            <a:r>
              <a:rPr lang="en-US" altLang="en-US" dirty="0" smtClean="0"/>
              <a:t>Common concepts – signals from I/O devices interface with computer</a:t>
            </a:r>
          </a:p>
          <a:p>
            <a:pPr lvl="1"/>
            <a:r>
              <a:rPr lang="en-US" altLang="en-US" sz="1800" b="1" dirty="0" smtClean="0">
                <a:solidFill>
                  <a:srgbClr val="3366FF"/>
                </a:solidFill>
              </a:rPr>
              <a:t>Port </a:t>
            </a:r>
            <a:r>
              <a:rPr lang="en-US" altLang="en-US" sz="1800" dirty="0" smtClean="0"/>
              <a:t>– connection point for device</a:t>
            </a:r>
          </a:p>
          <a:p>
            <a:pPr lvl="1"/>
            <a:r>
              <a:rPr lang="en-US" altLang="en-US" sz="1800" b="1" dirty="0" smtClean="0">
                <a:solidFill>
                  <a:srgbClr val="3366FF"/>
                </a:solidFill>
              </a:rPr>
              <a:t>Bus</a:t>
            </a:r>
            <a:r>
              <a:rPr lang="en-US" altLang="en-US" sz="1800" dirty="0" smtClean="0"/>
              <a:t> - </a:t>
            </a:r>
            <a:r>
              <a:rPr lang="en-US" altLang="en-US" sz="1800" b="1" dirty="0" smtClean="0">
                <a:solidFill>
                  <a:srgbClr val="3366FF"/>
                </a:solidFill>
              </a:rPr>
              <a:t>daisy chain</a:t>
            </a:r>
            <a:r>
              <a:rPr lang="en-US" altLang="en-US" sz="1800" dirty="0" smtClean="0">
                <a:solidFill>
                  <a:srgbClr val="3366FF"/>
                </a:solidFill>
              </a:rPr>
              <a:t> </a:t>
            </a:r>
            <a:r>
              <a:rPr lang="en-US" altLang="en-US" sz="1800" dirty="0" smtClean="0"/>
              <a:t>or shared direct access</a:t>
            </a:r>
          </a:p>
          <a:p>
            <a:pPr lvl="2"/>
            <a:r>
              <a:rPr lang="en-US" altLang="en-US" sz="1800" b="1" dirty="0" smtClean="0">
                <a:solidFill>
                  <a:srgbClr val="3366FF"/>
                </a:solidFill>
              </a:rPr>
              <a:t>PCI</a:t>
            </a:r>
            <a:r>
              <a:rPr lang="en-US" altLang="en-US" sz="1800" dirty="0" smtClean="0"/>
              <a:t> bus common in PCs and servers, PCI Express (</a:t>
            </a:r>
            <a:r>
              <a:rPr lang="en-US" altLang="en-US" sz="1800" b="1" dirty="0" err="1" smtClean="0">
                <a:solidFill>
                  <a:srgbClr val="3366FF"/>
                </a:solidFill>
              </a:rPr>
              <a:t>PCIe</a:t>
            </a:r>
            <a:r>
              <a:rPr lang="en-US" altLang="en-US" sz="1800" dirty="0" smtClean="0"/>
              <a:t>) </a:t>
            </a:r>
          </a:p>
          <a:p>
            <a:pPr lvl="2"/>
            <a:r>
              <a:rPr lang="en-US" altLang="en-US" sz="1800" b="1" dirty="0" smtClean="0">
                <a:solidFill>
                  <a:srgbClr val="3366FF"/>
                </a:solidFill>
              </a:rPr>
              <a:t>expansion</a:t>
            </a:r>
            <a:r>
              <a:rPr lang="en-US" altLang="en-US" sz="1800" dirty="0" smtClean="0"/>
              <a:t> </a:t>
            </a:r>
            <a:r>
              <a:rPr lang="en-US" altLang="en-US" sz="1800" b="1" dirty="0" smtClean="0">
                <a:solidFill>
                  <a:srgbClr val="3366FF"/>
                </a:solidFill>
              </a:rPr>
              <a:t>bus</a:t>
            </a:r>
            <a:r>
              <a:rPr lang="en-US" altLang="en-US" sz="1800" dirty="0" smtClean="0"/>
              <a:t> connects relatively slow devices</a:t>
            </a:r>
          </a:p>
          <a:p>
            <a:pPr lvl="1"/>
            <a:r>
              <a:rPr lang="en-US" altLang="en-US" sz="1800" b="1" dirty="0" smtClean="0">
                <a:solidFill>
                  <a:srgbClr val="3366FF"/>
                </a:solidFill>
              </a:rPr>
              <a:t>Controller</a:t>
            </a:r>
            <a:r>
              <a:rPr lang="en-US" altLang="en-US" sz="1800" dirty="0" smtClean="0"/>
              <a:t> (</a:t>
            </a:r>
            <a:r>
              <a:rPr lang="en-US" altLang="en-US" sz="1800" b="1" dirty="0" smtClean="0">
                <a:solidFill>
                  <a:srgbClr val="3366FF"/>
                </a:solidFill>
              </a:rPr>
              <a:t>host adapter</a:t>
            </a:r>
            <a:r>
              <a:rPr lang="en-US" altLang="en-US" sz="1800" dirty="0" smtClean="0"/>
              <a:t>) – electronics that operate port, bus, device</a:t>
            </a:r>
          </a:p>
          <a:p>
            <a:pPr lvl="2"/>
            <a:r>
              <a:rPr lang="en-US" altLang="en-US" sz="1800" dirty="0" smtClean="0"/>
              <a:t>Sometimes </a:t>
            </a:r>
            <a:r>
              <a:rPr lang="en-US" altLang="en-US" sz="1800" b="1" dirty="0" smtClean="0">
                <a:solidFill>
                  <a:schemeClr val="accent1"/>
                </a:solidFill>
              </a:rPr>
              <a:t>integrated</a:t>
            </a:r>
          </a:p>
          <a:p>
            <a:pPr lvl="2"/>
            <a:r>
              <a:rPr lang="en-US" altLang="en-US" sz="1800" dirty="0" smtClean="0"/>
              <a:t>Sometimes </a:t>
            </a:r>
            <a:r>
              <a:rPr lang="en-US" altLang="en-US" sz="1800" b="1" dirty="0" smtClean="0">
                <a:solidFill>
                  <a:schemeClr val="accent1"/>
                </a:solidFill>
              </a:rPr>
              <a:t>separate</a:t>
            </a:r>
            <a:r>
              <a:rPr lang="en-US" altLang="en-US" sz="1800" dirty="0" smtClean="0"/>
              <a:t> circuit board (host adapter)</a:t>
            </a:r>
          </a:p>
          <a:p>
            <a:pPr lvl="2"/>
            <a:r>
              <a:rPr lang="en-US" altLang="en-US" sz="1800" dirty="0" smtClean="0"/>
              <a:t>Contains processor, microcode, private memory, bus controller, </a:t>
            </a:r>
            <a:r>
              <a:rPr lang="en-US" altLang="en-US" sz="1800" dirty="0" err="1" smtClean="0"/>
              <a:t>etc</a:t>
            </a:r>
            <a:endParaRPr lang="en-US" altLang="en-US" sz="1800" dirty="0" smtClean="0"/>
          </a:p>
          <a:p>
            <a:pPr lvl="3"/>
            <a:r>
              <a:rPr lang="en-US" altLang="en-US" sz="1800" dirty="0" smtClean="0"/>
              <a:t>Some talk to per-device controller with bus controller, microcode, memory, </a:t>
            </a:r>
            <a:r>
              <a:rPr lang="en-US" altLang="en-US" sz="1800" dirty="0" err="1" smtClean="0"/>
              <a:t>etc</a:t>
            </a:r>
            <a:endParaRPr lang="en-US" altLang="en-US" sz="1800" dirty="0" smtClean="0"/>
          </a:p>
        </p:txBody>
      </p:sp>
      <p:sp>
        <p:nvSpPr>
          <p:cNvPr id="3" name="Date Placeholder 2"/>
          <p:cNvSpPr>
            <a:spLocks noGrp="1"/>
          </p:cNvSpPr>
          <p:nvPr>
            <p:ph type="dt" sz="half" idx="10"/>
          </p:nvPr>
        </p:nvSpPr>
        <p:spPr/>
        <p:txBody>
          <a:bodyPr/>
          <a:lstStyle/>
          <a:p>
            <a:fld id="{79FF2707-2AE1-4C39-BBD1-B93951EB50A9}"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12</a:t>
            </a:fld>
            <a:endParaRPr lang="en-US"/>
          </a:p>
        </p:txBody>
      </p:sp>
    </p:spTree>
    <p:extLst>
      <p:ext uri="{BB962C8B-B14F-4D97-AF65-F5344CB8AC3E}">
        <p14:creationId xmlns:p14="http://schemas.microsoft.com/office/powerpoint/2010/main" val="963605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I/O Hardware</a:t>
            </a:r>
            <a:endParaRPr lang="en-US" dirty="0"/>
          </a:p>
        </p:txBody>
      </p:sp>
      <p:sp>
        <p:nvSpPr>
          <p:cNvPr id="3" name="Content Placeholder 2"/>
          <p:cNvSpPr>
            <a:spLocks noGrp="1"/>
          </p:cNvSpPr>
          <p:nvPr>
            <p:ph idx="1"/>
          </p:nvPr>
        </p:nvSpPr>
        <p:spPr/>
        <p:txBody>
          <a:bodyPr>
            <a:normAutofit/>
          </a:bodyPr>
          <a:lstStyle/>
          <a:p>
            <a:r>
              <a:rPr lang="en-US" sz="2400" dirty="0"/>
              <a:t>A device communicates with a computer system by </a:t>
            </a:r>
            <a:r>
              <a:rPr lang="en-US" sz="2400" dirty="0">
                <a:solidFill>
                  <a:srgbClr val="0070C0"/>
                </a:solidFill>
              </a:rPr>
              <a:t>sending signals over </a:t>
            </a:r>
            <a:r>
              <a:rPr lang="en-US" sz="2400" dirty="0" smtClean="0">
                <a:solidFill>
                  <a:srgbClr val="0070C0"/>
                </a:solidFill>
              </a:rPr>
              <a:t>a cable </a:t>
            </a:r>
            <a:r>
              <a:rPr lang="en-US" sz="2400" dirty="0">
                <a:solidFill>
                  <a:srgbClr val="0070C0"/>
                </a:solidFill>
              </a:rPr>
              <a:t>or even through the air. </a:t>
            </a:r>
            <a:endParaRPr lang="en-US" sz="2400" dirty="0" smtClean="0">
              <a:solidFill>
                <a:srgbClr val="0070C0"/>
              </a:solidFill>
            </a:endParaRPr>
          </a:p>
          <a:p>
            <a:pPr marL="0" indent="0">
              <a:buNone/>
            </a:pPr>
            <a:r>
              <a:rPr lang="en-US" sz="2400" b="1" dirty="0" smtClean="0">
                <a:solidFill>
                  <a:srgbClr val="0070C0"/>
                </a:solidFill>
              </a:rPr>
              <a:t>Port-</a:t>
            </a:r>
          </a:p>
          <a:p>
            <a:r>
              <a:rPr lang="en-US" sz="2400" dirty="0" smtClean="0">
                <a:solidFill>
                  <a:srgbClr val="0070C0"/>
                </a:solidFill>
              </a:rPr>
              <a:t>A connection point</a:t>
            </a:r>
            <a:r>
              <a:rPr lang="en-US" sz="2400" dirty="0" smtClean="0"/>
              <a:t> via which the </a:t>
            </a:r>
            <a:r>
              <a:rPr lang="en-US" sz="2400" dirty="0"/>
              <a:t>device communicates with the </a:t>
            </a:r>
            <a:r>
              <a:rPr lang="en-US" sz="2400" dirty="0" smtClean="0"/>
              <a:t>machine. </a:t>
            </a:r>
            <a:r>
              <a:rPr lang="en-US" sz="2400" dirty="0" err="1" smtClean="0"/>
              <a:t>Eg</a:t>
            </a:r>
            <a:r>
              <a:rPr lang="en-US" sz="2400" dirty="0" smtClean="0"/>
              <a:t>- </a:t>
            </a:r>
            <a:r>
              <a:rPr lang="en-US" sz="2400" dirty="0"/>
              <a:t>a serial port. </a:t>
            </a:r>
            <a:endParaRPr lang="en-US" sz="2400" dirty="0" smtClean="0"/>
          </a:p>
        </p:txBody>
      </p:sp>
      <p:pic>
        <p:nvPicPr>
          <p:cNvPr id="4" name="Picture 3" descr="motherboard-interface-connectors">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10000"/>
            <a:ext cx="5867400" cy="23622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616320" y="2696400"/>
              <a:ext cx="2289240" cy="644400"/>
            </p14:xfrm>
          </p:contentPart>
        </mc:Choice>
        <mc:Fallback xmlns="">
          <p:pic>
            <p:nvPicPr>
              <p:cNvPr id="5" name="Ink 4"/>
              <p:cNvPicPr/>
              <p:nvPr/>
            </p:nvPicPr>
            <p:blipFill>
              <a:blip r:embed="rId5"/>
              <a:stretch>
                <a:fillRect/>
              </a:stretch>
            </p:blipFill>
            <p:spPr>
              <a:xfrm>
                <a:off x="610920" y="2690640"/>
                <a:ext cx="2301840" cy="652680"/>
              </a:xfrm>
              <a:prstGeom prst="rect">
                <a:avLst/>
              </a:prstGeom>
            </p:spPr>
          </p:pic>
        </mc:Fallback>
      </mc:AlternateContent>
      <p:sp>
        <p:nvSpPr>
          <p:cNvPr id="6" name="Date Placeholder 5"/>
          <p:cNvSpPr>
            <a:spLocks noGrp="1"/>
          </p:cNvSpPr>
          <p:nvPr>
            <p:ph type="dt" sz="half" idx="10"/>
          </p:nvPr>
        </p:nvSpPr>
        <p:spPr/>
        <p:txBody>
          <a:bodyPr/>
          <a:lstStyle/>
          <a:p>
            <a:fld id="{8A94316D-6D3F-4F81-8C87-348D1D36F138}"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13</a:t>
            </a:fld>
            <a:endParaRPr lang="en-US"/>
          </a:p>
        </p:txBody>
      </p:sp>
    </p:spTree>
    <p:extLst>
      <p:ext uri="{BB962C8B-B14F-4D97-AF65-F5344CB8AC3E}">
        <p14:creationId xmlns:p14="http://schemas.microsoft.com/office/powerpoint/2010/main" val="381897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7537"/>
          </a:xfrm>
        </p:spPr>
        <p:txBody>
          <a:bodyPr>
            <a:normAutofit fontScale="90000"/>
          </a:bodyPr>
          <a:lstStyle/>
          <a:p>
            <a:r>
              <a:rPr lang="en-US" altLang="en-US" dirty="0"/>
              <a:t>I/O Hardware</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000" b="1" dirty="0" smtClean="0"/>
              <a:t>Serial Port:</a:t>
            </a:r>
            <a:endParaRPr lang="en-US" sz="2000" dirty="0"/>
          </a:p>
          <a:p>
            <a:r>
              <a:rPr lang="en-US" sz="2000" dirty="0" smtClean="0"/>
              <a:t>An interface that is used for </a:t>
            </a:r>
            <a:r>
              <a:rPr lang="en-US" sz="2000" dirty="0" smtClean="0">
                <a:solidFill>
                  <a:schemeClr val="accent1"/>
                </a:solidFill>
              </a:rPr>
              <a:t>connecting the serial lines to attain the serial communication. </a:t>
            </a:r>
          </a:p>
          <a:p>
            <a:r>
              <a:rPr lang="en-US" sz="2000" dirty="0" smtClean="0"/>
              <a:t>These ports can dock a </a:t>
            </a:r>
            <a:r>
              <a:rPr lang="en-US" sz="2000" dirty="0" smtClean="0">
                <a:solidFill>
                  <a:schemeClr val="accent1"/>
                </a:solidFill>
              </a:rPr>
              <a:t>9-pin D-shaped connector </a:t>
            </a:r>
            <a:r>
              <a:rPr lang="en-US" sz="2000" dirty="0" smtClean="0"/>
              <a:t>that connects to the transmission line, is called DB-9 connectors.</a:t>
            </a:r>
          </a:p>
          <a:p>
            <a:endParaRPr lang="en-US" sz="2000" b="1" dirty="0" smtClean="0"/>
          </a:p>
          <a:p>
            <a:endParaRPr lang="en-US" sz="2000" b="1" dirty="0"/>
          </a:p>
          <a:p>
            <a:pPr marL="0" indent="0">
              <a:buNone/>
            </a:pPr>
            <a:r>
              <a:rPr lang="en-US" sz="2000" b="1" dirty="0" smtClean="0"/>
              <a:t>Parallel Port:</a:t>
            </a:r>
            <a:endParaRPr lang="en-US" sz="2000" dirty="0" smtClean="0"/>
          </a:p>
          <a:p>
            <a:r>
              <a:rPr lang="en-US" sz="2000" dirty="0" smtClean="0"/>
              <a:t>Unlike serial port, a parallel port can move </a:t>
            </a:r>
            <a:r>
              <a:rPr lang="en-US" sz="2000" dirty="0" smtClean="0">
                <a:solidFill>
                  <a:schemeClr val="accent1"/>
                </a:solidFill>
              </a:rPr>
              <a:t>a set of 8 bits at a time on eight different wires.</a:t>
            </a:r>
            <a:r>
              <a:rPr lang="en-US" sz="2000" dirty="0" smtClean="0"/>
              <a:t> That’s why it is </a:t>
            </a:r>
            <a:r>
              <a:rPr lang="en-US" sz="2000" dirty="0" smtClean="0">
                <a:solidFill>
                  <a:schemeClr val="accent1"/>
                </a:solidFill>
              </a:rPr>
              <a:t>faster in comparison to the serial communication. </a:t>
            </a:r>
          </a:p>
          <a:p>
            <a:r>
              <a:rPr lang="en-US" sz="2000" dirty="0" smtClean="0"/>
              <a:t>Unlike serial port, It uses a </a:t>
            </a:r>
            <a:r>
              <a:rPr lang="en-US" sz="2000" dirty="0" smtClean="0">
                <a:solidFill>
                  <a:schemeClr val="accent1"/>
                </a:solidFill>
              </a:rPr>
              <a:t>25 pin connector </a:t>
            </a:r>
            <a:r>
              <a:rPr lang="en-US" sz="2000" dirty="0" smtClean="0"/>
              <a:t>that is called DB-25 connector. </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19400"/>
            <a:ext cx="35052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https://media.geeksforgeeks.org/wp-content/uploads/20191024152720/Untitled-Diagram-21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334000"/>
            <a:ext cx="3429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5ED2B813-D99A-4ADE-BBEB-852B4CDD8910}"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14</a:t>
            </a:fld>
            <a:endParaRPr lang="en-US"/>
          </a:p>
        </p:txBody>
      </p:sp>
    </p:spTree>
    <p:extLst>
      <p:ext uri="{BB962C8B-B14F-4D97-AF65-F5344CB8AC3E}">
        <p14:creationId xmlns:p14="http://schemas.microsoft.com/office/powerpoint/2010/main" val="958196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altLang="en-US" dirty="0"/>
              <a:t>I/O Hardware</a:t>
            </a:r>
            <a:endParaRPr lang="en-US" dirty="0"/>
          </a:p>
        </p:txBody>
      </p:sp>
      <p:pic>
        <p:nvPicPr>
          <p:cNvPr id="4" name="Content Placeholder 3" descr="motherboard-interface-connectors">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315199" cy="3886200"/>
          </a:xfrm>
          <a:prstGeom prst="rect">
            <a:avLst/>
          </a:prstGeom>
          <a:noFill/>
          <a:ln>
            <a:noFill/>
          </a:ln>
        </p:spPr>
      </p:pic>
      <p:sp>
        <p:nvSpPr>
          <p:cNvPr id="5" name="Rectangle 4"/>
          <p:cNvSpPr/>
          <p:nvPr/>
        </p:nvSpPr>
        <p:spPr>
          <a:xfrm>
            <a:off x="609600" y="1600200"/>
            <a:ext cx="6629400" cy="369332"/>
          </a:xfrm>
          <a:prstGeom prst="rect">
            <a:avLst/>
          </a:prstGeom>
        </p:spPr>
        <p:txBody>
          <a:bodyPr wrap="square">
            <a:spAutoFit/>
          </a:bodyPr>
          <a:lstStyle/>
          <a:p>
            <a:r>
              <a:rPr lang="en-US" b="1" dirty="0" smtClean="0"/>
              <a:t>Check Serial Port and Parallel Port</a:t>
            </a:r>
            <a:endParaRPr lang="en-US" dirty="0"/>
          </a:p>
        </p:txBody>
      </p:sp>
      <p:sp>
        <p:nvSpPr>
          <p:cNvPr id="6" name="Date Placeholder 5"/>
          <p:cNvSpPr>
            <a:spLocks noGrp="1"/>
          </p:cNvSpPr>
          <p:nvPr>
            <p:ph type="dt" sz="half" idx="10"/>
          </p:nvPr>
        </p:nvSpPr>
        <p:spPr/>
        <p:txBody>
          <a:bodyPr/>
          <a:lstStyle/>
          <a:p>
            <a:fld id="{2B0EEBD7-DB1A-4484-824D-FB85882B5E62}"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15</a:t>
            </a:fld>
            <a:endParaRPr lang="en-US"/>
          </a:p>
        </p:txBody>
      </p:sp>
    </p:spTree>
    <p:extLst>
      <p:ext uri="{BB962C8B-B14F-4D97-AF65-F5344CB8AC3E}">
        <p14:creationId xmlns:p14="http://schemas.microsoft.com/office/powerpoint/2010/main" val="2401503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05800" cy="617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7CDE6AC-8EA9-49F1-B488-B734B94FE560}"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16</a:t>
            </a:fld>
            <a:endParaRPr lang="en-US"/>
          </a:p>
        </p:txBody>
      </p:sp>
    </p:spTree>
    <p:extLst>
      <p:ext uri="{BB962C8B-B14F-4D97-AF65-F5344CB8AC3E}">
        <p14:creationId xmlns:p14="http://schemas.microsoft.com/office/powerpoint/2010/main" val="2356401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I/O Hardware</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solidFill>
                  <a:srgbClr val="0070C0"/>
                </a:solidFill>
              </a:rPr>
              <a:t>Bus-</a:t>
            </a:r>
          </a:p>
          <a:p>
            <a:r>
              <a:rPr lang="en-US" sz="2400" dirty="0" smtClean="0"/>
              <a:t>If </a:t>
            </a:r>
            <a:r>
              <a:rPr lang="en-US" sz="2400" dirty="0"/>
              <a:t>devices use a </a:t>
            </a:r>
            <a:r>
              <a:rPr lang="en-US" sz="2400" dirty="0" smtClean="0"/>
              <a:t>common </a:t>
            </a:r>
            <a:r>
              <a:rPr lang="en-US" sz="2400" dirty="0" smtClean="0">
                <a:solidFill>
                  <a:srgbClr val="0070C0"/>
                </a:solidFill>
              </a:rPr>
              <a:t>set </a:t>
            </a:r>
            <a:r>
              <a:rPr lang="en-US" sz="2400" dirty="0">
                <a:solidFill>
                  <a:srgbClr val="0070C0"/>
                </a:solidFill>
              </a:rPr>
              <a:t>of wires</a:t>
            </a:r>
            <a:r>
              <a:rPr lang="en-US" sz="2400" dirty="0"/>
              <a:t>, the connection is called a </a:t>
            </a:r>
            <a:r>
              <a:rPr lang="en-US" sz="2400" i="1" dirty="0"/>
              <a:t>bus. </a:t>
            </a:r>
            <a:endParaRPr lang="en-US" sz="2400" i="1" dirty="0" smtClean="0"/>
          </a:p>
          <a:p>
            <a:r>
              <a:rPr lang="en-US" sz="2400" b="1" dirty="0" smtClean="0"/>
              <a:t>Set </a:t>
            </a:r>
            <a:r>
              <a:rPr lang="en-US" sz="2400" b="1" dirty="0"/>
              <a:t>of wires and a </a:t>
            </a:r>
            <a:r>
              <a:rPr lang="en-US" sz="2400" b="1" dirty="0" smtClean="0"/>
              <a:t>rigidly defined </a:t>
            </a:r>
            <a:r>
              <a:rPr lang="en-US" sz="2400" b="1" dirty="0"/>
              <a:t>protocol that specifies a set of messages that can be sent on the wires.</a:t>
            </a:r>
          </a:p>
          <a:p>
            <a:r>
              <a:rPr lang="en-US" sz="2400" dirty="0" smtClean="0"/>
              <a:t>The </a:t>
            </a:r>
            <a:r>
              <a:rPr lang="en-US" sz="2400" dirty="0"/>
              <a:t>messages are conveyed by </a:t>
            </a:r>
            <a:r>
              <a:rPr lang="en-US" sz="2400" dirty="0">
                <a:solidFill>
                  <a:srgbClr val="0070C0"/>
                </a:solidFill>
              </a:rPr>
              <a:t>patterns of </a:t>
            </a:r>
            <a:r>
              <a:rPr lang="en-US" sz="2400" dirty="0" smtClean="0">
                <a:solidFill>
                  <a:srgbClr val="0070C0"/>
                </a:solidFill>
              </a:rPr>
              <a:t>electrical voltages </a:t>
            </a:r>
            <a:r>
              <a:rPr lang="en-US" sz="2400" dirty="0">
                <a:solidFill>
                  <a:srgbClr val="0070C0"/>
                </a:solidFill>
              </a:rPr>
              <a:t>applied to the wires </a:t>
            </a:r>
            <a:r>
              <a:rPr lang="en-US" sz="2400" dirty="0"/>
              <a:t>with defined timings.</a:t>
            </a:r>
          </a:p>
        </p:txBody>
      </p:sp>
      <p:sp>
        <p:nvSpPr>
          <p:cNvPr id="4" name="Date Placeholder 3"/>
          <p:cNvSpPr>
            <a:spLocks noGrp="1"/>
          </p:cNvSpPr>
          <p:nvPr>
            <p:ph type="dt" sz="half" idx="10"/>
          </p:nvPr>
        </p:nvSpPr>
        <p:spPr/>
        <p:txBody>
          <a:bodyPr/>
          <a:lstStyle/>
          <a:p>
            <a:fld id="{AF1B088B-849D-490D-A4AF-C5E95A46F0FE}"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17</a:t>
            </a:fld>
            <a:endParaRPr lang="en-US"/>
          </a:p>
        </p:txBody>
      </p:sp>
    </p:spTree>
    <p:extLst>
      <p:ext uri="{BB962C8B-B14F-4D97-AF65-F5344CB8AC3E}">
        <p14:creationId xmlns:p14="http://schemas.microsoft.com/office/powerpoint/2010/main" val="981462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I/O Hardware</a:t>
            </a:r>
            <a:endParaRPr lang="en-US" dirty="0"/>
          </a:p>
        </p:txBody>
      </p:sp>
      <p:sp>
        <p:nvSpPr>
          <p:cNvPr id="3" name="Content Placeholder 2"/>
          <p:cNvSpPr>
            <a:spLocks noGrp="1"/>
          </p:cNvSpPr>
          <p:nvPr>
            <p:ph idx="1"/>
          </p:nvPr>
        </p:nvSpPr>
        <p:spPr/>
        <p:txBody>
          <a:bodyPr>
            <a:normAutofit/>
          </a:bodyPr>
          <a:lstStyle/>
          <a:p>
            <a:r>
              <a:rPr lang="en-US" b="1" dirty="0" smtClean="0">
                <a:solidFill>
                  <a:srgbClr val="0070C0"/>
                </a:solidFill>
              </a:rPr>
              <a:t>Daisy Chain-</a:t>
            </a:r>
          </a:p>
          <a:p>
            <a:r>
              <a:rPr lang="en-US" sz="2400" dirty="0" smtClean="0"/>
              <a:t>When </a:t>
            </a:r>
            <a:r>
              <a:rPr lang="en-US" sz="2400" dirty="0">
                <a:solidFill>
                  <a:srgbClr val="0070C0"/>
                </a:solidFill>
              </a:rPr>
              <a:t>device </a:t>
            </a:r>
            <a:r>
              <a:rPr lang="en-US" sz="2400" i="1" dirty="0">
                <a:solidFill>
                  <a:srgbClr val="0070C0"/>
                </a:solidFill>
              </a:rPr>
              <a:t>A </a:t>
            </a:r>
            <a:r>
              <a:rPr lang="en-US" sz="2400" dirty="0">
                <a:solidFill>
                  <a:srgbClr val="0070C0"/>
                </a:solidFill>
              </a:rPr>
              <a:t>has a </a:t>
            </a:r>
            <a:r>
              <a:rPr lang="en-US" sz="2400" dirty="0" smtClean="0">
                <a:solidFill>
                  <a:srgbClr val="0070C0"/>
                </a:solidFill>
              </a:rPr>
              <a:t>cable that </a:t>
            </a:r>
            <a:r>
              <a:rPr lang="en-US" sz="2400" dirty="0">
                <a:solidFill>
                  <a:srgbClr val="0070C0"/>
                </a:solidFill>
              </a:rPr>
              <a:t>plugs into device </a:t>
            </a:r>
            <a:r>
              <a:rPr lang="en-US" sz="2400" i="1" dirty="0">
                <a:solidFill>
                  <a:srgbClr val="0070C0"/>
                </a:solidFill>
              </a:rPr>
              <a:t>B</a:t>
            </a:r>
            <a:r>
              <a:rPr lang="en-US" sz="2400" i="1" dirty="0"/>
              <a:t>, </a:t>
            </a:r>
            <a:r>
              <a:rPr lang="en-US" sz="2400" dirty="0" smtClean="0"/>
              <a:t>and</a:t>
            </a:r>
          </a:p>
          <a:p>
            <a:r>
              <a:rPr lang="en-US" sz="2400" dirty="0" smtClean="0">
                <a:solidFill>
                  <a:srgbClr val="0070C0"/>
                </a:solidFill>
              </a:rPr>
              <a:t>Device </a:t>
            </a:r>
            <a:r>
              <a:rPr lang="en-US" sz="2400" i="1" dirty="0">
                <a:solidFill>
                  <a:srgbClr val="0070C0"/>
                </a:solidFill>
              </a:rPr>
              <a:t>B</a:t>
            </a:r>
            <a:r>
              <a:rPr lang="en-US" sz="2400" i="1" dirty="0"/>
              <a:t> </a:t>
            </a:r>
            <a:r>
              <a:rPr lang="en-US" sz="2400" dirty="0"/>
              <a:t>has a cable that </a:t>
            </a:r>
            <a:r>
              <a:rPr lang="en-US" sz="2400" dirty="0">
                <a:solidFill>
                  <a:srgbClr val="0070C0"/>
                </a:solidFill>
              </a:rPr>
              <a:t>plugs into device </a:t>
            </a:r>
            <a:r>
              <a:rPr lang="en-US" sz="2400" dirty="0" smtClean="0">
                <a:solidFill>
                  <a:srgbClr val="0070C0"/>
                </a:solidFill>
              </a:rPr>
              <a:t>C</a:t>
            </a:r>
            <a:r>
              <a:rPr lang="en-US" sz="2400" dirty="0" smtClean="0"/>
              <a:t>,</a:t>
            </a:r>
          </a:p>
          <a:p>
            <a:r>
              <a:rPr lang="en-US" sz="2400" dirty="0" smtClean="0">
                <a:solidFill>
                  <a:srgbClr val="0070C0"/>
                </a:solidFill>
              </a:rPr>
              <a:t>Device </a:t>
            </a:r>
            <a:r>
              <a:rPr lang="en-US" sz="2400" dirty="0">
                <a:solidFill>
                  <a:srgbClr val="0070C0"/>
                </a:solidFill>
              </a:rPr>
              <a:t>C</a:t>
            </a:r>
            <a:r>
              <a:rPr lang="en-US" sz="2400" dirty="0"/>
              <a:t> </a:t>
            </a:r>
            <a:r>
              <a:rPr lang="en-US" sz="2400" dirty="0">
                <a:solidFill>
                  <a:srgbClr val="0070C0"/>
                </a:solidFill>
              </a:rPr>
              <a:t>plugs into </a:t>
            </a:r>
            <a:r>
              <a:rPr lang="en-US" sz="2400" dirty="0"/>
              <a:t>a port on the </a:t>
            </a:r>
            <a:r>
              <a:rPr lang="en-US" sz="2400" dirty="0">
                <a:solidFill>
                  <a:srgbClr val="0070C0"/>
                </a:solidFill>
              </a:rPr>
              <a:t>computer</a:t>
            </a:r>
            <a:r>
              <a:rPr lang="en-US" sz="2400" dirty="0"/>
              <a:t>, </a:t>
            </a:r>
            <a:endParaRPr lang="en-US" sz="2400" dirty="0" smtClean="0"/>
          </a:p>
          <a:p>
            <a:endParaRPr lang="en-US" sz="2400" dirty="0" smtClean="0"/>
          </a:p>
          <a:p>
            <a:r>
              <a:rPr lang="en-US" sz="2400" dirty="0" smtClean="0"/>
              <a:t>Daisy Chain  usually </a:t>
            </a:r>
            <a:r>
              <a:rPr lang="en-US" sz="2400" dirty="0"/>
              <a:t>operates as a bus.</a:t>
            </a:r>
          </a:p>
        </p:txBody>
      </p:sp>
      <p:sp>
        <p:nvSpPr>
          <p:cNvPr id="4" name="Date Placeholder 3"/>
          <p:cNvSpPr>
            <a:spLocks noGrp="1"/>
          </p:cNvSpPr>
          <p:nvPr>
            <p:ph type="dt" sz="half" idx="10"/>
          </p:nvPr>
        </p:nvSpPr>
        <p:spPr/>
        <p:txBody>
          <a:bodyPr/>
          <a:lstStyle/>
          <a:p>
            <a:fld id="{1A6ED2E0-FD5A-4AAD-8F6B-8107BC8298AF}"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18</a:t>
            </a:fld>
            <a:endParaRPr lang="en-US"/>
          </a:p>
        </p:txBody>
      </p:sp>
    </p:spTree>
    <p:extLst>
      <p:ext uri="{BB962C8B-B14F-4D97-AF65-F5344CB8AC3E}">
        <p14:creationId xmlns:p14="http://schemas.microsoft.com/office/powerpoint/2010/main" val="176725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758825" y="127000"/>
            <a:ext cx="7927975" cy="576263"/>
          </a:xfrm>
        </p:spPr>
        <p:txBody>
          <a:bodyPr>
            <a:normAutofit fontScale="90000"/>
          </a:bodyPr>
          <a:lstStyle/>
          <a:p>
            <a:pPr eaLnBrk="1" hangingPunct="1"/>
            <a:r>
              <a:rPr lang="en-US" altLang="en-US" smtClean="0"/>
              <a:t>A Typical PC Bus Structure</a:t>
            </a:r>
            <a:endParaRPr lang="en-US" altLang="en-US" sz="2400" smtClean="0"/>
          </a:p>
        </p:txBody>
      </p:sp>
      <p:pic>
        <p:nvPicPr>
          <p:cNvPr id="8195"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688" y="1228725"/>
            <a:ext cx="572770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10F31A8C-33F3-43E8-AEAF-F6BE09EB69C9}"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BF891C86-C030-48BB-AD24-5C827D1B826C}" type="slidenum">
              <a:rPr lang="en-US" smtClean="0"/>
              <a:t>19</a:t>
            </a:fld>
            <a:endParaRPr lang="en-US"/>
          </a:p>
        </p:txBody>
      </p:sp>
    </p:spTree>
    <p:extLst>
      <p:ext uri="{BB962C8B-B14F-4D97-AF65-F5344CB8AC3E}">
        <p14:creationId xmlns:p14="http://schemas.microsoft.com/office/powerpoint/2010/main" val="2748149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27000"/>
            <a:ext cx="8229600" cy="576263"/>
          </a:xfrm>
        </p:spPr>
        <p:txBody>
          <a:bodyPr>
            <a:normAutofit fontScale="90000"/>
          </a:bodyPr>
          <a:lstStyle/>
          <a:p>
            <a:r>
              <a:rPr lang="en-US" altLang="en-US" dirty="0" smtClean="0"/>
              <a:t>I/O Management</a:t>
            </a:r>
          </a:p>
        </p:txBody>
      </p:sp>
      <p:sp>
        <p:nvSpPr>
          <p:cNvPr id="6147" name="Content Placeholder 2"/>
          <p:cNvSpPr>
            <a:spLocks noGrp="1"/>
          </p:cNvSpPr>
          <p:nvPr>
            <p:ph idx="1"/>
          </p:nvPr>
        </p:nvSpPr>
        <p:spPr>
          <a:xfrm>
            <a:off x="820738" y="1165225"/>
            <a:ext cx="7258050" cy="4530725"/>
          </a:xfrm>
        </p:spPr>
        <p:txBody>
          <a:bodyPr>
            <a:normAutofit/>
          </a:bodyPr>
          <a:lstStyle/>
          <a:p>
            <a:r>
              <a:rPr lang="en-US" altLang="en-US" sz="2800" dirty="0" smtClean="0"/>
              <a:t>I/O management is a </a:t>
            </a:r>
            <a:r>
              <a:rPr lang="en-US" altLang="en-US" sz="2800" b="1" dirty="0" smtClean="0">
                <a:solidFill>
                  <a:srgbClr val="0070C0"/>
                </a:solidFill>
              </a:rPr>
              <a:t>major component of operating system design and operation</a:t>
            </a:r>
          </a:p>
          <a:p>
            <a:pPr lvl="1"/>
            <a:r>
              <a:rPr lang="en-US" altLang="en-US" sz="2400" dirty="0" smtClean="0"/>
              <a:t>Important aspect of computer operation</a:t>
            </a:r>
          </a:p>
          <a:p>
            <a:pPr lvl="1"/>
            <a:r>
              <a:rPr lang="en-US" altLang="en-US" sz="2400" b="1" dirty="0" smtClean="0">
                <a:solidFill>
                  <a:srgbClr val="0070C0"/>
                </a:solidFill>
              </a:rPr>
              <a:t>I/O devices vary greatly</a:t>
            </a:r>
          </a:p>
          <a:p>
            <a:pPr lvl="1"/>
            <a:r>
              <a:rPr lang="en-US" altLang="en-US" sz="2400" b="1" dirty="0" smtClean="0">
                <a:solidFill>
                  <a:srgbClr val="0070C0"/>
                </a:solidFill>
              </a:rPr>
              <a:t>Various methods to control them</a:t>
            </a:r>
          </a:p>
          <a:p>
            <a:pPr lvl="1"/>
            <a:r>
              <a:rPr lang="en-US" altLang="en-US" sz="2400" dirty="0" smtClean="0"/>
              <a:t>Performance management </a:t>
            </a:r>
          </a:p>
          <a:p>
            <a:pPr lvl="1"/>
            <a:r>
              <a:rPr lang="en-US" altLang="en-US" sz="2400" dirty="0" smtClean="0"/>
              <a:t>New types of devices</a:t>
            </a:r>
            <a:endParaRPr lang="en-US" altLang="en-US" dirty="0" smtClean="0"/>
          </a:p>
          <a:p>
            <a:pPr lvl="1"/>
            <a:endParaRPr lang="en-US" altLang="en-US" dirty="0" smtClean="0"/>
          </a:p>
          <a:p>
            <a:pPr lvl="1">
              <a:buFont typeface="Monotype Sorts" pitchFamily="-84" charset="2"/>
              <a:buNone/>
            </a:pPr>
            <a:endParaRPr lang="en-US" altLang="en-US" dirty="0" smtClean="0"/>
          </a:p>
        </p:txBody>
      </p:sp>
      <p:sp>
        <p:nvSpPr>
          <p:cNvPr id="2" name="Date Placeholder 1"/>
          <p:cNvSpPr>
            <a:spLocks noGrp="1"/>
          </p:cNvSpPr>
          <p:nvPr>
            <p:ph type="dt" sz="half" idx="10"/>
          </p:nvPr>
        </p:nvSpPr>
        <p:spPr/>
        <p:txBody>
          <a:bodyPr/>
          <a:lstStyle/>
          <a:p>
            <a:fld id="{66E66E86-5C25-4201-B5B3-25EA257E686B}"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BF891C86-C030-48BB-AD24-5C827D1B826C}" type="slidenum">
              <a:rPr lang="en-US" smtClean="0"/>
              <a:t>2</a:t>
            </a:fld>
            <a:endParaRPr lang="en-US"/>
          </a:p>
        </p:txBody>
      </p:sp>
    </p:spTree>
    <p:extLst>
      <p:ext uri="{BB962C8B-B14F-4D97-AF65-F5344CB8AC3E}">
        <p14:creationId xmlns:p14="http://schemas.microsoft.com/office/powerpoint/2010/main" val="4205381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758825" y="127000"/>
            <a:ext cx="7927975" cy="576263"/>
          </a:xfrm>
        </p:spPr>
        <p:txBody>
          <a:bodyPr>
            <a:normAutofit fontScale="90000"/>
          </a:bodyPr>
          <a:lstStyle/>
          <a:p>
            <a:pPr eaLnBrk="1" hangingPunct="1"/>
            <a:r>
              <a:rPr lang="en-US" altLang="en-US" smtClean="0"/>
              <a:t>A Typical PC Bus Structure</a:t>
            </a:r>
            <a:endParaRPr lang="en-US" altLang="en-US" sz="2400" smtClean="0"/>
          </a:p>
        </p:txBody>
      </p:sp>
      <p:pic>
        <p:nvPicPr>
          <p:cNvPr id="8195"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371600"/>
            <a:ext cx="4725988"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9600" y="1242580"/>
            <a:ext cx="3581400" cy="4893647"/>
          </a:xfrm>
          <a:prstGeom prst="rect">
            <a:avLst/>
          </a:prstGeom>
        </p:spPr>
        <p:txBody>
          <a:bodyPr wrap="square">
            <a:spAutoFit/>
          </a:bodyPr>
          <a:lstStyle/>
          <a:p>
            <a:pPr marL="342900" indent="-342900">
              <a:buFont typeface="Arial" panose="020B0604020202020204" pitchFamily="34" charset="0"/>
              <a:buChar char="•"/>
            </a:pPr>
            <a:r>
              <a:rPr lang="en-US" sz="2400" dirty="0"/>
              <a:t>"Peripheral Component Interconnect." </a:t>
            </a:r>
            <a:r>
              <a:rPr lang="en-US" sz="2400" dirty="0" smtClean="0"/>
              <a:t>hardware </a:t>
            </a:r>
            <a:r>
              <a:rPr lang="en-US" sz="2400" dirty="0"/>
              <a:t>bus </a:t>
            </a:r>
            <a:endParaRPr lang="en-US" sz="2400" dirty="0" smtClean="0"/>
          </a:p>
          <a:p>
            <a:pPr marL="342900" indent="-342900">
              <a:buFont typeface="Arial" panose="020B0604020202020204" pitchFamily="34" charset="0"/>
              <a:buChar char="•"/>
            </a:pPr>
            <a:r>
              <a:rPr lang="en-US" sz="2400" b="1" dirty="0" smtClean="0">
                <a:solidFill>
                  <a:srgbClr val="0070C0"/>
                </a:solidFill>
              </a:rPr>
              <a:t>Common PC </a:t>
            </a:r>
            <a:r>
              <a:rPr lang="en-US" sz="2400" b="1" dirty="0">
                <a:solidFill>
                  <a:srgbClr val="0070C0"/>
                </a:solidFill>
              </a:rPr>
              <a:t>system </a:t>
            </a:r>
            <a:r>
              <a:rPr lang="en-US" sz="2400" b="1" dirty="0" smtClean="0">
                <a:solidFill>
                  <a:srgbClr val="0070C0"/>
                </a:solidFill>
              </a:rPr>
              <a:t>bus</a:t>
            </a:r>
          </a:p>
          <a:p>
            <a:pPr marL="800100" lvl="1" indent="-342900">
              <a:buFont typeface="Arial" panose="020B0604020202020204" pitchFamily="34" charset="0"/>
              <a:buChar char="•"/>
            </a:pPr>
            <a:r>
              <a:rPr lang="en-US" sz="2400" dirty="0" smtClean="0"/>
              <a:t>connects </a:t>
            </a:r>
            <a:r>
              <a:rPr lang="en-US" sz="2400" dirty="0"/>
              <a:t>the </a:t>
            </a:r>
            <a:r>
              <a:rPr lang="en-US" sz="2400" dirty="0">
                <a:solidFill>
                  <a:srgbClr val="0070C0"/>
                </a:solidFill>
              </a:rPr>
              <a:t>processor-memory subsystem </a:t>
            </a:r>
            <a:r>
              <a:rPr lang="en-US" sz="2400" dirty="0"/>
              <a:t>to the </a:t>
            </a:r>
            <a:r>
              <a:rPr lang="en-US" sz="2400" dirty="0" smtClean="0">
                <a:solidFill>
                  <a:srgbClr val="0070C0"/>
                </a:solidFill>
              </a:rPr>
              <a:t>fast devices </a:t>
            </a:r>
          </a:p>
          <a:p>
            <a:pPr marL="342900" indent="-342900">
              <a:buFont typeface="Arial" panose="020B0604020202020204" pitchFamily="34" charset="0"/>
              <a:buChar char="•"/>
            </a:pPr>
            <a:r>
              <a:rPr lang="en-US" sz="2400" b="1" dirty="0" smtClean="0">
                <a:solidFill>
                  <a:srgbClr val="0070C0"/>
                </a:solidFill>
              </a:rPr>
              <a:t>Expansion Bus </a:t>
            </a:r>
          </a:p>
          <a:p>
            <a:pPr marL="800100" lvl="1" indent="-342900">
              <a:buFont typeface="Arial" panose="020B0604020202020204" pitchFamily="34" charset="0"/>
              <a:buChar char="•"/>
            </a:pPr>
            <a:r>
              <a:rPr lang="en-US" sz="2400" dirty="0" smtClean="0">
                <a:solidFill>
                  <a:srgbClr val="0070C0"/>
                </a:solidFill>
              </a:rPr>
              <a:t>connects </a:t>
            </a:r>
            <a:r>
              <a:rPr lang="en-US" sz="2400" dirty="0">
                <a:solidFill>
                  <a:srgbClr val="0070C0"/>
                </a:solidFill>
              </a:rPr>
              <a:t>relatively slow devices</a:t>
            </a:r>
            <a:r>
              <a:rPr lang="en-US" sz="2400" dirty="0"/>
              <a:t>, such </a:t>
            </a:r>
            <a:r>
              <a:rPr lang="en-US" sz="2400" dirty="0" smtClean="0"/>
              <a:t>as the </a:t>
            </a:r>
            <a:r>
              <a:rPr lang="en-US" sz="2400" dirty="0">
                <a:solidFill>
                  <a:srgbClr val="0070C0"/>
                </a:solidFill>
              </a:rPr>
              <a:t>keyboard and serial </a:t>
            </a:r>
            <a:r>
              <a:rPr lang="en-US" sz="2400" dirty="0"/>
              <a:t>and USB ports.</a:t>
            </a:r>
          </a:p>
        </p:txBody>
      </p:sp>
      <p:sp>
        <p:nvSpPr>
          <p:cNvPr id="3" name="Date Placeholder 2"/>
          <p:cNvSpPr>
            <a:spLocks noGrp="1"/>
          </p:cNvSpPr>
          <p:nvPr>
            <p:ph type="dt" sz="half" idx="10"/>
          </p:nvPr>
        </p:nvSpPr>
        <p:spPr/>
        <p:txBody>
          <a:bodyPr/>
          <a:lstStyle/>
          <a:p>
            <a:fld id="{5A34B56A-038B-4E83-926B-A066DA9A36C7}"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20</a:t>
            </a:fld>
            <a:endParaRPr lang="en-US"/>
          </a:p>
        </p:txBody>
      </p:sp>
    </p:spTree>
    <p:extLst>
      <p:ext uri="{BB962C8B-B14F-4D97-AF65-F5344CB8AC3E}">
        <p14:creationId xmlns:p14="http://schemas.microsoft.com/office/powerpoint/2010/main" val="2564489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758825" y="127000"/>
            <a:ext cx="7927975" cy="576263"/>
          </a:xfrm>
        </p:spPr>
        <p:txBody>
          <a:bodyPr>
            <a:normAutofit fontScale="90000"/>
          </a:bodyPr>
          <a:lstStyle/>
          <a:p>
            <a:pPr eaLnBrk="1" hangingPunct="1"/>
            <a:r>
              <a:rPr lang="en-US" altLang="en-US" smtClean="0"/>
              <a:t>A Typical PC Bus Structure</a:t>
            </a:r>
            <a:endParaRPr lang="en-US" altLang="en-US" sz="2400" smtClean="0"/>
          </a:p>
        </p:txBody>
      </p:sp>
      <p:pic>
        <p:nvPicPr>
          <p:cNvPr id="8195"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71600"/>
            <a:ext cx="4040188"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84018" y="856357"/>
            <a:ext cx="3886200" cy="4893647"/>
          </a:xfrm>
          <a:prstGeom prst="rect">
            <a:avLst/>
          </a:prstGeom>
        </p:spPr>
        <p:txBody>
          <a:bodyPr wrap="square">
            <a:spAutoFit/>
          </a:bodyPr>
          <a:lstStyle/>
          <a:p>
            <a:pPr marL="342900" indent="-342900">
              <a:buFont typeface="Arial" panose="020B0604020202020204" pitchFamily="34" charset="0"/>
              <a:buChar char="•"/>
            </a:pPr>
            <a:r>
              <a:rPr lang="en-US" sz="2400" b="1" dirty="0" smtClean="0">
                <a:solidFill>
                  <a:schemeClr val="accent1"/>
                </a:solidFill>
              </a:rPr>
              <a:t>Top-right portion </a:t>
            </a:r>
            <a:r>
              <a:rPr lang="en-US" sz="2400" dirty="0" smtClean="0"/>
              <a:t>, </a:t>
            </a:r>
          </a:p>
          <a:p>
            <a:pPr marL="800100" lvl="1" indent="-342900">
              <a:buFont typeface="Arial" panose="020B0604020202020204" pitchFamily="34" charset="0"/>
              <a:buChar char="•"/>
            </a:pPr>
            <a:r>
              <a:rPr lang="en-US" sz="2400" b="1" dirty="0" smtClean="0">
                <a:solidFill>
                  <a:schemeClr val="accent1"/>
                </a:solidFill>
              </a:rPr>
              <a:t>four </a:t>
            </a:r>
            <a:r>
              <a:rPr lang="en-US" sz="2400" b="1" dirty="0">
                <a:solidFill>
                  <a:schemeClr val="accent1"/>
                </a:solidFill>
              </a:rPr>
              <a:t>disks </a:t>
            </a:r>
            <a:r>
              <a:rPr lang="en-US" sz="2400" dirty="0"/>
              <a:t>are </a:t>
            </a:r>
            <a:r>
              <a:rPr lang="en-US" sz="2400" dirty="0" smtClean="0"/>
              <a:t>connected </a:t>
            </a:r>
            <a:r>
              <a:rPr lang="en-US" sz="2400" dirty="0"/>
              <a:t>together </a:t>
            </a:r>
            <a:endParaRPr lang="en-US" sz="2400" dirty="0" smtClean="0"/>
          </a:p>
          <a:p>
            <a:pPr marL="800100" lvl="1" indent="-342900">
              <a:buFont typeface="Arial" panose="020B0604020202020204" pitchFamily="34" charset="0"/>
              <a:buChar char="•"/>
            </a:pPr>
            <a:r>
              <a:rPr lang="en-US" sz="2400" b="1" dirty="0" smtClean="0">
                <a:solidFill>
                  <a:schemeClr val="accent1"/>
                </a:solidFill>
              </a:rPr>
              <a:t>on </a:t>
            </a:r>
            <a:r>
              <a:rPr lang="en-US" sz="2400" b="1" dirty="0">
                <a:solidFill>
                  <a:schemeClr val="accent1"/>
                </a:solidFill>
              </a:rPr>
              <a:t>a SCSI bus</a:t>
            </a:r>
            <a:r>
              <a:rPr lang="en-US" sz="2400" dirty="0"/>
              <a:t> plugged into a SCSI controller</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i="1" dirty="0">
                <a:solidFill>
                  <a:schemeClr val="accent1"/>
                </a:solidFill>
              </a:rPr>
              <a:t>Small Computer System Interface</a:t>
            </a:r>
            <a:r>
              <a:rPr lang="en-US" sz="2400" b="1" dirty="0">
                <a:solidFill>
                  <a:schemeClr val="accent1"/>
                </a:solidFill>
              </a:rPr>
              <a:t> (</a:t>
            </a:r>
            <a:r>
              <a:rPr lang="en-US" sz="2400" b="1" i="1" dirty="0">
                <a:solidFill>
                  <a:schemeClr val="accent1"/>
                </a:solidFill>
              </a:rPr>
              <a:t>SCSI</a:t>
            </a:r>
            <a:r>
              <a:rPr lang="en-US" sz="2400" b="1" dirty="0">
                <a:solidFill>
                  <a:schemeClr val="accent1"/>
                </a:solidFill>
              </a:rPr>
              <a:t>) </a:t>
            </a:r>
            <a:endParaRPr lang="en-US" sz="2400" b="1" dirty="0" smtClean="0">
              <a:solidFill>
                <a:schemeClr val="accent1"/>
              </a:solidFill>
            </a:endParaRPr>
          </a:p>
          <a:p>
            <a:pPr marL="800100" lvl="1" indent="-342900">
              <a:buFont typeface="Arial" panose="020B0604020202020204" pitchFamily="34" charset="0"/>
              <a:buChar char="•"/>
            </a:pPr>
            <a:r>
              <a:rPr lang="en-US" sz="2400" dirty="0" smtClean="0"/>
              <a:t>set </a:t>
            </a:r>
            <a:r>
              <a:rPr lang="en-US" sz="2400" dirty="0"/>
              <a:t>of </a:t>
            </a:r>
            <a:r>
              <a:rPr lang="en-US" sz="2400" b="1" dirty="0">
                <a:solidFill>
                  <a:schemeClr val="accent1"/>
                </a:solidFill>
              </a:rPr>
              <a:t>parallel interface standards </a:t>
            </a:r>
            <a:r>
              <a:rPr lang="en-US" sz="2400" dirty="0"/>
              <a:t>that allows PCs to communicate with peripheral hardware faster</a:t>
            </a:r>
          </a:p>
        </p:txBody>
      </p:sp>
      <p:sp>
        <p:nvSpPr>
          <p:cNvPr id="3" name="Date Placeholder 2"/>
          <p:cNvSpPr>
            <a:spLocks noGrp="1"/>
          </p:cNvSpPr>
          <p:nvPr>
            <p:ph type="dt" sz="half" idx="10"/>
          </p:nvPr>
        </p:nvSpPr>
        <p:spPr/>
        <p:txBody>
          <a:bodyPr/>
          <a:lstStyle/>
          <a:p>
            <a:fld id="{43A1937D-9635-43DE-9BAE-19928B00F4B5}"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21</a:t>
            </a:fld>
            <a:endParaRPr lang="en-US"/>
          </a:p>
        </p:txBody>
      </p:sp>
    </p:spTree>
    <p:extLst>
      <p:ext uri="{BB962C8B-B14F-4D97-AF65-F5344CB8AC3E}">
        <p14:creationId xmlns:p14="http://schemas.microsoft.com/office/powerpoint/2010/main" val="1729017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758825" y="127000"/>
            <a:ext cx="7927975" cy="576263"/>
          </a:xfrm>
        </p:spPr>
        <p:txBody>
          <a:bodyPr>
            <a:normAutofit fontScale="90000"/>
          </a:bodyPr>
          <a:lstStyle/>
          <a:p>
            <a:pPr eaLnBrk="1" hangingPunct="1"/>
            <a:r>
              <a:rPr lang="en-US" altLang="en-US" smtClean="0"/>
              <a:t>A Typical PC Bus Structure</a:t>
            </a:r>
            <a:endParaRPr lang="en-US" altLang="en-US" sz="2400" smtClean="0"/>
          </a:p>
        </p:txBody>
      </p:sp>
      <p:pic>
        <p:nvPicPr>
          <p:cNvPr id="8195"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71600"/>
            <a:ext cx="4040188"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84018" y="856357"/>
            <a:ext cx="3886200" cy="4524315"/>
          </a:xfrm>
          <a:prstGeom prst="rect">
            <a:avLst/>
          </a:prstGeom>
        </p:spPr>
        <p:txBody>
          <a:bodyPr wrap="square">
            <a:spAutoFit/>
          </a:bodyPr>
          <a:lstStyle/>
          <a:p>
            <a:pPr marL="342900" indent="-342900">
              <a:buFont typeface="Arial" panose="020B0604020202020204" pitchFamily="34" charset="0"/>
              <a:buChar char="•"/>
            </a:pPr>
            <a:r>
              <a:rPr lang="en-US" sz="2400" dirty="0" smtClean="0"/>
              <a:t>Other </a:t>
            </a:r>
            <a:r>
              <a:rPr lang="en-US" sz="2400" dirty="0"/>
              <a:t>common buses </a:t>
            </a:r>
            <a:r>
              <a:rPr lang="en-US" sz="2400" dirty="0" smtClean="0"/>
              <a:t>used to </a:t>
            </a:r>
            <a:r>
              <a:rPr lang="en-US" sz="2400" dirty="0"/>
              <a:t>interconnect main parts of a </a:t>
            </a:r>
            <a:r>
              <a:rPr lang="en-US" sz="2400" dirty="0" smtClean="0"/>
              <a:t>computer</a:t>
            </a:r>
          </a:p>
          <a:p>
            <a:pPr marL="800100" lvl="1" indent="-342900">
              <a:buFont typeface="Arial" panose="020B0604020202020204" pitchFamily="34" charset="0"/>
              <a:buChar char="•"/>
            </a:pPr>
            <a:r>
              <a:rPr lang="en-US" sz="2400" dirty="0" smtClean="0"/>
              <a:t>PCI-x with throughput up </a:t>
            </a:r>
            <a:r>
              <a:rPr lang="en-US" sz="2400" dirty="0"/>
              <a:t>to 4.3 GB; </a:t>
            </a:r>
            <a:endParaRPr lang="en-US" sz="2400" dirty="0" smtClean="0"/>
          </a:p>
          <a:p>
            <a:pPr marL="800100" lvl="1" indent="-342900">
              <a:buFont typeface="Arial" panose="020B0604020202020204" pitchFamily="34" charset="0"/>
              <a:buChar char="•"/>
            </a:pPr>
            <a:r>
              <a:rPr lang="en-US" sz="2400" dirty="0" smtClean="0"/>
              <a:t>PCI Express (</a:t>
            </a:r>
            <a:r>
              <a:rPr lang="en-US" sz="2400" dirty="0" err="1" smtClean="0"/>
              <a:t>PCie</a:t>
            </a:r>
            <a:r>
              <a:rPr lang="en-US" sz="2400" dirty="0"/>
              <a:t>), with throughput </a:t>
            </a:r>
            <a:r>
              <a:rPr lang="en-US" sz="2400" dirty="0" smtClean="0"/>
              <a:t>up to 16 GB</a:t>
            </a:r>
            <a:endParaRPr lang="en-US" sz="2400" dirty="0"/>
          </a:p>
          <a:p>
            <a:pPr marL="800100" lvl="1" indent="-342900">
              <a:buFont typeface="Arial" panose="020B0604020202020204" pitchFamily="34" charset="0"/>
              <a:buChar char="•"/>
            </a:pPr>
            <a:r>
              <a:rPr lang="en-US" sz="2400" dirty="0" err="1" smtClean="0"/>
              <a:t>Hypertransport</a:t>
            </a:r>
            <a:r>
              <a:rPr lang="en-US" sz="2400" dirty="0" smtClean="0"/>
              <a:t> with </a:t>
            </a:r>
            <a:r>
              <a:rPr lang="en-US" sz="2400" dirty="0"/>
              <a:t>throughput up to </a:t>
            </a:r>
            <a:r>
              <a:rPr lang="en-US" sz="2400" dirty="0" smtClean="0"/>
              <a:t>20 </a:t>
            </a:r>
            <a:r>
              <a:rPr lang="en-US" sz="2400" dirty="0"/>
              <a:t>GB</a:t>
            </a:r>
            <a:r>
              <a:rPr lang="en-US" sz="2400" dirty="0" smtClean="0"/>
              <a:t>.</a:t>
            </a:r>
          </a:p>
          <a:p>
            <a:pPr marL="800100" lvl="1" indent="-342900">
              <a:buFont typeface="Arial" panose="020B0604020202020204" pitchFamily="34" charset="0"/>
              <a:buChar char="•"/>
            </a:pPr>
            <a:endParaRPr lang="en-US" sz="2400" dirty="0"/>
          </a:p>
        </p:txBody>
      </p:sp>
      <p:sp>
        <p:nvSpPr>
          <p:cNvPr id="3" name="Date Placeholder 2"/>
          <p:cNvSpPr>
            <a:spLocks noGrp="1"/>
          </p:cNvSpPr>
          <p:nvPr>
            <p:ph type="dt" sz="half" idx="10"/>
          </p:nvPr>
        </p:nvSpPr>
        <p:spPr/>
        <p:txBody>
          <a:bodyPr/>
          <a:lstStyle/>
          <a:p>
            <a:fld id="{BFFAC775-94AB-4135-B7A8-08448567A13D}"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22</a:t>
            </a:fld>
            <a:endParaRPr lang="en-US"/>
          </a:p>
        </p:txBody>
      </p:sp>
    </p:spTree>
    <p:extLst>
      <p:ext uri="{BB962C8B-B14F-4D97-AF65-F5344CB8AC3E}">
        <p14:creationId xmlns:p14="http://schemas.microsoft.com/office/powerpoint/2010/main" val="1712931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258762"/>
          </a:xfrm>
        </p:spPr>
        <p:txBody>
          <a:bodyPr>
            <a:normAutofit fontScale="90000"/>
          </a:bodyPr>
          <a:lstStyle/>
          <a:p>
            <a:r>
              <a:rPr lang="en-IN" b="1" dirty="0"/>
              <a:t>Expansion </a:t>
            </a:r>
            <a:r>
              <a:rPr lang="en-IN" b="1" dirty="0" smtClean="0"/>
              <a:t>Slots</a:t>
            </a:r>
            <a:endParaRPr lang="en-US" dirty="0"/>
          </a:p>
        </p:txBody>
      </p:sp>
      <p:sp>
        <p:nvSpPr>
          <p:cNvPr id="5" name="Content Placeholder 4"/>
          <p:cNvSpPr>
            <a:spLocks noGrp="1"/>
          </p:cNvSpPr>
          <p:nvPr>
            <p:ph idx="1"/>
          </p:nvPr>
        </p:nvSpPr>
        <p:spPr>
          <a:xfrm>
            <a:off x="457200" y="838200"/>
            <a:ext cx="3962400" cy="5715000"/>
          </a:xfrm>
        </p:spPr>
        <p:txBody>
          <a:bodyPr>
            <a:normAutofit/>
          </a:bodyPr>
          <a:lstStyle/>
          <a:p>
            <a:pPr marL="0" indent="0">
              <a:buNone/>
            </a:pPr>
            <a:r>
              <a:rPr lang="en-IN" sz="2400" b="1" dirty="0" smtClean="0"/>
              <a:t>ISA </a:t>
            </a:r>
            <a:r>
              <a:rPr lang="en-IN" sz="2400" b="1" dirty="0"/>
              <a:t>slots.</a:t>
            </a:r>
            <a:r>
              <a:rPr lang="en-IN" sz="2400" dirty="0"/>
              <a:t> </a:t>
            </a:r>
            <a:endParaRPr lang="en-IN" sz="2400" dirty="0" smtClean="0"/>
          </a:p>
          <a:p>
            <a:r>
              <a:rPr lang="en-IN" sz="2400" dirty="0" smtClean="0"/>
              <a:t>Oldest </a:t>
            </a:r>
            <a:r>
              <a:rPr lang="en-IN" sz="2400" dirty="0"/>
              <a:t>expansion slots in the history of motherboards. </a:t>
            </a:r>
            <a:endParaRPr lang="en-IN" sz="2400" dirty="0" smtClean="0"/>
          </a:p>
          <a:p>
            <a:r>
              <a:rPr lang="en-IN" sz="2400" dirty="0" smtClean="0"/>
              <a:t>Used in </a:t>
            </a:r>
            <a:r>
              <a:rPr lang="en-IN" sz="2400" dirty="0"/>
              <a:t>AT boards and are identified by black </a:t>
            </a:r>
            <a:r>
              <a:rPr lang="en-IN" sz="2400" dirty="0" err="1"/>
              <a:t>color</a:t>
            </a:r>
            <a:r>
              <a:rPr lang="en-IN" sz="2400" dirty="0"/>
              <a:t>. </a:t>
            </a:r>
            <a:endParaRPr lang="en-IN" sz="2400" dirty="0" smtClean="0"/>
          </a:p>
          <a:p>
            <a:r>
              <a:rPr lang="en-IN" sz="2400" dirty="0" smtClean="0"/>
              <a:t>Conventional display cards </a:t>
            </a:r>
            <a:r>
              <a:rPr lang="en-IN" sz="2400" dirty="0"/>
              <a:t>or sound cards were installed in these slots. </a:t>
            </a:r>
            <a:endParaRPr lang="en-IN" sz="2400" dirty="0" smtClean="0"/>
          </a:p>
          <a:p>
            <a:r>
              <a:rPr lang="en-IN" sz="2400" dirty="0" smtClean="0"/>
              <a:t>The </a:t>
            </a:r>
            <a:r>
              <a:rPr lang="en-IN" sz="2400" dirty="0"/>
              <a:t>full form of ISA is </a:t>
            </a:r>
            <a:r>
              <a:rPr lang="en-IN" sz="2400" b="1" dirty="0"/>
              <a:t>Industry Standard Architecture</a:t>
            </a:r>
            <a:r>
              <a:rPr lang="en-IN" sz="2400" dirty="0"/>
              <a:t> and is </a:t>
            </a:r>
            <a:r>
              <a:rPr lang="en-IN" sz="2400" dirty="0">
                <a:solidFill>
                  <a:srgbClr val="0070C0"/>
                </a:solidFill>
              </a:rPr>
              <a:t>a 16- bit bus.</a:t>
            </a:r>
            <a:endParaRPr lang="en-US" sz="2400" dirty="0">
              <a:solidFill>
                <a:srgbClr val="0070C0"/>
              </a:solidFill>
            </a:endParaRPr>
          </a:p>
          <a:p>
            <a:endParaRPr lang="en-IN" b="1" dirty="0" smtClean="0"/>
          </a:p>
        </p:txBody>
      </p:sp>
      <p:pic>
        <p:nvPicPr>
          <p:cNvPr id="6" name="Picture 5" descr="Motherboard types-P2">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149725" y="1676400"/>
            <a:ext cx="4994275" cy="3912870"/>
          </a:xfrm>
          <a:prstGeom prst="rect">
            <a:avLst/>
          </a:prstGeom>
          <a:noFill/>
          <a:ln>
            <a:noFill/>
          </a:ln>
        </p:spPr>
      </p:pic>
      <p:sp>
        <p:nvSpPr>
          <p:cNvPr id="2" name="Date Placeholder 1"/>
          <p:cNvSpPr>
            <a:spLocks noGrp="1"/>
          </p:cNvSpPr>
          <p:nvPr>
            <p:ph type="dt" sz="half" idx="10"/>
          </p:nvPr>
        </p:nvSpPr>
        <p:spPr/>
        <p:txBody>
          <a:bodyPr/>
          <a:lstStyle/>
          <a:p>
            <a:fld id="{9DA7B278-2553-46A3-A127-C7EB6140F8DC}"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23</a:t>
            </a:fld>
            <a:endParaRPr lang="en-US"/>
          </a:p>
        </p:txBody>
      </p:sp>
    </p:spTree>
    <p:extLst>
      <p:ext uri="{BB962C8B-B14F-4D97-AF65-F5344CB8AC3E}">
        <p14:creationId xmlns:p14="http://schemas.microsoft.com/office/powerpoint/2010/main" val="2912084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258762"/>
          </a:xfrm>
        </p:spPr>
        <p:txBody>
          <a:bodyPr>
            <a:normAutofit fontScale="90000"/>
          </a:bodyPr>
          <a:lstStyle/>
          <a:p>
            <a:r>
              <a:rPr lang="en-IN" b="1" dirty="0"/>
              <a:t>Expansion </a:t>
            </a:r>
            <a:r>
              <a:rPr lang="en-IN" b="1" dirty="0" smtClean="0"/>
              <a:t>Slots</a:t>
            </a:r>
            <a:endParaRPr lang="en-US" dirty="0"/>
          </a:p>
        </p:txBody>
      </p:sp>
      <p:sp>
        <p:nvSpPr>
          <p:cNvPr id="5" name="Content Placeholder 4"/>
          <p:cNvSpPr>
            <a:spLocks noGrp="1"/>
          </p:cNvSpPr>
          <p:nvPr>
            <p:ph idx="1"/>
          </p:nvPr>
        </p:nvSpPr>
        <p:spPr>
          <a:xfrm>
            <a:off x="187325" y="775335"/>
            <a:ext cx="3962400" cy="5715000"/>
          </a:xfrm>
        </p:spPr>
        <p:txBody>
          <a:bodyPr>
            <a:normAutofit/>
          </a:bodyPr>
          <a:lstStyle/>
          <a:p>
            <a:pPr marL="0" indent="0">
              <a:buNone/>
            </a:pPr>
            <a:r>
              <a:rPr lang="en-IN" sz="2400" b="1" dirty="0" smtClean="0"/>
              <a:t>PCI </a:t>
            </a:r>
            <a:r>
              <a:rPr lang="en-IN" sz="2400" b="1" dirty="0"/>
              <a:t>Slots.</a:t>
            </a:r>
            <a:r>
              <a:rPr lang="en-IN" sz="2400" dirty="0"/>
              <a:t> </a:t>
            </a:r>
            <a:endParaRPr lang="en-IN" sz="2400" dirty="0" smtClean="0"/>
          </a:p>
          <a:p>
            <a:r>
              <a:rPr lang="en-IN" sz="2400" b="1" dirty="0"/>
              <a:t>PCI (Peripheral Component Interconnect) Slot:</a:t>
            </a:r>
            <a:r>
              <a:rPr lang="en-IN" sz="2400" dirty="0"/>
              <a:t> Supports peripherals like sound cards, DVD decoders, and graphic </a:t>
            </a:r>
            <a:r>
              <a:rPr lang="en-IN" sz="2400" dirty="0" smtClean="0"/>
              <a:t>accelerators</a:t>
            </a:r>
          </a:p>
          <a:p>
            <a:r>
              <a:rPr lang="en-IN" sz="2400" dirty="0"/>
              <a:t>There are usually anywhere from </a:t>
            </a:r>
            <a:r>
              <a:rPr lang="en-IN" sz="2400" dirty="0">
                <a:solidFill>
                  <a:srgbClr val="0070C0"/>
                </a:solidFill>
              </a:rPr>
              <a:t>1 to 6 PCI slots </a:t>
            </a:r>
            <a:r>
              <a:rPr lang="en-IN" sz="2400" dirty="0"/>
              <a:t>available on the motherboard.</a:t>
            </a:r>
            <a:endParaRPr lang="en-US" sz="2400" dirty="0"/>
          </a:p>
          <a:p>
            <a:r>
              <a:rPr lang="en-IN" sz="2400" dirty="0" smtClean="0"/>
              <a:t>The </a:t>
            </a:r>
            <a:r>
              <a:rPr lang="en-IN" sz="2400" dirty="0"/>
              <a:t>PCI supports </a:t>
            </a:r>
            <a:r>
              <a:rPr lang="en-IN" sz="2400" dirty="0">
                <a:solidFill>
                  <a:srgbClr val="0070C0"/>
                </a:solidFill>
              </a:rPr>
              <a:t>64-bit high-speed bus.</a:t>
            </a:r>
            <a:endParaRPr lang="en-US" sz="2400" dirty="0">
              <a:solidFill>
                <a:srgbClr val="0070C0"/>
              </a:solidFill>
            </a:endParaRPr>
          </a:p>
          <a:p>
            <a:endParaRPr lang="en-IN" b="1" dirty="0" smtClean="0"/>
          </a:p>
        </p:txBody>
      </p:sp>
      <p:pic>
        <p:nvPicPr>
          <p:cNvPr id="6" name="Picture 5" descr="Motherboard types-P2">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4149725" y="1676400"/>
            <a:ext cx="4994275" cy="3912870"/>
          </a:xfrm>
          <a:prstGeom prst="rect">
            <a:avLst/>
          </a:prstGeom>
          <a:noFill/>
          <a:ln>
            <a:noFill/>
          </a:ln>
        </p:spPr>
      </p:pic>
      <p:sp>
        <p:nvSpPr>
          <p:cNvPr id="2" name="Date Placeholder 1"/>
          <p:cNvSpPr>
            <a:spLocks noGrp="1"/>
          </p:cNvSpPr>
          <p:nvPr>
            <p:ph type="dt" sz="half" idx="10"/>
          </p:nvPr>
        </p:nvSpPr>
        <p:spPr/>
        <p:txBody>
          <a:bodyPr/>
          <a:lstStyle/>
          <a:p>
            <a:fld id="{CCD0CD50-A2BE-4294-AF0B-F7387EC4444A}"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24</a:t>
            </a:fld>
            <a:endParaRPr lang="en-US"/>
          </a:p>
        </p:txBody>
      </p:sp>
    </p:spTree>
    <p:extLst>
      <p:ext uri="{BB962C8B-B14F-4D97-AF65-F5344CB8AC3E}">
        <p14:creationId xmlns:p14="http://schemas.microsoft.com/office/powerpoint/2010/main" val="1355624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258762"/>
          </a:xfrm>
        </p:spPr>
        <p:txBody>
          <a:bodyPr>
            <a:normAutofit fontScale="90000"/>
          </a:bodyPr>
          <a:lstStyle/>
          <a:p>
            <a:r>
              <a:rPr lang="en-IN" b="1" dirty="0"/>
              <a:t>Expansion </a:t>
            </a:r>
            <a:r>
              <a:rPr lang="en-IN" b="1" dirty="0" smtClean="0"/>
              <a:t>Slots</a:t>
            </a:r>
            <a:endParaRPr lang="en-US" dirty="0"/>
          </a:p>
        </p:txBody>
      </p:sp>
      <p:sp>
        <p:nvSpPr>
          <p:cNvPr id="5" name="Content Placeholder 4"/>
          <p:cNvSpPr>
            <a:spLocks noGrp="1"/>
          </p:cNvSpPr>
          <p:nvPr>
            <p:ph idx="1"/>
          </p:nvPr>
        </p:nvSpPr>
        <p:spPr>
          <a:xfrm>
            <a:off x="152400" y="685800"/>
            <a:ext cx="3692525" cy="5715000"/>
          </a:xfrm>
        </p:spPr>
        <p:txBody>
          <a:bodyPr>
            <a:normAutofit/>
          </a:bodyPr>
          <a:lstStyle/>
          <a:p>
            <a:endParaRPr lang="en-IN" b="1" dirty="0" smtClean="0"/>
          </a:p>
          <a:p>
            <a:pPr marL="0" indent="0">
              <a:buNone/>
            </a:pPr>
            <a:r>
              <a:rPr lang="en-IN" sz="2400" b="1" dirty="0" smtClean="0"/>
              <a:t>PCI </a:t>
            </a:r>
            <a:r>
              <a:rPr lang="en-IN" sz="2400" b="1" dirty="0"/>
              <a:t>express</a:t>
            </a:r>
            <a:r>
              <a:rPr lang="en-IN" sz="2400" dirty="0"/>
              <a:t>. </a:t>
            </a:r>
            <a:endParaRPr lang="en-IN" sz="2400" dirty="0" smtClean="0"/>
          </a:p>
          <a:p>
            <a:r>
              <a:rPr lang="en-IN" sz="2400" dirty="0" smtClean="0"/>
              <a:t>Also </a:t>
            </a:r>
            <a:r>
              <a:rPr lang="en-IN" sz="2400" dirty="0"/>
              <a:t>known as </a:t>
            </a:r>
            <a:r>
              <a:rPr lang="en-IN" sz="2400" dirty="0" err="1">
                <a:solidFill>
                  <a:srgbClr val="0070C0"/>
                </a:solidFill>
              </a:rPr>
              <a:t>PCIe</a:t>
            </a:r>
            <a:r>
              <a:rPr lang="en-IN" sz="2400" dirty="0"/>
              <a:t>, </a:t>
            </a:r>
            <a:endParaRPr lang="en-IN" sz="2400" dirty="0" smtClean="0"/>
          </a:p>
          <a:p>
            <a:r>
              <a:rPr lang="en-IN" sz="2400" dirty="0" smtClean="0"/>
              <a:t>Latest </a:t>
            </a:r>
            <a:r>
              <a:rPr lang="en-IN" sz="2400" dirty="0"/>
              <a:t>and the fastest component of the motherboard to support add-on cards. </a:t>
            </a:r>
            <a:endParaRPr lang="en-IN" sz="2400" dirty="0" smtClean="0"/>
          </a:p>
          <a:p>
            <a:r>
              <a:rPr lang="en-IN" sz="2400" dirty="0" smtClean="0"/>
              <a:t>It </a:t>
            </a:r>
            <a:r>
              <a:rPr lang="en-IN" sz="2400" dirty="0"/>
              <a:t>supports full duplex serial bus</a:t>
            </a:r>
            <a:r>
              <a:rPr lang="en-IN" sz="2400" dirty="0" smtClean="0"/>
              <a:t>.</a:t>
            </a:r>
            <a:endParaRPr lang="en-US" sz="2400" dirty="0"/>
          </a:p>
        </p:txBody>
      </p:sp>
      <p:pic>
        <p:nvPicPr>
          <p:cNvPr id="7" name="Picture 6" descr="motherboard-p4">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90345"/>
            <a:ext cx="5029200" cy="3615055"/>
          </a:xfrm>
          <a:prstGeom prst="rect">
            <a:avLst/>
          </a:prstGeom>
          <a:noFill/>
          <a:ln>
            <a:noFill/>
          </a:ln>
        </p:spPr>
      </p:pic>
      <p:sp>
        <p:nvSpPr>
          <p:cNvPr id="2" name="Date Placeholder 1"/>
          <p:cNvSpPr>
            <a:spLocks noGrp="1"/>
          </p:cNvSpPr>
          <p:nvPr>
            <p:ph type="dt" sz="half" idx="10"/>
          </p:nvPr>
        </p:nvSpPr>
        <p:spPr/>
        <p:txBody>
          <a:bodyPr/>
          <a:lstStyle/>
          <a:p>
            <a:fld id="{14319330-3FC5-4EA6-9607-B4E1BFF95590}"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25</a:t>
            </a:fld>
            <a:endParaRPr lang="en-US"/>
          </a:p>
        </p:txBody>
      </p:sp>
    </p:spTree>
    <p:extLst>
      <p:ext uri="{BB962C8B-B14F-4D97-AF65-F5344CB8AC3E}">
        <p14:creationId xmlns:p14="http://schemas.microsoft.com/office/powerpoint/2010/main" val="31581560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752600"/>
            <a:ext cx="8153400" cy="1569660"/>
          </a:xfrm>
          <a:prstGeom prst="rect">
            <a:avLst/>
          </a:prstGeom>
        </p:spPr>
        <p:txBody>
          <a:bodyPr wrap="square">
            <a:spAutoFit/>
          </a:bodyPr>
          <a:lstStyle/>
          <a:p>
            <a:r>
              <a:rPr lang="en-US" sz="2400" dirty="0" smtClean="0"/>
              <a:t>Three </a:t>
            </a:r>
            <a:r>
              <a:rPr lang="en-US" sz="2400" dirty="0"/>
              <a:t>techniques for performing I/O:</a:t>
            </a:r>
            <a:endParaRPr lang="en-US" sz="2400" b="1" dirty="0" smtClean="0"/>
          </a:p>
          <a:p>
            <a:pPr marL="342900" indent="-342900">
              <a:buFont typeface="Arial" panose="020B0604020202020204" pitchFamily="34" charset="0"/>
              <a:buChar char="•"/>
            </a:pPr>
            <a:r>
              <a:rPr lang="en-US" sz="2400" b="1" dirty="0" smtClean="0"/>
              <a:t>Programmed I/O</a:t>
            </a:r>
            <a:endParaRPr lang="en-US" sz="2400" dirty="0"/>
          </a:p>
          <a:p>
            <a:pPr marL="342900" indent="-342900">
              <a:buFont typeface="Arial" panose="020B0604020202020204" pitchFamily="34" charset="0"/>
              <a:buChar char="•"/>
            </a:pPr>
            <a:r>
              <a:rPr lang="en-US" sz="2400" b="1" dirty="0" smtClean="0"/>
              <a:t>Interrupt-driven I/O</a:t>
            </a:r>
          </a:p>
          <a:p>
            <a:pPr marL="342900" indent="-342900">
              <a:buFont typeface="Arial" panose="020B0604020202020204" pitchFamily="34" charset="0"/>
              <a:buChar char="•"/>
            </a:pPr>
            <a:r>
              <a:rPr lang="en-US" sz="2400" b="1" dirty="0" smtClean="0"/>
              <a:t>Direct </a:t>
            </a:r>
            <a:r>
              <a:rPr lang="en-US" sz="2400" b="1" dirty="0"/>
              <a:t>memory access (</a:t>
            </a:r>
            <a:r>
              <a:rPr lang="en-US" sz="2400" b="1" dirty="0" smtClean="0"/>
              <a:t>DMA)</a:t>
            </a:r>
            <a:endParaRPr lang="en-US" sz="2400" dirty="0"/>
          </a:p>
        </p:txBody>
      </p:sp>
      <p:sp>
        <p:nvSpPr>
          <p:cNvPr id="5" name="Date Placeholder 4"/>
          <p:cNvSpPr>
            <a:spLocks noGrp="1"/>
          </p:cNvSpPr>
          <p:nvPr>
            <p:ph type="dt" sz="half" idx="10"/>
          </p:nvPr>
        </p:nvSpPr>
        <p:spPr/>
        <p:txBody>
          <a:bodyPr/>
          <a:lstStyle/>
          <a:p>
            <a:fld id="{217120F7-73EB-440C-BE84-7AB8CD2094D5}"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26</a:t>
            </a:fld>
            <a:endParaRPr lang="en-US"/>
          </a:p>
        </p:txBody>
      </p:sp>
    </p:spTree>
    <p:extLst>
      <p:ext uri="{BB962C8B-B14F-4D97-AF65-F5344CB8AC3E}">
        <p14:creationId xmlns:p14="http://schemas.microsoft.com/office/powerpoint/2010/main" val="27235893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752600"/>
            <a:ext cx="8153400" cy="2215991"/>
          </a:xfrm>
          <a:prstGeom prst="rect">
            <a:avLst/>
          </a:prstGeom>
        </p:spPr>
        <p:txBody>
          <a:bodyPr wrap="square">
            <a:spAutoFit/>
          </a:bodyPr>
          <a:lstStyle/>
          <a:p>
            <a:r>
              <a:rPr lang="en-US" sz="2400" b="1" dirty="0" smtClean="0"/>
              <a:t>Programmed </a:t>
            </a:r>
            <a:r>
              <a:rPr lang="en-US" sz="2400" b="1" dirty="0"/>
              <a:t>I/O: </a:t>
            </a:r>
            <a:endParaRPr lang="en-US" sz="2400" b="1" dirty="0" smtClean="0"/>
          </a:p>
          <a:p>
            <a:pPr marL="342900" indent="-342900">
              <a:buFont typeface="Arial" panose="020B0604020202020204" pitchFamily="34" charset="0"/>
              <a:buChar char="•"/>
            </a:pPr>
            <a:r>
              <a:rPr lang="en-US" sz="2400" dirty="0" smtClean="0"/>
              <a:t>The </a:t>
            </a:r>
            <a:r>
              <a:rPr lang="en-US" sz="2400" dirty="0">
                <a:solidFill>
                  <a:srgbClr val="0070C0"/>
                </a:solidFill>
              </a:rPr>
              <a:t>processor issues an I/O command</a:t>
            </a:r>
            <a:r>
              <a:rPr lang="en-US" sz="2400" dirty="0"/>
              <a:t>, on behalf of a process</a:t>
            </a:r>
            <a:r>
              <a:rPr lang="en-US" sz="2400" dirty="0" smtClean="0"/>
              <a:t>, to </a:t>
            </a:r>
            <a:r>
              <a:rPr lang="en-US" sz="2400" dirty="0"/>
              <a:t>an I/O module; </a:t>
            </a:r>
            <a:endParaRPr lang="en-US" sz="2400" dirty="0" smtClean="0"/>
          </a:p>
          <a:p>
            <a:pPr marL="342900" indent="-342900">
              <a:buFont typeface="Arial" panose="020B0604020202020204" pitchFamily="34" charset="0"/>
              <a:buChar char="•"/>
            </a:pPr>
            <a:r>
              <a:rPr lang="en-US" sz="2400" dirty="0" smtClean="0"/>
              <a:t>that </a:t>
            </a:r>
            <a:r>
              <a:rPr lang="en-US" sz="2400" dirty="0">
                <a:solidFill>
                  <a:srgbClr val="0070C0"/>
                </a:solidFill>
              </a:rPr>
              <a:t>process then busy waits </a:t>
            </a:r>
            <a:r>
              <a:rPr lang="en-US" sz="2400" dirty="0"/>
              <a:t>for the operation to be </a:t>
            </a:r>
            <a:r>
              <a:rPr lang="en-US" sz="2400" dirty="0" smtClean="0"/>
              <a:t>completed before </a:t>
            </a:r>
            <a:r>
              <a:rPr lang="en-US" sz="2400" dirty="0"/>
              <a:t>proceeding.</a:t>
            </a:r>
          </a:p>
          <a:p>
            <a:endParaRPr lang="en-US" dirty="0"/>
          </a:p>
        </p:txBody>
      </p:sp>
      <p:sp>
        <p:nvSpPr>
          <p:cNvPr id="4" name="Date Placeholder 3"/>
          <p:cNvSpPr>
            <a:spLocks noGrp="1"/>
          </p:cNvSpPr>
          <p:nvPr>
            <p:ph type="dt" sz="half" idx="10"/>
          </p:nvPr>
        </p:nvSpPr>
        <p:spPr/>
        <p:txBody>
          <a:bodyPr/>
          <a:lstStyle/>
          <a:p>
            <a:fld id="{4C2A7BE5-7A32-422B-A8C1-3B54C2E50F05}"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27</a:t>
            </a:fld>
            <a:endParaRPr lang="en-US"/>
          </a:p>
        </p:txBody>
      </p:sp>
    </p:spTree>
    <p:extLst>
      <p:ext uri="{BB962C8B-B14F-4D97-AF65-F5344CB8AC3E}">
        <p14:creationId xmlns:p14="http://schemas.microsoft.com/office/powerpoint/2010/main" val="19172549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752600"/>
            <a:ext cx="8153400" cy="4801314"/>
          </a:xfrm>
          <a:prstGeom prst="rect">
            <a:avLst/>
          </a:prstGeom>
        </p:spPr>
        <p:txBody>
          <a:bodyPr wrap="square">
            <a:spAutoFit/>
          </a:bodyPr>
          <a:lstStyle/>
          <a:p>
            <a:r>
              <a:rPr lang="en-US" sz="2400" b="1" dirty="0" smtClean="0"/>
              <a:t>Interrupt-driven </a:t>
            </a:r>
            <a:r>
              <a:rPr lang="en-US" sz="2400" b="1" dirty="0"/>
              <a:t>I/O: </a:t>
            </a:r>
            <a:endParaRPr lang="en-US" sz="2400" b="1" dirty="0" smtClean="0"/>
          </a:p>
          <a:p>
            <a:pPr marL="342900" indent="-342900">
              <a:buFont typeface="Arial" panose="020B0604020202020204" pitchFamily="34" charset="0"/>
              <a:buChar char="•"/>
            </a:pPr>
            <a:r>
              <a:rPr lang="en-US" sz="2400" dirty="0" smtClean="0"/>
              <a:t>The </a:t>
            </a:r>
            <a:r>
              <a:rPr lang="en-US" sz="2400" dirty="0">
                <a:solidFill>
                  <a:srgbClr val="0070C0"/>
                </a:solidFill>
              </a:rPr>
              <a:t>processor issues an I/O command </a:t>
            </a:r>
            <a:r>
              <a:rPr lang="en-US" sz="2400" dirty="0"/>
              <a:t>on behalf </a:t>
            </a:r>
            <a:r>
              <a:rPr lang="en-US" sz="2400" dirty="0" smtClean="0"/>
              <a:t>of a </a:t>
            </a:r>
            <a:r>
              <a:rPr lang="en-US" sz="2400" dirty="0"/>
              <a:t>process. </a:t>
            </a:r>
            <a:endParaRPr lang="en-US" sz="2400" dirty="0" smtClean="0"/>
          </a:p>
          <a:p>
            <a:pPr marL="342900" indent="-342900">
              <a:buFont typeface="Arial" panose="020B0604020202020204" pitchFamily="34" charset="0"/>
              <a:buChar char="•"/>
            </a:pPr>
            <a:r>
              <a:rPr lang="en-US" sz="2400" dirty="0" smtClean="0"/>
              <a:t>There </a:t>
            </a:r>
            <a:r>
              <a:rPr lang="en-US" sz="2400" dirty="0"/>
              <a:t>are then two possibilities. </a:t>
            </a:r>
            <a:endParaRPr lang="en-US" sz="2400" dirty="0" smtClean="0"/>
          </a:p>
          <a:p>
            <a:pPr marL="342900" indent="-342900">
              <a:buFont typeface="Arial" panose="020B0604020202020204" pitchFamily="34" charset="0"/>
              <a:buChar char="•"/>
            </a:pPr>
            <a:r>
              <a:rPr lang="en-US" sz="2400" dirty="0" smtClean="0"/>
              <a:t>If </a:t>
            </a:r>
            <a:r>
              <a:rPr lang="en-US" sz="2400" dirty="0"/>
              <a:t>the I/O instruction from </a:t>
            </a:r>
            <a:r>
              <a:rPr lang="en-US" sz="2400" dirty="0" smtClean="0"/>
              <a:t>the </a:t>
            </a:r>
            <a:r>
              <a:rPr lang="en-US" sz="2400" dirty="0" smtClean="0">
                <a:solidFill>
                  <a:srgbClr val="0070C0"/>
                </a:solidFill>
              </a:rPr>
              <a:t>process </a:t>
            </a:r>
            <a:r>
              <a:rPr lang="en-US" sz="2400" dirty="0">
                <a:solidFill>
                  <a:srgbClr val="0070C0"/>
                </a:solidFill>
              </a:rPr>
              <a:t>is </a:t>
            </a:r>
            <a:r>
              <a:rPr lang="en-US" sz="2400" dirty="0" smtClean="0">
                <a:solidFill>
                  <a:srgbClr val="0070C0"/>
                </a:solidFill>
              </a:rPr>
              <a:t>non blocking</a:t>
            </a:r>
            <a:r>
              <a:rPr lang="en-US" sz="2400" dirty="0">
                <a:solidFill>
                  <a:srgbClr val="0070C0"/>
                </a:solidFill>
              </a:rPr>
              <a:t>, </a:t>
            </a:r>
            <a:endParaRPr lang="en-US" sz="2400" dirty="0" smtClean="0">
              <a:solidFill>
                <a:srgbClr val="0070C0"/>
              </a:solidFill>
            </a:endParaRPr>
          </a:p>
          <a:p>
            <a:pPr marL="800100" lvl="1" indent="-342900">
              <a:buFont typeface="Arial" panose="020B0604020202020204" pitchFamily="34" charset="0"/>
              <a:buChar char="•"/>
            </a:pPr>
            <a:r>
              <a:rPr lang="en-US" sz="2400" dirty="0" smtClean="0"/>
              <a:t>the </a:t>
            </a:r>
            <a:r>
              <a:rPr lang="en-US" sz="2400" dirty="0">
                <a:solidFill>
                  <a:srgbClr val="0070C0"/>
                </a:solidFill>
              </a:rPr>
              <a:t>processor continues to execute </a:t>
            </a:r>
            <a:r>
              <a:rPr lang="en-US" sz="2400" dirty="0" smtClean="0">
                <a:solidFill>
                  <a:srgbClr val="0070C0"/>
                </a:solidFill>
              </a:rPr>
              <a:t>instructions from </a:t>
            </a:r>
            <a:r>
              <a:rPr lang="en-US" sz="2400" dirty="0">
                <a:solidFill>
                  <a:srgbClr val="0070C0"/>
                </a:solidFill>
              </a:rPr>
              <a:t>the process</a:t>
            </a:r>
            <a:r>
              <a:rPr lang="en-US" sz="2400" dirty="0"/>
              <a:t> that issued the I/O command. </a:t>
            </a:r>
            <a:endParaRPr lang="en-US" sz="2400" dirty="0" smtClean="0"/>
          </a:p>
          <a:p>
            <a:pPr marL="342900" indent="-342900">
              <a:buFont typeface="Arial" panose="020B0604020202020204" pitchFamily="34" charset="0"/>
              <a:buChar char="•"/>
            </a:pPr>
            <a:r>
              <a:rPr lang="en-US" sz="2400" dirty="0" smtClean="0"/>
              <a:t>If </a:t>
            </a:r>
            <a:r>
              <a:rPr lang="en-US" sz="2400" dirty="0"/>
              <a:t>the I/O </a:t>
            </a:r>
            <a:r>
              <a:rPr lang="en-US" sz="2400" dirty="0" smtClean="0"/>
              <a:t>instruction is </a:t>
            </a:r>
            <a:r>
              <a:rPr lang="en-US" sz="2400" dirty="0">
                <a:solidFill>
                  <a:srgbClr val="0070C0"/>
                </a:solidFill>
              </a:rPr>
              <a:t>blocking, </a:t>
            </a:r>
            <a:endParaRPr lang="en-US" sz="2400" dirty="0" smtClean="0">
              <a:solidFill>
                <a:srgbClr val="0070C0"/>
              </a:solidFill>
            </a:endParaRPr>
          </a:p>
          <a:p>
            <a:pPr marL="800100" lvl="1" indent="-342900">
              <a:buFont typeface="Arial" panose="020B0604020202020204" pitchFamily="34" charset="0"/>
              <a:buChar char="•"/>
            </a:pPr>
            <a:r>
              <a:rPr lang="en-US" sz="2400" dirty="0" smtClean="0"/>
              <a:t>then </a:t>
            </a:r>
            <a:r>
              <a:rPr lang="en-US" sz="2400" dirty="0"/>
              <a:t>the next instruction that the </a:t>
            </a:r>
            <a:r>
              <a:rPr lang="en-US" sz="2400" dirty="0">
                <a:solidFill>
                  <a:srgbClr val="0070C0"/>
                </a:solidFill>
              </a:rPr>
              <a:t>processor executes is </a:t>
            </a:r>
            <a:r>
              <a:rPr lang="en-US" sz="2400" dirty="0" smtClean="0">
                <a:solidFill>
                  <a:srgbClr val="0070C0"/>
                </a:solidFill>
              </a:rPr>
              <a:t>from the </a:t>
            </a:r>
            <a:r>
              <a:rPr lang="en-US" sz="2400" dirty="0">
                <a:solidFill>
                  <a:srgbClr val="0070C0"/>
                </a:solidFill>
              </a:rPr>
              <a:t>OS, </a:t>
            </a:r>
            <a:endParaRPr lang="en-US" sz="2400" dirty="0" smtClean="0">
              <a:solidFill>
                <a:srgbClr val="0070C0"/>
              </a:solidFill>
            </a:endParaRPr>
          </a:p>
          <a:p>
            <a:pPr marL="800100" lvl="1" indent="-342900">
              <a:buFont typeface="Arial" panose="020B0604020202020204" pitchFamily="34" charset="0"/>
              <a:buChar char="•"/>
            </a:pPr>
            <a:r>
              <a:rPr lang="en-US" sz="2400" dirty="0" smtClean="0"/>
              <a:t>which </a:t>
            </a:r>
            <a:r>
              <a:rPr lang="en-US" sz="2400" dirty="0"/>
              <a:t>will </a:t>
            </a:r>
            <a:r>
              <a:rPr lang="en-US" sz="2400" dirty="0">
                <a:solidFill>
                  <a:srgbClr val="0070C0"/>
                </a:solidFill>
              </a:rPr>
              <a:t>put the current process in a blocked</a:t>
            </a:r>
            <a:r>
              <a:rPr lang="en-US" sz="2400" dirty="0"/>
              <a:t> state </a:t>
            </a:r>
            <a:r>
              <a:rPr lang="en-US" sz="2400" dirty="0" smtClean="0"/>
              <a:t/>
            </a:r>
            <a:br>
              <a:rPr lang="en-US" sz="2400" dirty="0" smtClean="0"/>
            </a:br>
            <a:r>
              <a:rPr lang="en-US" sz="2400" dirty="0" smtClean="0"/>
              <a:t>Interrupt the current process and </a:t>
            </a:r>
            <a:r>
              <a:rPr lang="en-US" sz="2400" dirty="0" smtClean="0">
                <a:solidFill>
                  <a:srgbClr val="0070C0"/>
                </a:solidFill>
              </a:rPr>
              <a:t>schedule another </a:t>
            </a:r>
            <a:r>
              <a:rPr lang="en-US" sz="2400" dirty="0">
                <a:solidFill>
                  <a:srgbClr val="0070C0"/>
                </a:solidFill>
              </a:rPr>
              <a:t>process.</a:t>
            </a:r>
          </a:p>
          <a:p>
            <a:pPr marL="285750" indent="-285750">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62CE4C55-5841-44F1-AA2A-CB89FDC1C231}"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28</a:t>
            </a:fld>
            <a:endParaRPr lang="en-US"/>
          </a:p>
        </p:txBody>
      </p:sp>
    </p:spTree>
    <p:extLst>
      <p:ext uri="{BB962C8B-B14F-4D97-AF65-F5344CB8AC3E}">
        <p14:creationId xmlns:p14="http://schemas.microsoft.com/office/powerpoint/2010/main" val="29975675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752600"/>
            <a:ext cx="8153400" cy="3416320"/>
          </a:xfrm>
          <a:prstGeom prst="rect">
            <a:avLst/>
          </a:prstGeom>
        </p:spPr>
        <p:txBody>
          <a:bodyPr wrap="square">
            <a:spAutoFit/>
          </a:bodyPr>
          <a:lstStyle/>
          <a:p>
            <a:r>
              <a:rPr lang="en-US" sz="2400" b="1" dirty="0" smtClean="0"/>
              <a:t>Direct </a:t>
            </a:r>
            <a:r>
              <a:rPr lang="en-US" sz="2400" b="1" dirty="0"/>
              <a:t>memory access (DMA): </a:t>
            </a:r>
            <a:endParaRPr lang="en-US" sz="2400" b="1" dirty="0" smtClean="0"/>
          </a:p>
          <a:p>
            <a:pPr marL="342900" indent="-342900">
              <a:buFont typeface="Arial" panose="020B0604020202020204" pitchFamily="34" charset="0"/>
              <a:buChar char="•"/>
            </a:pPr>
            <a:r>
              <a:rPr lang="en-US" sz="2400" dirty="0" smtClean="0"/>
              <a:t>The </a:t>
            </a:r>
            <a:r>
              <a:rPr lang="en-US" sz="2400" dirty="0"/>
              <a:t>processor sends a request </a:t>
            </a:r>
            <a:r>
              <a:rPr lang="en-US" sz="2400" dirty="0" smtClean="0"/>
              <a:t>for </a:t>
            </a:r>
            <a:r>
              <a:rPr lang="en-US" sz="2400" dirty="0" smtClean="0">
                <a:solidFill>
                  <a:srgbClr val="0070C0"/>
                </a:solidFill>
              </a:rPr>
              <a:t>the </a:t>
            </a:r>
            <a:r>
              <a:rPr lang="en-US" sz="2400" dirty="0">
                <a:solidFill>
                  <a:srgbClr val="0070C0"/>
                </a:solidFill>
              </a:rPr>
              <a:t>transfer of a block of data to the DMA module</a:t>
            </a:r>
            <a:r>
              <a:rPr lang="en-US" sz="2400" dirty="0"/>
              <a:t> and is </a:t>
            </a:r>
            <a:r>
              <a:rPr lang="en-US" sz="2400" dirty="0">
                <a:solidFill>
                  <a:srgbClr val="0070C0"/>
                </a:solidFill>
              </a:rPr>
              <a:t>interrupted </a:t>
            </a:r>
            <a:r>
              <a:rPr lang="en-US" sz="2400" dirty="0" smtClean="0">
                <a:solidFill>
                  <a:srgbClr val="0070C0"/>
                </a:solidFill>
              </a:rPr>
              <a:t>only after </a:t>
            </a:r>
            <a:r>
              <a:rPr lang="en-US" sz="2400" dirty="0">
                <a:solidFill>
                  <a:srgbClr val="0070C0"/>
                </a:solidFill>
              </a:rPr>
              <a:t>the entire block has been transferred</a:t>
            </a:r>
            <a:r>
              <a:rPr lang="en-US" sz="2400" dirty="0" smtClean="0">
                <a:solidFill>
                  <a:srgbClr val="0070C0"/>
                </a:solidFill>
              </a:rPr>
              <a:t>.</a:t>
            </a:r>
          </a:p>
          <a:p>
            <a:pPr marL="342900" indent="-342900">
              <a:buFont typeface="Arial" panose="020B0604020202020204" pitchFamily="34" charset="0"/>
              <a:buChar char="•"/>
            </a:pPr>
            <a:r>
              <a:rPr lang="en-US" sz="2400" dirty="0"/>
              <a:t>A DMA module controls the exchange of data between main memory and an I/O module. </a:t>
            </a:r>
          </a:p>
          <a:p>
            <a:pPr marL="342900" indent="-342900">
              <a:buFont typeface="Arial" panose="020B0604020202020204" pitchFamily="34" charset="0"/>
              <a:buChar char="•"/>
            </a:pPr>
            <a:endParaRPr lang="en-US" sz="2400" dirty="0">
              <a:solidFill>
                <a:srgbClr val="0070C0"/>
              </a:solidFill>
            </a:endParaRPr>
          </a:p>
          <a:p>
            <a:pPr marL="342900" indent="-342900">
              <a:buFont typeface="Arial" panose="020B0604020202020204" pitchFamily="34" charset="0"/>
              <a:buChar char="•"/>
            </a:pPr>
            <a:r>
              <a:rPr lang="en-US" sz="2400" dirty="0" smtClean="0"/>
              <a:t>DMA </a:t>
            </a:r>
            <a:r>
              <a:rPr lang="en-US" sz="2400" dirty="0"/>
              <a:t>is the </a:t>
            </a:r>
            <a:r>
              <a:rPr lang="en-US" sz="2400" dirty="0">
                <a:solidFill>
                  <a:srgbClr val="0070C0"/>
                </a:solidFill>
              </a:rPr>
              <a:t>dominant form of transfer</a:t>
            </a:r>
            <a:r>
              <a:rPr lang="en-US" sz="2400" dirty="0"/>
              <a:t> that must be </a:t>
            </a:r>
            <a:r>
              <a:rPr lang="en-US" sz="2400" dirty="0" smtClean="0"/>
              <a:t>supported by </a:t>
            </a:r>
            <a:r>
              <a:rPr lang="en-US" sz="2400" dirty="0"/>
              <a:t>the operating system.</a:t>
            </a:r>
            <a:endParaRPr lang="en-US" sz="2400" dirty="0">
              <a:solidFill>
                <a:srgbClr val="0070C0"/>
              </a:solidFill>
            </a:endParaRPr>
          </a:p>
        </p:txBody>
      </p:sp>
      <p:sp>
        <p:nvSpPr>
          <p:cNvPr id="4" name="Date Placeholder 3"/>
          <p:cNvSpPr>
            <a:spLocks noGrp="1"/>
          </p:cNvSpPr>
          <p:nvPr>
            <p:ph type="dt" sz="half" idx="10"/>
          </p:nvPr>
        </p:nvSpPr>
        <p:spPr/>
        <p:txBody>
          <a:bodyPr/>
          <a:lstStyle/>
          <a:p>
            <a:fld id="{10CBA896-CAFB-49C4-931E-62BBFE30E425}"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29</a:t>
            </a:fld>
            <a:endParaRPr lang="en-US"/>
          </a:p>
        </p:txBody>
      </p:sp>
    </p:spTree>
    <p:extLst>
      <p:ext uri="{BB962C8B-B14F-4D97-AF65-F5344CB8AC3E}">
        <p14:creationId xmlns:p14="http://schemas.microsoft.com/office/powerpoint/2010/main" val="2997567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127000"/>
            <a:ext cx="8229600" cy="576263"/>
          </a:xfrm>
        </p:spPr>
        <p:txBody>
          <a:bodyPr>
            <a:normAutofit fontScale="90000"/>
          </a:bodyPr>
          <a:lstStyle/>
          <a:p>
            <a:r>
              <a:rPr lang="en-US" altLang="en-US" dirty="0" smtClean="0"/>
              <a:t>I/O Management</a:t>
            </a:r>
          </a:p>
        </p:txBody>
      </p:sp>
      <p:sp>
        <p:nvSpPr>
          <p:cNvPr id="6147" name="Content Placeholder 2"/>
          <p:cNvSpPr>
            <a:spLocks noGrp="1"/>
          </p:cNvSpPr>
          <p:nvPr>
            <p:ph idx="1"/>
          </p:nvPr>
        </p:nvSpPr>
        <p:spPr>
          <a:xfrm>
            <a:off x="820738" y="1165225"/>
            <a:ext cx="7258050" cy="4530725"/>
          </a:xfrm>
        </p:spPr>
        <p:txBody>
          <a:bodyPr>
            <a:normAutofit/>
          </a:bodyPr>
          <a:lstStyle/>
          <a:p>
            <a:r>
              <a:rPr lang="en-US" altLang="en-US" sz="2400" dirty="0" smtClean="0"/>
              <a:t>Ports, buses, device controllers </a:t>
            </a:r>
            <a:r>
              <a:rPr lang="en-US" altLang="en-US" sz="2400" b="1" dirty="0" smtClean="0">
                <a:solidFill>
                  <a:srgbClr val="0070C0"/>
                </a:solidFill>
              </a:rPr>
              <a:t>connect to various devices</a:t>
            </a:r>
          </a:p>
          <a:p>
            <a:r>
              <a:rPr lang="en-US" altLang="en-US" sz="2400" b="1" dirty="0" smtClean="0">
                <a:solidFill>
                  <a:srgbClr val="3366FF"/>
                </a:solidFill>
              </a:rPr>
              <a:t>Device drivers </a:t>
            </a:r>
            <a:r>
              <a:rPr lang="en-US" altLang="en-US" sz="2400" dirty="0" smtClean="0"/>
              <a:t>encapsulate device details</a:t>
            </a:r>
          </a:p>
          <a:p>
            <a:pPr lvl="1"/>
            <a:r>
              <a:rPr lang="en-US" altLang="en-US" sz="2400" dirty="0" smtClean="0"/>
              <a:t>Present </a:t>
            </a:r>
            <a:r>
              <a:rPr lang="en-US" altLang="en-US" sz="2400" b="1" dirty="0" smtClean="0">
                <a:solidFill>
                  <a:srgbClr val="0070C0"/>
                </a:solidFill>
              </a:rPr>
              <a:t>uniform device-access interface </a:t>
            </a:r>
            <a:r>
              <a:rPr lang="en-US" altLang="en-US" sz="2400" dirty="0" smtClean="0"/>
              <a:t>to I/O subsystem</a:t>
            </a:r>
          </a:p>
          <a:p>
            <a:pPr lvl="1"/>
            <a:endParaRPr lang="en-US" altLang="en-US" dirty="0" smtClean="0"/>
          </a:p>
          <a:p>
            <a:pPr lvl="1"/>
            <a:endParaRPr lang="en-US" altLang="en-US" dirty="0" smtClean="0"/>
          </a:p>
          <a:p>
            <a:pPr lvl="1">
              <a:buFont typeface="Monotype Sorts" pitchFamily="-84" charset="2"/>
              <a:buNone/>
            </a:pPr>
            <a:endParaRPr lang="en-US" altLang="en-US" dirty="0" smtClean="0"/>
          </a:p>
        </p:txBody>
      </p:sp>
      <p:sp>
        <p:nvSpPr>
          <p:cNvPr id="2" name="Date Placeholder 1"/>
          <p:cNvSpPr>
            <a:spLocks noGrp="1"/>
          </p:cNvSpPr>
          <p:nvPr>
            <p:ph type="dt" sz="half" idx="10"/>
          </p:nvPr>
        </p:nvSpPr>
        <p:spPr/>
        <p:txBody>
          <a:bodyPr/>
          <a:lstStyle/>
          <a:p>
            <a:fld id="{37361113-9703-4635-9516-FE08FE7DAD88}"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BF891C86-C030-48BB-AD24-5C827D1B826C}" type="slidenum">
              <a:rPr lang="en-US" smtClean="0"/>
              <a:t>3</a:t>
            </a:fld>
            <a:endParaRPr lang="en-US"/>
          </a:p>
        </p:txBody>
      </p:sp>
    </p:spTree>
    <p:extLst>
      <p:ext uri="{BB962C8B-B14F-4D97-AF65-F5344CB8AC3E}">
        <p14:creationId xmlns:p14="http://schemas.microsoft.com/office/powerpoint/2010/main" val="18242860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752600"/>
            <a:ext cx="8153400" cy="461665"/>
          </a:xfrm>
          <a:prstGeom prst="rect">
            <a:avLst/>
          </a:prstGeom>
        </p:spPr>
        <p:txBody>
          <a:bodyPr wrap="square">
            <a:spAutoFit/>
          </a:bodyPr>
          <a:lstStyle/>
          <a:p>
            <a:endParaRPr lang="en-US" sz="2400" dirty="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214264"/>
            <a:ext cx="7620000" cy="205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400EBC18-0291-4734-BAB0-8B11AE6168AC}"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30</a:t>
            </a:fld>
            <a:endParaRPr lang="en-US"/>
          </a:p>
        </p:txBody>
      </p:sp>
    </p:spTree>
    <p:extLst>
      <p:ext uri="{BB962C8B-B14F-4D97-AF65-F5344CB8AC3E}">
        <p14:creationId xmlns:p14="http://schemas.microsoft.com/office/powerpoint/2010/main" val="4111601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752600"/>
            <a:ext cx="8153400" cy="2308324"/>
          </a:xfrm>
          <a:prstGeom prst="rect">
            <a:avLst/>
          </a:prstGeom>
        </p:spPr>
        <p:txBody>
          <a:bodyPr wrap="square">
            <a:spAutoFit/>
          </a:bodyPr>
          <a:lstStyle/>
          <a:p>
            <a:r>
              <a:rPr lang="en-US" sz="2400" b="1" dirty="0" smtClean="0"/>
              <a:t>Direct </a:t>
            </a:r>
            <a:r>
              <a:rPr lang="en-US" sz="2400" b="1" dirty="0"/>
              <a:t>memory access (DMA): </a:t>
            </a:r>
            <a:endParaRPr lang="en-US" sz="2400" b="1" dirty="0" smtClean="0"/>
          </a:p>
          <a:p>
            <a:pPr marL="342900" indent="-342900">
              <a:buFont typeface="Arial" panose="020B0604020202020204" pitchFamily="34" charset="0"/>
              <a:buChar char="•"/>
            </a:pPr>
            <a:r>
              <a:rPr lang="en-US" sz="2400" dirty="0"/>
              <a:t>The DMA unit is capable </a:t>
            </a:r>
            <a:r>
              <a:rPr lang="en-US" sz="2400" dirty="0" smtClean="0"/>
              <a:t>of </a:t>
            </a:r>
            <a:r>
              <a:rPr lang="en-US" sz="2400" dirty="0" smtClean="0">
                <a:solidFill>
                  <a:srgbClr val="0070C0"/>
                </a:solidFill>
              </a:rPr>
              <a:t>mimicking </a:t>
            </a:r>
            <a:r>
              <a:rPr lang="en-US" sz="2400" dirty="0">
                <a:solidFill>
                  <a:srgbClr val="0070C0"/>
                </a:solidFill>
              </a:rPr>
              <a:t>the processor </a:t>
            </a:r>
            <a:endParaRPr lang="en-US" sz="2400" dirty="0" smtClean="0">
              <a:solidFill>
                <a:srgbClr val="0070C0"/>
              </a:solidFill>
            </a:endParaRPr>
          </a:p>
          <a:p>
            <a:pPr marL="342900" indent="-342900">
              <a:buFont typeface="Arial" panose="020B0604020202020204" pitchFamily="34" charset="0"/>
              <a:buChar char="•"/>
            </a:pPr>
            <a:r>
              <a:rPr lang="en-US" sz="2400" dirty="0" smtClean="0"/>
              <a:t>Taking </a:t>
            </a:r>
            <a:r>
              <a:rPr lang="en-US" sz="2400" dirty="0">
                <a:solidFill>
                  <a:srgbClr val="FF33CC"/>
                </a:solidFill>
              </a:rPr>
              <a:t>control of the system bus </a:t>
            </a:r>
            <a:r>
              <a:rPr lang="en-US" sz="2400" dirty="0" smtClean="0">
                <a:solidFill>
                  <a:srgbClr val="FF33CC"/>
                </a:solidFill>
              </a:rPr>
              <a:t>just like </a:t>
            </a:r>
            <a:r>
              <a:rPr lang="en-US" sz="2400" dirty="0">
                <a:solidFill>
                  <a:srgbClr val="FF33CC"/>
                </a:solidFill>
              </a:rPr>
              <a:t>a </a:t>
            </a:r>
            <a:r>
              <a:rPr lang="en-US" sz="2400" dirty="0" smtClean="0">
                <a:solidFill>
                  <a:srgbClr val="FF33CC"/>
                </a:solidFill>
              </a:rPr>
              <a:t>processor</a:t>
            </a:r>
          </a:p>
          <a:p>
            <a:pPr marL="342900" indent="-342900">
              <a:buFont typeface="Arial" panose="020B0604020202020204" pitchFamily="34" charset="0"/>
              <a:buChar char="•"/>
            </a:pPr>
            <a:r>
              <a:rPr lang="en-US" sz="2400" dirty="0" smtClean="0"/>
              <a:t>It </a:t>
            </a:r>
            <a:r>
              <a:rPr lang="en-US" sz="2400" dirty="0"/>
              <a:t>needs to do this to transfer data to and from memory over </a:t>
            </a:r>
            <a:r>
              <a:rPr lang="en-US" sz="2400" dirty="0" smtClean="0"/>
              <a:t>the system </a:t>
            </a:r>
            <a:r>
              <a:rPr lang="en-US" sz="2400" dirty="0"/>
              <a:t>bus</a:t>
            </a:r>
            <a:r>
              <a:rPr lang="en-US" sz="2400" dirty="0" smtClean="0"/>
              <a:t>.</a:t>
            </a:r>
          </a:p>
          <a:p>
            <a:pPr marL="342900" indent="-342900">
              <a:buFont typeface="Arial" panose="020B0604020202020204" pitchFamily="34" charset="0"/>
              <a:buChar char="•"/>
            </a:pPr>
            <a:endParaRPr lang="en-US" sz="2400" dirty="0">
              <a:solidFill>
                <a:srgbClr val="0070C0"/>
              </a:solidFill>
            </a:endParaRPr>
          </a:p>
        </p:txBody>
      </p:sp>
      <p:sp>
        <p:nvSpPr>
          <p:cNvPr id="4" name="Date Placeholder 3"/>
          <p:cNvSpPr>
            <a:spLocks noGrp="1"/>
          </p:cNvSpPr>
          <p:nvPr>
            <p:ph type="dt" sz="half" idx="10"/>
          </p:nvPr>
        </p:nvSpPr>
        <p:spPr/>
        <p:txBody>
          <a:bodyPr/>
          <a:lstStyle/>
          <a:p>
            <a:fld id="{E872B25E-7070-4587-9E58-E9802C8FC8A6}"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31</a:t>
            </a:fld>
            <a:endParaRPr lang="en-US"/>
          </a:p>
        </p:txBody>
      </p:sp>
    </p:spTree>
    <p:extLst>
      <p:ext uri="{BB962C8B-B14F-4D97-AF65-F5344CB8AC3E}">
        <p14:creationId xmlns:p14="http://schemas.microsoft.com/office/powerpoint/2010/main" val="21835455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2057400"/>
            <a:ext cx="8153400" cy="1938992"/>
          </a:xfrm>
          <a:prstGeom prst="rect">
            <a:avLst/>
          </a:prstGeom>
        </p:spPr>
        <p:txBody>
          <a:bodyPr wrap="square">
            <a:spAutoFit/>
          </a:bodyPr>
          <a:lstStyle/>
          <a:p>
            <a:r>
              <a:rPr lang="en-US" sz="2400" b="1" dirty="0" smtClean="0"/>
              <a:t>Direct </a:t>
            </a:r>
            <a:r>
              <a:rPr lang="en-US" sz="2400" b="1" dirty="0"/>
              <a:t>memory access (DMA): </a:t>
            </a:r>
            <a:endParaRPr lang="en-US" sz="2400" b="1" dirty="0" smtClean="0"/>
          </a:p>
          <a:p>
            <a:pPr marL="342900" indent="-342900">
              <a:buFont typeface="Arial" panose="020B0604020202020204" pitchFamily="34" charset="0"/>
              <a:buChar char="•"/>
            </a:pPr>
            <a:r>
              <a:rPr lang="en-US" sz="2400" dirty="0" smtClean="0"/>
              <a:t>The </a:t>
            </a:r>
            <a:r>
              <a:rPr lang="en-US" sz="2400" dirty="0"/>
              <a:t>DMA technique works as follows. </a:t>
            </a:r>
            <a:endParaRPr lang="en-US" sz="2400" dirty="0" smtClean="0"/>
          </a:p>
          <a:p>
            <a:pPr marL="342900" indent="-342900">
              <a:buFont typeface="Arial" panose="020B0604020202020204" pitchFamily="34" charset="0"/>
              <a:buChar char="•"/>
            </a:pPr>
            <a:r>
              <a:rPr lang="en-US" sz="2400" dirty="0" smtClean="0"/>
              <a:t>When </a:t>
            </a:r>
            <a:r>
              <a:rPr lang="en-US" sz="2400" dirty="0"/>
              <a:t>the </a:t>
            </a:r>
            <a:r>
              <a:rPr lang="en-US" sz="2400" dirty="0">
                <a:solidFill>
                  <a:schemeClr val="accent1"/>
                </a:solidFill>
              </a:rPr>
              <a:t>processor wishes to read </a:t>
            </a:r>
            <a:r>
              <a:rPr lang="en-US" sz="2400" dirty="0" smtClean="0">
                <a:solidFill>
                  <a:schemeClr val="accent1"/>
                </a:solidFill>
              </a:rPr>
              <a:t>or write </a:t>
            </a:r>
            <a:r>
              <a:rPr lang="en-US" sz="2400" dirty="0">
                <a:solidFill>
                  <a:schemeClr val="accent1"/>
                </a:solidFill>
              </a:rPr>
              <a:t>a block of data, it issues a command to the DMA module by sending to </a:t>
            </a:r>
            <a:r>
              <a:rPr lang="en-US" sz="2400" dirty="0" smtClean="0">
                <a:solidFill>
                  <a:schemeClr val="accent1"/>
                </a:solidFill>
              </a:rPr>
              <a:t>the DMA </a:t>
            </a:r>
            <a:r>
              <a:rPr lang="en-US" sz="2400" dirty="0">
                <a:solidFill>
                  <a:schemeClr val="accent1"/>
                </a:solidFill>
              </a:rPr>
              <a:t>module </a:t>
            </a:r>
            <a:r>
              <a:rPr lang="en-US" sz="2400" dirty="0" smtClean="0">
                <a:solidFill>
                  <a:schemeClr val="accent1"/>
                </a:solidFill>
              </a:rPr>
              <a:t>some information:</a:t>
            </a:r>
            <a:endParaRPr lang="en-US" sz="2400" dirty="0">
              <a:solidFill>
                <a:schemeClr val="accent1"/>
              </a:solidFill>
            </a:endParaRPr>
          </a:p>
        </p:txBody>
      </p:sp>
      <p:sp>
        <p:nvSpPr>
          <p:cNvPr id="4" name="Date Placeholder 3"/>
          <p:cNvSpPr>
            <a:spLocks noGrp="1"/>
          </p:cNvSpPr>
          <p:nvPr>
            <p:ph type="dt" sz="half" idx="10"/>
          </p:nvPr>
        </p:nvSpPr>
        <p:spPr/>
        <p:txBody>
          <a:bodyPr/>
          <a:lstStyle/>
          <a:p>
            <a:fld id="{EFCE8176-BE68-49CD-A6FA-D7BCB9A11E24}"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32</a:t>
            </a:fld>
            <a:endParaRPr lang="en-US"/>
          </a:p>
        </p:txBody>
      </p:sp>
    </p:spTree>
    <p:extLst>
      <p:ext uri="{BB962C8B-B14F-4D97-AF65-F5344CB8AC3E}">
        <p14:creationId xmlns:p14="http://schemas.microsoft.com/office/powerpoint/2010/main" val="1246634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304800" y="1749532"/>
            <a:ext cx="4648200" cy="4524315"/>
          </a:xfrm>
          <a:prstGeom prst="rect">
            <a:avLst/>
          </a:prstGeom>
        </p:spPr>
        <p:txBody>
          <a:bodyPr wrap="square">
            <a:spAutoFit/>
          </a:bodyPr>
          <a:lstStyle/>
          <a:p>
            <a:r>
              <a:rPr lang="en-US" sz="2400" b="1" dirty="0" smtClean="0"/>
              <a:t>Direct </a:t>
            </a:r>
            <a:r>
              <a:rPr lang="en-US" sz="2400" b="1" dirty="0"/>
              <a:t>memory access (DMA): </a:t>
            </a:r>
            <a:endParaRPr lang="en-US" sz="2400" b="1" dirty="0" smtClean="0"/>
          </a:p>
          <a:p>
            <a:pPr marL="342900" indent="-342900">
              <a:buFont typeface="Arial" panose="020B0604020202020204" pitchFamily="34" charset="0"/>
              <a:buChar char="•"/>
            </a:pPr>
            <a:r>
              <a:rPr lang="en-US" sz="2400" dirty="0" smtClean="0"/>
              <a:t>The information is:</a:t>
            </a:r>
            <a:endParaRPr lang="en-US" sz="2400" dirty="0"/>
          </a:p>
          <a:p>
            <a:pPr marL="800100" lvl="1" indent="-342900">
              <a:buFont typeface="Arial" panose="020B0604020202020204" pitchFamily="34" charset="0"/>
              <a:buChar char="•"/>
            </a:pPr>
            <a:r>
              <a:rPr lang="en-US" sz="2400" dirty="0" smtClean="0"/>
              <a:t>Whether </a:t>
            </a:r>
            <a:r>
              <a:rPr lang="en-US" sz="2400" dirty="0">
                <a:solidFill>
                  <a:schemeClr val="accent1"/>
                </a:solidFill>
              </a:rPr>
              <a:t>a read or write is requested, </a:t>
            </a:r>
            <a:endParaRPr lang="en-US" sz="2400" dirty="0" smtClean="0">
              <a:solidFill>
                <a:schemeClr val="accent1"/>
              </a:solidFill>
            </a:endParaRPr>
          </a:p>
          <a:p>
            <a:pPr marL="800100" lvl="1" indent="-342900">
              <a:buFont typeface="Arial" panose="020B0604020202020204" pitchFamily="34" charset="0"/>
              <a:buChar char="•"/>
            </a:pPr>
            <a:r>
              <a:rPr lang="en-US" sz="2400" dirty="0" smtClean="0"/>
              <a:t>Using </a:t>
            </a:r>
            <a:r>
              <a:rPr lang="en-US" sz="2400" dirty="0"/>
              <a:t>the </a:t>
            </a:r>
            <a:r>
              <a:rPr lang="en-US" sz="2400" dirty="0">
                <a:solidFill>
                  <a:srgbClr val="0070C0"/>
                </a:solidFill>
              </a:rPr>
              <a:t>read or write control </a:t>
            </a:r>
            <a:r>
              <a:rPr lang="en-US" sz="2400" dirty="0" smtClean="0">
                <a:solidFill>
                  <a:srgbClr val="0070C0"/>
                </a:solidFill>
              </a:rPr>
              <a:t>line </a:t>
            </a:r>
            <a:r>
              <a:rPr lang="en-US" sz="2400" dirty="0" smtClean="0"/>
              <a:t>between </a:t>
            </a:r>
            <a:r>
              <a:rPr lang="en-US" sz="2400" dirty="0"/>
              <a:t>the processor and the DMA module</a:t>
            </a:r>
          </a:p>
          <a:p>
            <a:pPr marL="800100" lvl="1" indent="-342900">
              <a:buFont typeface="Arial" panose="020B0604020202020204" pitchFamily="34" charset="0"/>
              <a:buChar char="•"/>
            </a:pPr>
            <a:r>
              <a:rPr lang="en-US" sz="2400" dirty="0" smtClean="0"/>
              <a:t>The </a:t>
            </a:r>
            <a:r>
              <a:rPr lang="en-US" sz="2400" dirty="0">
                <a:solidFill>
                  <a:srgbClr val="0070C0"/>
                </a:solidFill>
              </a:rPr>
              <a:t>address of the I/O device </a:t>
            </a:r>
            <a:r>
              <a:rPr lang="en-US" sz="2400" dirty="0"/>
              <a:t>involved, </a:t>
            </a:r>
            <a:r>
              <a:rPr lang="en-US" sz="2400" dirty="0">
                <a:solidFill>
                  <a:srgbClr val="0070C0"/>
                </a:solidFill>
              </a:rPr>
              <a:t>communicated on the data </a:t>
            </a:r>
            <a:r>
              <a:rPr lang="en-US" sz="2400" dirty="0" smtClean="0">
                <a:solidFill>
                  <a:srgbClr val="0070C0"/>
                </a:solidFill>
              </a:rPr>
              <a:t>lines </a:t>
            </a:r>
          </a:p>
          <a:p>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749532"/>
            <a:ext cx="3848100" cy="4194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4191000" y="4114800"/>
            <a:ext cx="1676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B8BD6C2C-AFD5-43B7-B510-5BE2737A6E7A}"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BF891C86-C030-48BB-AD24-5C827D1B826C}" type="slidenum">
              <a:rPr lang="en-US" smtClean="0"/>
              <a:t>33</a:t>
            </a:fld>
            <a:endParaRPr lang="en-US"/>
          </a:p>
        </p:txBody>
      </p:sp>
    </p:spTree>
    <p:extLst>
      <p:ext uri="{BB962C8B-B14F-4D97-AF65-F5344CB8AC3E}">
        <p14:creationId xmlns:p14="http://schemas.microsoft.com/office/powerpoint/2010/main" val="2419073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225689"/>
            <a:ext cx="4495800" cy="4524315"/>
          </a:xfrm>
          <a:prstGeom prst="rect">
            <a:avLst/>
          </a:prstGeom>
        </p:spPr>
        <p:txBody>
          <a:bodyPr wrap="square">
            <a:spAutoFit/>
          </a:bodyPr>
          <a:lstStyle/>
          <a:p>
            <a:r>
              <a:rPr lang="en-US" sz="2400" b="1" dirty="0" smtClean="0"/>
              <a:t>Direct </a:t>
            </a:r>
            <a:r>
              <a:rPr lang="en-US" sz="2400" b="1" dirty="0"/>
              <a:t>memory access (DMA): </a:t>
            </a:r>
            <a:endParaRPr lang="en-US" sz="2400" b="1" dirty="0" smtClean="0"/>
          </a:p>
          <a:p>
            <a:endParaRPr lang="en-US" sz="2400" dirty="0" smtClean="0"/>
          </a:p>
          <a:p>
            <a:r>
              <a:rPr lang="en-US" sz="2400" dirty="0" smtClean="0"/>
              <a:t>• </a:t>
            </a:r>
            <a:r>
              <a:rPr lang="en-US" sz="2400" dirty="0"/>
              <a:t>The </a:t>
            </a:r>
            <a:r>
              <a:rPr lang="en-US" sz="2400" dirty="0">
                <a:solidFill>
                  <a:srgbClr val="0070C0"/>
                </a:solidFill>
              </a:rPr>
              <a:t>starting location in memory </a:t>
            </a:r>
            <a:r>
              <a:rPr lang="en-US" sz="2400" dirty="0"/>
              <a:t>to read from or write to, communicated </a:t>
            </a:r>
            <a:r>
              <a:rPr lang="en-US" sz="2400" dirty="0" smtClean="0"/>
              <a:t>on the </a:t>
            </a:r>
            <a:r>
              <a:rPr lang="en-US" sz="2400" dirty="0">
                <a:solidFill>
                  <a:schemeClr val="accent1"/>
                </a:solidFill>
              </a:rPr>
              <a:t>data lines </a:t>
            </a:r>
            <a:r>
              <a:rPr lang="en-US" sz="2400" dirty="0"/>
              <a:t>and </a:t>
            </a:r>
            <a:r>
              <a:rPr lang="en-US" sz="2400" dirty="0" smtClean="0">
                <a:solidFill>
                  <a:srgbClr val="0070C0"/>
                </a:solidFill>
              </a:rPr>
              <a:t>stored </a:t>
            </a:r>
            <a:r>
              <a:rPr lang="en-US" sz="2400" dirty="0">
                <a:solidFill>
                  <a:srgbClr val="0070C0"/>
                </a:solidFill>
              </a:rPr>
              <a:t>by the DMA module in its address </a:t>
            </a:r>
            <a:r>
              <a:rPr lang="en-US" sz="2400" dirty="0" smtClean="0">
                <a:solidFill>
                  <a:srgbClr val="0070C0"/>
                </a:solidFill>
              </a:rPr>
              <a:t>register</a:t>
            </a:r>
          </a:p>
          <a:p>
            <a:endParaRPr lang="en-US" sz="2400" dirty="0"/>
          </a:p>
          <a:p>
            <a:r>
              <a:rPr lang="en-US" sz="2400" dirty="0"/>
              <a:t>• </a:t>
            </a:r>
            <a:r>
              <a:rPr lang="en-US" sz="2400" dirty="0" smtClean="0"/>
              <a:t>The </a:t>
            </a:r>
            <a:r>
              <a:rPr lang="en-US" sz="2400" dirty="0">
                <a:solidFill>
                  <a:srgbClr val="0070C0"/>
                </a:solidFill>
              </a:rPr>
              <a:t>number of words to be read or written</a:t>
            </a:r>
            <a:r>
              <a:rPr lang="en-US" sz="2400" dirty="0"/>
              <a:t>, again communicated via </a:t>
            </a:r>
            <a:r>
              <a:rPr lang="en-US" sz="2400" dirty="0">
                <a:solidFill>
                  <a:schemeClr val="accent1"/>
                </a:solidFill>
              </a:rPr>
              <a:t>the </a:t>
            </a:r>
            <a:r>
              <a:rPr lang="en-US" sz="2400" dirty="0" smtClean="0">
                <a:solidFill>
                  <a:schemeClr val="accent1"/>
                </a:solidFill>
              </a:rPr>
              <a:t>data lines </a:t>
            </a:r>
            <a:r>
              <a:rPr lang="en-US" sz="2400" dirty="0"/>
              <a:t>and </a:t>
            </a:r>
            <a:r>
              <a:rPr lang="en-US" sz="2400" dirty="0">
                <a:solidFill>
                  <a:srgbClr val="0070C0"/>
                </a:solidFill>
              </a:rPr>
              <a:t>stored in the data count </a:t>
            </a:r>
            <a:r>
              <a:rPr lang="en-US" sz="2400" dirty="0" smtClean="0">
                <a:solidFill>
                  <a:srgbClr val="0070C0"/>
                </a:solidFill>
              </a:rPr>
              <a:t>register</a:t>
            </a:r>
            <a:endParaRPr lang="en-US" sz="2400" dirty="0">
              <a:solidFill>
                <a:srgbClr val="0070C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749532"/>
            <a:ext cx="3848100" cy="4194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4800600" y="2209800"/>
            <a:ext cx="1219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200400" y="3657600"/>
            <a:ext cx="327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455968" y="2819400"/>
            <a:ext cx="3164032" cy="27432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 name="Straight Arrow Connector 11"/>
          <p:cNvCxnSpPr/>
          <p:nvPr/>
        </p:nvCxnSpPr>
        <p:spPr>
          <a:xfrm flipV="1">
            <a:off x="4455968" y="3276600"/>
            <a:ext cx="1716232" cy="104255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 name="Date Placeholder 5"/>
          <p:cNvSpPr>
            <a:spLocks noGrp="1"/>
          </p:cNvSpPr>
          <p:nvPr>
            <p:ph type="dt" sz="half" idx="10"/>
          </p:nvPr>
        </p:nvSpPr>
        <p:spPr/>
        <p:txBody>
          <a:bodyPr/>
          <a:lstStyle/>
          <a:p>
            <a:fld id="{79A7C3A2-5CEC-49D2-82CA-23DA120DA8FD}" type="datetime1">
              <a:rPr lang="en-US" smtClean="0"/>
              <a:t>10/19/2023</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BF891C86-C030-48BB-AD24-5C827D1B826C}" type="slidenum">
              <a:rPr lang="en-US" smtClean="0"/>
              <a:t>34</a:t>
            </a:fld>
            <a:endParaRPr lang="en-US"/>
          </a:p>
        </p:txBody>
      </p:sp>
    </p:spTree>
    <p:extLst>
      <p:ext uri="{BB962C8B-B14F-4D97-AF65-F5344CB8AC3E}">
        <p14:creationId xmlns:p14="http://schemas.microsoft.com/office/powerpoint/2010/main" val="1417861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371600"/>
            <a:ext cx="4267200" cy="3046988"/>
          </a:xfrm>
          <a:prstGeom prst="rect">
            <a:avLst/>
          </a:prstGeom>
        </p:spPr>
        <p:txBody>
          <a:bodyPr wrap="square">
            <a:spAutoFit/>
          </a:bodyPr>
          <a:lstStyle/>
          <a:p>
            <a:r>
              <a:rPr lang="en-US" sz="2400" b="1" dirty="0" smtClean="0"/>
              <a:t>Direct </a:t>
            </a:r>
            <a:r>
              <a:rPr lang="en-US" sz="2400" b="1" dirty="0"/>
              <a:t>memory access (DMA</a:t>
            </a:r>
            <a:r>
              <a:rPr lang="en-US" sz="2400" b="1" dirty="0" smtClean="0"/>
              <a:t>):</a:t>
            </a:r>
          </a:p>
          <a:p>
            <a:r>
              <a:rPr lang="en-US" sz="2400" b="1" dirty="0" smtClean="0"/>
              <a:t> </a:t>
            </a:r>
          </a:p>
          <a:p>
            <a:pPr marL="342900" indent="-342900">
              <a:buFont typeface="Arial" panose="020B0604020202020204" pitchFamily="34" charset="0"/>
              <a:buChar char="•"/>
            </a:pPr>
            <a:r>
              <a:rPr lang="en-US" sz="2400" dirty="0" smtClean="0">
                <a:solidFill>
                  <a:srgbClr val="FF0000"/>
                </a:solidFill>
              </a:rPr>
              <a:t>The </a:t>
            </a:r>
            <a:r>
              <a:rPr lang="en-US" sz="2400" dirty="0">
                <a:solidFill>
                  <a:srgbClr val="FF0000"/>
                </a:solidFill>
              </a:rPr>
              <a:t>processor then continues with other work. </a:t>
            </a:r>
            <a:endParaRPr lang="en-US" sz="2400" dirty="0" smtClean="0">
              <a:solidFill>
                <a:srgbClr val="FF0000"/>
              </a:solidFill>
            </a:endParaRPr>
          </a:p>
          <a:p>
            <a:pPr marL="800100" lvl="1" indent="-342900">
              <a:buFont typeface="Arial" panose="020B0604020202020204" pitchFamily="34" charset="0"/>
              <a:buChar char="•"/>
            </a:pPr>
            <a:r>
              <a:rPr lang="en-US" sz="2400" dirty="0" smtClean="0"/>
              <a:t>It </a:t>
            </a:r>
            <a:r>
              <a:rPr lang="en-US" sz="2400" dirty="0"/>
              <a:t>has delegated this I/O </a:t>
            </a:r>
            <a:r>
              <a:rPr lang="en-US" sz="2400" dirty="0" smtClean="0"/>
              <a:t>operation to </a:t>
            </a:r>
            <a:r>
              <a:rPr lang="en-US" sz="2400" dirty="0"/>
              <a:t>the DMA </a:t>
            </a:r>
            <a:r>
              <a:rPr lang="en-US" sz="2400" dirty="0" smtClean="0"/>
              <a:t>module</a:t>
            </a:r>
          </a:p>
          <a:p>
            <a:pPr marL="342900" indent="-342900">
              <a:buFont typeface="Arial" panose="020B0604020202020204" pitchFamily="34" charset="0"/>
              <a:buChar char="•"/>
            </a:pPr>
            <a:endParaRPr lang="en-US" sz="2400"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749532"/>
            <a:ext cx="3848100" cy="4194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fld id="{9D61C1F8-5B2E-4570-8288-17DF1236486C}"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35</a:t>
            </a:fld>
            <a:endParaRPr lang="en-US"/>
          </a:p>
        </p:txBody>
      </p:sp>
    </p:spTree>
    <p:extLst>
      <p:ext uri="{BB962C8B-B14F-4D97-AF65-F5344CB8AC3E}">
        <p14:creationId xmlns:p14="http://schemas.microsoft.com/office/powerpoint/2010/main" val="10223479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371600"/>
            <a:ext cx="4267200" cy="3416320"/>
          </a:xfrm>
          <a:prstGeom prst="rect">
            <a:avLst/>
          </a:prstGeom>
        </p:spPr>
        <p:txBody>
          <a:bodyPr wrap="square">
            <a:spAutoFit/>
          </a:bodyPr>
          <a:lstStyle/>
          <a:p>
            <a:r>
              <a:rPr lang="en-US" sz="2400" b="1" dirty="0" smtClean="0"/>
              <a:t>Direct </a:t>
            </a:r>
            <a:r>
              <a:rPr lang="en-US" sz="2400" b="1" dirty="0"/>
              <a:t>memory access (DMA</a:t>
            </a:r>
            <a:r>
              <a:rPr lang="en-US" sz="2400" b="1" dirty="0" smtClean="0"/>
              <a:t>):</a:t>
            </a:r>
          </a:p>
          <a:p>
            <a:r>
              <a:rPr lang="en-US" sz="2400" b="1" dirty="0" smtClean="0"/>
              <a:t> </a:t>
            </a:r>
          </a:p>
          <a:p>
            <a:pPr marL="342900" indent="-342900">
              <a:buFont typeface="Arial" panose="020B0604020202020204" pitchFamily="34" charset="0"/>
              <a:buChar char="•"/>
            </a:pPr>
            <a:r>
              <a:rPr lang="en-US" sz="2400" dirty="0" smtClean="0"/>
              <a:t>The </a:t>
            </a:r>
            <a:r>
              <a:rPr lang="en-US" sz="2400" dirty="0"/>
              <a:t>DMA module </a:t>
            </a:r>
            <a:r>
              <a:rPr lang="en-US" sz="2400" dirty="0">
                <a:solidFill>
                  <a:srgbClr val="0070C0"/>
                </a:solidFill>
              </a:rPr>
              <a:t>transfers the entire block of data, </a:t>
            </a:r>
            <a:endParaRPr lang="en-US" sz="2400" dirty="0" smtClean="0">
              <a:solidFill>
                <a:srgbClr val="0070C0"/>
              </a:solidFill>
            </a:endParaRPr>
          </a:p>
          <a:p>
            <a:pPr marL="800100" lvl="1" indent="-342900">
              <a:buFont typeface="Arial" panose="020B0604020202020204" pitchFamily="34" charset="0"/>
              <a:buChar char="•"/>
            </a:pPr>
            <a:r>
              <a:rPr lang="en-US" sz="2400" dirty="0" smtClean="0">
                <a:solidFill>
                  <a:srgbClr val="0070C0"/>
                </a:solidFill>
              </a:rPr>
              <a:t>one word at </a:t>
            </a:r>
            <a:r>
              <a:rPr lang="en-US" sz="2400" dirty="0">
                <a:solidFill>
                  <a:srgbClr val="0070C0"/>
                </a:solidFill>
              </a:rPr>
              <a:t>a time, </a:t>
            </a:r>
            <a:endParaRPr lang="en-US" sz="2400" dirty="0" smtClean="0">
              <a:solidFill>
                <a:srgbClr val="0070C0"/>
              </a:solidFill>
            </a:endParaRPr>
          </a:p>
          <a:p>
            <a:pPr marL="800100" lvl="1" indent="-342900">
              <a:buFont typeface="Arial" panose="020B0604020202020204" pitchFamily="34" charset="0"/>
              <a:buChar char="•"/>
            </a:pPr>
            <a:r>
              <a:rPr lang="en-US" sz="2400" dirty="0" smtClean="0">
                <a:solidFill>
                  <a:srgbClr val="0070C0"/>
                </a:solidFill>
              </a:rPr>
              <a:t>directly </a:t>
            </a:r>
            <a:r>
              <a:rPr lang="en-US" sz="2400" dirty="0">
                <a:solidFill>
                  <a:srgbClr val="0070C0"/>
                </a:solidFill>
              </a:rPr>
              <a:t>to or from memory, </a:t>
            </a:r>
            <a:endParaRPr lang="en-US" sz="2400" dirty="0" smtClean="0">
              <a:solidFill>
                <a:srgbClr val="0070C0"/>
              </a:solidFill>
            </a:endParaRPr>
          </a:p>
          <a:p>
            <a:pPr marL="800100" lvl="1" indent="-342900">
              <a:buFont typeface="Arial" panose="020B0604020202020204" pitchFamily="34" charset="0"/>
              <a:buChar char="•"/>
            </a:pPr>
            <a:r>
              <a:rPr lang="en-US" sz="2400" b="1" dirty="0" smtClean="0">
                <a:solidFill>
                  <a:srgbClr val="FF0000"/>
                </a:solidFill>
              </a:rPr>
              <a:t>without </a:t>
            </a:r>
            <a:r>
              <a:rPr lang="en-US" sz="2400" b="1" dirty="0">
                <a:solidFill>
                  <a:srgbClr val="FF0000"/>
                </a:solidFill>
              </a:rPr>
              <a:t>going through the </a:t>
            </a:r>
            <a:r>
              <a:rPr lang="en-US" sz="2400" b="1" dirty="0" smtClean="0">
                <a:solidFill>
                  <a:srgbClr val="FF0000"/>
                </a:solidFill>
              </a:rPr>
              <a:t>processor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749532"/>
            <a:ext cx="3848100" cy="4194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fld id="{9D61C1F8-5B2E-4570-8288-17DF1236486C}"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36</a:t>
            </a:fld>
            <a:endParaRPr lang="en-US"/>
          </a:p>
        </p:txBody>
      </p:sp>
    </p:spTree>
    <p:extLst>
      <p:ext uri="{BB962C8B-B14F-4D97-AF65-F5344CB8AC3E}">
        <p14:creationId xmlns:p14="http://schemas.microsoft.com/office/powerpoint/2010/main" val="17167437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11.2 ORGANIZATION OF THE I/O FUNCTION</a:t>
            </a:r>
            <a:endParaRPr lang="en-US" dirty="0"/>
          </a:p>
        </p:txBody>
      </p:sp>
      <p:sp>
        <p:nvSpPr>
          <p:cNvPr id="3" name="Rectangle 2"/>
          <p:cNvSpPr/>
          <p:nvPr/>
        </p:nvSpPr>
        <p:spPr>
          <a:xfrm>
            <a:off x="457200" y="1752600"/>
            <a:ext cx="4267200" cy="3416320"/>
          </a:xfrm>
          <a:prstGeom prst="rect">
            <a:avLst/>
          </a:prstGeom>
        </p:spPr>
        <p:txBody>
          <a:bodyPr wrap="square">
            <a:spAutoFit/>
          </a:bodyPr>
          <a:lstStyle/>
          <a:p>
            <a:r>
              <a:rPr lang="en-US" sz="2400" b="1" dirty="0" smtClean="0"/>
              <a:t>Direct </a:t>
            </a:r>
            <a:r>
              <a:rPr lang="en-US" sz="2400" b="1" dirty="0"/>
              <a:t>memory access (DMA): </a:t>
            </a:r>
            <a:endParaRPr lang="en-US" sz="2400" b="1" dirty="0" smtClean="0"/>
          </a:p>
          <a:p>
            <a:pPr marL="342900" indent="-342900">
              <a:buFont typeface="Arial" panose="020B0604020202020204" pitchFamily="34" charset="0"/>
              <a:buChar char="•"/>
            </a:pPr>
            <a:r>
              <a:rPr lang="en-US" sz="2400" dirty="0" smtClean="0"/>
              <a:t>When the transfer </a:t>
            </a:r>
            <a:r>
              <a:rPr lang="en-US" sz="2400" dirty="0"/>
              <a:t>is </a:t>
            </a:r>
            <a:r>
              <a:rPr lang="en-US" sz="2400" dirty="0">
                <a:solidFill>
                  <a:srgbClr val="0070C0"/>
                </a:solidFill>
              </a:rPr>
              <a:t>complete,</a:t>
            </a:r>
            <a:r>
              <a:rPr lang="en-US" sz="2400" dirty="0"/>
              <a:t> </a:t>
            </a:r>
            <a:endParaRPr lang="en-US" sz="2400" dirty="0" smtClean="0"/>
          </a:p>
          <a:p>
            <a:pPr marL="342900" indent="-342900">
              <a:buFont typeface="Arial" panose="020B0604020202020204" pitchFamily="34" charset="0"/>
              <a:buChar char="•"/>
            </a:pPr>
            <a:r>
              <a:rPr lang="en-US" sz="2400" dirty="0" smtClean="0"/>
              <a:t>the </a:t>
            </a:r>
            <a:r>
              <a:rPr lang="en-US" sz="2400" dirty="0"/>
              <a:t>DMA module sends an </a:t>
            </a:r>
            <a:r>
              <a:rPr lang="en-US" sz="2400" dirty="0">
                <a:solidFill>
                  <a:schemeClr val="accent1"/>
                </a:solidFill>
              </a:rPr>
              <a:t>interrupt signal to the </a:t>
            </a:r>
            <a:r>
              <a:rPr lang="en-US" sz="2400" dirty="0" smtClean="0">
                <a:solidFill>
                  <a:schemeClr val="accent1"/>
                </a:solidFill>
              </a:rPr>
              <a:t>processor.</a:t>
            </a:r>
          </a:p>
          <a:p>
            <a:pPr marL="342900" indent="-342900">
              <a:buFont typeface="Arial" panose="020B0604020202020204" pitchFamily="34" charset="0"/>
              <a:buChar char="•"/>
            </a:pPr>
            <a:r>
              <a:rPr lang="en-US" sz="2400" dirty="0" smtClean="0">
                <a:solidFill>
                  <a:srgbClr val="FF0000"/>
                </a:solidFill>
              </a:rPr>
              <a:t>The </a:t>
            </a:r>
            <a:r>
              <a:rPr lang="en-US" sz="2400" dirty="0">
                <a:solidFill>
                  <a:srgbClr val="FF0000"/>
                </a:solidFill>
              </a:rPr>
              <a:t>processor is involved only at the beginning and end of the transfer</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749532"/>
            <a:ext cx="3848100" cy="4194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fld id="{873FEE54-548D-4949-AC5D-80981ECE396A}"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37</a:t>
            </a:fld>
            <a:endParaRPr lang="en-US"/>
          </a:p>
        </p:txBody>
      </p:sp>
      <p:cxnSp>
        <p:nvCxnSpPr>
          <p:cNvPr id="8" name="Straight Arrow Connector 7"/>
          <p:cNvCxnSpPr/>
          <p:nvPr/>
        </p:nvCxnSpPr>
        <p:spPr>
          <a:xfrm>
            <a:off x="3200400" y="3886200"/>
            <a:ext cx="2819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664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636"/>
            <a:ext cx="8229600" cy="258762"/>
          </a:xfrm>
        </p:spPr>
        <p:txBody>
          <a:bodyPr>
            <a:noAutofit/>
          </a:bodyPr>
          <a:lstStyle/>
          <a:p>
            <a:r>
              <a:rPr lang="en-IN" sz="3200" dirty="0"/>
              <a:t>Direct Memory Access (DMA) </a:t>
            </a:r>
          </a:p>
        </p:txBody>
      </p:sp>
      <p:sp>
        <p:nvSpPr>
          <p:cNvPr id="3" name="Date Placeholder 2"/>
          <p:cNvSpPr>
            <a:spLocks noGrp="1"/>
          </p:cNvSpPr>
          <p:nvPr>
            <p:ph type="dt" sz="half" idx="10"/>
          </p:nvPr>
        </p:nvSpPr>
        <p:spPr/>
        <p:txBody>
          <a:bodyPr/>
          <a:lstStyle/>
          <a:p>
            <a:fld id="{B3AD5643-6D0F-4EAC-8D11-AEC8C721AE31}"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38</a:t>
            </a:fld>
            <a:endParaRPr lang="en-US"/>
          </a:p>
        </p:txBody>
      </p:sp>
      <p:sp>
        <p:nvSpPr>
          <p:cNvPr id="6" name="TextBox 5"/>
          <p:cNvSpPr txBox="1"/>
          <p:nvPr/>
        </p:nvSpPr>
        <p:spPr>
          <a:xfrm>
            <a:off x="533400" y="1066800"/>
            <a:ext cx="7924800"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DMA </a:t>
            </a:r>
            <a:r>
              <a:rPr lang="en-IN" sz="2400" dirty="0"/>
              <a:t>Controller is a hardware device that allows I/O devices to directly access memory with less participation of the processor. </a:t>
            </a:r>
            <a:endParaRPr lang="en-IN" sz="2400" dirty="0" smtClean="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For The </a:t>
            </a:r>
            <a:r>
              <a:rPr lang="en-IN" sz="2400" dirty="0"/>
              <a:t>data transfer between a </a:t>
            </a:r>
            <a:r>
              <a:rPr lang="en-IN" sz="2400" dirty="0" smtClean="0"/>
              <a:t>storage </a:t>
            </a:r>
            <a:r>
              <a:rPr lang="en-IN" sz="2400" dirty="0"/>
              <a:t>media such as magnetic disk and memory </a:t>
            </a:r>
            <a:r>
              <a:rPr lang="en-IN" sz="2400" dirty="0" smtClean="0"/>
              <a:t>unit. The </a:t>
            </a:r>
            <a:r>
              <a:rPr lang="en-IN" sz="2400" dirty="0"/>
              <a:t>peripherals </a:t>
            </a:r>
            <a:r>
              <a:rPr lang="en-IN" sz="2400" dirty="0" smtClean="0"/>
              <a:t>can directly </a:t>
            </a:r>
            <a:r>
              <a:rPr lang="en-IN" sz="2400" dirty="0"/>
              <a:t>communicate with each other using the memory buses, removing the intervention of the CPU. This type of data transfer technique is known as DMA or direct memory access. </a:t>
            </a:r>
            <a:endParaRPr lang="en-IN" sz="2400" dirty="0" smtClean="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508859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636"/>
            <a:ext cx="8229600" cy="258762"/>
          </a:xfrm>
        </p:spPr>
        <p:txBody>
          <a:bodyPr>
            <a:noAutofit/>
          </a:bodyPr>
          <a:lstStyle/>
          <a:p>
            <a:r>
              <a:rPr lang="en-IN" sz="3200" dirty="0"/>
              <a:t>Direct Memory Access (DMA) </a:t>
            </a:r>
          </a:p>
        </p:txBody>
      </p:sp>
      <p:sp>
        <p:nvSpPr>
          <p:cNvPr id="3" name="Date Placeholder 2"/>
          <p:cNvSpPr>
            <a:spLocks noGrp="1"/>
          </p:cNvSpPr>
          <p:nvPr>
            <p:ph type="dt" sz="half" idx="10"/>
          </p:nvPr>
        </p:nvSpPr>
        <p:spPr/>
        <p:txBody>
          <a:bodyPr/>
          <a:lstStyle/>
          <a:p>
            <a:fld id="{B3AD5643-6D0F-4EAC-8D11-AEC8C721AE31}"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39</a:t>
            </a:fld>
            <a:endParaRPr lang="en-US"/>
          </a:p>
        </p:txBody>
      </p:sp>
      <p:sp>
        <p:nvSpPr>
          <p:cNvPr id="6" name="TextBox 5"/>
          <p:cNvSpPr txBox="1"/>
          <p:nvPr/>
        </p:nvSpPr>
        <p:spPr>
          <a:xfrm>
            <a:off x="533400" y="1066800"/>
            <a:ext cx="7924800"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During DMA, </a:t>
            </a:r>
            <a:r>
              <a:rPr lang="en-IN" sz="2400" dirty="0"/>
              <a:t>the CPU is idle and it has no control over the memory buses. The DMA controller takes over the buses to manage the transfer directly between the I/O devices and the memory unit.</a:t>
            </a:r>
          </a:p>
        </p:txBody>
      </p:sp>
    </p:spTree>
    <p:extLst>
      <p:ext uri="{BB962C8B-B14F-4D97-AF65-F5344CB8AC3E}">
        <p14:creationId xmlns:p14="http://schemas.microsoft.com/office/powerpoint/2010/main" val="167290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1675" y="114300"/>
            <a:ext cx="7985125" cy="576263"/>
          </a:xfrm>
        </p:spPr>
        <p:txBody>
          <a:bodyPr>
            <a:normAutofit fontScale="90000"/>
          </a:bodyPr>
          <a:lstStyle/>
          <a:p>
            <a:pPr eaLnBrk="1" hangingPunct="1"/>
            <a:r>
              <a:rPr lang="en-US" altLang="en-US" dirty="0" smtClean="0"/>
              <a:t>I/O Hardware</a:t>
            </a:r>
          </a:p>
        </p:txBody>
      </p:sp>
      <p:sp>
        <p:nvSpPr>
          <p:cNvPr id="7171" name="Rectangle 3"/>
          <p:cNvSpPr>
            <a:spLocks noGrp="1" noChangeArrowheads="1"/>
          </p:cNvSpPr>
          <p:nvPr>
            <p:ph type="body" idx="1"/>
          </p:nvPr>
        </p:nvSpPr>
        <p:spPr>
          <a:xfrm>
            <a:off x="820738" y="1055688"/>
            <a:ext cx="7586662" cy="5018087"/>
          </a:xfrm>
        </p:spPr>
        <p:txBody>
          <a:bodyPr>
            <a:noAutofit/>
          </a:bodyPr>
          <a:lstStyle/>
          <a:p>
            <a:r>
              <a:rPr lang="en-US" altLang="en-US" sz="2400" dirty="0" smtClean="0"/>
              <a:t>Incredible variety of I/O devices</a:t>
            </a:r>
          </a:p>
          <a:p>
            <a:pPr lvl="1"/>
            <a:r>
              <a:rPr lang="en-US" altLang="en-US" sz="2400" b="1" dirty="0" smtClean="0">
                <a:solidFill>
                  <a:schemeClr val="accent1"/>
                </a:solidFill>
              </a:rPr>
              <a:t>Storage/</a:t>
            </a:r>
            <a:r>
              <a:rPr lang="en-US" sz="2400" b="1" dirty="0">
                <a:solidFill>
                  <a:schemeClr val="accent1"/>
                </a:solidFill>
              </a:rPr>
              <a:t>Machine </a:t>
            </a:r>
            <a:r>
              <a:rPr lang="en-US" sz="2400" b="1" dirty="0" smtClean="0">
                <a:solidFill>
                  <a:schemeClr val="accent1"/>
                </a:solidFill>
              </a:rPr>
              <a:t>readable</a:t>
            </a:r>
          </a:p>
          <a:p>
            <a:pPr lvl="2"/>
            <a:r>
              <a:rPr lang="en-US" b="1" dirty="0" smtClean="0"/>
              <a:t>Suitable </a:t>
            </a:r>
            <a:r>
              <a:rPr lang="en-US" b="1" dirty="0"/>
              <a:t>for communicating with electronic </a:t>
            </a:r>
            <a:r>
              <a:rPr lang="en-US" b="1" dirty="0" smtClean="0"/>
              <a:t>equipment</a:t>
            </a:r>
          </a:p>
          <a:p>
            <a:pPr lvl="2"/>
            <a:r>
              <a:rPr lang="en-US" b="1" dirty="0" smtClean="0">
                <a:solidFill>
                  <a:srgbClr val="0070C0"/>
                </a:solidFill>
              </a:rPr>
              <a:t>Disks</a:t>
            </a:r>
            <a:r>
              <a:rPr lang="en-US" b="1" dirty="0">
                <a:solidFill>
                  <a:srgbClr val="0070C0"/>
                </a:solidFill>
              </a:rPr>
              <a:t>, </a:t>
            </a:r>
            <a:endParaRPr lang="en-US" b="1" dirty="0" smtClean="0">
              <a:solidFill>
                <a:srgbClr val="0070C0"/>
              </a:solidFill>
            </a:endParaRPr>
          </a:p>
          <a:p>
            <a:pPr lvl="2"/>
            <a:r>
              <a:rPr lang="en-US" b="1" dirty="0" smtClean="0">
                <a:solidFill>
                  <a:srgbClr val="0070C0"/>
                </a:solidFill>
              </a:rPr>
              <a:t>Tapes</a:t>
            </a:r>
          </a:p>
          <a:p>
            <a:pPr lvl="2"/>
            <a:r>
              <a:rPr lang="en-US" altLang="en-US" dirty="0" smtClean="0"/>
              <a:t>Sensors</a:t>
            </a:r>
          </a:p>
          <a:p>
            <a:pPr lvl="2"/>
            <a:r>
              <a:rPr lang="en-US" altLang="en-US" dirty="0" smtClean="0"/>
              <a:t>Controllers</a:t>
            </a:r>
          </a:p>
          <a:p>
            <a:pPr lvl="2"/>
            <a:r>
              <a:rPr lang="en-US" altLang="en-US" b="1" dirty="0" smtClean="0">
                <a:solidFill>
                  <a:srgbClr val="0070C0"/>
                </a:solidFill>
              </a:rPr>
              <a:t>USB Keys</a:t>
            </a:r>
          </a:p>
        </p:txBody>
      </p:sp>
      <p:sp>
        <p:nvSpPr>
          <p:cNvPr id="2" name="Date Placeholder 1"/>
          <p:cNvSpPr>
            <a:spLocks noGrp="1"/>
          </p:cNvSpPr>
          <p:nvPr>
            <p:ph type="dt" sz="half" idx="10"/>
          </p:nvPr>
        </p:nvSpPr>
        <p:spPr/>
        <p:txBody>
          <a:bodyPr/>
          <a:lstStyle/>
          <a:p>
            <a:fld id="{6ECB455B-DF8A-4038-A4E1-1B99667CCDD0}"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BF891C86-C030-48BB-AD24-5C827D1B826C}" type="slidenum">
              <a:rPr lang="en-US" smtClean="0"/>
              <a:t>4</a:t>
            </a:fld>
            <a:endParaRPr lang="en-US"/>
          </a:p>
        </p:txBody>
      </p:sp>
    </p:spTree>
    <p:extLst>
      <p:ext uri="{BB962C8B-B14F-4D97-AF65-F5344CB8AC3E}">
        <p14:creationId xmlns:p14="http://schemas.microsoft.com/office/powerpoint/2010/main" val="3171731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636"/>
            <a:ext cx="8229600" cy="258762"/>
          </a:xfrm>
        </p:spPr>
        <p:txBody>
          <a:bodyPr>
            <a:noAutofit/>
          </a:bodyPr>
          <a:lstStyle/>
          <a:p>
            <a:r>
              <a:rPr lang="en-IN" sz="3200" dirty="0"/>
              <a:t>Direct Memory Access (DMA) </a:t>
            </a:r>
          </a:p>
        </p:txBody>
      </p:sp>
      <p:sp>
        <p:nvSpPr>
          <p:cNvPr id="3" name="Date Placeholder 2"/>
          <p:cNvSpPr>
            <a:spLocks noGrp="1"/>
          </p:cNvSpPr>
          <p:nvPr>
            <p:ph type="dt" sz="half" idx="10"/>
          </p:nvPr>
        </p:nvSpPr>
        <p:spPr/>
        <p:txBody>
          <a:bodyPr/>
          <a:lstStyle/>
          <a:p>
            <a:fld id="{B3AD5643-6D0F-4EAC-8D11-AEC8C721AE31}"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40</a:t>
            </a:fld>
            <a:endParaRPr lang="en-US"/>
          </a:p>
        </p:txBody>
      </p:sp>
      <p:sp>
        <p:nvSpPr>
          <p:cNvPr id="6" name="TextBox 5"/>
          <p:cNvSpPr txBox="1"/>
          <p:nvPr/>
        </p:nvSpPr>
        <p:spPr>
          <a:xfrm>
            <a:off x="304800" y="533400"/>
            <a:ext cx="8534400" cy="4093428"/>
          </a:xfrm>
          <a:prstGeom prst="rect">
            <a:avLst/>
          </a:prstGeom>
          <a:noFill/>
        </p:spPr>
        <p:txBody>
          <a:bodyPr wrap="square" rtlCol="0">
            <a:spAutoFit/>
          </a:bodyPr>
          <a:lstStyle/>
          <a:p>
            <a:r>
              <a:rPr lang="en-IN" sz="2000" b="1" dirty="0"/>
              <a:t>GATE | GATE-CS-2016 (Set 1) | Question 41</a:t>
            </a:r>
          </a:p>
          <a:p>
            <a:r>
              <a:rPr lang="en-IN" sz="2000" dirty="0" smtClean="0"/>
              <a:t>The </a:t>
            </a:r>
            <a:r>
              <a:rPr lang="en-IN" sz="2000" dirty="0"/>
              <a:t>size of the data count register of a DMA controller is 16 bits. The processor needs to transfer a file of 29,154 kilobytes from disk to main memory. The memory is byte addressable. The minimum number of times the DMA controller needs to get the control of the system bus from the processor to transfer the file from the disk to main memory is _________</a:t>
            </a:r>
          </a:p>
          <a:p>
            <a:r>
              <a:rPr lang="en-IN" sz="2000" dirty="0"/>
              <a:t> </a:t>
            </a:r>
            <a:br>
              <a:rPr lang="en-IN" sz="2000" dirty="0"/>
            </a:br>
            <a:r>
              <a:rPr lang="en-IN" sz="2000" b="1" dirty="0" smtClean="0"/>
              <a:t>(</a:t>
            </a:r>
            <a:r>
              <a:rPr lang="en-IN" sz="2000" b="1" dirty="0"/>
              <a:t>A)</a:t>
            </a:r>
            <a:r>
              <a:rPr lang="en-IN" sz="2000" dirty="0"/>
              <a:t> 3644</a:t>
            </a:r>
            <a:br>
              <a:rPr lang="en-IN" sz="2000" dirty="0"/>
            </a:br>
            <a:r>
              <a:rPr lang="en-IN" sz="2000" b="1" dirty="0"/>
              <a:t>(B)</a:t>
            </a:r>
            <a:r>
              <a:rPr lang="en-IN" sz="2000" dirty="0"/>
              <a:t> 3645</a:t>
            </a:r>
            <a:br>
              <a:rPr lang="en-IN" sz="2000" dirty="0"/>
            </a:br>
            <a:r>
              <a:rPr lang="en-IN" sz="2000" b="1" dirty="0"/>
              <a:t>(C)</a:t>
            </a:r>
            <a:r>
              <a:rPr lang="en-IN" sz="2000" dirty="0"/>
              <a:t> 456</a:t>
            </a:r>
            <a:br>
              <a:rPr lang="en-IN" sz="2000" dirty="0"/>
            </a:br>
            <a:r>
              <a:rPr lang="en-IN" sz="2000" b="1" dirty="0"/>
              <a:t>(D)</a:t>
            </a:r>
            <a:r>
              <a:rPr lang="en-IN" sz="2000" dirty="0"/>
              <a:t> 1823</a:t>
            </a:r>
            <a:br>
              <a:rPr lang="en-IN" sz="2000" dirty="0"/>
            </a:br>
            <a:r>
              <a:rPr lang="en-IN" sz="2000" dirty="0"/>
              <a:t/>
            </a:r>
            <a:br>
              <a:rPr lang="en-IN" sz="2000" dirty="0"/>
            </a:br>
            <a:endParaRPr lang="en-IN" sz="2000" dirty="0"/>
          </a:p>
        </p:txBody>
      </p:sp>
    </p:spTree>
    <p:extLst>
      <p:ext uri="{BB962C8B-B14F-4D97-AF65-F5344CB8AC3E}">
        <p14:creationId xmlns:p14="http://schemas.microsoft.com/office/powerpoint/2010/main" val="2172130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636"/>
            <a:ext cx="8229600" cy="258762"/>
          </a:xfrm>
        </p:spPr>
        <p:txBody>
          <a:bodyPr>
            <a:noAutofit/>
          </a:bodyPr>
          <a:lstStyle/>
          <a:p>
            <a:r>
              <a:rPr lang="en-IN" sz="3200" dirty="0"/>
              <a:t>Direct Memory Access (DMA) </a:t>
            </a:r>
          </a:p>
        </p:txBody>
      </p:sp>
      <p:sp>
        <p:nvSpPr>
          <p:cNvPr id="3" name="Date Placeholder 2"/>
          <p:cNvSpPr>
            <a:spLocks noGrp="1"/>
          </p:cNvSpPr>
          <p:nvPr>
            <p:ph type="dt" sz="half" idx="10"/>
          </p:nvPr>
        </p:nvSpPr>
        <p:spPr/>
        <p:txBody>
          <a:bodyPr/>
          <a:lstStyle/>
          <a:p>
            <a:fld id="{B3AD5643-6D0F-4EAC-8D11-AEC8C721AE31}"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41</a:t>
            </a:fld>
            <a:endParaRPr lang="en-US"/>
          </a:p>
        </p:txBody>
      </p:sp>
      <p:sp>
        <p:nvSpPr>
          <p:cNvPr id="6" name="TextBox 5"/>
          <p:cNvSpPr txBox="1"/>
          <p:nvPr/>
        </p:nvSpPr>
        <p:spPr>
          <a:xfrm>
            <a:off x="304800" y="381000"/>
            <a:ext cx="8534400" cy="5940088"/>
          </a:xfrm>
          <a:prstGeom prst="rect">
            <a:avLst/>
          </a:prstGeom>
          <a:noFill/>
        </p:spPr>
        <p:txBody>
          <a:bodyPr wrap="square" rtlCol="0">
            <a:spAutoFit/>
          </a:bodyPr>
          <a:lstStyle/>
          <a:p>
            <a:r>
              <a:rPr lang="en-IN" sz="2000" b="1" dirty="0"/>
              <a:t>GATE | GATE-CS-2016 (Set 1) | Question 41</a:t>
            </a:r>
          </a:p>
          <a:p>
            <a:r>
              <a:rPr lang="en-IN" sz="2000" dirty="0" smtClean="0"/>
              <a:t>The </a:t>
            </a:r>
            <a:r>
              <a:rPr lang="en-IN" sz="2000" dirty="0"/>
              <a:t>size of the data count register of a DMA controller is 16 bits. The processor needs to transfer a file of 29,154 kilobytes from disk to main memory. The memory is byte addressable. The minimum number of times the DMA controller needs to get the control of the system bus from the processor to transfer the file from the disk to main memory is _________</a:t>
            </a:r>
          </a:p>
          <a:p>
            <a:r>
              <a:rPr lang="en-IN" sz="2000" dirty="0"/>
              <a:t> </a:t>
            </a:r>
            <a:br>
              <a:rPr lang="en-IN" sz="2000" dirty="0"/>
            </a:br>
            <a:r>
              <a:rPr lang="en-IN" sz="2000" b="1" dirty="0" smtClean="0"/>
              <a:t>(</a:t>
            </a:r>
            <a:r>
              <a:rPr lang="en-IN" sz="2000" b="1" dirty="0"/>
              <a:t>A)</a:t>
            </a:r>
            <a:r>
              <a:rPr lang="en-IN" sz="2000" dirty="0"/>
              <a:t> 3644</a:t>
            </a:r>
            <a:br>
              <a:rPr lang="en-IN" sz="2000" dirty="0"/>
            </a:br>
            <a:r>
              <a:rPr lang="en-IN" sz="2000" b="1" dirty="0"/>
              <a:t>(B)</a:t>
            </a:r>
            <a:r>
              <a:rPr lang="en-IN" sz="2000" dirty="0"/>
              <a:t> 3645</a:t>
            </a:r>
            <a:br>
              <a:rPr lang="en-IN" sz="2000" dirty="0"/>
            </a:br>
            <a:r>
              <a:rPr lang="en-IN" sz="2000" b="1" dirty="0"/>
              <a:t>(C)</a:t>
            </a:r>
            <a:r>
              <a:rPr lang="en-IN" sz="2000" dirty="0"/>
              <a:t> 456</a:t>
            </a:r>
            <a:br>
              <a:rPr lang="en-IN" sz="2000" dirty="0"/>
            </a:br>
            <a:r>
              <a:rPr lang="en-IN" sz="2000" b="1" dirty="0"/>
              <a:t>(D)</a:t>
            </a:r>
            <a:r>
              <a:rPr lang="en-IN" sz="2000" dirty="0"/>
              <a:t> 1823</a:t>
            </a:r>
            <a:br>
              <a:rPr lang="en-IN" sz="2000" dirty="0"/>
            </a:br>
            <a:r>
              <a:rPr lang="en-IN" sz="2000" dirty="0"/>
              <a:t/>
            </a:r>
            <a:br>
              <a:rPr lang="en-IN" sz="2000" dirty="0"/>
            </a:br>
            <a:r>
              <a:rPr lang="en-IN" sz="2000" b="1" dirty="0" smtClean="0"/>
              <a:t>Answer</a:t>
            </a:r>
            <a:r>
              <a:rPr lang="en-IN" sz="2000" b="1" dirty="0"/>
              <a:t>:</a:t>
            </a:r>
            <a:r>
              <a:rPr lang="en-IN" sz="2000" dirty="0"/>
              <a:t> </a:t>
            </a:r>
            <a:r>
              <a:rPr lang="en-IN" sz="2000" b="1" dirty="0"/>
              <a:t>(C)</a:t>
            </a:r>
            <a:r>
              <a:rPr lang="en-IN" sz="2000" dirty="0"/>
              <a:t/>
            </a:r>
            <a:br>
              <a:rPr lang="en-IN" sz="2000" dirty="0"/>
            </a:br>
            <a:r>
              <a:rPr lang="en-IN" sz="2000" b="1" dirty="0" smtClean="0"/>
              <a:t>Explanation</a:t>
            </a:r>
            <a:r>
              <a:rPr lang="en-IN" sz="2000" b="1" dirty="0"/>
              <a:t>:</a:t>
            </a:r>
            <a:r>
              <a:rPr lang="en-IN" sz="2000" dirty="0"/>
              <a:t> Size of data count register of the DMA controller = 16 bits</a:t>
            </a:r>
            <a:br>
              <a:rPr lang="en-IN" sz="2000" dirty="0"/>
            </a:br>
            <a:r>
              <a:rPr lang="en-IN" sz="2000" dirty="0"/>
              <a:t>Data that can be transferred in one go = 2</a:t>
            </a:r>
            <a:r>
              <a:rPr lang="en-IN" sz="2000" baseline="30000" dirty="0"/>
              <a:t>16</a:t>
            </a:r>
            <a:r>
              <a:rPr lang="en-IN" sz="2000" dirty="0"/>
              <a:t> bytes = 64 kilobytes</a:t>
            </a:r>
            <a:br>
              <a:rPr lang="en-IN" sz="2000" dirty="0"/>
            </a:br>
            <a:r>
              <a:rPr lang="en-IN" sz="2000" dirty="0"/>
              <a:t>File size to be transferred = 29154 kilobytes</a:t>
            </a:r>
            <a:br>
              <a:rPr lang="en-IN" sz="2000" dirty="0"/>
            </a:br>
            <a:r>
              <a:rPr lang="en-IN" sz="2000" dirty="0"/>
              <a:t>So, number of times the DMA controller needs to get the control of the system bus from the processor to transfer the file from the disk to main memory = ceil(29154/64) = 456</a:t>
            </a:r>
          </a:p>
        </p:txBody>
      </p:sp>
    </p:spTree>
    <p:extLst>
      <p:ext uri="{BB962C8B-B14F-4D97-AF65-F5344CB8AC3E}">
        <p14:creationId xmlns:p14="http://schemas.microsoft.com/office/powerpoint/2010/main" val="1659847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OPERATING SYSTEM DESIGN </a:t>
            </a:r>
            <a:r>
              <a:rPr lang="en-US" b="1" dirty="0" smtClean="0"/>
              <a:t>ISSUES FOR I/O</a:t>
            </a:r>
            <a:endParaRPr lang="en-US" dirty="0"/>
          </a:p>
        </p:txBody>
      </p:sp>
      <p:sp>
        <p:nvSpPr>
          <p:cNvPr id="3" name="Rectangle 2"/>
          <p:cNvSpPr/>
          <p:nvPr/>
        </p:nvSpPr>
        <p:spPr>
          <a:xfrm>
            <a:off x="685800" y="1813173"/>
            <a:ext cx="7848600" cy="1569660"/>
          </a:xfrm>
          <a:prstGeom prst="rect">
            <a:avLst/>
          </a:prstGeom>
        </p:spPr>
        <p:txBody>
          <a:bodyPr wrap="square">
            <a:spAutoFit/>
          </a:bodyPr>
          <a:lstStyle/>
          <a:p>
            <a:r>
              <a:rPr lang="en-US" sz="2400" b="1" dirty="0"/>
              <a:t>Design Objectives</a:t>
            </a:r>
          </a:p>
          <a:p>
            <a:r>
              <a:rPr lang="en-US" sz="2400" dirty="0"/>
              <a:t>Two objectives are paramount in designing the I/O facility: </a:t>
            </a:r>
            <a:endParaRPr lang="en-US" sz="2400" dirty="0" smtClean="0"/>
          </a:p>
          <a:p>
            <a:pPr marL="285750" indent="-285750">
              <a:buFont typeface="Arial" panose="020B0604020202020204" pitchFamily="34" charset="0"/>
              <a:buChar char="•"/>
            </a:pPr>
            <a:r>
              <a:rPr lang="en-US" sz="2400" dirty="0" smtClean="0">
                <a:solidFill>
                  <a:schemeClr val="accent1"/>
                </a:solidFill>
              </a:rPr>
              <a:t>Efficiency </a:t>
            </a:r>
          </a:p>
          <a:p>
            <a:pPr marL="285750" indent="-285750">
              <a:buFont typeface="Arial" panose="020B0604020202020204" pitchFamily="34" charset="0"/>
              <a:buChar char="•"/>
            </a:pPr>
            <a:r>
              <a:rPr lang="en-US" sz="2400" dirty="0" smtClean="0">
                <a:solidFill>
                  <a:schemeClr val="accent1"/>
                </a:solidFill>
              </a:rPr>
              <a:t>Generality</a:t>
            </a:r>
            <a:endParaRPr lang="en-US" sz="2400" dirty="0">
              <a:solidFill>
                <a:schemeClr val="accent1"/>
              </a:solidFill>
            </a:endParaRPr>
          </a:p>
        </p:txBody>
      </p:sp>
      <p:sp>
        <p:nvSpPr>
          <p:cNvPr id="5" name="Date Placeholder 4"/>
          <p:cNvSpPr>
            <a:spLocks noGrp="1"/>
          </p:cNvSpPr>
          <p:nvPr>
            <p:ph type="dt" sz="half" idx="10"/>
          </p:nvPr>
        </p:nvSpPr>
        <p:spPr/>
        <p:txBody>
          <a:bodyPr/>
          <a:lstStyle/>
          <a:p>
            <a:fld id="{3EEB47F3-09DC-4C96-B3D8-CCE7ED0CC455}"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42</a:t>
            </a:fld>
            <a:endParaRPr lang="en-US"/>
          </a:p>
        </p:txBody>
      </p:sp>
    </p:spTree>
    <p:extLst>
      <p:ext uri="{BB962C8B-B14F-4D97-AF65-F5344CB8AC3E}">
        <p14:creationId xmlns:p14="http://schemas.microsoft.com/office/powerpoint/2010/main" val="29098114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OPERATING SYSTEM DESIGN ISSUES</a:t>
            </a:r>
            <a:endParaRPr lang="en-US" dirty="0"/>
          </a:p>
        </p:txBody>
      </p:sp>
      <p:sp>
        <p:nvSpPr>
          <p:cNvPr id="3" name="Rectangle 2"/>
          <p:cNvSpPr/>
          <p:nvPr/>
        </p:nvSpPr>
        <p:spPr>
          <a:xfrm>
            <a:off x="685800" y="1813173"/>
            <a:ext cx="7848600" cy="1938992"/>
          </a:xfrm>
          <a:prstGeom prst="rect">
            <a:avLst/>
          </a:prstGeom>
        </p:spPr>
        <p:txBody>
          <a:bodyPr wrap="square">
            <a:spAutoFit/>
          </a:bodyPr>
          <a:lstStyle/>
          <a:p>
            <a:r>
              <a:rPr lang="en-US" sz="2400" b="1" dirty="0" smtClean="0"/>
              <a:t>Efficiency</a:t>
            </a:r>
            <a:endParaRPr lang="en-US" sz="2400" dirty="0"/>
          </a:p>
          <a:p>
            <a:pPr marL="342900" indent="-342900">
              <a:buFont typeface="Arial" panose="020B0604020202020204" pitchFamily="34" charset="0"/>
              <a:buChar char="•"/>
            </a:pPr>
            <a:r>
              <a:rPr lang="en-US" sz="2400" dirty="0"/>
              <a:t>M</a:t>
            </a:r>
            <a:r>
              <a:rPr lang="en-US" sz="2400" dirty="0" smtClean="0"/>
              <a:t>ost </a:t>
            </a:r>
            <a:r>
              <a:rPr lang="en-US" sz="2400" dirty="0"/>
              <a:t>I/O devices </a:t>
            </a:r>
            <a:r>
              <a:rPr lang="en-US" sz="2400" dirty="0" smtClean="0"/>
              <a:t>are </a:t>
            </a:r>
            <a:r>
              <a:rPr lang="en-US" sz="2400" b="1" dirty="0" smtClean="0">
                <a:solidFill>
                  <a:srgbClr val="0070C0"/>
                </a:solidFill>
              </a:rPr>
              <a:t>extremely </a:t>
            </a:r>
            <a:r>
              <a:rPr lang="en-US" sz="2400" b="1" dirty="0">
                <a:solidFill>
                  <a:srgbClr val="0070C0"/>
                </a:solidFill>
              </a:rPr>
              <a:t>slow compared with main memory and the processor. </a:t>
            </a:r>
            <a:endParaRPr lang="en-US" sz="2400" b="1" dirty="0" smtClean="0">
              <a:solidFill>
                <a:srgbClr val="0070C0"/>
              </a:solidFill>
            </a:endParaRP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Solution??</a:t>
            </a:r>
            <a:endParaRPr lang="en-US" sz="2400" b="1" dirty="0">
              <a:solidFill>
                <a:srgbClr val="0070C0"/>
              </a:solidFill>
            </a:endParaRPr>
          </a:p>
        </p:txBody>
      </p:sp>
      <p:sp>
        <p:nvSpPr>
          <p:cNvPr id="4" name="Date Placeholder 3"/>
          <p:cNvSpPr>
            <a:spLocks noGrp="1"/>
          </p:cNvSpPr>
          <p:nvPr>
            <p:ph type="dt" sz="half" idx="10"/>
          </p:nvPr>
        </p:nvSpPr>
        <p:spPr/>
        <p:txBody>
          <a:bodyPr/>
          <a:lstStyle/>
          <a:p>
            <a:fld id="{9F3DA4D8-2F26-472A-A26B-9D1E0718DF2F}"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43</a:t>
            </a:fld>
            <a:endParaRPr lang="en-US"/>
          </a:p>
        </p:txBody>
      </p:sp>
    </p:spTree>
    <p:extLst>
      <p:ext uri="{BB962C8B-B14F-4D97-AF65-F5344CB8AC3E}">
        <p14:creationId xmlns:p14="http://schemas.microsoft.com/office/powerpoint/2010/main" val="37024201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OPERATING SYSTEM DESIGN ISSUES</a:t>
            </a:r>
            <a:endParaRPr lang="en-US" dirty="0"/>
          </a:p>
        </p:txBody>
      </p:sp>
      <p:sp>
        <p:nvSpPr>
          <p:cNvPr id="3" name="Rectangle 2"/>
          <p:cNvSpPr/>
          <p:nvPr/>
        </p:nvSpPr>
        <p:spPr>
          <a:xfrm>
            <a:off x="685800" y="1813173"/>
            <a:ext cx="7848600" cy="3416320"/>
          </a:xfrm>
          <a:prstGeom prst="rect">
            <a:avLst/>
          </a:prstGeom>
        </p:spPr>
        <p:txBody>
          <a:bodyPr wrap="square">
            <a:spAutoFit/>
          </a:bodyPr>
          <a:lstStyle/>
          <a:p>
            <a:r>
              <a:rPr lang="en-US" sz="2400" b="1" dirty="0" smtClean="0"/>
              <a:t>Efficiency</a:t>
            </a:r>
            <a:endParaRPr lang="en-US" sz="2400" dirty="0"/>
          </a:p>
          <a:p>
            <a:pPr marL="342900" indent="-342900">
              <a:buFont typeface="Arial" panose="020B0604020202020204" pitchFamily="34" charset="0"/>
              <a:buChar char="•"/>
            </a:pPr>
            <a:r>
              <a:rPr lang="en-US" sz="2400" dirty="0" err="1" smtClean="0"/>
              <a:t>Soln</a:t>
            </a:r>
            <a:r>
              <a:rPr lang="en-US" sz="2400" dirty="0" smtClean="0"/>
              <a:t>=M</a:t>
            </a:r>
            <a:r>
              <a:rPr lang="en-US" sz="2400" b="1" dirty="0" smtClean="0">
                <a:solidFill>
                  <a:srgbClr val="0070C0"/>
                </a:solidFill>
              </a:rPr>
              <a:t>ultiprogramming</a:t>
            </a:r>
            <a:r>
              <a:rPr lang="en-US" sz="2400" b="1" dirty="0">
                <a:solidFill>
                  <a:srgbClr val="0070C0"/>
                </a:solidFill>
              </a:rPr>
              <a:t>, </a:t>
            </a:r>
            <a:endParaRPr lang="en-US" sz="2400" b="1" dirty="0" smtClean="0">
              <a:solidFill>
                <a:srgbClr val="0070C0"/>
              </a:solidFill>
            </a:endParaRP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Allow </a:t>
            </a:r>
            <a:r>
              <a:rPr lang="en-US" sz="2400" b="1" dirty="0">
                <a:solidFill>
                  <a:srgbClr val="0070C0"/>
                </a:solidFill>
              </a:rPr>
              <a:t>some </a:t>
            </a:r>
            <a:r>
              <a:rPr lang="en-US" sz="2400" b="1" dirty="0" smtClean="0">
                <a:solidFill>
                  <a:srgbClr val="0070C0"/>
                </a:solidFill>
              </a:rPr>
              <a:t>processes to </a:t>
            </a:r>
            <a:r>
              <a:rPr lang="en-US" sz="2400" b="1" dirty="0">
                <a:solidFill>
                  <a:srgbClr val="0070C0"/>
                </a:solidFill>
              </a:rPr>
              <a:t>be waiting </a:t>
            </a:r>
            <a:r>
              <a:rPr lang="en-US" sz="2400" dirty="0"/>
              <a:t>on I/O operations while </a:t>
            </a:r>
            <a:r>
              <a:rPr lang="en-US" sz="2400" b="1" dirty="0">
                <a:solidFill>
                  <a:srgbClr val="0070C0"/>
                </a:solidFill>
              </a:rPr>
              <a:t>another process is executing</a:t>
            </a:r>
            <a:r>
              <a:rPr lang="en-US" sz="2400" dirty="0"/>
              <a:t>.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However</a:t>
            </a:r>
            <a:r>
              <a:rPr lang="en-US" sz="2400" dirty="0"/>
              <a:t>, </a:t>
            </a:r>
            <a:r>
              <a:rPr lang="en-US" sz="2400" dirty="0" smtClean="0"/>
              <a:t>even with </a:t>
            </a:r>
            <a:r>
              <a:rPr lang="en-US" sz="2400" dirty="0"/>
              <a:t>the vast size of main memory in today’s machines, it will still often be the </a:t>
            </a:r>
            <a:r>
              <a:rPr lang="en-US" sz="2400" dirty="0" smtClean="0"/>
              <a:t>case that </a:t>
            </a:r>
            <a:r>
              <a:rPr lang="en-US" sz="2400" b="1" dirty="0">
                <a:solidFill>
                  <a:srgbClr val="0070C0"/>
                </a:solidFill>
              </a:rPr>
              <a:t>I/O is not keeping up with the activities of the processor.</a:t>
            </a:r>
          </a:p>
        </p:txBody>
      </p:sp>
      <p:sp>
        <p:nvSpPr>
          <p:cNvPr id="4" name="Date Placeholder 3"/>
          <p:cNvSpPr>
            <a:spLocks noGrp="1"/>
          </p:cNvSpPr>
          <p:nvPr>
            <p:ph type="dt" sz="half" idx="10"/>
          </p:nvPr>
        </p:nvSpPr>
        <p:spPr/>
        <p:txBody>
          <a:bodyPr/>
          <a:lstStyle/>
          <a:p>
            <a:fld id="{77606817-F39B-4FB8-B6E9-BCCE9B5711B5}"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44</a:t>
            </a:fld>
            <a:endParaRPr lang="en-US"/>
          </a:p>
        </p:txBody>
      </p:sp>
    </p:spTree>
    <p:extLst>
      <p:ext uri="{BB962C8B-B14F-4D97-AF65-F5344CB8AC3E}">
        <p14:creationId xmlns:p14="http://schemas.microsoft.com/office/powerpoint/2010/main" val="27003028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OPERATING SYSTEM DESIGN ISSUES</a:t>
            </a:r>
            <a:endParaRPr lang="en-US" dirty="0"/>
          </a:p>
        </p:txBody>
      </p:sp>
      <p:sp>
        <p:nvSpPr>
          <p:cNvPr id="3" name="Rectangle 2"/>
          <p:cNvSpPr/>
          <p:nvPr/>
        </p:nvSpPr>
        <p:spPr>
          <a:xfrm>
            <a:off x="685800" y="1813173"/>
            <a:ext cx="7848600" cy="3416320"/>
          </a:xfrm>
          <a:prstGeom prst="rect">
            <a:avLst/>
          </a:prstGeom>
        </p:spPr>
        <p:txBody>
          <a:bodyPr wrap="square">
            <a:spAutoFit/>
          </a:bodyPr>
          <a:lstStyle/>
          <a:p>
            <a:r>
              <a:rPr lang="en-US" sz="2400" b="1" dirty="0"/>
              <a:t>G</a:t>
            </a:r>
            <a:r>
              <a:rPr lang="en-US" sz="2400" b="1" dirty="0" smtClean="0"/>
              <a:t>enerality  </a:t>
            </a:r>
          </a:p>
          <a:p>
            <a:pPr marL="342900" indent="-342900">
              <a:buFont typeface="Arial" panose="020B0604020202020204" pitchFamily="34" charset="0"/>
              <a:buChar char="•"/>
            </a:pPr>
            <a:r>
              <a:rPr lang="en-US" sz="2400" dirty="0" smtClean="0"/>
              <a:t>In </a:t>
            </a:r>
            <a:r>
              <a:rPr lang="en-US" sz="2400" dirty="0"/>
              <a:t>the interests of </a:t>
            </a:r>
            <a:r>
              <a:rPr lang="en-US" sz="2400" b="1" dirty="0">
                <a:solidFill>
                  <a:srgbClr val="0070C0"/>
                </a:solidFill>
              </a:rPr>
              <a:t>simplicity </a:t>
            </a:r>
            <a:r>
              <a:rPr lang="en-US" sz="2400" dirty="0" smtClean="0"/>
              <a:t>and freedom </a:t>
            </a:r>
            <a:r>
              <a:rPr lang="en-US" sz="2400" dirty="0"/>
              <a:t>from error, it is desirable to </a:t>
            </a:r>
            <a:r>
              <a:rPr lang="en-US" sz="2400" b="1" dirty="0">
                <a:solidFill>
                  <a:srgbClr val="0070C0"/>
                </a:solidFill>
              </a:rPr>
              <a:t>handle all devices in a uniform manner. </a:t>
            </a:r>
            <a:endParaRPr lang="en-US" sz="2400" b="1" dirty="0" smtClean="0">
              <a:solidFill>
                <a:srgbClr val="0070C0"/>
              </a:solidFill>
            </a:endParaRPr>
          </a:p>
          <a:p>
            <a:pPr marL="342900" indent="-342900">
              <a:buFont typeface="Arial" panose="020B0604020202020204" pitchFamily="34" charset="0"/>
              <a:buChar char="•"/>
            </a:pPr>
            <a:r>
              <a:rPr lang="en-US" sz="2400" dirty="0" smtClean="0"/>
              <a:t>Uniformity=</a:t>
            </a:r>
          </a:p>
          <a:p>
            <a:pPr marL="800100" lvl="1" indent="-342900">
              <a:buFont typeface="Arial" panose="020B0604020202020204" pitchFamily="34" charset="0"/>
              <a:buChar char="•"/>
            </a:pPr>
            <a:r>
              <a:rPr lang="en-US" sz="2400" dirty="0" smtClean="0"/>
              <a:t>The way in </a:t>
            </a:r>
            <a:r>
              <a:rPr lang="en-US" sz="2400" dirty="0"/>
              <a:t>which </a:t>
            </a:r>
            <a:r>
              <a:rPr lang="en-US" sz="2400" b="1" dirty="0">
                <a:solidFill>
                  <a:srgbClr val="0070C0"/>
                </a:solidFill>
              </a:rPr>
              <a:t>processes view I/O </a:t>
            </a:r>
            <a:r>
              <a:rPr lang="en-US" sz="2400" dirty="0" smtClean="0"/>
              <a:t>devices</a:t>
            </a:r>
          </a:p>
          <a:p>
            <a:pPr marL="800100" lvl="1" indent="-342900">
              <a:buFont typeface="Arial" panose="020B0604020202020204" pitchFamily="34" charset="0"/>
              <a:buChar char="•"/>
            </a:pPr>
            <a:r>
              <a:rPr lang="en-US" sz="2400" dirty="0" smtClean="0"/>
              <a:t>The </a:t>
            </a:r>
            <a:r>
              <a:rPr lang="en-US" sz="2400" dirty="0"/>
              <a:t>way </a:t>
            </a:r>
            <a:r>
              <a:rPr lang="en-US" sz="2400" dirty="0" smtClean="0"/>
              <a:t>in which </a:t>
            </a:r>
            <a:r>
              <a:rPr lang="en-US" sz="2400" dirty="0"/>
              <a:t>the </a:t>
            </a:r>
            <a:r>
              <a:rPr lang="en-US" sz="2400" b="1" dirty="0">
                <a:solidFill>
                  <a:srgbClr val="0070C0"/>
                </a:solidFill>
              </a:rPr>
              <a:t>OS manages I/O </a:t>
            </a:r>
            <a:r>
              <a:rPr lang="en-US" sz="2400" dirty="0"/>
              <a:t>devices and operations. </a:t>
            </a:r>
            <a:endParaRPr lang="en-US" sz="2400" dirty="0" smtClean="0"/>
          </a:p>
          <a:p>
            <a:pPr marL="342900" indent="-342900">
              <a:buFont typeface="Arial" panose="020B0604020202020204" pitchFamily="34" charset="0"/>
              <a:buChar char="•"/>
            </a:pPr>
            <a:r>
              <a:rPr lang="en-US" sz="2400" dirty="0" smtClean="0"/>
              <a:t>Due to </a:t>
            </a:r>
            <a:r>
              <a:rPr lang="en-US" sz="2400" b="1" dirty="0">
                <a:solidFill>
                  <a:srgbClr val="0070C0"/>
                </a:solidFill>
              </a:rPr>
              <a:t>diversity</a:t>
            </a:r>
            <a:r>
              <a:rPr lang="en-US" sz="2400" dirty="0"/>
              <a:t> </a:t>
            </a:r>
            <a:r>
              <a:rPr lang="en-US" sz="2400" dirty="0" smtClean="0"/>
              <a:t>of device </a:t>
            </a:r>
            <a:r>
              <a:rPr lang="en-US" sz="2400" dirty="0"/>
              <a:t>characteristics, it is </a:t>
            </a:r>
            <a:r>
              <a:rPr lang="en-US" sz="2400" b="1" dirty="0">
                <a:solidFill>
                  <a:srgbClr val="0070C0"/>
                </a:solidFill>
              </a:rPr>
              <a:t>difficult</a:t>
            </a:r>
            <a:r>
              <a:rPr lang="en-US" sz="2400" dirty="0"/>
              <a:t> </a:t>
            </a:r>
            <a:r>
              <a:rPr lang="en-US" sz="2400" dirty="0" smtClean="0"/>
              <a:t>to </a:t>
            </a:r>
            <a:r>
              <a:rPr lang="en-US" sz="2400" dirty="0"/>
              <a:t>achieve </a:t>
            </a:r>
            <a:r>
              <a:rPr lang="en-US" sz="2400" b="1" dirty="0">
                <a:solidFill>
                  <a:srgbClr val="0070C0"/>
                </a:solidFill>
              </a:rPr>
              <a:t>true </a:t>
            </a:r>
            <a:r>
              <a:rPr lang="en-US" sz="2400" b="1" dirty="0" smtClean="0">
                <a:solidFill>
                  <a:srgbClr val="0070C0"/>
                </a:solidFill>
              </a:rPr>
              <a:t>generality</a:t>
            </a:r>
            <a:endParaRPr lang="en-US" sz="2400" b="1" dirty="0">
              <a:solidFill>
                <a:srgbClr val="0070C0"/>
              </a:solidFill>
            </a:endParaRPr>
          </a:p>
        </p:txBody>
      </p:sp>
      <p:sp>
        <p:nvSpPr>
          <p:cNvPr id="5" name="Date Placeholder 4"/>
          <p:cNvSpPr>
            <a:spLocks noGrp="1"/>
          </p:cNvSpPr>
          <p:nvPr>
            <p:ph type="dt" sz="half" idx="10"/>
          </p:nvPr>
        </p:nvSpPr>
        <p:spPr/>
        <p:txBody>
          <a:bodyPr/>
          <a:lstStyle/>
          <a:p>
            <a:fld id="{35BFB274-5368-434F-A125-BFFDF5085407}"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45</a:t>
            </a:fld>
            <a:endParaRPr lang="en-US"/>
          </a:p>
        </p:txBody>
      </p:sp>
    </p:spTree>
    <p:extLst>
      <p:ext uri="{BB962C8B-B14F-4D97-AF65-F5344CB8AC3E}">
        <p14:creationId xmlns:p14="http://schemas.microsoft.com/office/powerpoint/2010/main" val="3672359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OPERATING SYSTEM DESIGN ISSUES</a:t>
            </a:r>
            <a:endParaRPr lang="en-US" dirty="0"/>
          </a:p>
        </p:txBody>
      </p:sp>
      <p:sp>
        <p:nvSpPr>
          <p:cNvPr id="3" name="Rectangle 2"/>
          <p:cNvSpPr/>
          <p:nvPr/>
        </p:nvSpPr>
        <p:spPr>
          <a:xfrm>
            <a:off x="685800" y="1219200"/>
            <a:ext cx="7848600" cy="5262979"/>
          </a:xfrm>
          <a:prstGeom prst="rect">
            <a:avLst/>
          </a:prstGeom>
        </p:spPr>
        <p:txBody>
          <a:bodyPr wrap="square">
            <a:spAutoFit/>
          </a:bodyPr>
          <a:lstStyle/>
          <a:p>
            <a:r>
              <a:rPr lang="en-US" sz="2400" b="1" dirty="0"/>
              <a:t>G</a:t>
            </a:r>
            <a:r>
              <a:rPr lang="en-US" sz="2400" b="1" dirty="0" smtClean="0"/>
              <a:t>enerality  </a:t>
            </a:r>
          </a:p>
          <a:p>
            <a:r>
              <a:rPr lang="en-US" sz="2400" dirty="0" err="1" smtClean="0"/>
              <a:t>Soln</a:t>
            </a:r>
            <a:r>
              <a:rPr lang="en-US" sz="2400" dirty="0" smtClean="0"/>
              <a:t>=</a:t>
            </a:r>
          </a:p>
          <a:p>
            <a:pPr marL="342900" indent="-342900">
              <a:buFont typeface="Arial" panose="020B0604020202020204" pitchFamily="34" charset="0"/>
              <a:buChar char="•"/>
            </a:pPr>
            <a:r>
              <a:rPr lang="en-US" sz="2400" dirty="0" smtClean="0"/>
              <a:t>Use </a:t>
            </a:r>
            <a:r>
              <a:rPr lang="en-US" sz="2400" dirty="0"/>
              <a:t>a </a:t>
            </a:r>
            <a:r>
              <a:rPr lang="en-US" sz="2400" b="1" dirty="0">
                <a:solidFill>
                  <a:srgbClr val="0070C0"/>
                </a:solidFill>
              </a:rPr>
              <a:t>hierarchical, modular approach </a:t>
            </a:r>
            <a:r>
              <a:rPr lang="en-US" sz="2400" dirty="0"/>
              <a:t>to the design of the I/O function.</a:t>
            </a:r>
          </a:p>
          <a:p>
            <a:pPr marL="342900" indent="-342900">
              <a:buFont typeface="Arial" panose="020B0604020202020204" pitchFamily="34" charset="0"/>
              <a:buChar char="•"/>
            </a:pPr>
            <a:r>
              <a:rPr lang="en-US" sz="2400" dirty="0"/>
              <a:t>This approach </a:t>
            </a:r>
            <a:r>
              <a:rPr lang="en-US" sz="2400" b="1" dirty="0">
                <a:solidFill>
                  <a:schemeClr val="accent1"/>
                </a:solidFill>
              </a:rPr>
              <a:t>hides </a:t>
            </a:r>
            <a:r>
              <a:rPr lang="en-US" sz="2400" b="1" dirty="0" smtClean="0">
                <a:solidFill>
                  <a:schemeClr val="accent1"/>
                </a:solidFill>
              </a:rPr>
              <a:t>details</a:t>
            </a:r>
            <a:r>
              <a:rPr lang="en-US" sz="2400" b="1" dirty="0" smtClean="0"/>
              <a:t> </a:t>
            </a:r>
            <a:r>
              <a:rPr lang="en-US" sz="2400" dirty="0"/>
              <a:t>of device I/O in lower-level </a:t>
            </a:r>
            <a:r>
              <a:rPr lang="en-US" sz="2400" dirty="0" smtClean="0"/>
              <a:t>routines so </a:t>
            </a:r>
            <a:r>
              <a:rPr lang="en-US" sz="2400" dirty="0"/>
              <a:t>that </a:t>
            </a:r>
            <a:endParaRPr lang="en-US" sz="2400" dirty="0" smtClean="0"/>
          </a:p>
          <a:p>
            <a:pPr marL="342900" indent="-342900">
              <a:buFont typeface="Arial" panose="020B0604020202020204" pitchFamily="34" charset="0"/>
              <a:buChar char="•"/>
            </a:pPr>
            <a:r>
              <a:rPr lang="en-US" sz="2400" b="1" dirty="0" smtClean="0">
                <a:solidFill>
                  <a:srgbClr val="0070C0"/>
                </a:solidFill>
              </a:rPr>
              <a:t>User </a:t>
            </a:r>
            <a:r>
              <a:rPr lang="en-US" sz="2400" b="1" dirty="0">
                <a:solidFill>
                  <a:srgbClr val="0070C0"/>
                </a:solidFill>
              </a:rPr>
              <a:t>processes and </a:t>
            </a:r>
            <a:r>
              <a:rPr lang="en-US" sz="2400" b="1" dirty="0" smtClean="0">
                <a:solidFill>
                  <a:srgbClr val="0070C0"/>
                </a:solidFill>
              </a:rPr>
              <a:t> Upper </a:t>
            </a:r>
            <a:r>
              <a:rPr lang="en-US" sz="2400" b="1" dirty="0">
                <a:solidFill>
                  <a:srgbClr val="0070C0"/>
                </a:solidFill>
              </a:rPr>
              <a:t>levels </a:t>
            </a:r>
            <a:r>
              <a:rPr lang="en-US" sz="2400" dirty="0"/>
              <a:t>of the OS see devices in terms of </a:t>
            </a:r>
            <a:r>
              <a:rPr lang="en-US" sz="2400" b="1" dirty="0" smtClean="0">
                <a:solidFill>
                  <a:srgbClr val="0070C0"/>
                </a:solidFill>
              </a:rPr>
              <a:t>general functions</a:t>
            </a:r>
            <a:r>
              <a:rPr lang="en-US" sz="2400" dirty="0"/>
              <a:t>, such as </a:t>
            </a:r>
            <a:endParaRPr lang="en-US" sz="2400" dirty="0" smtClean="0"/>
          </a:p>
          <a:p>
            <a:pPr marL="800100" lvl="1" indent="-342900">
              <a:buFont typeface="Arial" panose="020B0604020202020204" pitchFamily="34" charset="0"/>
              <a:buChar char="•"/>
            </a:pPr>
            <a:r>
              <a:rPr lang="en-US" sz="2400" dirty="0" smtClean="0"/>
              <a:t>read</a:t>
            </a:r>
            <a:r>
              <a:rPr lang="en-US" sz="2400" dirty="0"/>
              <a:t>, </a:t>
            </a:r>
            <a:endParaRPr lang="en-US" sz="2400" dirty="0" smtClean="0"/>
          </a:p>
          <a:p>
            <a:pPr marL="800100" lvl="1" indent="-342900">
              <a:buFont typeface="Arial" panose="020B0604020202020204" pitchFamily="34" charset="0"/>
              <a:buChar char="•"/>
            </a:pPr>
            <a:r>
              <a:rPr lang="en-US" sz="2400" dirty="0" smtClean="0"/>
              <a:t>write,</a:t>
            </a:r>
          </a:p>
          <a:p>
            <a:pPr marL="800100" lvl="1" indent="-342900">
              <a:buFont typeface="Arial" panose="020B0604020202020204" pitchFamily="34" charset="0"/>
              <a:buChar char="•"/>
            </a:pPr>
            <a:r>
              <a:rPr lang="en-US" sz="2400" dirty="0" smtClean="0"/>
              <a:t>open</a:t>
            </a:r>
            <a:r>
              <a:rPr lang="en-US" sz="2400" dirty="0"/>
              <a:t>, </a:t>
            </a:r>
            <a:endParaRPr lang="en-US" sz="2400" dirty="0" smtClean="0"/>
          </a:p>
          <a:p>
            <a:pPr marL="800100" lvl="1" indent="-342900">
              <a:buFont typeface="Arial" panose="020B0604020202020204" pitchFamily="34" charset="0"/>
              <a:buChar char="•"/>
            </a:pPr>
            <a:r>
              <a:rPr lang="en-US" sz="2400" dirty="0" smtClean="0"/>
              <a:t>close</a:t>
            </a:r>
            <a:r>
              <a:rPr lang="en-US" sz="2400" dirty="0"/>
              <a:t>, </a:t>
            </a:r>
            <a:endParaRPr lang="en-US" sz="2400" dirty="0" smtClean="0"/>
          </a:p>
          <a:p>
            <a:pPr marL="800100" lvl="1" indent="-342900">
              <a:buFont typeface="Arial" panose="020B0604020202020204" pitchFamily="34" charset="0"/>
              <a:buChar char="•"/>
            </a:pPr>
            <a:r>
              <a:rPr lang="en-US" sz="2400" dirty="0" smtClean="0"/>
              <a:t>lock</a:t>
            </a:r>
            <a:r>
              <a:rPr lang="en-US" sz="2400" dirty="0"/>
              <a:t>, </a:t>
            </a:r>
            <a:endParaRPr lang="en-US" sz="2400" dirty="0" smtClean="0"/>
          </a:p>
          <a:p>
            <a:pPr marL="800100" lvl="1" indent="-342900">
              <a:buFont typeface="Arial" panose="020B0604020202020204" pitchFamily="34" charset="0"/>
              <a:buChar char="•"/>
            </a:pPr>
            <a:r>
              <a:rPr lang="en-US" sz="2400" dirty="0" smtClean="0"/>
              <a:t>unlock</a:t>
            </a:r>
            <a:endParaRPr lang="en-US" sz="2400" b="1" dirty="0">
              <a:solidFill>
                <a:srgbClr val="0070C0"/>
              </a:solidFill>
            </a:endParaRPr>
          </a:p>
        </p:txBody>
      </p:sp>
      <p:sp>
        <p:nvSpPr>
          <p:cNvPr id="5" name="Date Placeholder 4"/>
          <p:cNvSpPr>
            <a:spLocks noGrp="1"/>
          </p:cNvSpPr>
          <p:nvPr>
            <p:ph type="dt" sz="half" idx="10"/>
          </p:nvPr>
        </p:nvSpPr>
        <p:spPr/>
        <p:txBody>
          <a:bodyPr/>
          <a:lstStyle/>
          <a:p>
            <a:fld id="{68B925FF-C310-40C0-AE6D-901325C2CD11}"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46</a:t>
            </a:fld>
            <a:endParaRPr lang="en-US"/>
          </a:p>
        </p:txBody>
      </p:sp>
    </p:spTree>
    <p:extLst>
      <p:ext uri="{BB962C8B-B14F-4D97-AF65-F5344CB8AC3E}">
        <p14:creationId xmlns:p14="http://schemas.microsoft.com/office/powerpoint/2010/main" val="2225897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Structure of the I/O Function</a:t>
            </a:r>
            <a:endParaRPr lang="en-US" dirty="0"/>
          </a:p>
        </p:txBody>
      </p:sp>
      <p:sp>
        <p:nvSpPr>
          <p:cNvPr id="3" name="Rectangle 2"/>
          <p:cNvSpPr/>
          <p:nvPr/>
        </p:nvSpPr>
        <p:spPr>
          <a:xfrm>
            <a:off x="685800" y="1219200"/>
            <a:ext cx="7848600" cy="4154984"/>
          </a:xfrm>
          <a:prstGeom prst="rect">
            <a:avLst/>
          </a:prstGeom>
        </p:spPr>
        <p:txBody>
          <a:bodyPr wrap="square">
            <a:spAutoFit/>
          </a:bodyPr>
          <a:lstStyle/>
          <a:p>
            <a:r>
              <a:rPr lang="en-US" sz="2400" dirty="0" smtClean="0"/>
              <a:t>Hierarchical Approach-</a:t>
            </a:r>
          </a:p>
          <a:p>
            <a:r>
              <a:rPr lang="en-US" sz="2400" dirty="0" smtClean="0"/>
              <a:t>Leads </a:t>
            </a:r>
            <a:r>
              <a:rPr lang="en-US" sz="2400" dirty="0"/>
              <a:t>to an organization of the OS into a series of </a:t>
            </a:r>
            <a:r>
              <a:rPr lang="en-US" sz="2400" dirty="0" smtClean="0"/>
              <a:t>layers</a:t>
            </a:r>
          </a:p>
          <a:p>
            <a:pPr marL="342900" indent="-342900">
              <a:buFont typeface="Arial" panose="020B0604020202020204" pitchFamily="34" charset="0"/>
              <a:buChar char="•"/>
            </a:pPr>
            <a:endParaRPr lang="en-US" sz="2400" b="1" dirty="0" smtClean="0">
              <a:solidFill>
                <a:schemeClr val="accent1"/>
              </a:solidFill>
            </a:endParaRPr>
          </a:p>
          <a:p>
            <a:pPr marL="342900" indent="-342900">
              <a:buFont typeface="Arial" panose="020B0604020202020204" pitchFamily="34" charset="0"/>
              <a:buChar char="•"/>
            </a:pPr>
            <a:r>
              <a:rPr lang="en-US" sz="2400" b="1" dirty="0" smtClean="0">
                <a:solidFill>
                  <a:schemeClr val="accent1"/>
                </a:solidFill>
              </a:rPr>
              <a:t>Each </a:t>
            </a:r>
            <a:r>
              <a:rPr lang="en-US" sz="2400" b="1" dirty="0">
                <a:solidFill>
                  <a:schemeClr val="accent1"/>
                </a:solidFill>
              </a:rPr>
              <a:t>layer </a:t>
            </a:r>
            <a:r>
              <a:rPr lang="en-US" sz="2400" b="1" dirty="0" smtClean="0">
                <a:solidFill>
                  <a:schemeClr val="accent1"/>
                </a:solidFill>
              </a:rPr>
              <a:t>performs a </a:t>
            </a:r>
            <a:r>
              <a:rPr lang="en-US" sz="2400" b="1" dirty="0">
                <a:solidFill>
                  <a:schemeClr val="accent1"/>
                </a:solidFill>
              </a:rPr>
              <a:t>related subset of the functions required of the </a:t>
            </a:r>
            <a:r>
              <a:rPr lang="en-US" sz="2400" b="1" dirty="0" smtClean="0">
                <a:solidFill>
                  <a:schemeClr val="accent1"/>
                </a:solidFill>
              </a:rPr>
              <a:t>OS</a:t>
            </a:r>
          </a:p>
          <a:p>
            <a:pPr marL="342900" indent="-342900">
              <a:buFont typeface="Arial" panose="020B0604020202020204" pitchFamily="34" charset="0"/>
              <a:buChar char="•"/>
            </a:pPr>
            <a:endParaRPr lang="en-US" sz="2400" b="1" dirty="0" smtClean="0">
              <a:solidFill>
                <a:schemeClr val="accent1"/>
              </a:solidFill>
            </a:endParaRPr>
          </a:p>
          <a:p>
            <a:pPr marL="342900" indent="-342900">
              <a:buFont typeface="Arial" panose="020B0604020202020204" pitchFamily="34" charset="0"/>
              <a:buChar char="•"/>
            </a:pPr>
            <a:r>
              <a:rPr lang="en-US" sz="2400" b="1" dirty="0" smtClean="0">
                <a:solidFill>
                  <a:schemeClr val="accent1"/>
                </a:solidFill>
              </a:rPr>
              <a:t>It </a:t>
            </a:r>
            <a:r>
              <a:rPr lang="en-US" sz="2400" b="1" dirty="0">
                <a:solidFill>
                  <a:schemeClr val="accent1"/>
                </a:solidFill>
              </a:rPr>
              <a:t>relies on the next </a:t>
            </a:r>
            <a:r>
              <a:rPr lang="en-US" sz="2400" b="1" dirty="0" smtClean="0">
                <a:solidFill>
                  <a:schemeClr val="accent1"/>
                </a:solidFill>
              </a:rPr>
              <a:t>lower layer </a:t>
            </a:r>
            <a:r>
              <a:rPr lang="en-US" sz="2400" b="1" dirty="0">
                <a:solidFill>
                  <a:schemeClr val="accent1"/>
                </a:solidFill>
              </a:rPr>
              <a:t>to perform more primitive functions and to conceal the details of </a:t>
            </a:r>
            <a:r>
              <a:rPr lang="en-US" sz="2400" b="1" dirty="0" smtClean="0">
                <a:solidFill>
                  <a:schemeClr val="accent1"/>
                </a:solidFill>
              </a:rPr>
              <a:t>those functions</a:t>
            </a:r>
            <a:r>
              <a:rPr lang="en-US" sz="2400" b="1" dirty="0">
                <a:solidFill>
                  <a:schemeClr val="accent1"/>
                </a:solidFill>
              </a:rPr>
              <a:t>. </a:t>
            </a:r>
            <a:endParaRPr lang="en-US" sz="2400" b="1" dirty="0" smtClean="0">
              <a:solidFill>
                <a:schemeClr val="accent1"/>
              </a:solidFill>
            </a:endParaRPr>
          </a:p>
          <a:p>
            <a:pPr marL="342900" indent="-342900">
              <a:buFont typeface="Arial" panose="020B0604020202020204" pitchFamily="34" charset="0"/>
              <a:buChar char="•"/>
            </a:pPr>
            <a:endParaRPr lang="en-US" sz="2400" b="1" dirty="0" smtClean="0">
              <a:solidFill>
                <a:schemeClr val="accent1"/>
              </a:solidFill>
            </a:endParaRPr>
          </a:p>
          <a:p>
            <a:pPr marL="342900" indent="-342900">
              <a:buFont typeface="Arial" panose="020B0604020202020204" pitchFamily="34" charset="0"/>
              <a:buChar char="•"/>
            </a:pPr>
            <a:r>
              <a:rPr lang="en-US" sz="2400" b="1" dirty="0" smtClean="0">
                <a:solidFill>
                  <a:schemeClr val="accent1"/>
                </a:solidFill>
              </a:rPr>
              <a:t>It </a:t>
            </a:r>
            <a:r>
              <a:rPr lang="en-US" sz="2400" b="1" dirty="0">
                <a:solidFill>
                  <a:schemeClr val="accent1"/>
                </a:solidFill>
              </a:rPr>
              <a:t>provides services to the next higher layer. </a:t>
            </a:r>
            <a:endParaRPr lang="en-US" sz="2400" b="1" dirty="0" smtClean="0">
              <a:solidFill>
                <a:schemeClr val="accent1"/>
              </a:solidFill>
            </a:endParaRPr>
          </a:p>
        </p:txBody>
      </p:sp>
      <p:sp>
        <p:nvSpPr>
          <p:cNvPr id="4" name="Date Placeholder 3"/>
          <p:cNvSpPr>
            <a:spLocks noGrp="1"/>
          </p:cNvSpPr>
          <p:nvPr>
            <p:ph type="dt" sz="half" idx="10"/>
          </p:nvPr>
        </p:nvSpPr>
        <p:spPr/>
        <p:txBody>
          <a:bodyPr/>
          <a:lstStyle/>
          <a:p>
            <a:fld id="{70A8A81F-33B3-4205-85BA-A705FA878E37}"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47</a:t>
            </a:fld>
            <a:endParaRPr lang="en-US"/>
          </a:p>
        </p:txBody>
      </p:sp>
    </p:spTree>
    <p:extLst>
      <p:ext uri="{BB962C8B-B14F-4D97-AF65-F5344CB8AC3E}">
        <p14:creationId xmlns:p14="http://schemas.microsoft.com/office/powerpoint/2010/main" val="5313339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Structure of the I/O Function</a:t>
            </a:r>
            <a:endParaRPr lang="en-US" dirty="0"/>
          </a:p>
        </p:txBody>
      </p:sp>
      <p:sp>
        <p:nvSpPr>
          <p:cNvPr id="3" name="Rectangle 2"/>
          <p:cNvSpPr/>
          <p:nvPr/>
        </p:nvSpPr>
        <p:spPr>
          <a:xfrm>
            <a:off x="685800" y="1219200"/>
            <a:ext cx="7848600" cy="2677656"/>
          </a:xfrm>
          <a:prstGeom prst="rect">
            <a:avLst/>
          </a:prstGeom>
        </p:spPr>
        <p:txBody>
          <a:bodyPr wrap="square">
            <a:spAutoFit/>
          </a:bodyPr>
          <a:lstStyle/>
          <a:p>
            <a:r>
              <a:rPr lang="en-US" sz="2400" dirty="0" smtClean="0"/>
              <a:t>Hierarchical Approach-</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Ideally</a:t>
            </a:r>
            <a:r>
              <a:rPr lang="en-US" sz="2400" dirty="0"/>
              <a:t>, the layers </a:t>
            </a:r>
            <a:r>
              <a:rPr lang="en-US" sz="2400" dirty="0" smtClean="0"/>
              <a:t>should be </a:t>
            </a:r>
            <a:r>
              <a:rPr lang="en-US" sz="2400" dirty="0"/>
              <a:t>defined so that </a:t>
            </a:r>
            <a:r>
              <a:rPr lang="en-US" sz="2400" dirty="0">
                <a:solidFill>
                  <a:schemeClr val="accent1"/>
                </a:solidFill>
              </a:rPr>
              <a:t>changes in one layer do not require changes in other </a:t>
            </a:r>
            <a:r>
              <a:rPr lang="en-US" sz="2400" dirty="0" smtClean="0">
                <a:solidFill>
                  <a:schemeClr val="accent1"/>
                </a:solidFill>
              </a:rPr>
              <a:t>layers.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Decomposed </a:t>
            </a:r>
            <a:r>
              <a:rPr lang="en-US" sz="2400" dirty="0"/>
              <a:t>one problem into a number of more </a:t>
            </a:r>
            <a:r>
              <a:rPr lang="en-US" sz="2400" dirty="0" smtClean="0"/>
              <a:t>manageable sub problems</a:t>
            </a:r>
            <a:r>
              <a:rPr lang="en-US" sz="2400" dirty="0"/>
              <a:t>.</a:t>
            </a:r>
            <a:endParaRPr lang="en-US" sz="2400" b="1" dirty="0">
              <a:solidFill>
                <a:srgbClr val="0070C0"/>
              </a:solidFill>
            </a:endParaRPr>
          </a:p>
        </p:txBody>
      </p:sp>
      <p:sp>
        <p:nvSpPr>
          <p:cNvPr id="4" name="Date Placeholder 3"/>
          <p:cNvSpPr>
            <a:spLocks noGrp="1"/>
          </p:cNvSpPr>
          <p:nvPr>
            <p:ph type="dt" sz="half" idx="10"/>
          </p:nvPr>
        </p:nvSpPr>
        <p:spPr/>
        <p:txBody>
          <a:bodyPr/>
          <a:lstStyle/>
          <a:p>
            <a:fld id="{0CDF2A4B-67B8-4B83-9517-0F2C222080DA}"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48</a:t>
            </a:fld>
            <a:endParaRPr lang="en-US"/>
          </a:p>
        </p:txBody>
      </p:sp>
    </p:spTree>
    <p:extLst>
      <p:ext uri="{BB962C8B-B14F-4D97-AF65-F5344CB8AC3E}">
        <p14:creationId xmlns:p14="http://schemas.microsoft.com/office/powerpoint/2010/main" val="3853595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855"/>
            <a:ext cx="8229600" cy="334962"/>
          </a:xfrm>
        </p:spPr>
        <p:txBody>
          <a:bodyPr>
            <a:noAutofit/>
          </a:bodyPr>
          <a:lstStyle/>
          <a:p>
            <a:r>
              <a:rPr lang="en-US" sz="3200" b="1" dirty="0"/>
              <a:t>Logical Structure of the I/O Function</a:t>
            </a:r>
            <a:endParaRPr lang="en-US" sz="3200" dirty="0"/>
          </a:p>
        </p:txBody>
      </p:sp>
      <p:sp>
        <p:nvSpPr>
          <p:cNvPr id="3" name="Rectangle 2"/>
          <p:cNvSpPr/>
          <p:nvPr/>
        </p:nvSpPr>
        <p:spPr>
          <a:xfrm>
            <a:off x="651164" y="457200"/>
            <a:ext cx="7848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t>The Hierarchy/Logical Structure for I/O </a:t>
            </a:r>
          </a:p>
          <a:p>
            <a:pPr marL="342900" indent="-342900">
              <a:buFont typeface="Arial" panose="020B0604020202020204" pitchFamily="34" charset="0"/>
              <a:buChar char="•"/>
            </a:pPr>
            <a:r>
              <a:rPr lang="en-US" sz="2000" dirty="0"/>
              <a:t>The details of the organization </a:t>
            </a:r>
            <a:r>
              <a:rPr lang="en-US" sz="2000" dirty="0" smtClean="0"/>
              <a:t>will depend on </a:t>
            </a:r>
            <a:r>
              <a:rPr lang="en-US" sz="2000" dirty="0"/>
              <a:t>type of device and the </a:t>
            </a:r>
            <a:r>
              <a:rPr lang="en-US" sz="2000" dirty="0" smtClean="0"/>
              <a:t>application</a:t>
            </a:r>
          </a:p>
          <a:p>
            <a:pPr marL="342900" indent="-342900">
              <a:buFont typeface="Arial" panose="020B0604020202020204" pitchFamily="34" charset="0"/>
              <a:buChar char="•"/>
            </a:pPr>
            <a:r>
              <a:rPr lang="en-US" sz="2000" dirty="0"/>
              <a:t>M</a:t>
            </a:r>
            <a:r>
              <a:rPr lang="en-US" sz="2000" dirty="0" smtClean="0"/>
              <a:t>ost </a:t>
            </a:r>
            <a:r>
              <a:rPr lang="en-US" sz="2000" dirty="0"/>
              <a:t>operating systems approach I/O in </a:t>
            </a:r>
            <a:r>
              <a:rPr lang="en-US" sz="2000" b="1" dirty="0" smtClean="0">
                <a:solidFill>
                  <a:schemeClr val="accent1"/>
                </a:solidFill>
              </a:rPr>
              <a:t>approximately this </a:t>
            </a:r>
            <a:r>
              <a:rPr lang="en-US" sz="2000" b="1" dirty="0">
                <a:solidFill>
                  <a:schemeClr val="accent1"/>
                </a:solidFill>
              </a:rPr>
              <a:t>way.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4" y="1780639"/>
            <a:ext cx="8763000" cy="4772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71931636-BBAC-4716-9BB9-6B222B690B4A}"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49</a:t>
            </a:fld>
            <a:endParaRPr lang="en-US"/>
          </a:p>
        </p:txBody>
      </p:sp>
    </p:spTree>
    <p:extLst>
      <p:ext uri="{BB962C8B-B14F-4D97-AF65-F5344CB8AC3E}">
        <p14:creationId xmlns:p14="http://schemas.microsoft.com/office/powerpoint/2010/main" val="11780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1675" y="114300"/>
            <a:ext cx="7985125" cy="576263"/>
          </a:xfrm>
        </p:spPr>
        <p:txBody>
          <a:bodyPr>
            <a:normAutofit fontScale="90000"/>
          </a:bodyPr>
          <a:lstStyle/>
          <a:p>
            <a:pPr eaLnBrk="1" hangingPunct="1"/>
            <a:r>
              <a:rPr lang="en-US" altLang="en-US" dirty="0" smtClean="0"/>
              <a:t>I/O Hardware</a:t>
            </a:r>
          </a:p>
        </p:txBody>
      </p:sp>
      <p:sp>
        <p:nvSpPr>
          <p:cNvPr id="7171" name="Rectangle 3"/>
          <p:cNvSpPr>
            <a:spLocks noGrp="1" noChangeArrowheads="1"/>
          </p:cNvSpPr>
          <p:nvPr>
            <p:ph type="body" idx="1"/>
          </p:nvPr>
        </p:nvSpPr>
        <p:spPr>
          <a:xfrm>
            <a:off x="820738" y="1055688"/>
            <a:ext cx="7586662" cy="5018087"/>
          </a:xfrm>
        </p:spPr>
        <p:txBody>
          <a:bodyPr>
            <a:noAutofit/>
          </a:bodyPr>
          <a:lstStyle/>
          <a:p>
            <a:r>
              <a:rPr lang="en-US" altLang="en-US" sz="2400" dirty="0" smtClean="0"/>
              <a:t>Incredible variety of I/O devices</a:t>
            </a:r>
          </a:p>
          <a:p>
            <a:pPr lvl="1"/>
            <a:r>
              <a:rPr lang="en-US" altLang="en-US" sz="2400" b="1" dirty="0" smtClean="0">
                <a:solidFill>
                  <a:schemeClr val="accent1"/>
                </a:solidFill>
              </a:rPr>
              <a:t>Transmission devices/</a:t>
            </a:r>
            <a:r>
              <a:rPr lang="en-US" sz="2400" b="1" dirty="0" smtClean="0">
                <a:solidFill>
                  <a:schemeClr val="accent1"/>
                </a:solidFill>
              </a:rPr>
              <a:t>Communication</a:t>
            </a:r>
          </a:p>
          <a:p>
            <a:pPr lvl="2"/>
            <a:r>
              <a:rPr lang="en-US" dirty="0" smtClean="0"/>
              <a:t>Suitable </a:t>
            </a:r>
            <a:r>
              <a:rPr lang="en-US" dirty="0"/>
              <a:t>for communicating with remote </a:t>
            </a:r>
            <a:r>
              <a:rPr lang="en-US" dirty="0" smtClean="0"/>
              <a:t>devices</a:t>
            </a:r>
          </a:p>
          <a:p>
            <a:pPr lvl="2"/>
            <a:r>
              <a:rPr lang="en-US" altLang="en-US" dirty="0" smtClean="0"/>
              <a:t>network cards</a:t>
            </a:r>
          </a:p>
          <a:p>
            <a:pPr lvl="2"/>
            <a:r>
              <a:rPr lang="en-US" altLang="en-US" dirty="0" smtClean="0"/>
              <a:t>modems</a:t>
            </a:r>
          </a:p>
          <a:p>
            <a:pPr lvl="1"/>
            <a:r>
              <a:rPr lang="en-US" altLang="en-US" sz="2400" b="1" dirty="0" smtClean="0">
                <a:solidFill>
                  <a:schemeClr val="accent1"/>
                </a:solidFill>
              </a:rPr>
              <a:t>Human-interface/Human Readable</a:t>
            </a:r>
          </a:p>
          <a:p>
            <a:pPr lvl="2"/>
            <a:r>
              <a:rPr lang="en-US" altLang="en-US" dirty="0" smtClean="0"/>
              <a:t>Suitable for communicating with the user</a:t>
            </a:r>
          </a:p>
          <a:p>
            <a:pPr lvl="2"/>
            <a:r>
              <a:rPr lang="en-US" dirty="0" smtClean="0"/>
              <a:t>Terminals i.e. Screen</a:t>
            </a:r>
            <a:r>
              <a:rPr lang="en-US" dirty="0"/>
              <a:t>, video </a:t>
            </a:r>
            <a:r>
              <a:rPr lang="en-US" dirty="0" smtClean="0"/>
              <a:t>display</a:t>
            </a:r>
          </a:p>
          <a:p>
            <a:pPr lvl="2"/>
            <a:r>
              <a:rPr lang="en-US" dirty="0" smtClean="0"/>
              <a:t>Keyboard</a:t>
            </a:r>
            <a:r>
              <a:rPr lang="en-US" dirty="0"/>
              <a:t>, </a:t>
            </a:r>
            <a:endParaRPr lang="en-US" dirty="0" smtClean="0"/>
          </a:p>
          <a:p>
            <a:pPr lvl="2"/>
            <a:r>
              <a:rPr lang="en-US" dirty="0" smtClean="0"/>
              <a:t>Mouse,</a:t>
            </a:r>
            <a:r>
              <a:rPr lang="en-US" dirty="0"/>
              <a:t> </a:t>
            </a:r>
            <a:endParaRPr lang="en-US" dirty="0" smtClean="0"/>
          </a:p>
          <a:p>
            <a:pPr lvl="2"/>
            <a:r>
              <a:rPr lang="en-US" dirty="0" smtClean="0"/>
              <a:t>Printers</a:t>
            </a:r>
          </a:p>
        </p:txBody>
      </p:sp>
      <p:sp>
        <p:nvSpPr>
          <p:cNvPr id="2" name="Date Placeholder 1"/>
          <p:cNvSpPr>
            <a:spLocks noGrp="1"/>
          </p:cNvSpPr>
          <p:nvPr>
            <p:ph type="dt" sz="half" idx="10"/>
          </p:nvPr>
        </p:nvSpPr>
        <p:spPr/>
        <p:txBody>
          <a:bodyPr/>
          <a:lstStyle/>
          <a:p>
            <a:fld id="{791FBD89-7081-4D4B-A692-90A5E45A3321}"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BF891C86-C030-48BB-AD24-5C827D1B826C}" type="slidenum">
              <a:rPr lang="en-US" smtClean="0"/>
              <a:t>5</a:t>
            </a:fld>
            <a:endParaRPr lang="en-US"/>
          </a:p>
        </p:txBody>
      </p:sp>
    </p:spTree>
    <p:extLst>
      <p:ext uri="{BB962C8B-B14F-4D97-AF65-F5344CB8AC3E}">
        <p14:creationId xmlns:p14="http://schemas.microsoft.com/office/powerpoint/2010/main" val="5610994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Structure of the I/O Function</a:t>
            </a:r>
            <a:endParaRPr lang="en-US" dirty="0"/>
          </a:p>
        </p:txBody>
      </p:sp>
      <p:sp>
        <p:nvSpPr>
          <p:cNvPr id="3" name="Rectangle 2"/>
          <p:cNvSpPr/>
          <p:nvPr/>
        </p:nvSpPr>
        <p:spPr>
          <a:xfrm>
            <a:off x="228600" y="1752600"/>
            <a:ext cx="4800600" cy="2308324"/>
          </a:xfrm>
          <a:prstGeom prst="rect">
            <a:avLst/>
          </a:prstGeom>
        </p:spPr>
        <p:txBody>
          <a:bodyPr wrap="square">
            <a:spAutoFit/>
          </a:bodyPr>
          <a:lstStyle/>
          <a:p>
            <a:r>
              <a:rPr lang="en-US" sz="2400" b="1" dirty="0"/>
              <a:t>Logical I/O: </a:t>
            </a:r>
            <a:endParaRPr lang="en-US" sz="2400" b="1" dirty="0" smtClean="0"/>
          </a:p>
          <a:p>
            <a:pPr marL="342900" indent="-342900">
              <a:buFont typeface="Arial" panose="020B0604020202020204" pitchFamily="34" charset="0"/>
              <a:buChar char="•"/>
            </a:pPr>
            <a:r>
              <a:rPr lang="en-US" sz="2400" dirty="0" smtClean="0"/>
              <a:t>Deals </a:t>
            </a:r>
            <a:r>
              <a:rPr lang="en-US" sz="2400" dirty="0"/>
              <a:t>with the </a:t>
            </a:r>
            <a:r>
              <a:rPr lang="en-US" sz="2400" b="1" dirty="0">
                <a:solidFill>
                  <a:srgbClr val="0070C0"/>
                </a:solidFill>
              </a:rPr>
              <a:t>device as a logical resource</a:t>
            </a:r>
          </a:p>
          <a:p>
            <a:pPr marL="342900" indent="-342900">
              <a:buFont typeface="Arial" panose="020B0604020202020204" pitchFamily="34" charset="0"/>
              <a:buChar char="•"/>
            </a:pPr>
            <a:r>
              <a:rPr lang="en-US" sz="2400" b="1" dirty="0" smtClean="0">
                <a:solidFill>
                  <a:srgbClr val="0070C0"/>
                </a:solidFill>
              </a:rPr>
              <a:t>Not </a:t>
            </a:r>
            <a:r>
              <a:rPr lang="en-US" sz="2400" b="1" dirty="0">
                <a:solidFill>
                  <a:srgbClr val="0070C0"/>
                </a:solidFill>
              </a:rPr>
              <a:t>concerned </a:t>
            </a:r>
            <a:r>
              <a:rPr lang="en-US" sz="2400" dirty="0"/>
              <a:t>with the details of actually </a:t>
            </a:r>
            <a:r>
              <a:rPr lang="en-US" sz="2400" b="1" dirty="0">
                <a:solidFill>
                  <a:srgbClr val="0070C0"/>
                </a:solidFill>
              </a:rPr>
              <a:t>controlling the device. </a:t>
            </a:r>
            <a:endParaRPr lang="en-US" sz="2400" b="1" dirty="0" smtClean="0">
              <a:solidFill>
                <a:srgbClr val="0070C0"/>
              </a:solidFill>
            </a:endParaRPr>
          </a:p>
          <a:p>
            <a:pPr marL="342900" indent="-342900">
              <a:buFont typeface="Arial" panose="020B0604020202020204" pitchFamily="34" charset="0"/>
              <a:buChar char="•"/>
            </a:pPr>
            <a:endParaRPr lang="en-US" sz="2400" b="1" dirty="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191491"/>
            <a:ext cx="39243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90247D4F-6AB7-4A84-A37B-1CF0966AABC2}"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50</a:t>
            </a:fld>
            <a:endParaRPr lang="en-US"/>
          </a:p>
        </p:txBody>
      </p:sp>
    </p:spTree>
    <p:extLst>
      <p:ext uri="{BB962C8B-B14F-4D97-AF65-F5344CB8AC3E}">
        <p14:creationId xmlns:p14="http://schemas.microsoft.com/office/powerpoint/2010/main" val="20224576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Structure of the I/O Function</a:t>
            </a:r>
            <a:endParaRPr lang="en-US" dirty="0"/>
          </a:p>
        </p:txBody>
      </p:sp>
      <p:sp>
        <p:nvSpPr>
          <p:cNvPr id="3" name="Rectangle 2"/>
          <p:cNvSpPr/>
          <p:nvPr/>
        </p:nvSpPr>
        <p:spPr>
          <a:xfrm>
            <a:off x="242455" y="1676400"/>
            <a:ext cx="4800600" cy="3416320"/>
          </a:xfrm>
          <a:prstGeom prst="rect">
            <a:avLst/>
          </a:prstGeom>
        </p:spPr>
        <p:txBody>
          <a:bodyPr wrap="square">
            <a:spAutoFit/>
          </a:bodyPr>
          <a:lstStyle/>
          <a:p>
            <a:r>
              <a:rPr lang="en-US" sz="2400" b="1" dirty="0"/>
              <a:t>Logical I/O: </a:t>
            </a:r>
            <a:endParaRPr lang="en-US" sz="2400" b="1" dirty="0" smtClean="0"/>
          </a:p>
          <a:p>
            <a:pPr marL="342900" indent="-342900">
              <a:buFont typeface="Arial" panose="020B0604020202020204" pitchFamily="34" charset="0"/>
              <a:buChar char="•"/>
            </a:pPr>
            <a:r>
              <a:rPr lang="en-US" sz="2400" dirty="0" smtClean="0"/>
              <a:t>Concerned </a:t>
            </a:r>
            <a:r>
              <a:rPr lang="en-US" sz="2400" dirty="0"/>
              <a:t>with managing general I/O functions on </a:t>
            </a:r>
            <a:r>
              <a:rPr lang="en-US" sz="2400" dirty="0" smtClean="0"/>
              <a:t>behalf of </a:t>
            </a:r>
            <a:r>
              <a:rPr lang="en-US" sz="2400" dirty="0"/>
              <a:t>user processes, </a:t>
            </a:r>
            <a:endParaRPr lang="en-US" sz="2400" dirty="0" smtClean="0"/>
          </a:p>
          <a:p>
            <a:pPr marL="800100" lvl="1" indent="-342900">
              <a:buFont typeface="Arial" panose="020B0604020202020204" pitchFamily="34" charset="0"/>
              <a:buChar char="•"/>
            </a:pPr>
            <a:r>
              <a:rPr lang="en-US" sz="2400" dirty="0" smtClean="0"/>
              <a:t>allowing </a:t>
            </a:r>
            <a:r>
              <a:rPr lang="en-US" sz="2400" dirty="0"/>
              <a:t>them to deal with the device in </a:t>
            </a:r>
            <a:r>
              <a:rPr lang="en-US" sz="2400" dirty="0" smtClean="0"/>
              <a:t> terms </a:t>
            </a:r>
            <a:r>
              <a:rPr lang="en-US" sz="2400" dirty="0"/>
              <a:t>of </a:t>
            </a:r>
            <a:r>
              <a:rPr lang="en-US" sz="2400" b="1" dirty="0">
                <a:solidFill>
                  <a:srgbClr val="0070C0"/>
                </a:solidFill>
              </a:rPr>
              <a:t>a </a:t>
            </a:r>
            <a:r>
              <a:rPr lang="en-US" sz="2400" b="1" dirty="0" smtClean="0">
                <a:solidFill>
                  <a:srgbClr val="0070C0"/>
                </a:solidFill>
              </a:rPr>
              <a:t>device identifier</a:t>
            </a:r>
            <a:r>
              <a:rPr lang="en-US" sz="2400" dirty="0" smtClean="0"/>
              <a:t> </a:t>
            </a:r>
          </a:p>
          <a:p>
            <a:pPr marL="800100" lvl="1" indent="-342900">
              <a:buFont typeface="Arial" panose="020B0604020202020204" pitchFamily="34" charset="0"/>
              <a:buChar char="•"/>
            </a:pPr>
            <a:r>
              <a:rPr lang="en-US" sz="2400" b="1" dirty="0" smtClean="0">
                <a:solidFill>
                  <a:srgbClr val="0070C0"/>
                </a:solidFill>
              </a:rPr>
              <a:t>simple </a:t>
            </a:r>
            <a:r>
              <a:rPr lang="en-US" sz="2400" b="1" dirty="0">
                <a:solidFill>
                  <a:srgbClr val="0070C0"/>
                </a:solidFill>
              </a:rPr>
              <a:t>commands such as open, close, read, and </a:t>
            </a:r>
            <a:r>
              <a:rPr lang="en-US" sz="2400" b="1" dirty="0" smtClean="0">
                <a:solidFill>
                  <a:srgbClr val="0070C0"/>
                </a:solidFill>
              </a:rPr>
              <a:t>write</a:t>
            </a:r>
            <a:endParaRPr lang="en-US" sz="2400" b="1" dirty="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191491"/>
            <a:ext cx="39243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D4DC104B-5211-4DFE-9A26-FBE4CBEBE00C}"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51</a:t>
            </a:fld>
            <a:endParaRPr lang="en-US"/>
          </a:p>
        </p:txBody>
      </p:sp>
    </p:spTree>
    <p:extLst>
      <p:ext uri="{BB962C8B-B14F-4D97-AF65-F5344CB8AC3E}">
        <p14:creationId xmlns:p14="http://schemas.microsoft.com/office/powerpoint/2010/main" val="6804394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Structure of the I/O Function</a:t>
            </a:r>
            <a:endParaRPr lang="en-US" dirty="0"/>
          </a:p>
        </p:txBody>
      </p:sp>
      <p:sp>
        <p:nvSpPr>
          <p:cNvPr id="3" name="Rectangle 2"/>
          <p:cNvSpPr/>
          <p:nvPr/>
        </p:nvSpPr>
        <p:spPr>
          <a:xfrm>
            <a:off x="685800" y="1600200"/>
            <a:ext cx="4343400" cy="3785652"/>
          </a:xfrm>
          <a:prstGeom prst="rect">
            <a:avLst/>
          </a:prstGeom>
        </p:spPr>
        <p:txBody>
          <a:bodyPr wrap="square">
            <a:spAutoFit/>
          </a:bodyPr>
          <a:lstStyle/>
          <a:p>
            <a:r>
              <a:rPr lang="en-US" sz="2400" b="1" dirty="0" smtClean="0"/>
              <a:t>Device </a:t>
            </a:r>
            <a:r>
              <a:rPr lang="en-US" sz="2400" b="1" dirty="0"/>
              <a:t>I/O: </a:t>
            </a:r>
            <a:endParaRPr lang="en-US" sz="2400" b="1" dirty="0" smtClean="0"/>
          </a:p>
          <a:p>
            <a:pPr marL="342900" indent="-342900">
              <a:buFont typeface="Arial" panose="020B0604020202020204" pitchFamily="34" charset="0"/>
              <a:buChar char="•"/>
            </a:pPr>
            <a:r>
              <a:rPr lang="en-US" sz="2400" dirty="0" smtClean="0"/>
              <a:t>The </a:t>
            </a:r>
            <a:r>
              <a:rPr lang="en-US" sz="2400" dirty="0"/>
              <a:t>requested </a:t>
            </a:r>
            <a:r>
              <a:rPr lang="en-US" sz="2400" b="1" dirty="0">
                <a:solidFill>
                  <a:srgbClr val="0070C0"/>
                </a:solidFill>
              </a:rPr>
              <a:t>operations </a:t>
            </a:r>
            <a:r>
              <a:rPr lang="en-US" sz="2400" dirty="0"/>
              <a:t>and data (buffered characters, </a:t>
            </a:r>
            <a:r>
              <a:rPr lang="en-US" sz="2400" dirty="0" smtClean="0"/>
              <a:t>records, etc</a:t>
            </a:r>
            <a:r>
              <a:rPr lang="en-US" sz="2400" dirty="0"/>
              <a:t>.) </a:t>
            </a:r>
            <a:r>
              <a:rPr lang="en-US" sz="2400" b="1" dirty="0">
                <a:solidFill>
                  <a:srgbClr val="0070C0"/>
                </a:solidFill>
              </a:rPr>
              <a:t>are converted </a:t>
            </a:r>
            <a:r>
              <a:rPr lang="en-US" sz="2400" dirty="0"/>
              <a:t>into </a:t>
            </a:r>
            <a:endParaRPr lang="en-US" sz="2400" dirty="0" smtClean="0"/>
          </a:p>
          <a:p>
            <a:pPr marL="800100" lvl="1" indent="-342900">
              <a:buFont typeface="Arial" panose="020B0604020202020204" pitchFamily="34" charset="0"/>
              <a:buChar char="•"/>
            </a:pPr>
            <a:r>
              <a:rPr lang="en-US" sz="2400" b="1" dirty="0" smtClean="0">
                <a:solidFill>
                  <a:srgbClr val="0070C0"/>
                </a:solidFill>
              </a:rPr>
              <a:t>appropriate </a:t>
            </a:r>
            <a:r>
              <a:rPr lang="en-US" sz="2400" b="1" dirty="0">
                <a:solidFill>
                  <a:srgbClr val="0070C0"/>
                </a:solidFill>
              </a:rPr>
              <a:t>sequences of I/O instructions</a:t>
            </a:r>
            <a:r>
              <a:rPr lang="en-US" sz="2400" dirty="0"/>
              <a:t>, </a:t>
            </a:r>
            <a:endParaRPr lang="en-US" sz="2400" dirty="0" smtClean="0"/>
          </a:p>
          <a:p>
            <a:pPr marL="800100" lvl="1" indent="-342900">
              <a:buFont typeface="Arial" panose="020B0604020202020204" pitchFamily="34" charset="0"/>
              <a:buChar char="•"/>
            </a:pPr>
            <a:r>
              <a:rPr lang="en-US" sz="2400" dirty="0" smtClean="0"/>
              <a:t>channel commands</a:t>
            </a:r>
            <a:r>
              <a:rPr lang="en-US" sz="2400" dirty="0"/>
              <a:t>, </a:t>
            </a:r>
            <a:endParaRPr lang="en-US" sz="2400" dirty="0" smtClean="0"/>
          </a:p>
          <a:p>
            <a:pPr marL="800100" lvl="1" indent="-342900">
              <a:buFont typeface="Arial" panose="020B0604020202020204" pitchFamily="34" charset="0"/>
              <a:buChar char="•"/>
            </a:pPr>
            <a:r>
              <a:rPr lang="en-US" sz="2400" b="1" dirty="0" smtClean="0">
                <a:solidFill>
                  <a:schemeClr val="accent1"/>
                </a:solidFill>
              </a:rPr>
              <a:t>controller orders</a:t>
            </a:r>
          </a:p>
          <a:p>
            <a:pPr marL="342900" indent="-342900">
              <a:buFont typeface="Arial" panose="020B0604020202020204" pitchFamily="34" charset="0"/>
              <a:buChar char="•"/>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191491"/>
            <a:ext cx="39243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BE2CBD8B-009E-411D-B7B1-06BF1C40FD20}"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52</a:t>
            </a:fld>
            <a:endParaRPr lang="en-US"/>
          </a:p>
        </p:txBody>
      </p:sp>
    </p:spTree>
    <p:extLst>
      <p:ext uri="{BB962C8B-B14F-4D97-AF65-F5344CB8AC3E}">
        <p14:creationId xmlns:p14="http://schemas.microsoft.com/office/powerpoint/2010/main" val="2513285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Structure of the I/O Function</a:t>
            </a:r>
            <a:endParaRPr lang="en-US" dirty="0"/>
          </a:p>
        </p:txBody>
      </p:sp>
      <p:sp>
        <p:nvSpPr>
          <p:cNvPr id="3" name="Rectangle 2"/>
          <p:cNvSpPr/>
          <p:nvPr/>
        </p:nvSpPr>
        <p:spPr>
          <a:xfrm>
            <a:off x="685800" y="1828202"/>
            <a:ext cx="4343400" cy="1200329"/>
          </a:xfrm>
          <a:prstGeom prst="rect">
            <a:avLst/>
          </a:prstGeom>
        </p:spPr>
        <p:txBody>
          <a:bodyPr wrap="square">
            <a:spAutoFit/>
          </a:bodyPr>
          <a:lstStyle/>
          <a:p>
            <a:r>
              <a:rPr lang="en-US" sz="2400" b="1" dirty="0" smtClean="0"/>
              <a:t>Device </a:t>
            </a:r>
            <a:r>
              <a:rPr lang="en-US" sz="2400" b="1" dirty="0"/>
              <a:t>I/O: </a:t>
            </a:r>
            <a:endParaRPr lang="en-US" sz="2400" b="1" dirty="0" smtClean="0"/>
          </a:p>
          <a:p>
            <a:pPr marL="342900" indent="-342900">
              <a:buFont typeface="Arial" panose="020B0604020202020204" pitchFamily="34" charset="0"/>
              <a:buChar char="•"/>
            </a:pPr>
            <a:r>
              <a:rPr lang="en-US" sz="2400" b="1" dirty="0" smtClean="0">
                <a:solidFill>
                  <a:srgbClr val="0070C0"/>
                </a:solidFill>
              </a:rPr>
              <a:t>Buffering </a:t>
            </a:r>
            <a:r>
              <a:rPr lang="en-US" sz="2400" b="1" dirty="0">
                <a:solidFill>
                  <a:srgbClr val="0070C0"/>
                </a:solidFill>
              </a:rPr>
              <a:t>techniques may be used to </a:t>
            </a:r>
            <a:r>
              <a:rPr lang="en-US" sz="2400" b="1" dirty="0" smtClean="0">
                <a:solidFill>
                  <a:srgbClr val="0070C0"/>
                </a:solidFill>
              </a:rPr>
              <a:t>improve utilization</a:t>
            </a:r>
            <a:endParaRPr lang="en-US" sz="2400" b="1" dirty="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191491"/>
            <a:ext cx="39243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CF0EB2D4-192D-4701-ADB4-EE22C12BDDB9}"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53</a:t>
            </a:fld>
            <a:endParaRPr lang="en-US"/>
          </a:p>
        </p:txBody>
      </p:sp>
    </p:spTree>
    <p:extLst>
      <p:ext uri="{BB962C8B-B14F-4D97-AF65-F5344CB8AC3E}">
        <p14:creationId xmlns:p14="http://schemas.microsoft.com/office/powerpoint/2010/main" val="34430442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Structure of the I/O Function</a:t>
            </a:r>
            <a:endParaRPr lang="en-US" dirty="0"/>
          </a:p>
        </p:txBody>
      </p:sp>
      <p:sp>
        <p:nvSpPr>
          <p:cNvPr id="3" name="Rectangle 2"/>
          <p:cNvSpPr/>
          <p:nvPr/>
        </p:nvSpPr>
        <p:spPr>
          <a:xfrm>
            <a:off x="381000" y="1676400"/>
            <a:ext cx="4343400" cy="3046988"/>
          </a:xfrm>
          <a:prstGeom prst="rect">
            <a:avLst/>
          </a:prstGeom>
        </p:spPr>
        <p:txBody>
          <a:bodyPr wrap="square">
            <a:spAutoFit/>
          </a:bodyPr>
          <a:lstStyle/>
          <a:p>
            <a:r>
              <a:rPr lang="en-US" sz="2000" dirty="0" smtClean="0"/>
              <a:t> </a:t>
            </a:r>
            <a:r>
              <a:rPr lang="en-US" sz="2400" b="1" dirty="0"/>
              <a:t>Scheduling and control: </a:t>
            </a:r>
            <a:endParaRPr lang="en-US" sz="2400" b="1"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The </a:t>
            </a:r>
            <a:r>
              <a:rPr lang="en-US" sz="2400" dirty="0"/>
              <a:t>actual </a:t>
            </a:r>
            <a:r>
              <a:rPr lang="en-US" sz="2400" b="1" dirty="0">
                <a:solidFill>
                  <a:srgbClr val="0070C0"/>
                </a:solidFill>
              </a:rPr>
              <a:t>queueing and scheduling </a:t>
            </a:r>
            <a:r>
              <a:rPr lang="en-US" sz="2400" dirty="0"/>
              <a:t>of I/O </a:t>
            </a:r>
            <a:r>
              <a:rPr lang="en-US" sz="2400" dirty="0" smtClean="0"/>
              <a:t>operations occurs </a:t>
            </a:r>
            <a:r>
              <a:rPr lang="en-US" sz="2400" dirty="0"/>
              <a:t>at this layer, as well as the control of the operations. </a:t>
            </a:r>
            <a:endParaRPr lang="en-US" sz="2400" dirty="0" smtClean="0"/>
          </a:p>
          <a:p>
            <a:pPr marL="342900" indent="-342900">
              <a:buFont typeface="Arial" panose="020B0604020202020204" pitchFamily="34" charset="0"/>
              <a:buChar char="•"/>
            </a:pPr>
            <a:endParaRPr lang="en-US" sz="2400" b="1" dirty="0" smtClean="0">
              <a:solidFill>
                <a:srgbClr val="0070C0"/>
              </a:solidFill>
            </a:endParaRPr>
          </a:p>
          <a:p>
            <a:pPr marL="342900" indent="-342900">
              <a:buFont typeface="Arial" panose="020B0604020202020204" pitchFamily="34" charset="0"/>
              <a:buChar char="•"/>
            </a:pPr>
            <a:r>
              <a:rPr lang="en-US" sz="2400" b="1" dirty="0" smtClean="0">
                <a:solidFill>
                  <a:srgbClr val="0070C0"/>
                </a:solidFill>
              </a:rPr>
              <a:t>Interrupts </a:t>
            </a:r>
            <a:r>
              <a:rPr lang="en-US" sz="2400" b="1" dirty="0">
                <a:solidFill>
                  <a:srgbClr val="0070C0"/>
                </a:solidFill>
              </a:rPr>
              <a:t>are handled </a:t>
            </a:r>
            <a:endParaRPr lang="en-US" sz="2400" b="1" dirty="0" smtClean="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191491"/>
            <a:ext cx="39243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2BA19542-992B-41AE-BA07-1CA034C6E7DB}"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54</a:t>
            </a:fld>
            <a:endParaRPr lang="en-US"/>
          </a:p>
        </p:txBody>
      </p:sp>
    </p:spTree>
    <p:extLst>
      <p:ext uri="{BB962C8B-B14F-4D97-AF65-F5344CB8AC3E}">
        <p14:creationId xmlns:p14="http://schemas.microsoft.com/office/powerpoint/2010/main" val="36882270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Logical Structure of the I/O Function</a:t>
            </a:r>
            <a:endParaRPr lang="en-US" dirty="0"/>
          </a:p>
        </p:txBody>
      </p:sp>
      <p:sp>
        <p:nvSpPr>
          <p:cNvPr id="3" name="Rectangle 2"/>
          <p:cNvSpPr/>
          <p:nvPr/>
        </p:nvSpPr>
        <p:spPr>
          <a:xfrm>
            <a:off x="381000" y="1600200"/>
            <a:ext cx="4343400" cy="3416320"/>
          </a:xfrm>
          <a:prstGeom prst="rect">
            <a:avLst/>
          </a:prstGeom>
        </p:spPr>
        <p:txBody>
          <a:bodyPr wrap="square">
            <a:spAutoFit/>
          </a:bodyPr>
          <a:lstStyle/>
          <a:p>
            <a:r>
              <a:rPr lang="en-US" sz="2000" dirty="0" smtClean="0"/>
              <a:t> </a:t>
            </a:r>
            <a:r>
              <a:rPr lang="en-US" sz="2400" b="1" dirty="0"/>
              <a:t>Scheduling and control: </a:t>
            </a:r>
            <a:endParaRPr lang="en-US" sz="2400" b="1"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b="1" dirty="0" smtClean="0">
                <a:solidFill>
                  <a:schemeClr val="accent1"/>
                </a:solidFill>
              </a:rPr>
              <a:t>I/O </a:t>
            </a:r>
            <a:r>
              <a:rPr lang="en-US" sz="2400" b="1" dirty="0">
                <a:solidFill>
                  <a:schemeClr val="accent1"/>
                </a:solidFill>
              </a:rPr>
              <a:t>status </a:t>
            </a:r>
            <a:r>
              <a:rPr lang="en-US" sz="2400" dirty="0"/>
              <a:t>is collected and </a:t>
            </a:r>
            <a:r>
              <a:rPr lang="en-US" sz="2400" dirty="0" smtClean="0"/>
              <a:t>reported</a:t>
            </a: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Layer </a:t>
            </a:r>
            <a:r>
              <a:rPr lang="en-US" sz="2400" dirty="0"/>
              <a:t>of software that </a:t>
            </a:r>
            <a:r>
              <a:rPr lang="en-US" sz="2400" b="1" dirty="0">
                <a:solidFill>
                  <a:srgbClr val="0070C0"/>
                </a:solidFill>
              </a:rPr>
              <a:t>actually interacts with the I/O module </a:t>
            </a:r>
            <a:r>
              <a:rPr lang="en-US" sz="2400" dirty="0"/>
              <a:t>and hence </a:t>
            </a:r>
            <a:r>
              <a:rPr lang="en-US" sz="2400" dirty="0" smtClean="0"/>
              <a:t>the device hardware</a:t>
            </a:r>
            <a:endParaRPr lang="en-US" sz="2400" b="1" dirty="0">
              <a:solidFill>
                <a:srgbClr val="0070C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191491"/>
            <a:ext cx="39243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CC218E85-D95D-4388-8EA4-B703DFF873E5}"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55</a:t>
            </a:fld>
            <a:endParaRPr lang="en-US"/>
          </a:p>
        </p:txBody>
      </p:sp>
    </p:spTree>
    <p:extLst>
      <p:ext uri="{BB962C8B-B14F-4D97-AF65-F5344CB8AC3E}">
        <p14:creationId xmlns:p14="http://schemas.microsoft.com/office/powerpoint/2010/main" val="1721591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BUFFERING</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98" t="28175" r="31617" b="6250"/>
          <a:stretch/>
        </p:blipFill>
        <p:spPr bwMode="auto">
          <a:xfrm>
            <a:off x="533400" y="1524000"/>
            <a:ext cx="8153400" cy="479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0CF82B19-6D4A-4A1D-AE67-65A645286021}" type="datetime1">
              <a:rPr lang="en-US" smtClean="0"/>
              <a:t>10/19/2023</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BF891C86-C030-48BB-AD24-5C827D1B826C}" type="slidenum">
              <a:rPr lang="en-US" smtClean="0"/>
              <a:t>56</a:t>
            </a:fld>
            <a:endParaRPr lang="en-US"/>
          </a:p>
        </p:txBody>
      </p:sp>
    </p:spTree>
    <p:extLst>
      <p:ext uri="{BB962C8B-B14F-4D97-AF65-F5344CB8AC3E}">
        <p14:creationId xmlns:p14="http://schemas.microsoft.com/office/powerpoint/2010/main" val="26483087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BUFFERING</a:t>
            </a:r>
            <a:endParaRPr lang="en-US" dirty="0"/>
          </a:p>
        </p:txBody>
      </p:sp>
      <p:sp>
        <p:nvSpPr>
          <p:cNvPr id="3" name="Rectangle 2"/>
          <p:cNvSpPr/>
          <p:nvPr/>
        </p:nvSpPr>
        <p:spPr>
          <a:xfrm>
            <a:off x="533400" y="1524000"/>
            <a:ext cx="7772400" cy="2308324"/>
          </a:xfrm>
          <a:prstGeom prst="rect">
            <a:avLst/>
          </a:prstGeom>
        </p:spPr>
        <p:txBody>
          <a:bodyPr wrap="square">
            <a:spAutoFit/>
          </a:bodyPr>
          <a:lstStyle/>
          <a:p>
            <a:r>
              <a:rPr lang="en-US" sz="2400" b="1" dirty="0"/>
              <a:t>Single </a:t>
            </a:r>
            <a:r>
              <a:rPr lang="en-US" sz="2400" b="1" dirty="0" smtClean="0"/>
              <a:t>Buffer</a:t>
            </a:r>
          </a:p>
          <a:p>
            <a:pPr marL="285750" indent="-285750">
              <a:buFont typeface="Arial" panose="020B0604020202020204" pitchFamily="34" charset="0"/>
              <a:buChar char="•"/>
            </a:pPr>
            <a:r>
              <a:rPr lang="en-US" sz="2400" dirty="0"/>
              <a:t>The simplest type of support that the OS can provide </a:t>
            </a:r>
            <a:endParaRPr lang="en-US" sz="2400" dirty="0" smtClean="0"/>
          </a:p>
          <a:p>
            <a:pPr marL="285750" indent="-285750">
              <a:buFont typeface="Arial" panose="020B0604020202020204" pitchFamily="34" charset="0"/>
              <a:buChar char="•"/>
            </a:pPr>
            <a:r>
              <a:rPr lang="en-US" sz="2400" dirty="0" smtClean="0"/>
              <a:t>When </a:t>
            </a:r>
            <a:r>
              <a:rPr lang="en-US" sz="2400" dirty="0"/>
              <a:t>a user process issues an I/O request, </a:t>
            </a:r>
            <a:endParaRPr lang="en-US" sz="2400" dirty="0" smtClean="0"/>
          </a:p>
          <a:p>
            <a:pPr marL="742950" lvl="1" indent="-285750">
              <a:buFont typeface="Arial" panose="020B0604020202020204" pitchFamily="34" charset="0"/>
              <a:buChar char="•"/>
            </a:pPr>
            <a:r>
              <a:rPr lang="en-US" sz="2400" dirty="0" smtClean="0">
                <a:solidFill>
                  <a:srgbClr val="0070C0"/>
                </a:solidFill>
              </a:rPr>
              <a:t>the </a:t>
            </a:r>
            <a:r>
              <a:rPr lang="en-US" sz="2400" dirty="0">
                <a:solidFill>
                  <a:srgbClr val="0070C0"/>
                </a:solidFill>
              </a:rPr>
              <a:t>OS assigns a buffer in the </a:t>
            </a:r>
            <a:r>
              <a:rPr lang="en-US" sz="2400" dirty="0" smtClean="0">
                <a:solidFill>
                  <a:srgbClr val="0070C0"/>
                </a:solidFill>
              </a:rPr>
              <a:t>system portion</a:t>
            </a:r>
            <a:r>
              <a:rPr lang="en-US" sz="2400" dirty="0" smtClean="0"/>
              <a:t> </a:t>
            </a:r>
            <a:r>
              <a:rPr lang="en-US" sz="2400" dirty="0"/>
              <a:t>of main memory to the operation</a:t>
            </a:r>
            <a:r>
              <a:rPr lang="en-US" sz="2400" dirty="0" smtClean="0"/>
              <a:t>.</a:t>
            </a:r>
          </a:p>
          <a:p>
            <a:pPr marL="285750" indent="-285750">
              <a:buFont typeface="Arial" panose="020B0604020202020204" pitchFamily="34" charset="0"/>
              <a:buChar char="•"/>
            </a:pPr>
            <a:endParaRPr lang="en-US" sz="2400" b="1"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98" t="41865" r="31617" b="41143"/>
          <a:stretch/>
        </p:blipFill>
        <p:spPr bwMode="auto">
          <a:xfrm>
            <a:off x="2057400" y="3962400"/>
            <a:ext cx="47244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fld id="{3577909F-2998-4DF4-B9AD-E66557576C7F}"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57</a:t>
            </a:fld>
            <a:endParaRPr lang="en-US"/>
          </a:p>
        </p:txBody>
      </p:sp>
    </p:spTree>
    <p:extLst>
      <p:ext uri="{BB962C8B-B14F-4D97-AF65-F5344CB8AC3E}">
        <p14:creationId xmlns:p14="http://schemas.microsoft.com/office/powerpoint/2010/main" val="26446898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BUFFERING</a:t>
            </a:r>
            <a:endParaRPr lang="en-US" dirty="0"/>
          </a:p>
        </p:txBody>
      </p:sp>
      <p:sp>
        <p:nvSpPr>
          <p:cNvPr id="3" name="Rectangle 2"/>
          <p:cNvSpPr/>
          <p:nvPr/>
        </p:nvSpPr>
        <p:spPr>
          <a:xfrm>
            <a:off x="228600" y="1295400"/>
            <a:ext cx="8153400" cy="2677656"/>
          </a:xfrm>
          <a:prstGeom prst="rect">
            <a:avLst/>
          </a:prstGeom>
        </p:spPr>
        <p:txBody>
          <a:bodyPr wrap="square">
            <a:spAutoFit/>
          </a:bodyPr>
          <a:lstStyle/>
          <a:p>
            <a:r>
              <a:rPr lang="en-US" sz="2400" b="1" dirty="0"/>
              <a:t>Single </a:t>
            </a:r>
            <a:r>
              <a:rPr lang="en-US" sz="2400" b="1" dirty="0" smtClean="0"/>
              <a:t>Buffer</a:t>
            </a:r>
          </a:p>
          <a:p>
            <a:pPr marL="342900" indent="-342900">
              <a:buFont typeface="Arial" panose="020B0604020202020204" pitchFamily="34" charset="0"/>
              <a:buChar char="•"/>
            </a:pPr>
            <a:r>
              <a:rPr lang="en-US" sz="2400" dirty="0" smtClean="0"/>
              <a:t>Input </a:t>
            </a:r>
            <a:r>
              <a:rPr lang="en-US" sz="2400" dirty="0"/>
              <a:t>transfers are made to the system buffer.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When </a:t>
            </a:r>
            <a:r>
              <a:rPr lang="en-US" sz="2400" dirty="0"/>
              <a:t>the transfer </a:t>
            </a:r>
            <a:r>
              <a:rPr lang="en-US" sz="2400" dirty="0" smtClean="0"/>
              <a:t>is complete</a:t>
            </a:r>
            <a:r>
              <a:rPr lang="en-US" sz="2400" dirty="0"/>
              <a:t>, the </a:t>
            </a:r>
            <a:r>
              <a:rPr lang="en-US" sz="2400" dirty="0">
                <a:solidFill>
                  <a:srgbClr val="0070C0"/>
                </a:solidFill>
              </a:rPr>
              <a:t>process moves the block into user space </a:t>
            </a:r>
            <a:r>
              <a:rPr lang="en-US" sz="2400" dirty="0"/>
              <a:t>and immediately </a:t>
            </a:r>
            <a:r>
              <a:rPr lang="en-US" sz="2400" dirty="0" smtClean="0"/>
              <a:t>requests another </a:t>
            </a:r>
            <a:r>
              <a:rPr lang="en-US" sz="2400" dirty="0"/>
              <a:t>block.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It is called </a:t>
            </a:r>
            <a:r>
              <a:rPr lang="en-US" sz="2400" dirty="0" smtClean="0">
                <a:solidFill>
                  <a:srgbClr val="0070C0"/>
                </a:solidFill>
              </a:rPr>
              <a:t>reading ahead</a:t>
            </a:r>
            <a:r>
              <a:rPr lang="en-US" sz="2400" dirty="0" smtClean="0"/>
              <a:t>, or anticipated input; </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98" t="41865" r="31617" b="41143"/>
          <a:stretch/>
        </p:blipFill>
        <p:spPr bwMode="auto">
          <a:xfrm>
            <a:off x="1676400" y="4114800"/>
            <a:ext cx="51054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fld id="{4817A7BA-C60F-4359-94FB-48FB984120B4}"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58</a:t>
            </a:fld>
            <a:endParaRPr lang="en-US"/>
          </a:p>
        </p:txBody>
      </p:sp>
    </p:spTree>
    <p:extLst>
      <p:ext uri="{BB962C8B-B14F-4D97-AF65-F5344CB8AC3E}">
        <p14:creationId xmlns:p14="http://schemas.microsoft.com/office/powerpoint/2010/main" val="23615944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BUFFERING</a:t>
            </a:r>
            <a:endParaRPr lang="en-US" dirty="0"/>
          </a:p>
        </p:txBody>
      </p:sp>
      <p:sp>
        <p:nvSpPr>
          <p:cNvPr id="3" name="Rectangle 2"/>
          <p:cNvSpPr/>
          <p:nvPr/>
        </p:nvSpPr>
        <p:spPr>
          <a:xfrm>
            <a:off x="228600" y="1295400"/>
            <a:ext cx="8610600" cy="1938992"/>
          </a:xfrm>
          <a:prstGeom prst="rect">
            <a:avLst/>
          </a:prstGeom>
        </p:spPr>
        <p:txBody>
          <a:bodyPr wrap="square">
            <a:spAutoFit/>
          </a:bodyPr>
          <a:lstStyle/>
          <a:p>
            <a:r>
              <a:rPr lang="en-US" sz="2400" b="1" dirty="0"/>
              <a:t>Single </a:t>
            </a:r>
            <a:r>
              <a:rPr lang="en-US" sz="2400" b="1" dirty="0" smtClean="0"/>
              <a:t>Buffer</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Done </a:t>
            </a:r>
            <a:r>
              <a:rPr lang="en-US" sz="2400" dirty="0"/>
              <a:t>in </a:t>
            </a:r>
            <a:r>
              <a:rPr lang="en-US" sz="2400" dirty="0" smtClean="0"/>
              <a:t>the expectation </a:t>
            </a:r>
            <a:r>
              <a:rPr lang="en-US" sz="2400" dirty="0"/>
              <a:t>that the </a:t>
            </a:r>
            <a:r>
              <a:rPr lang="en-US" sz="2400" dirty="0">
                <a:solidFill>
                  <a:srgbClr val="0070C0"/>
                </a:solidFill>
              </a:rPr>
              <a:t>block will eventually be needed</a:t>
            </a:r>
            <a:r>
              <a:rPr lang="en-US" sz="2400" dirty="0" smtClean="0"/>
              <a:t>.</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This </a:t>
            </a:r>
            <a:r>
              <a:rPr lang="en-US" sz="2400" dirty="0"/>
              <a:t>approach </a:t>
            </a:r>
            <a:r>
              <a:rPr lang="en-US" sz="2400" dirty="0" smtClean="0"/>
              <a:t>provides </a:t>
            </a:r>
            <a:r>
              <a:rPr lang="en-US" sz="2400" dirty="0"/>
              <a:t>a speedup compared </a:t>
            </a:r>
            <a:r>
              <a:rPr lang="en-US" sz="2400" dirty="0" smtClean="0"/>
              <a:t>to no buffering</a:t>
            </a:r>
            <a:r>
              <a:rPr lang="en-US" sz="2400" dirty="0"/>
              <a:t>.</a:t>
            </a:r>
            <a:endParaRPr lang="en-US" sz="2400" b="1" dirty="0" smtClean="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98" t="41865" r="31617" b="41143"/>
          <a:stretch/>
        </p:blipFill>
        <p:spPr bwMode="auto">
          <a:xfrm>
            <a:off x="2057400" y="3962400"/>
            <a:ext cx="47244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fld id="{7066EBDD-E273-40A7-8212-284054B31823}"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59</a:t>
            </a:fld>
            <a:endParaRPr lang="en-US"/>
          </a:p>
        </p:txBody>
      </p:sp>
    </p:spTree>
    <p:extLst>
      <p:ext uri="{BB962C8B-B14F-4D97-AF65-F5344CB8AC3E}">
        <p14:creationId xmlns:p14="http://schemas.microsoft.com/office/powerpoint/2010/main" val="4119636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1675" y="114300"/>
            <a:ext cx="7985125" cy="576263"/>
          </a:xfrm>
        </p:spPr>
        <p:txBody>
          <a:bodyPr>
            <a:normAutofit fontScale="90000"/>
          </a:bodyPr>
          <a:lstStyle/>
          <a:p>
            <a:pPr eaLnBrk="1" hangingPunct="1"/>
            <a:r>
              <a:rPr lang="en-US" altLang="en-US" dirty="0" smtClean="0"/>
              <a:t>I/O Hardware</a:t>
            </a:r>
          </a:p>
        </p:txBody>
      </p:sp>
      <p:sp>
        <p:nvSpPr>
          <p:cNvPr id="7171" name="Rectangle 3"/>
          <p:cNvSpPr>
            <a:spLocks noGrp="1" noChangeArrowheads="1"/>
          </p:cNvSpPr>
          <p:nvPr>
            <p:ph type="body" idx="1"/>
          </p:nvPr>
        </p:nvSpPr>
        <p:spPr>
          <a:xfrm>
            <a:off x="820738" y="1055688"/>
            <a:ext cx="7586662" cy="5018087"/>
          </a:xfrm>
        </p:spPr>
        <p:txBody>
          <a:bodyPr>
            <a:normAutofit/>
          </a:bodyPr>
          <a:lstStyle/>
          <a:p>
            <a:r>
              <a:rPr lang="en-US" altLang="en-US" sz="2400" dirty="0" smtClean="0"/>
              <a:t>Incredible variety of I/O devices</a:t>
            </a:r>
          </a:p>
          <a:p>
            <a:pPr lvl="1"/>
            <a:r>
              <a:rPr lang="en-US" altLang="en-US" sz="2400" dirty="0" smtClean="0"/>
              <a:t>More specialized devices –</a:t>
            </a:r>
          </a:p>
          <a:p>
            <a:pPr lvl="2"/>
            <a:r>
              <a:rPr lang="en-US" altLang="en-US" dirty="0" err="1" smtClean="0"/>
              <a:t>Eg</a:t>
            </a:r>
            <a:r>
              <a:rPr lang="en-US" altLang="en-US" dirty="0" smtClean="0"/>
              <a:t>- Those involved in the steering of a </a:t>
            </a:r>
            <a:r>
              <a:rPr lang="en-US" altLang="en-US" dirty="0" smtClean="0">
                <a:solidFill>
                  <a:srgbClr val="0070C0"/>
                </a:solidFill>
              </a:rPr>
              <a:t>military fighter jet or a space shuttle.</a:t>
            </a:r>
          </a:p>
          <a:p>
            <a:pPr lvl="2"/>
            <a:r>
              <a:rPr lang="en-US" altLang="en-US" dirty="0" smtClean="0"/>
              <a:t>In these aircraft, </a:t>
            </a:r>
          </a:p>
          <a:p>
            <a:pPr lvl="3"/>
            <a:r>
              <a:rPr lang="en-US" altLang="en-US" sz="2400" dirty="0" smtClean="0"/>
              <a:t>a human gives </a:t>
            </a:r>
            <a:r>
              <a:rPr lang="en-US" altLang="en-US" sz="2400" dirty="0" smtClean="0">
                <a:solidFill>
                  <a:srgbClr val="0070C0"/>
                </a:solidFill>
              </a:rPr>
              <a:t>input to the flight computer </a:t>
            </a:r>
            <a:r>
              <a:rPr lang="en-US" altLang="en-US" sz="2400" dirty="0" smtClean="0"/>
              <a:t>via </a:t>
            </a:r>
            <a:r>
              <a:rPr lang="en-US" altLang="en-US" sz="2400" dirty="0" smtClean="0">
                <a:solidFill>
                  <a:srgbClr val="0070C0"/>
                </a:solidFill>
              </a:rPr>
              <a:t>a joystick and foot pedals</a:t>
            </a:r>
            <a:r>
              <a:rPr lang="en-US" altLang="en-US" sz="2400" dirty="0" smtClean="0"/>
              <a:t>, and </a:t>
            </a:r>
          </a:p>
          <a:p>
            <a:pPr lvl="3"/>
            <a:r>
              <a:rPr lang="en-US" altLang="en-US" sz="2400" dirty="0" smtClean="0"/>
              <a:t>the computer sends </a:t>
            </a:r>
            <a:r>
              <a:rPr lang="en-US" altLang="en-US" sz="2400" dirty="0" smtClean="0">
                <a:solidFill>
                  <a:srgbClr val="0070C0"/>
                </a:solidFill>
              </a:rPr>
              <a:t>output commands that cause motors </a:t>
            </a:r>
            <a:r>
              <a:rPr lang="en-US" altLang="en-US" sz="2400" dirty="0" smtClean="0"/>
              <a:t>to move rudders, flaps, and thrusters.</a:t>
            </a:r>
          </a:p>
        </p:txBody>
      </p:sp>
      <p:sp>
        <p:nvSpPr>
          <p:cNvPr id="2" name="Date Placeholder 1"/>
          <p:cNvSpPr>
            <a:spLocks noGrp="1"/>
          </p:cNvSpPr>
          <p:nvPr>
            <p:ph type="dt" sz="half" idx="10"/>
          </p:nvPr>
        </p:nvSpPr>
        <p:spPr/>
        <p:txBody>
          <a:bodyPr/>
          <a:lstStyle/>
          <a:p>
            <a:fld id="{AC2CF55F-9F5E-4504-8862-F3FCD409BCAF}"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BF891C86-C030-48BB-AD24-5C827D1B826C}" type="slidenum">
              <a:rPr lang="en-US" smtClean="0"/>
              <a:t>6</a:t>
            </a:fld>
            <a:endParaRPr lang="en-US"/>
          </a:p>
        </p:txBody>
      </p:sp>
    </p:spTree>
    <p:extLst>
      <p:ext uri="{BB962C8B-B14F-4D97-AF65-F5344CB8AC3E}">
        <p14:creationId xmlns:p14="http://schemas.microsoft.com/office/powerpoint/2010/main" val="39516096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BUFFERING</a:t>
            </a:r>
            <a:endParaRPr lang="en-US" dirty="0"/>
          </a:p>
        </p:txBody>
      </p:sp>
      <p:sp>
        <p:nvSpPr>
          <p:cNvPr id="3" name="Rectangle 2"/>
          <p:cNvSpPr/>
          <p:nvPr/>
        </p:nvSpPr>
        <p:spPr>
          <a:xfrm>
            <a:off x="533400" y="1219200"/>
            <a:ext cx="7848600" cy="2308324"/>
          </a:xfrm>
          <a:prstGeom prst="rect">
            <a:avLst/>
          </a:prstGeom>
        </p:spPr>
        <p:txBody>
          <a:bodyPr wrap="square">
            <a:spAutoFit/>
          </a:bodyPr>
          <a:lstStyle/>
          <a:p>
            <a:r>
              <a:rPr lang="en-US" sz="2400" b="1" dirty="0" smtClean="0"/>
              <a:t>Double Buffer</a:t>
            </a:r>
          </a:p>
          <a:p>
            <a:pPr marL="342900" indent="-342900">
              <a:buFont typeface="Arial" panose="020B0604020202020204" pitchFamily="34" charset="0"/>
              <a:buChar char="•"/>
            </a:pPr>
            <a:r>
              <a:rPr lang="en-US" sz="2400" dirty="0" smtClean="0"/>
              <a:t>Assigning </a:t>
            </a:r>
            <a:r>
              <a:rPr lang="en-US" sz="2400" dirty="0">
                <a:solidFill>
                  <a:srgbClr val="0070C0"/>
                </a:solidFill>
              </a:rPr>
              <a:t>two system buffers</a:t>
            </a:r>
            <a:r>
              <a:rPr lang="en-US" sz="2400" dirty="0"/>
              <a:t> </a:t>
            </a:r>
            <a:r>
              <a:rPr lang="en-US" sz="2400" dirty="0" smtClean="0"/>
              <a:t>to the </a:t>
            </a:r>
            <a:r>
              <a:rPr lang="en-US" sz="2400" dirty="0"/>
              <a:t>operation </a:t>
            </a:r>
            <a:endParaRPr lang="en-US" sz="2400" dirty="0" smtClean="0"/>
          </a:p>
          <a:p>
            <a:pPr marL="800100" lvl="1" indent="-342900">
              <a:buFont typeface="Arial" panose="020B0604020202020204" pitchFamily="34" charset="0"/>
              <a:buChar char="•"/>
            </a:pPr>
            <a:r>
              <a:rPr lang="en-US" sz="2400" dirty="0" smtClean="0"/>
              <a:t>A </a:t>
            </a:r>
            <a:r>
              <a:rPr lang="en-US" sz="2400" dirty="0"/>
              <a:t>process now transfers </a:t>
            </a:r>
            <a:r>
              <a:rPr lang="en-US" sz="2400" dirty="0">
                <a:solidFill>
                  <a:srgbClr val="0070C0"/>
                </a:solidFill>
              </a:rPr>
              <a:t>data to (or from) one buffer</a:t>
            </a:r>
          </a:p>
          <a:p>
            <a:pPr marL="800100" lvl="1" indent="-342900">
              <a:buFont typeface="Arial" panose="020B0604020202020204" pitchFamily="34" charset="0"/>
              <a:buChar char="•"/>
            </a:pPr>
            <a:r>
              <a:rPr lang="en-US" sz="2400" dirty="0"/>
              <a:t>while the </a:t>
            </a:r>
            <a:r>
              <a:rPr lang="en-US" sz="2400" dirty="0">
                <a:solidFill>
                  <a:srgbClr val="0070C0"/>
                </a:solidFill>
              </a:rPr>
              <a:t>operating system empties (or fills) the other</a:t>
            </a:r>
            <a:r>
              <a:rPr lang="en-US" sz="2400" dirty="0"/>
              <a:t>. </a:t>
            </a:r>
            <a:endParaRPr lang="en-US" sz="2400" dirty="0" smtClean="0"/>
          </a:p>
          <a:p>
            <a:pPr marL="342900" indent="-342900">
              <a:buFont typeface="Arial" panose="020B0604020202020204" pitchFamily="34" charset="0"/>
              <a:buChar char="•"/>
            </a:pPr>
            <a:r>
              <a:rPr lang="en-US" sz="2400" dirty="0" smtClean="0"/>
              <a:t>Known as </a:t>
            </a:r>
            <a:r>
              <a:rPr lang="en-US" sz="2400" b="1" dirty="0" smtClean="0"/>
              <a:t>buffer </a:t>
            </a:r>
            <a:r>
              <a:rPr lang="en-US" sz="2400" b="1" dirty="0"/>
              <a:t>swapping </a:t>
            </a:r>
            <a:r>
              <a:rPr lang="en-US" sz="2400" dirty="0"/>
              <a:t>.</a:t>
            </a:r>
            <a:endParaRPr lang="en-US" sz="2400" b="1" dirty="0" smtClean="0"/>
          </a:p>
          <a:p>
            <a:pPr marL="342900" indent="-342900">
              <a:buFont typeface="Arial" panose="020B0604020202020204" pitchFamily="34" charset="0"/>
              <a:buChar char="•"/>
            </a:pPr>
            <a:endParaRPr lang="en-US" sz="2400" b="1" dirty="0" smtClean="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98" t="58668" r="31617" b="26587"/>
          <a:stretch/>
        </p:blipFill>
        <p:spPr bwMode="auto">
          <a:xfrm>
            <a:off x="685800" y="3810000"/>
            <a:ext cx="66294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fld id="{DEE8EFD3-26FB-42A9-816C-95C74CCC3D03}"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60</a:t>
            </a:fld>
            <a:endParaRPr lang="en-US"/>
          </a:p>
        </p:txBody>
      </p:sp>
    </p:spTree>
    <p:extLst>
      <p:ext uri="{BB962C8B-B14F-4D97-AF65-F5344CB8AC3E}">
        <p14:creationId xmlns:p14="http://schemas.microsoft.com/office/powerpoint/2010/main" val="29442357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BUFFERING</a:t>
            </a:r>
            <a:endParaRPr lang="en-US" dirty="0"/>
          </a:p>
        </p:txBody>
      </p:sp>
      <p:sp>
        <p:nvSpPr>
          <p:cNvPr id="3" name="Rectangle 2"/>
          <p:cNvSpPr/>
          <p:nvPr/>
        </p:nvSpPr>
        <p:spPr>
          <a:xfrm>
            <a:off x="381000" y="1371600"/>
            <a:ext cx="8153400" cy="2677656"/>
          </a:xfrm>
          <a:prstGeom prst="rect">
            <a:avLst/>
          </a:prstGeom>
        </p:spPr>
        <p:txBody>
          <a:bodyPr wrap="square">
            <a:spAutoFit/>
          </a:bodyPr>
          <a:lstStyle/>
          <a:p>
            <a:r>
              <a:rPr lang="en-US" sz="2400" b="1" dirty="0" smtClean="0"/>
              <a:t>Circular Buffer</a:t>
            </a:r>
          </a:p>
          <a:p>
            <a:pPr marL="285750" indent="-285750">
              <a:buFont typeface="Arial" panose="020B0604020202020204" pitchFamily="34" charset="0"/>
              <a:buChar char="•"/>
            </a:pPr>
            <a:r>
              <a:rPr lang="en-US" sz="2400" dirty="0" smtClean="0"/>
              <a:t>Double </a:t>
            </a:r>
            <a:r>
              <a:rPr lang="en-US" sz="2400" dirty="0"/>
              <a:t>buffering may be </a:t>
            </a:r>
            <a:r>
              <a:rPr lang="en-US" sz="2400" b="1" dirty="0">
                <a:solidFill>
                  <a:schemeClr val="accent1"/>
                </a:solidFill>
              </a:rPr>
              <a:t>inadequate</a:t>
            </a:r>
            <a:r>
              <a:rPr lang="en-US" sz="2400" dirty="0"/>
              <a:t> if the process performs </a:t>
            </a:r>
            <a:r>
              <a:rPr lang="en-US" sz="2400" b="1" dirty="0">
                <a:solidFill>
                  <a:schemeClr val="accent1"/>
                </a:solidFill>
              </a:rPr>
              <a:t>rapid bursts of </a:t>
            </a:r>
            <a:r>
              <a:rPr lang="en-US" sz="2400" b="1" dirty="0" smtClean="0">
                <a:solidFill>
                  <a:schemeClr val="accent1"/>
                </a:solidFill>
              </a:rPr>
              <a:t>I/O</a:t>
            </a:r>
          </a:p>
          <a:p>
            <a:pPr marL="285750" indent="-285750">
              <a:buFont typeface="Arial" panose="020B0604020202020204" pitchFamily="34" charset="0"/>
              <a:buChar char="•"/>
            </a:pPr>
            <a:endParaRPr lang="en-US" sz="2400" b="1" dirty="0" smtClean="0">
              <a:solidFill>
                <a:schemeClr val="accent1"/>
              </a:solidFill>
            </a:endParaRPr>
          </a:p>
          <a:p>
            <a:pPr marL="285750" indent="-285750">
              <a:buFont typeface="Arial" panose="020B0604020202020204" pitchFamily="34" charset="0"/>
              <a:buChar char="•"/>
            </a:pPr>
            <a:r>
              <a:rPr lang="en-US" sz="2400" dirty="0" smtClean="0"/>
              <a:t>In this </a:t>
            </a:r>
            <a:r>
              <a:rPr lang="en-US" sz="2400" dirty="0"/>
              <a:t>case, the problem can often be </a:t>
            </a:r>
            <a:r>
              <a:rPr lang="en-US" sz="2400" b="1" dirty="0">
                <a:solidFill>
                  <a:schemeClr val="accent1"/>
                </a:solidFill>
              </a:rPr>
              <a:t>alleviated by using more than two buffers.</a:t>
            </a:r>
          </a:p>
          <a:p>
            <a:pPr marL="285750" indent="-285750">
              <a:buFont typeface="Arial" panose="020B0604020202020204" pitchFamily="34" charset="0"/>
              <a:buChar char="•"/>
            </a:pPr>
            <a:endParaRPr lang="en-US" sz="2400" dirty="0" smtClean="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98" t="73819" r="31617" b="10119"/>
          <a:stretch/>
        </p:blipFill>
        <p:spPr bwMode="auto">
          <a:xfrm>
            <a:off x="1066800" y="3802513"/>
            <a:ext cx="6019800" cy="1988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fld id="{67E890C1-7C0A-4FC3-9946-6059254E578D}"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61</a:t>
            </a:fld>
            <a:endParaRPr lang="en-US"/>
          </a:p>
        </p:txBody>
      </p:sp>
    </p:spTree>
    <p:extLst>
      <p:ext uri="{BB962C8B-B14F-4D97-AF65-F5344CB8AC3E}">
        <p14:creationId xmlns:p14="http://schemas.microsoft.com/office/powerpoint/2010/main" val="29442357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BUFFERING</a:t>
            </a:r>
            <a:endParaRPr lang="en-US" dirty="0"/>
          </a:p>
        </p:txBody>
      </p:sp>
      <p:sp>
        <p:nvSpPr>
          <p:cNvPr id="3" name="Rectangle 2"/>
          <p:cNvSpPr/>
          <p:nvPr/>
        </p:nvSpPr>
        <p:spPr>
          <a:xfrm>
            <a:off x="353290" y="1143000"/>
            <a:ext cx="8104909" cy="3046988"/>
          </a:xfrm>
          <a:prstGeom prst="rect">
            <a:avLst/>
          </a:prstGeom>
        </p:spPr>
        <p:txBody>
          <a:bodyPr wrap="square">
            <a:spAutoFit/>
          </a:bodyPr>
          <a:lstStyle/>
          <a:p>
            <a:r>
              <a:rPr lang="en-US" sz="2400" b="1" dirty="0" smtClean="0"/>
              <a:t>Circular Buffer</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When </a:t>
            </a:r>
            <a:r>
              <a:rPr lang="en-US" sz="2400" dirty="0"/>
              <a:t>more than two buffers are used, </a:t>
            </a:r>
            <a:endParaRPr lang="en-US" sz="2400" dirty="0" smtClean="0"/>
          </a:p>
          <a:p>
            <a:pPr marL="285750" indent="-285750">
              <a:buFont typeface="Arial" panose="020B0604020202020204" pitchFamily="34" charset="0"/>
              <a:buChar char="•"/>
            </a:pPr>
            <a:r>
              <a:rPr lang="en-US" sz="2400" dirty="0" smtClean="0"/>
              <a:t>the </a:t>
            </a:r>
            <a:r>
              <a:rPr lang="en-US" sz="2400" dirty="0"/>
              <a:t>collection of buffers is </a:t>
            </a:r>
            <a:r>
              <a:rPr lang="en-US" sz="2400" dirty="0" smtClean="0"/>
              <a:t>referred to </a:t>
            </a:r>
            <a:r>
              <a:rPr lang="en-US" sz="2400" dirty="0"/>
              <a:t>as </a:t>
            </a:r>
            <a:r>
              <a:rPr lang="en-US" sz="2400" dirty="0" smtClean="0"/>
              <a:t>circular buffer, </a:t>
            </a:r>
          </a:p>
          <a:p>
            <a:pPr marL="742950" lvl="1" indent="-285750">
              <a:buFont typeface="Arial" panose="020B0604020202020204" pitchFamily="34" charset="0"/>
              <a:buChar char="•"/>
            </a:pPr>
            <a:r>
              <a:rPr lang="en-US" sz="2400" dirty="0" smtClean="0">
                <a:solidFill>
                  <a:srgbClr val="0070C0"/>
                </a:solidFill>
              </a:rPr>
              <a:t>with </a:t>
            </a:r>
            <a:r>
              <a:rPr lang="en-US" sz="2400" dirty="0">
                <a:solidFill>
                  <a:srgbClr val="0070C0"/>
                </a:solidFill>
              </a:rPr>
              <a:t>each individual buffer being one unit </a:t>
            </a:r>
            <a:r>
              <a:rPr lang="en-US" sz="2400" dirty="0" smtClean="0">
                <a:solidFill>
                  <a:srgbClr val="0070C0"/>
                </a:solidFill>
              </a:rPr>
              <a:t>in the </a:t>
            </a:r>
            <a:r>
              <a:rPr lang="en-US" sz="2400" dirty="0">
                <a:solidFill>
                  <a:srgbClr val="0070C0"/>
                </a:solidFill>
              </a:rPr>
              <a:t>circular buffer. </a:t>
            </a:r>
            <a:endParaRPr lang="en-US" sz="2400" dirty="0" smtClean="0">
              <a:solidFill>
                <a:srgbClr val="0070C0"/>
              </a:solidFill>
            </a:endParaRPr>
          </a:p>
          <a:p>
            <a:pPr marL="742950" lvl="1" indent="-285750">
              <a:buFont typeface="Arial" panose="020B0604020202020204" pitchFamily="34" charset="0"/>
              <a:buChar char="•"/>
            </a:pPr>
            <a:r>
              <a:rPr lang="en-US" sz="2400" dirty="0" smtClean="0"/>
              <a:t>This </a:t>
            </a:r>
            <a:r>
              <a:rPr lang="en-US" sz="2400" dirty="0"/>
              <a:t>is simply the bounded-buffer producer/consumer model</a:t>
            </a:r>
            <a:endParaRPr lang="en-US" sz="2400" b="1" dirty="0" smtClean="0"/>
          </a:p>
        </p:txBody>
      </p:sp>
      <p:sp>
        <p:nvSpPr>
          <p:cNvPr id="6" name="Date Placeholder 5"/>
          <p:cNvSpPr>
            <a:spLocks noGrp="1"/>
          </p:cNvSpPr>
          <p:nvPr>
            <p:ph type="dt" sz="half" idx="10"/>
          </p:nvPr>
        </p:nvSpPr>
        <p:spPr/>
        <p:txBody>
          <a:bodyPr/>
          <a:lstStyle/>
          <a:p>
            <a:fld id="{1174020E-79DD-41C6-9395-323DF40A31D5}" type="datetime1">
              <a:rPr lang="en-US" smtClean="0"/>
              <a:t>10/19/2023</a:t>
            </a:fld>
            <a:endParaRPr lang="en-US"/>
          </a:p>
        </p:txBody>
      </p:sp>
      <p:sp>
        <p:nvSpPr>
          <p:cNvPr id="7" name="Footer Placeholder 6"/>
          <p:cNvSpPr>
            <a:spLocks noGrp="1"/>
          </p:cNvSpPr>
          <p:nvPr>
            <p:ph type="ftr" sz="quarter" idx="11"/>
          </p:nvPr>
        </p:nvSpPr>
        <p:spPr/>
        <p:txBody>
          <a:bodyPr/>
          <a:lstStyle/>
          <a:p>
            <a:r>
              <a:rPr lang="en-US" smtClean="0"/>
              <a:t>Prof. Shweta Dhawan Chachra</a:t>
            </a:r>
            <a:endParaRPr lang="en-US"/>
          </a:p>
        </p:txBody>
      </p:sp>
      <p:sp>
        <p:nvSpPr>
          <p:cNvPr id="8" name="Slide Number Placeholder 7"/>
          <p:cNvSpPr>
            <a:spLocks noGrp="1"/>
          </p:cNvSpPr>
          <p:nvPr>
            <p:ph type="sldNum" sz="quarter" idx="12"/>
          </p:nvPr>
        </p:nvSpPr>
        <p:spPr/>
        <p:txBody>
          <a:bodyPr/>
          <a:lstStyle/>
          <a:p>
            <a:fld id="{BF891C86-C030-48BB-AD24-5C827D1B826C}" type="slidenum">
              <a:rPr lang="en-US" smtClean="0"/>
              <a:t>62</a:t>
            </a:fld>
            <a:endParaRPr lang="en-US"/>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598" t="73819" r="31617" b="10119"/>
          <a:stretch/>
        </p:blipFill>
        <p:spPr bwMode="auto">
          <a:xfrm>
            <a:off x="1066800" y="4343400"/>
            <a:ext cx="6019800" cy="1988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2060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BUFFERING</a:t>
            </a:r>
            <a:endParaRPr lang="en-US" dirty="0"/>
          </a:p>
        </p:txBody>
      </p:sp>
      <p:sp>
        <p:nvSpPr>
          <p:cNvPr id="3" name="Rectangle 2"/>
          <p:cNvSpPr/>
          <p:nvPr/>
        </p:nvSpPr>
        <p:spPr>
          <a:xfrm>
            <a:off x="914400" y="1752600"/>
            <a:ext cx="7391400" cy="3785652"/>
          </a:xfrm>
          <a:prstGeom prst="rect">
            <a:avLst/>
          </a:prstGeom>
        </p:spPr>
        <p:txBody>
          <a:bodyPr wrap="square">
            <a:spAutoFit/>
          </a:bodyPr>
          <a:lstStyle/>
          <a:p>
            <a:r>
              <a:rPr lang="en-US" sz="2400" b="1" dirty="0" smtClean="0"/>
              <a:t>The </a:t>
            </a:r>
            <a:r>
              <a:rPr lang="en-US" sz="2400" b="1" dirty="0"/>
              <a:t>Utility of </a:t>
            </a:r>
            <a:r>
              <a:rPr lang="en-US" sz="2400" b="1" dirty="0" smtClean="0"/>
              <a:t>Buffering</a:t>
            </a:r>
          </a:p>
          <a:p>
            <a:pPr marL="342900" indent="-342900">
              <a:buFont typeface="Arial" panose="020B0604020202020204" pitchFamily="34" charset="0"/>
              <a:buChar char="•"/>
            </a:pPr>
            <a:r>
              <a:rPr lang="en-US" sz="2400" dirty="0"/>
              <a:t>Buffering is a technique that </a:t>
            </a:r>
            <a:r>
              <a:rPr lang="en-US" sz="2400" b="1" dirty="0" err="1">
                <a:solidFill>
                  <a:schemeClr val="accent1"/>
                </a:solidFill>
              </a:rPr>
              <a:t>smoothes</a:t>
            </a:r>
            <a:r>
              <a:rPr lang="en-US" sz="2400" b="1" dirty="0">
                <a:solidFill>
                  <a:schemeClr val="accent1"/>
                </a:solidFill>
              </a:rPr>
              <a:t> out peaks in I/O demand. </a:t>
            </a:r>
            <a:endParaRPr lang="en-US" sz="2400" b="1" dirty="0" smtClean="0">
              <a:solidFill>
                <a:schemeClr val="accent1"/>
              </a:solidFill>
            </a:endParaRP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No amount </a:t>
            </a:r>
            <a:r>
              <a:rPr lang="en-US" sz="2400" dirty="0"/>
              <a:t>of buffering will allow an I/O device to keep pace with a process </a:t>
            </a:r>
            <a:r>
              <a:rPr lang="en-US" sz="2400" dirty="0" smtClean="0"/>
              <a:t>indefinitely </a:t>
            </a:r>
          </a:p>
          <a:p>
            <a:pPr marL="800100" lvl="1" indent="-342900">
              <a:buFont typeface="Arial" panose="020B0604020202020204" pitchFamily="34" charset="0"/>
              <a:buChar char="•"/>
            </a:pPr>
            <a:r>
              <a:rPr lang="en-US" sz="2400" dirty="0" smtClean="0"/>
              <a:t>when </a:t>
            </a:r>
            <a:r>
              <a:rPr lang="en-US" sz="2400" dirty="0"/>
              <a:t>the </a:t>
            </a:r>
            <a:r>
              <a:rPr lang="en-US" sz="2400" b="1" dirty="0">
                <a:solidFill>
                  <a:schemeClr val="accent1"/>
                </a:solidFill>
              </a:rPr>
              <a:t>average demand of the process is greater than the I/O device </a:t>
            </a:r>
            <a:r>
              <a:rPr lang="en-US" sz="2400" b="1" dirty="0" smtClean="0">
                <a:solidFill>
                  <a:schemeClr val="accent1"/>
                </a:solidFill>
              </a:rPr>
              <a:t>can service</a:t>
            </a:r>
            <a:endParaRPr lang="en-US" sz="2400" b="1" dirty="0">
              <a:solidFill>
                <a:schemeClr val="accent1"/>
              </a:solidFill>
            </a:endParaRPr>
          </a:p>
          <a:p>
            <a:pPr marL="800100" lvl="1" indent="-342900">
              <a:buFont typeface="Arial" panose="020B0604020202020204" pitchFamily="34" charset="0"/>
              <a:buChar char="•"/>
            </a:pPr>
            <a:r>
              <a:rPr lang="en-US" sz="2400" b="1" dirty="0" smtClean="0">
                <a:solidFill>
                  <a:schemeClr val="accent1"/>
                </a:solidFill>
              </a:rPr>
              <a:t>Why??</a:t>
            </a:r>
          </a:p>
          <a:p>
            <a:endParaRPr lang="en-US" sz="2400" b="1" dirty="0">
              <a:solidFill>
                <a:schemeClr val="accent1"/>
              </a:solidFill>
            </a:endParaRPr>
          </a:p>
        </p:txBody>
      </p:sp>
      <p:sp>
        <p:nvSpPr>
          <p:cNvPr id="5" name="Date Placeholder 4"/>
          <p:cNvSpPr>
            <a:spLocks noGrp="1"/>
          </p:cNvSpPr>
          <p:nvPr>
            <p:ph type="dt" sz="half" idx="10"/>
          </p:nvPr>
        </p:nvSpPr>
        <p:spPr/>
        <p:txBody>
          <a:bodyPr/>
          <a:lstStyle/>
          <a:p>
            <a:fld id="{F90ABD57-2B35-474A-B9C1-682514677AC9}"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63</a:t>
            </a:fld>
            <a:endParaRPr lang="en-US"/>
          </a:p>
        </p:txBody>
      </p:sp>
    </p:spTree>
    <p:extLst>
      <p:ext uri="{BB962C8B-B14F-4D97-AF65-F5344CB8AC3E}">
        <p14:creationId xmlns:p14="http://schemas.microsoft.com/office/powerpoint/2010/main" val="3737334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BUFFERING</a:t>
            </a:r>
            <a:endParaRPr lang="en-US" dirty="0"/>
          </a:p>
        </p:txBody>
      </p:sp>
      <p:sp>
        <p:nvSpPr>
          <p:cNvPr id="3" name="Rectangle 2"/>
          <p:cNvSpPr/>
          <p:nvPr/>
        </p:nvSpPr>
        <p:spPr>
          <a:xfrm>
            <a:off x="914400" y="1752600"/>
            <a:ext cx="7391400" cy="3416320"/>
          </a:xfrm>
          <a:prstGeom prst="rect">
            <a:avLst/>
          </a:prstGeom>
        </p:spPr>
        <p:txBody>
          <a:bodyPr wrap="square">
            <a:spAutoFit/>
          </a:bodyPr>
          <a:lstStyle/>
          <a:p>
            <a:pPr marL="342900" indent="-342900">
              <a:buFont typeface="Arial" panose="020B0604020202020204" pitchFamily="34" charset="0"/>
              <a:buChar char="•"/>
            </a:pPr>
            <a:r>
              <a:rPr lang="en-US" sz="2400" dirty="0" smtClean="0"/>
              <a:t>Even </a:t>
            </a:r>
            <a:r>
              <a:rPr lang="en-US" sz="2400" dirty="0"/>
              <a:t>with multiple buffers, </a:t>
            </a:r>
            <a:endParaRPr lang="en-US" sz="2400" dirty="0" smtClean="0"/>
          </a:p>
          <a:p>
            <a:pPr marL="800100" lvl="1" indent="-342900">
              <a:buFont typeface="Arial" panose="020B0604020202020204" pitchFamily="34" charset="0"/>
              <a:buChar char="•"/>
            </a:pPr>
            <a:r>
              <a:rPr lang="en-US" sz="2400" dirty="0" smtClean="0"/>
              <a:t>all </a:t>
            </a:r>
            <a:r>
              <a:rPr lang="en-US" sz="2400" dirty="0"/>
              <a:t>of the buffers will eventually fill up </a:t>
            </a:r>
            <a:endParaRPr lang="en-US" sz="2400" dirty="0" smtClean="0"/>
          </a:p>
          <a:p>
            <a:pPr marL="800100" lvl="1" indent="-342900">
              <a:buFont typeface="Arial" panose="020B0604020202020204" pitchFamily="34" charset="0"/>
              <a:buChar char="•"/>
            </a:pPr>
            <a:r>
              <a:rPr lang="en-US" sz="2400" dirty="0" smtClean="0"/>
              <a:t>the process </a:t>
            </a:r>
            <a:r>
              <a:rPr lang="en-US" sz="2400" dirty="0"/>
              <a:t>will have to wait after processing each chunk of data. </a:t>
            </a:r>
            <a:endParaRPr lang="en-US" sz="2400" dirty="0" smtClean="0"/>
          </a:p>
          <a:p>
            <a:pPr marL="342900" indent="-342900">
              <a:buFont typeface="Arial" panose="020B0604020202020204" pitchFamily="34" charset="0"/>
              <a:buChar char="•"/>
            </a:pPr>
            <a:r>
              <a:rPr lang="en-US" sz="2400" dirty="0" smtClean="0"/>
              <a:t>In </a:t>
            </a:r>
            <a:r>
              <a:rPr lang="en-US" sz="2400" dirty="0"/>
              <a:t>a </a:t>
            </a:r>
            <a:r>
              <a:rPr lang="en-US" sz="2400" dirty="0" smtClean="0"/>
              <a:t>multiprogramming environment</a:t>
            </a:r>
            <a:r>
              <a:rPr lang="en-US" sz="2400" dirty="0"/>
              <a:t>, </a:t>
            </a:r>
            <a:endParaRPr lang="en-US" sz="2400" dirty="0" smtClean="0"/>
          </a:p>
          <a:p>
            <a:pPr marL="800100" lvl="1" indent="-342900">
              <a:buFont typeface="Arial" panose="020B0604020202020204" pitchFamily="34" charset="0"/>
              <a:buChar char="•"/>
            </a:pPr>
            <a:r>
              <a:rPr lang="en-US" sz="2400" dirty="0" smtClean="0"/>
              <a:t>Variety </a:t>
            </a:r>
            <a:r>
              <a:rPr lang="en-US" sz="2400" dirty="0"/>
              <a:t>of I/O </a:t>
            </a:r>
            <a:r>
              <a:rPr lang="en-US" sz="2400" dirty="0" smtClean="0"/>
              <a:t>activity</a:t>
            </a:r>
          </a:p>
          <a:p>
            <a:pPr marL="800100" lvl="1" indent="-342900">
              <a:buFont typeface="Arial" panose="020B0604020202020204" pitchFamily="34" charset="0"/>
              <a:buChar char="•"/>
            </a:pPr>
            <a:r>
              <a:rPr lang="en-US" sz="2400" dirty="0" smtClean="0"/>
              <a:t>Variety of process </a:t>
            </a:r>
            <a:r>
              <a:rPr lang="en-US" sz="2400" dirty="0"/>
              <a:t>activity to service, </a:t>
            </a:r>
            <a:endParaRPr lang="en-US" sz="2400" dirty="0" smtClean="0"/>
          </a:p>
          <a:p>
            <a:pPr marL="800100" lvl="1" indent="-342900">
              <a:buFont typeface="Arial" panose="020B0604020202020204" pitchFamily="34" charset="0"/>
              <a:buChar char="•"/>
            </a:pPr>
            <a:r>
              <a:rPr lang="en-US" sz="2400" b="1" dirty="0" smtClean="0">
                <a:solidFill>
                  <a:schemeClr val="accent1"/>
                </a:solidFill>
              </a:rPr>
              <a:t>buffering can </a:t>
            </a:r>
            <a:r>
              <a:rPr lang="en-US" sz="2400" b="1" dirty="0">
                <a:solidFill>
                  <a:schemeClr val="accent1"/>
                </a:solidFill>
              </a:rPr>
              <a:t>increase the efficiency </a:t>
            </a:r>
            <a:r>
              <a:rPr lang="en-US" sz="2400" b="1" dirty="0" smtClean="0">
                <a:solidFill>
                  <a:schemeClr val="accent1"/>
                </a:solidFill>
              </a:rPr>
              <a:t>of the </a:t>
            </a:r>
            <a:r>
              <a:rPr lang="en-US" sz="2400" b="1" dirty="0">
                <a:solidFill>
                  <a:schemeClr val="accent1"/>
                </a:solidFill>
              </a:rPr>
              <a:t>OS and the performance of individual processes.</a:t>
            </a:r>
          </a:p>
        </p:txBody>
      </p:sp>
      <p:sp>
        <p:nvSpPr>
          <p:cNvPr id="5" name="Date Placeholder 4"/>
          <p:cNvSpPr>
            <a:spLocks noGrp="1"/>
          </p:cNvSpPr>
          <p:nvPr>
            <p:ph type="dt" sz="half" idx="10"/>
          </p:nvPr>
        </p:nvSpPr>
        <p:spPr/>
        <p:txBody>
          <a:bodyPr/>
          <a:lstStyle/>
          <a:p>
            <a:fld id="{091AC02B-93FF-4B51-AE8A-30B7F5BC64CC}" type="datetime1">
              <a:rPr lang="en-US" smtClean="0"/>
              <a:t>10/19/2023</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BF891C86-C030-48BB-AD24-5C827D1B826C}" type="slidenum">
              <a:rPr lang="en-US" smtClean="0"/>
              <a:t>64</a:t>
            </a:fld>
            <a:endParaRPr lang="en-US"/>
          </a:p>
        </p:txBody>
      </p:sp>
    </p:spTree>
    <p:extLst>
      <p:ext uri="{BB962C8B-B14F-4D97-AF65-F5344CB8AC3E}">
        <p14:creationId xmlns:p14="http://schemas.microsoft.com/office/powerpoint/2010/main" val="932925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1675" y="114300"/>
            <a:ext cx="7985125" cy="576263"/>
          </a:xfrm>
        </p:spPr>
        <p:txBody>
          <a:bodyPr>
            <a:normAutofit fontScale="90000"/>
          </a:bodyPr>
          <a:lstStyle/>
          <a:p>
            <a:pPr eaLnBrk="1" hangingPunct="1"/>
            <a:r>
              <a:rPr lang="en-US" altLang="en-US" dirty="0" smtClean="0"/>
              <a:t>I/O Hardware</a:t>
            </a:r>
          </a:p>
        </p:txBody>
      </p:sp>
      <p:sp>
        <p:nvSpPr>
          <p:cNvPr id="7171" name="Rectangle 3"/>
          <p:cNvSpPr>
            <a:spLocks noGrp="1" noChangeArrowheads="1"/>
          </p:cNvSpPr>
          <p:nvPr>
            <p:ph type="body" idx="1"/>
          </p:nvPr>
        </p:nvSpPr>
        <p:spPr>
          <a:xfrm>
            <a:off x="820738" y="1055688"/>
            <a:ext cx="7586662" cy="5018087"/>
          </a:xfrm>
        </p:spPr>
        <p:txBody>
          <a:bodyPr>
            <a:normAutofit/>
          </a:bodyPr>
          <a:lstStyle/>
          <a:p>
            <a:pPr marL="0" indent="0">
              <a:buNone/>
            </a:pPr>
            <a:r>
              <a:rPr lang="en-US" sz="2400" b="1" dirty="0" smtClean="0"/>
              <a:t>Unit </a:t>
            </a:r>
            <a:r>
              <a:rPr lang="en-US" sz="2400" b="1" dirty="0"/>
              <a:t>of transfer: </a:t>
            </a:r>
            <a:endParaRPr lang="en-US" sz="2400" b="1" dirty="0" smtClean="0"/>
          </a:p>
          <a:p>
            <a:r>
              <a:rPr lang="en-US" sz="2400" dirty="0" smtClean="0"/>
              <a:t>Data </a:t>
            </a:r>
            <a:r>
              <a:rPr lang="en-US" sz="2400" dirty="0"/>
              <a:t>may be transferred as a </a:t>
            </a:r>
            <a:r>
              <a:rPr lang="en-US" sz="2400" dirty="0">
                <a:solidFill>
                  <a:srgbClr val="0070C0"/>
                </a:solidFill>
              </a:rPr>
              <a:t>stream of bytes or </a:t>
            </a:r>
            <a:r>
              <a:rPr lang="en-US" sz="2400" dirty="0" smtClean="0">
                <a:solidFill>
                  <a:srgbClr val="0070C0"/>
                </a:solidFill>
              </a:rPr>
              <a:t>characters (</a:t>
            </a:r>
            <a:r>
              <a:rPr lang="en-US" sz="2400" dirty="0">
                <a:solidFill>
                  <a:srgbClr val="0070C0"/>
                </a:solidFill>
              </a:rPr>
              <a:t>e.g., terminal I/O) or in larger blocks (e.g., disk I/O).</a:t>
            </a:r>
          </a:p>
          <a:p>
            <a:pPr marL="0" indent="0">
              <a:buNone/>
            </a:pPr>
            <a:r>
              <a:rPr lang="en-US" sz="2400" b="1" dirty="0" smtClean="0"/>
              <a:t>Data </a:t>
            </a:r>
            <a:r>
              <a:rPr lang="en-US" sz="2400" b="1" dirty="0"/>
              <a:t>representation</a:t>
            </a:r>
            <a:r>
              <a:rPr lang="en-US" sz="2400" b="1" dirty="0" smtClean="0"/>
              <a:t>:</a:t>
            </a:r>
          </a:p>
          <a:p>
            <a:r>
              <a:rPr lang="en-US" sz="2400" dirty="0" smtClean="0"/>
              <a:t>Different </a:t>
            </a:r>
            <a:r>
              <a:rPr lang="en-US" sz="2400" dirty="0"/>
              <a:t>data encoding schemes are used by </a:t>
            </a:r>
            <a:r>
              <a:rPr lang="en-US" sz="2400" dirty="0" smtClean="0"/>
              <a:t>different devices</a:t>
            </a:r>
            <a:r>
              <a:rPr lang="en-US" sz="2400" dirty="0"/>
              <a:t>, including </a:t>
            </a:r>
            <a:r>
              <a:rPr lang="en-US" sz="2400" dirty="0">
                <a:solidFill>
                  <a:srgbClr val="0070C0"/>
                </a:solidFill>
              </a:rPr>
              <a:t>differences in character code and parity conventions.</a:t>
            </a:r>
          </a:p>
          <a:p>
            <a:pPr marL="0" indent="0">
              <a:buNone/>
            </a:pPr>
            <a:r>
              <a:rPr lang="en-US" sz="2400" b="1" dirty="0" smtClean="0"/>
              <a:t>Error </a:t>
            </a:r>
            <a:r>
              <a:rPr lang="en-US" sz="2400" b="1" dirty="0"/>
              <a:t>conditions: </a:t>
            </a:r>
            <a:endParaRPr lang="en-US" sz="2400" b="1" dirty="0" smtClean="0"/>
          </a:p>
          <a:p>
            <a:r>
              <a:rPr lang="en-US" sz="2400" dirty="0" smtClean="0"/>
              <a:t>The </a:t>
            </a:r>
            <a:r>
              <a:rPr lang="en-US" sz="2400" dirty="0"/>
              <a:t>nature of errors, the way in which they are </a:t>
            </a:r>
            <a:r>
              <a:rPr lang="en-US" sz="2400" dirty="0" smtClean="0">
                <a:solidFill>
                  <a:srgbClr val="0070C0"/>
                </a:solidFill>
              </a:rPr>
              <a:t>reported, </a:t>
            </a:r>
            <a:r>
              <a:rPr lang="en-US" sz="2400" dirty="0" smtClean="0"/>
              <a:t>their </a:t>
            </a:r>
            <a:r>
              <a:rPr lang="en-US" sz="2400" dirty="0">
                <a:solidFill>
                  <a:srgbClr val="0070C0"/>
                </a:solidFill>
              </a:rPr>
              <a:t>consequences</a:t>
            </a:r>
            <a:r>
              <a:rPr lang="en-US" sz="2400" dirty="0"/>
              <a:t>, and the available range of </a:t>
            </a:r>
            <a:r>
              <a:rPr lang="en-US" sz="2400" dirty="0">
                <a:solidFill>
                  <a:srgbClr val="0070C0"/>
                </a:solidFill>
              </a:rPr>
              <a:t>responses differ</a:t>
            </a:r>
            <a:r>
              <a:rPr lang="en-US" sz="2400" dirty="0"/>
              <a:t> widely </a:t>
            </a:r>
            <a:r>
              <a:rPr lang="en-US" sz="2400" dirty="0" smtClean="0"/>
              <a:t>from one </a:t>
            </a:r>
            <a:r>
              <a:rPr lang="en-US" sz="2400" dirty="0"/>
              <a:t>device to another.</a:t>
            </a:r>
            <a:endParaRPr lang="en-US" altLang="en-US" sz="2400" dirty="0" smtClean="0"/>
          </a:p>
        </p:txBody>
      </p:sp>
      <p:sp>
        <p:nvSpPr>
          <p:cNvPr id="2" name="Date Placeholder 1"/>
          <p:cNvSpPr>
            <a:spLocks noGrp="1"/>
          </p:cNvSpPr>
          <p:nvPr>
            <p:ph type="dt" sz="half" idx="10"/>
          </p:nvPr>
        </p:nvSpPr>
        <p:spPr/>
        <p:txBody>
          <a:bodyPr/>
          <a:lstStyle/>
          <a:p>
            <a:fld id="{23473287-B301-4CCF-81FE-917D27F70C56}" type="datetime1">
              <a:rPr lang="en-US" smtClean="0"/>
              <a:t>10/19/2023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BF891C86-C030-48BB-AD24-5C827D1B826C}" type="slidenum">
              <a:rPr lang="en-US" smtClean="0"/>
              <a:t>7</a:t>
            </a:fld>
            <a:endParaRPr lang="en-US"/>
          </a:p>
        </p:txBody>
      </p:sp>
    </p:spTree>
    <p:extLst>
      <p:ext uri="{BB962C8B-B14F-4D97-AF65-F5344CB8AC3E}">
        <p14:creationId xmlns:p14="http://schemas.microsoft.com/office/powerpoint/2010/main" val="3159294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1675" y="114300"/>
            <a:ext cx="7985125" cy="576263"/>
          </a:xfrm>
        </p:spPr>
        <p:txBody>
          <a:bodyPr>
            <a:normAutofit fontScale="90000"/>
          </a:bodyPr>
          <a:lstStyle/>
          <a:p>
            <a:pPr eaLnBrk="1" hangingPunct="1"/>
            <a:r>
              <a:rPr lang="en-US" altLang="en-US" dirty="0" smtClean="0"/>
              <a:t>I/O Hardware</a:t>
            </a:r>
          </a:p>
        </p:txBody>
      </p:sp>
      <p:sp>
        <p:nvSpPr>
          <p:cNvPr id="7171" name="Rectangle 3"/>
          <p:cNvSpPr>
            <a:spLocks noGrp="1" noChangeArrowheads="1"/>
          </p:cNvSpPr>
          <p:nvPr>
            <p:ph type="body" idx="1"/>
          </p:nvPr>
        </p:nvSpPr>
        <p:spPr>
          <a:xfrm>
            <a:off x="820738" y="1055688"/>
            <a:ext cx="7586662" cy="5018087"/>
          </a:xfrm>
        </p:spPr>
        <p:txBody>
          <a:bodyPr>
            <a:normAutofit/>
          </a:bodyPr>
          <a:lstStyle/>
          <a:p>
            <a:pPr marL="0" indent="0">
              <a:buNone/>
            </a:pPr>
            <a:r>
              <a:rPr lang="en-US" sz="2400" dirty="0" smtClean="0"/>
              <a:t>Types of I/O devices-</a:t>
            </a:r>
          </a:p>
          <a:p>
            <a:r>
              <a:rPr lang="en-US" sz="2400" dirty="0"/>
              <a:t>B</a:t>
            </a:r>
            <a:r>
              <a:rPr lang="en-US" sz="2400" dirty="0" smtClean="0"/>
              <a:t>lock </a:t>
            </a:r>
            <a:r>
              <a:rPr lang="en-US" sz="2400" dirty="0"/>
              <a:t>oriented </a:t>
            </a:r>
            <a:endParaRPr lang="en-US" sz="2400" dirty="0" smtClean="0"/>
          </a:p>
          <a:p>
            <a:r>
              <a:rPr lang="en-US" sz="2400" dirty="0" smtClean="0"/>
              <a:t>Stream oriented</a:t>
            </a:r>
          </a:p>
        </p:txBody>
      </p:sp>
      <p:sp>
        <p:nvSpPr>
          <p:cNvPr id="3" name="Date Placeholder 2"/>
          <p:cNvSpPr>
            <a:spLocks noGrp="1"/>
          </p:cNvSpPr>
          <p:nvPr>
            <p:ph type="dt" sz="half" idx="10"/>
          </p:nvPr>
        </p:nvSpPr>
        <p:spPr/>
        <p:txBody>
          <a:bodyPr/>
          <a:lstStyle/>
          <a:p>
            <a:fld id="{20CDDD5E-B1A4-42F8-93DC-FAD6474B1368}"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8</a:t>
            </a:fld>
            <a:endParaRPr lang="en-US"/>
          </a:p>
        </p:txBody>
      </p:sp>
    </p:spTree>
    <p:extLst>
      <p:ext uri="{BB962C8B-B14F-4D97-AF65-F5344CB8AC3E}">
        <p14:creationId xmlns:p14="http://schemas.microsoft.com/office/powerpoint/2010/main" val="1157050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01675" y="114300"/>
            <a:ext cx="7985125" cy="576263"/>
          </a:xfrm>
        </p:spPr>
        <p:txBody>
          <a:bodyPr>
            <a:normAutofit fontScale="90000"/>
          </a:bodyPr>
          <a:lstStyle/>
          <a:p>
            <a:pPr eaLnBrk="1" hangingPunct="1"/>
            <a:r>
              <a:rPr lang="en-US" altLang="en-US" dirty="0" smtClean="0"/>
              <a:t>I/O Hardware</a:t>
            </a:r>
          </a:p>
        </p:txBody>
      </p:sp>
      <p:sp>
        <p:nvSpPr>
          <p:cNvPr id="7171" name="Rectangle 3"/>
          <p:cNvSpPr>
            <a:spLocks noGrp="1" noChangeArrowheads="1"/>
          </p:cNvSpPr>
          <p:nvPr>
            <p:ph type="body" idx="1"/>
          </p:nvPr>
        </p:nvSpPr>
        <p:spPr>
          <a:xfrm>
            <a:off x="820738" y="1055688"/>
            <a:ext cx="7586662" cy="5018087"/>
          </a:xfrm>
        </p:spPr>
        <p:txBody>
          <a:bodyPr>
            <a:normAutofit/>
          </a:bodyPr>
          <a:lstStyle/>
          <a:p>
            <a:pPr marL="0" indent="0">
              <a:buNone/>
            </a:pPr>
            <a:r>
              <a:rPr lang="en-US" sz="2400" b="1" dirty="0" smtClean="0"/>
              <a:t>Block-oriented </a:t>
            </a:r>
            <a:r>
              <a:rPr lang="en-US" sz="2400" b="1" dirty="0"/>
              <a:t>device </a:t>
            </a:r>
            <a:endParaRPr lang="en-US" sz="2400" b="1" dirty="0" smtClean="0"/>
          </a:p>
          <a:p>
            <a:r>
              <a:rPr lang="en-US" sz="2400" dirty="0" smtClean="0"/>
              <a:t>stores </a:t>
            </a:r>
            <a:r>
              <a:rPr lang="en-US" sz="2400" dirty="0"/>
              <a:t>information in </a:t>
            </a:r>
            <a:r>
              <a:rPr lang="en-US" sz="2400" dirty="0">
                <a:solidFill>
                  <a:schemeClr val="accent1"/>
                </a:solidFill>
              </a:rPr>
              <a:t>blocks that are usually </a:t>
            </a:r>
            <a:r>
              <a:rPr lang="en-US" sz="2400" dirty="0" smtClean="0">
                <a:solidFill>
                  <a:schemeClr val="accent1"/>
                </a:solidFill>
              </a:rPr>
              <a:t>of fixed </a:t>
            </a:r>
            <a:r>
              <a:rPr lang="en-US" sz="2400" dirty="0">
                <a:solidFill>
                  <a:schemeClr val="accent1"/>
                </a:solidFill>
              </a:rPr>
              <a:t>size</a:t>
            </a:r>
            <a:r>
              <a:rPr lang="en-US" sz="2400" dirty="0"/>
              <a:t>, and transfers are made </a:t>
            </a:r>
            <a:r>
              <a:rPr lang="en-US" sz="2400" dirty="0">
                <a:solidFill>
                  <a:schemeClr val="accent1"/>
                </a:solidFill>
              </a:rPr>
              <a:t>one block at a time</a:t>
            </a:r>
            <a:r>
              <a:rPr lang="en-US" sz="2400" dirty="0"/>
              <a:t>. </a:t>
            </a:r>
            <a:endParaRPr lang="en-US" sz="2400" dirty="0" smtClean="0"/>
          </a:p>
          <a:p>
            <a:r>
              <a:rPr lang="en-US" sz="2400" dirty="0" smtClean="0"/>
              <a:t>Generally</a:t>
            </a:r>
            <a:r>
              <a:rPr lang="en-US" sz="2400" dirty="0"/>
              <a:t>, it is possible </a:t>
            </a:r>
            <a:r>
              <a:rPr lang="en-US" sz="2400" dirty="0" smtClean="0"/>
              <a:t>to reference </a:t>
            </a:r>
            <a:r>
              <a:rPr lang="en-US" sz="2400" dirty="0"/>
              <a:t>data by its block number. </a:t>
            </a:r>
            <a:endParaRPr lang="en-US" sz="2400" dirty="0" smtClean="0"/>
          </a:p>
          <a:p>
            <a:r>
              <a:rPr lang="en-US" sz="2400" dirty="0" smtClean="0"/>
              <a:t>Disks </a:t>
            </a:r>
            <a:r>
              <a:rPr lang="en-US" sz="2400" dirty="0"/>
              <a:t>and USB keys </a:t>
            </a:r>
            <a:r>
              <a:rPr lang="en-US" sz="2400" dirty="0" smtClean="0"/>
              <a:t>devices</a:t>
            </a:r>
            <a:r>
              <a:rPr lang="en-US" sz="2400" dirty="0"/>
              <a:t>. </a:t>
            </a:r>
            <a:endParaRPr lang="en-US" sz="2400" dirty="0" smtClean="0"/>
          </a:p>
        </p:txBody>
      </p:sp>
      <p:sp>
        <p:nvSpPr>
          <p:cNvPr id="3" name="Date Placeholder 2"/>
          <p:cNvSpPr>
            <a:spLocks noGrp="1"/>
          </p:cNvSpPr>
          <p:nvPr>
            <p:ph type="dt" sz="half" idx="10"/>
          </p:nvPr>
        </p:nvSpPr>
        <p:spPr/>
        <p:txBody>
          <a:bodyPr/>
          <a:lstStyle/>
          <a:p>
            <a:fld id="{341B77EF-A08D-45B7-9386-8EEE3B7F3A62}" type="datetime1">
              <a:rPr lang="en-US" smtClean="0"/>
              <a:t>10/19/2023</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BF891C86-C030-48BB-AD24-5C827D1B826C}" type="slidenum">
              <a:rPr lang="en-US" smtClean="0"/>
              <a:t>9</a:t>
            </a:fld>
            <a:endParaRPr lang="en-US"/>
          </a:p>
        </p:txBody>
      </p:sp>
    </p:spTree>
    <p:extLst>
      <p:ext uri="{BB962C8B-B14F-4D97-AF65-F5344CB8AC3E}">
        <p14:creationId xmlns:p14="http://schemas.microsoft.com/office/powerpoint/2010/main" val="2808658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TotalTime>
  <Words>3149</Words>
  <Application>Microsoft Office PowerPoint</Application>
  <PresentationFormat>On-screen Show (4:3)</PresentationFormat>
  <Paragraphs>555</Paragraphs>
  <Slides>64</Slides>
  <Notes>13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I/O Management</vt:lpstr>
      <vt:lpstr>I/O Management</vt:lpstr>
      <vt:lpstr>I/O Management</vt:lpstr>
      <vt:lpstr>I/O Hardware</vt:lpstr>
      <vt:lpstr>I/O Hardware</vt:lpstr>
      <vt:lpstr>I/O Hardware</vt:lpstr>
      <vt:lpstr>I/O Hardware</vt:lpstr>
      <vt:lpstr>I/O Hardware</vt:lpstr>
      <vt:lpstr>I/O Hardware</vt:lpstr>
      <vt:lpstr>I/O Hardware</vt:lpstr>
      <vt:lpstr>PowerPoint Presentation</vt:lpstr>
      <vt:lpstr>I/O Hardware</vt:lpstr>
      <vt:lpstr>I/O Hardware</vt:lpstr>
      <vt:lpstr>I/O Hardware</vt:lpstr>
      <vt:lpstr>I/O Hardware</vt:lpstr>
      <vt:lpstr>PowerPoint Presentation</vt:lpstr>
      <vt:lpstr>I/O Hardware</vt:lpstr>
      <vt:lpstr>I/O Hardware</vt:lpstr>
      <vt:lpstr>A Typical PC Bus Structure</vt:lpstr>
      <vt:lpstr>A Typical PC Bus Structure</vt:lpstr>
      <vt:lpstr>A Typical PC Bus Structure</vt:lpstr>
      <vt:lpstr>A Typical PC Bus Structure</vt:lpstr>
      <vt:lpstr>Expansion Slots</vt:lpstr>
      <vt:lpstr>Expansion Slots</vt:lpstr>
      <vt:lpstr>Expansion Slots</vt:lpstr>
      <vt:lpstr>11.2 ORGANIZATION OF THE I/O FUNCTION</vt:lpstr>
      <vt:lpstr>11.2 ORGANIZATION OF THE I/O FUNCTION</vt:lpstr>
      <vt:lpstr>11.2 ORGANIZATION OF THE I/O FUNCTION</vt:lpstr>
      <vt:lpstr>11.2 ORGANIZATION OF THE I/O FUNCTION</vt:lpstr>
      <vt:lpstr>11.2 ORGANIZATION OF THE I/O FUNCTION</vt:lpstr>
      <vt:lpstr>11.2 ORGANIZATION OF THE I/O FUNCTION</vt:lpstr>
      <vt:lpstr>11.2 ORGANIZATION OF THE I/O FUNCTION</vt:lpstr>
      <vt:lpstr>11.2 ORGANIZATION OF THE I/O FUNCTION</vt:lpstr>
      <vt:lpstr>11.2 ORGANIZATION OF THE I/O FUNCTION</vt:lpstr>
      <vt:lpstr>11.2 ORGANIZATION OF THE I/O FUNCTION</vt:lpstr>
      <vt:lpstr>11.2 ORGANIZATION OF THE I/O FUNCTION</vt:lpstr>
      <vt:lpstr>11.2 ORGANIZATION OF THE I/O FUNCTION</vt:lpstr>
      <vt:lpstr>Direct Memory Access (DMA) </vt:lpstr>
      <vt:lpstr>Direct Memory Access (DMA) </vt:lpstr>
      <vt:lpstr>Direct Memory Access (DMA) </vt:lpstr>
      <vt:lpstr>Direct Memory Access (DMA) </vt:lpstr>
      <vt:lpstr>OPERATING SYSTEM DESIGN ISSUES FOR I/O</vt:lpstr>
      <vt:lpstr>OPERATING SYSTEM DESIGN ISSUES</vt:lpstr>
      <vt:lpstr>OPERATING SYSTEM DESIGN ISSUES</vt:lpstr>
      <vt:lpstr>OPERATING SYSTEM DESIGN ISSUES</vt:lpstr>
      <vt:lpstr>OPERATING SYSTEM DESIGN ISSUES</vt:lpstr>
      <vt:lpstr>Logical Structure of the I/O Function</vt:lpstr>
      <vt:lpstr>Logical Structure of the I/O Function</vt:lpstr>
      <vt:lpstr>Logical Structure of the I/O Function</vt:lpstr>
      <vt:lpstr>Logical Structure of the I/O Function</vt:lpstr>
      <vt:lpstr>Logical Structure of the I/O Function</vt:lpstr>
      <vt:lpstr>Logical Structure of the I/O Function</vt:lpstr>
      <vt:lpstr>Logical Structure of the I/O Function</vt:lpstr>
      <vt:lpstr>Logical Structure of the I/O Function</vt:lpstr>
      <vt:lpstr>Logical Structure of the I/O Function</vt:lpstr>
      <vt:lpstr>I/O BUFFERING</vt:lpstr>
      <vt:lpstr>I/O BUFFERING</vt:lpstr>
      <vt:lpstr>I/O BUFFERING</vt:lpstr>
      <vt:lpstr>I/O BUFFERING</vt:lpstr>
      <vt:lpstr>I/O BUFFERING</vt:lpstr>
      <vt:lpstr>I/O BUFFERING</vt:lpstr>
      <vt:lpstr>I/O BUFFERING</vt:lpstr>
      <vt:lpstr>I/O BUFFERING</vt:lpstr>
      <vt:lpstr>I/O BUFFERING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71</cp:revision>
  <dcterms:created xsi:type="dcterms:W3CDTF">2020-10-17T08:13:22Z</dcterms:created>
  <dcterms:modified xsi:type="dcterms:W3CDTF">2023-10-19T18:09:29Z</dcterms:modified>
</cp:coreProperties>
</file>