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6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9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2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1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9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0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6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6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5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791C-EB7A-4349-8ED1-B8E3AE7C933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C983-B46B-49F5-B57C-17CEAA0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1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MCQs </a:t>
            </a:r>
            <a:r>
              <a:rPr lang="en-IN" smtClean="0"/>
              <a:t>on </a:t>
            </a:r>
            <a:r>
              <a:rPr lang="en-IN" dirty="0" smtClean="0"/>
              <a:t>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9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GATE | GATE-CS-2007 | Question 58</a:t>
            </a:r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 err="1" smtClean="0"/>
              <a:t>Ans</a:t>
            </a:r>
            <a:r>
              <a:rPr lang="en-IN" sz="2800" dirty="0"/>
              <a:t>: option (d)</a:t>
            </a:r>
          </a:p>
          <a:p>
            <a:pPr marL="0" indent="0">
              <a:buNone/>
            </a:pPr>
            <a:r>
              <a:rPr lang="en-IN" sz="2800" dirty="0"/>
              <a:t>Explanation:</a:t>
            </a:r>
          </a:p>
          <a:p>
            <a:pPr marL="0" indent="0">
              <a:buNone/>
            </a:pPr>
            <a:r>
              <a:rPr lang="en-IN" sz="2800" dirty="0" smtClean="0"/>
              <a:t>The </a:t>
            </a:r>
            <a:r>
              <a:rPr lang="en-IN" sz="2800" dirty="0"/>
              <a:t>code does not prevent deadlock: Assume that P1 starts its execution. It sets wants1=true and then gets </a:t>
            </a:r>
            <a:r>
              <a:rPr lang="en-IN" sz="2800" dirty="0" err="1"/>
              <a:t>preempted</a:t>
            </a:r>
            <a:r>
              <a:rPr lang="en-IN" sz="2800" dirty="0"/>
              <a:t>. Now P2 starts its execution. P2 sets wants2=true and suddenly gets </a:t>
            </a:r>
            <a:r>
              <a:rPr lang="en-IN" sz="2800" dirty="0" err="1"/>
              <a:t>preempted</a:t>
            </a:r>
            <a:r>
              <a:rPr lang="en-IN" sz="2800" dirty="0"/>
              <a:t>. Now P1 starts execution; it enters the while loop and finds that wants2=true and remains busy in the while loop. Now P1 gets </a:t>
            </a:r>
            <a:r>
              <a:rPr lang="en-IN" sz="2800" dirty="0" err="1"/>
              <a:t>preempted</a:t>
            </a:r>
            <a:r>
              <a:rPr lang="en-IN" sz="2800" dirty="0"/>
              <a:t>. P2 enters into execution; it enters the while loop and finds that wants1=true remains busy in the while loop. Hence both P1 and P2 remains busy forever. 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30114" r="66646" b="25992"/>
          <a:stretch/>
        </p:blipFill>
        <p:spPr bwMode="auto">
          <a:xfrm>
            <a:off x="395536" y="692696"/>
            <a:ext cx="5184576" cy="326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53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789"/>
            <a:ext cx="8229600" cy="593752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4500" dirty="0" smtClean="0"/>
              <a:t>GATE | GATE-CS-2016 (Set 2) | Question 58</a:t>
            </a:r>
          </a:p>
          <a:p>
            <a:pPr marL="0" indent="0">
              <a:buNone/>
            </a:pPr>
            <a:r>
              <a:rPr lang="en-IN" sz="4500" dirty="0" smtClean="0"/>
              <a:t>Consider the following two-process synchronization solution.</a:t>
            </a:r>
          </a:p>
          <a:p>
            <a:pPr marL="0" indent="0">
              <a:buNone/>
            </a:pPr>
            <a:endParaRPr lang="en-IN" sz="4500" dirty="0" smtClean="0"/>
          </a:p>
          <a:p>
            <a:pPr marL="0" indent="0">
              <a:buNone/>
            </a:pPr>
            <a:r>
              <a:rPr lang="en-IN" sz="4500" dirty="0" smtClean="0"/>
              <a:t>Process 0                             		Process 1                          </a:t>
            </a:r>
          </a:p>
          <a:p>
            <a:pPr marL="0" indent="0">
              <a:buNone/>
            </a:pPr>
            <a:r>
              <a:rPr lang="en-IN" sz="4500" dirty="0" smtClean="0"/>
              <a:t>Entry: loop while (turn == 1);        Entry: loop while (turn == 0);</a:t>
            </a:r>
          </a:p>
          <a:p>
            <a:pPr marL="0" indent="0">
              <a:buNone/>
            </a:pPr>
            <a:r>
              <a:rPr lang="en-IN" sz="4500" dirty="0" smtClean="0"/>
              <a:t>       (critical section)                    (critical section)</a:t>
            </a:r>
          </a:p>
          <a:p>
            <a:pPr marL="0" indent="0">
              <a:buNone/>
            </a:pPr>
            <a:r>
              <a:rPr lang="en-IN" sz="4500" dirty="0" smtClean="0"/>
              <a:t>       Exit: turn = 1;                       Exit turn = 0; </a:t>
            </a:r>
          </a:p>
          <a:p>
            <a:pPr marL="0" indent="0">
              <a:buNone/>
            </a:pPr>
            <a:endParaRPr lang="en-IN" sz="4500" dirty="0" smtClean="0"/>
          </a:p>
          <a:p>
            <a:pPr marL="0" indent="0">
              <a:buNone/>
            </a:pPr>
            <a:r>
              <a:rPr lang="en-IN" sz="4500" dirty="0" smtClean="0"/>
              <a:t>The shared variable turn is initialized to zero. Which one of the following is TRUE?</a:t>
            </a:r>
          </a:p>
          <a:p>
            <a:pPr marL="0" indent="0">
              <a:buNone/>
            </a:pPr>
            <a:r>
              <a:rPr lang="en-IN" sz="4500" dirty="0" smtClean="0"/>
              <a:t>(A) This is a correct two-process synchronization solution.</a:t>
            </a:r>
          </a:p>
          <a:p>
            <a:pPr marL="0" indent="0">
              <a:buNone/>
            </a:pPr>
            <a:r>
              <a:rPr lang="en-IN" sz="4500" dirty="0" smtClean="0"/>
              <a:t>(B) This solution violates mutual exclusion requirement.</a:t>
            </a:r>
          </a:p>
          <a:p>
            <a:pPr marL="0" indent="0">
              <a:buNone/>
            </a:pPr>
            <a:r>
              <a:rPr lang="en-IN" sz="4500" dirty="0" smtClean="0"/>
              <a:t>(C) This solution violates progress requirement.</a:t>
            </a:r>
          </a:p>
          <a:p>
            <a:pPr marL="0" indent="0">
              <a:buNone/>
            </a:pPr>
            <a:r>
              <a:rPr lang="en-IN" sz="4500" dirty="0" smtClean="0"/>
              <a:t>(D) This solution violates bounded wait requirement.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53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789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Process 0                                        Process 1                          </a:t>
            </a:r>
          </a:p>
          <a:p>
            <a:pPr marL="0" indent="0">
              <a:buNone/>
            </a:pPr>
            <a:r>
              <a:rPr lang="en-IN" sz="2400" dirty="0" smtClean="0"/>
              <a:t>Entry: loop while (turn == 1);        Entry: loop while (turn == 0);</a:t>
            </a:r>
          </a:p>
          <a:p>
            <a:pPr marL="0" indent="0">
              <a:buNone/>
            </a:pPr>
            <a:r>
              <a:rPr lang="en-IN" sz="2400" dirty="0" smtClean="0"/>
              <a:t>       (critical section)                    (critical section)</a:t>
            </a:r>
          </a:p>
          <a:p>
            <a:pPr marL="0" indent="0">
              <a:buNone/>
            </a:pPr>
            <a:r>
              <a:rPr lang="en-IN" sz="2400" dirty="0" smtClean="0"/>
              <a:t>       Exit: turn = 1;                       Exit turn = 0;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turn is initialized to 0</a:t>
            </a:r>
          </a:p>
          <a:p>
            <a:pPr marL="0" indent="0">
              <a:buNone/>
            </a:pPr>
            <a:r>
              <a:rPr lang="en-IN" sz="2400" dirty="0" smtClean="0"/>
              <a:t>P0 can enter CS as while is False</a:t>
            </a:r>
          </a:p>
          <a:p>
            <a:pPr marL="0" indent="0">
              <a:buNone/>
            </a:pPr>
            <a:r>
              <a:rPr lang="en-IN" sz="2400" dirty="0" smtClean="0"/>
              <a:t>If P1 tries to enter at the same time, </a:t>
            </a:r>
          </a:p>
          <a:p>
            <a:pPr marL="0" indent="0">
              <a:buNone/>
            </a:pPr>
            <a:r>
              <a:rPr lang="en-IN" sz="2400" dirty="0" smtClean="0"/>
              <a:t>P1 cannot enter the CS as while is True and process gets trapped</a:t>
            </a:r>
          </a:p>
          <a:p>
            <a:pPr marL="0" indent="0">
              <a:buNone/>
            </a:pPr>
            <a:r>
              <a:rPr lang="en-IN" sz="2400" dirty="0" smtClean="0"/>
              <a:t>After P0 leaves CS, The Exit Section  makes turn=1</a:t>
            </a:r>
          </a:p>
        </p:txBody>
      </p:sp>
    </p:spTree>
    <p:extLst>
      <p:ext uri="{BB962C8B-B14F-4D97-AF65-F5344CB8AC3E}">
        <p14:creationId xmlns:p14="http://schemas.microsoft.com/office/powerpoint/2010/main" val="218075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789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Process 0                                        Process 1                          </a:t>
            </a:r>
          </a:p>
          <a:p>
            <a:pPr marL="0" indent="0">
              <a:buNone/>
            </a:pPr>
            <a:r>
              <a:rPr lang="en-IN" sz="2400" dirty="0" smtClean="0"/>
              <a:t>Entry: loop while (turn == 1);        Entry: loop while (turn == 0);</a:t>
            </a:r>
          </a:p>
          <a:p>
            <a:pPr marL="0" indent="0">
              <a:buNone/>
            </a:pPr>
            <a:r>
              <a:rPr lang="en-IN" sz="2400" dirty="0" smtClean="0"/>
              <a:t>       (critical section)                    (critical section)</a:t>
            </a:r>
          </a:p>
          <a:p>
            <a:pPr marL="0" indent="0">
              <a:buNone/>
            </a:pPr>
            <a:r>
              <a:rPr lang="en-IN" sz="2400" dirty="0" smtClean="0"/>
              <a:t>       Exit: turn = 1;                       Exit turn = 0;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Now turn=1, when Process 0 leaves the system</a:t>
            </a:r>
          </a:p>
          <a:p>
            <a:pPr marL="0" indent="0">
              <a:buNone/>
            </a:pPr>
            <a:r>
              <a:rPr lang="en-IN" sz="2400" dirty="0" smtClean="0"/>
              <a:t>If Process 1 tries to enter CS</a:t>
            </a:r>
          </a:p>
          <a:p>
            <a:pPr marL="0" indent="0">
              <a:buNone/>
            </a:pPr>
            <a:r>
              <a:rPr lang="en-IN" sz="2400" dirty="0" smtClean="0"/>
              <a:t>while loop condition is False </a:t>
            </a:r>
          </a:p>
          <a:p>
            <a:pPr marL="0" indent="0">
              <a:buNone/>
            </a:pPr>
            <a:r>
              <a:rPr lang="en-IN" sz="2400" dirty="0" smtClean="0"/>
              <a:t>P1 enters the CS</a:t>
            </a:r>
          </a:p>
          <a:p>
            <a:pPr marL="0" indent="0">
              <a:buNone/>
            </a:pPr>
            <a:r>
              <a:rPr lang="en-IN" sz="2400" dirty="0" smtClean="0"/>
              <a:t>Now if P0 tries to enter the CS, While </a:t>
            </a:r>
            <a:r>
              <a:rPr lang="en-IN" sz="2400" dirty="0" err="1" smtClean="0"/>
              <a:t>condn</a:t>
            </a:r>
            <a:r>
              <a:rPr lang="en-IN" sz="2400" dirty="0" smtClean="0"/>
              <a:t> is True, Gets trapped in the While Loop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ME is preserved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 smtClean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16632"/>
            <a:ext cx="7051266" cy="188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Mutual Exclusion Check: Satisfied!!!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49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789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Process 0                                        Process 1                          </a:t>
            </a:r>
          </a:p>
          <a:p>
            <a:pPr marL="0" indent="0">
              <a:buNone/>
            </a:pPr>
            <a:r>
              <a:rPr lang="en-IN" sz="2400" dirty="0" smtClean="0"/>
              <a:t>Entry: loop while (turn == 1);        Entry: loop while (turn == 0);</a:t>
            </a:r>
          </a:p>
          <a:p>
            <a:pPr marL="0" indent="0">
              <a:buNone/>
            </a:pPr>
            <a:r>
              <a:rPr lang="en-IN" sz="2400" dirty="0" smtClean="0"/>
              <a:t>       (critical section)                    (critical section)</a:t>
            </a:r>
          </a:p>
          <a:p>
            <a:pPr marL="0" indent="0">
              <a:buNone/>
            </a:pPr>
            <a:r>
              <a:rPr lang="en-IN" sz="2400" dirty="0" smtClean="0"/>
              <a:t>       Exit: turn = 1;                       Exit turn = 0;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It’s a strict alteration Case</a:t>
            </a:r>
          </a:p>
          <a:p>
            <a:pPr marL="0" indent="0">
              <a:buNone/>
            </a:pPr>
            <a:r>
              <a:rPr lang="en-IN" sz="2400" b="1" dirty="0" smtClean="0"/>
              <a:t>When Turn=0, Process P0 enters CS</a:t>
            </a:r>
          </a:p>
          <a:p>
            <a:pPr marL="0" indent="0">
              <a:buNone/>
            </a:pPr>
            <a:r>
              <a:rPr lang="en-IN" sz="2400" b="1" dirty="0" smtClean="0"/>
              <a:t>Then Turn is set to 1, Process P1 enters CS </a:t>
            </a:r>
          </a:p>
          <a:p>
            <a:pPr marL="0" indent="0">
              <a:buNone/>
            </a:pPr>
            <a:r>
              <a:rPr lang="en-IN" sz="2400" b="1" dirty="0" smtClean="0"/>
              <a:t>Then Turn is set to 0, Process P0 gets turn</a:t>
            </a:r>
          </a:p>
          <a:p>
            <a:pPr marL="0" indent="0">
              <a:buNone/>
            </a:pPr>
            <a:r>
              <a:rPr lang="en-IN" sz="2400" b="1" dirty="0" smtClean="0"/>
              <a:t>Then Turn is set to 1, Process P1 enters CS and so on </a:t>
            </a:r>
          </a:p>
          <a:p>
            <a:pPr marL="0" indent="0">
              <a:buNone/>
            </a:pPr>
            <a:r>
              <a:rPr lang="en-IN" sz="2400" b="1" dirty="0" smtClean="0"/>
              <a:t>No progress</a:t>
            </a:r>
          </a:p>
          <a:p>
            <a:pPr marL="0" indent="0">
              <a:buNone/>
            </a:pPr>
            <a:r>
              <a:rPr lang="en-IN" sz="2400" b="1" dirty="0" err="1" smtClean="0"/>
              <a:t>Ans</a:t>
            </a:r>
            <a:r>
              <a:rPr lang="en-IN" sz="2400" b="1" dirty="0" smtClean="0"/>
              <a:t> is C)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16632"/>
            <a:ext cx="7051266" cy="188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Progress Check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865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GATE | GATE CS 1996 | Question 20</a:t>
            </a:r>
          </a:p>
          <a:p>
            <a:pPr marL="0" indent="0">
              <a:buNone/>
            </a:pPr>
            <a:r>
              <a:rPr lang="en-IN" dirty="0" smtClean="0"/>
              <a:t>A critical section is a program segment</a:t>
            </a:r>
          </a:p>
          <a:p>
            <a:pPr marL="0" indent="0">
              <a:buNone/>
            </a:pPr>
            <a:r>
              <a:rPr lang="en-IN" b="1" dirty="0" smtClean="0"/>
              <a:t>(A)</a:t>
            </a:r>
            <a:r>
              <a:rPr lang="en-IN" dirty="0" smtClean="0"/>
              <a:t> which should run in a certain specified amount of time</a:t>
            </a:r>
            <a:br>
              <a:rPr lang="en-IN" dirty="0" smtClean="0"/>
            </a:br>
            <a:r>
              <a:rPr lang="en-IN" b="1" dirty="0" smtClean="0"/>
              <a:t>(B)</a:t>
            </a:r>
            <a:r>
              <a:rPr lang="en-IN" dirty="0" smtClean="0"/>
              <a:t> which avoids deadlocks</a:t>
            </a:r>
            <a:br>
              <a:rPr lang="en-IN" dirty="0" smtClean="0"/>
            </a:br>
            <a:r>
              <a:rPr lang="en-IN" b="1" dirty="0" smtClean="0"/>
              <a:t>(C)</a:t>
            </a:r>
            <a:r>
              <a:rPr lang="en-IN" dirty="0" smtClean="0"/>
              <a:t> where shared resources are accessed</a:t>
            </a:r>
            <a:br>
              <a:rPr lang="en-IN" dirty="0" smtClean="0"/>
            </a:br>
            <a:r>
              <a:rPr lang="en-IN" b="1" dirty="0" smtClean="0"/>
              <a:t>(D)</a:t>
            </a:r>
            <a:r>
              <a:rPr lang="en-IN" dirty="0" smtClean="0"/>
              <a:t> which must be enclosed by a pair of semaphore operations, P and V</a:t>
            </a:r>
            <a:br>
              <a:rPr lang="en-IN" dirty="0" smtClean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3478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GATE | GATE CS 1996 | Question 20</a:t>
            </a:r>
          </a:p>
          <a:p>
            <a:pPr marL="0" indent="0">
              <a:buNone/>
            </a:pPr>
            <a:r>
              <a:rPr lang="en-IN" dirty="0" smtClean="0"/>
              <a:t>A critical section is a program segment</a:t>
            </a:r>
          </a:p>
          <a:p>
            <a:pPr marL="0" indent="0">
              <a:buNone/>
            </a:pPr>
            <a:r>
              <a:rPr lang="en-IN" b="1" dirty="0" smtClean="0"/>
              <a:t>(A)</a:t>
            </a:r>
            <a:r>
              <a:rPr lang="en-IN" dirty="0" smtClean="0"/>
              <a:t> which should run in a certain specified amount of time</a:t>
            </a:r>
            <a:br>
              <a:rPr lang="en-IN" dirty="0" smtClean="0"/>
            </a:br>
            <a:r>
              <a:rPr lang="en-IN" b="1" dirty="0" smtClean="0"/>
              <a:t>(B)</a:t>
            </a:r>
            <a:r>
              <a:rPr lang="en-IN" dirty="0" smtClean="0"/>
              <a:t> which avoids deadlocks</a:t>
            </a:r>
            <a:br>
              <a:rPr lang="en-IN" dirty="0" smtClean="0"/>
            </a:br>
            <a:r>
              <a:rPr lang="en-IN" b="1" dirty="0" smtClean="0"/>
              <a:t>(C)</a:t>
            </a:r>
            <a:r>
              <a:rPr lang="en-IN" dirty="0" smtClean="0"/>
              <a:t> where shared resources are accessed</a:t>
            </a:r>
            <a:br>
              <a:rPr lang="en-IN" dirty="0" smtClean="0"/>
            </a:br>
            <a:r>
              <a:rPr lang="en-IN" b="1" dirty="0" smtClean="0"/>
              <a:t>(D)</a:t>
            </a:r>
            <a:r>
              <a:rPr lang="en-IN" dirty="0" smtClean="0"/>
              <a:t> which must be enclosed by a pair of semaphore operations, P and V</a:t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Answer:</a:t>
            </a:r>
            <a:r>
              <a:rPr lang="en-IN" dirty="0" smtClean="0"/>
              <a:t> </a:t>
            </a:r>
            <a:r>
              <a:rPr lang="en-IN" b="1" dirty="0" smtClean="0"/>
              <a:t>(C)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86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GATE | GATE-CS-2007 | Question 58</a:t>
            </a:r>
          </a:p>
          <a:p>
            <a:pPr marL="0" indent="0">
              <a:buNone/>
            </a:pPr>
            <a:r>
              <a:rPr lang="en-IN" sz="2600" dirty="0" smtClean="0"/>
              <a:t>Two </a:t>
            </a:r>
            <a:r>
              <a:rPr lang="en-IN" sz="2600" dirty="0"/>
              <a:t>processes, P1 and P2, need to access a critical section of code. Consider the following synchronization construct used by the processes: </a:t>
            </a:r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dirty="0" smtClean="0"/>
              <a:t>Here</a:t>
            </a:r>
            <a:r>
              <a:rPr lang="en-IN" sz="2600" dirty="0"/>
              <a:t>, wants1 and wants2 are shared variables, which are initialized to false. Which one of the following statements is TRUE about the above construct?</a:t>
            </a:r>
          </a:p>
          <a:p>
            <a:pPr marL="0" indent="0">
              <a:buNone/>
            </a:pPr>
            <a:r>
              <a:rPr lang="en-IN" sz="2600" dirty="0"/>
              <a:t>(a) It does not ensure mutual exclusion.</a:t>
            </a:r>
          </a:p>
          <a:p>
            <a:pPr marL="0" indent="0">
              <a:buNone/>
            </a:pPr>
            <a:r>
              <a:rPr lang="en-IN" sz="2600" dirty="0"/>
              <a:t>(b) It does not ensure bounded waiting.</a:t>
            </a:r>
          </a:p>
          <a:p>
            <a:pPr marL="0" indent="0">
              <a:buNone/>
            </a:pPr>
            <a:r>
              <a:rPr lang="en-IN" sz="2600" dirty="0"/>
              <a:t>(c) It requires that processes enter the critical section in strict alternation.</a:t>
            </a:r>
          </a:p>
          <a:p>
            <a:pPr marL="0" indent="0">
              <a:buNone/>
            </a:pPr>
            <a:r>
              <a:rPr lang="en-IN" sz="2600" dirty="0"/>
              <a:t>(d) It does not prevent deadlocks, but ensures mutual exclusion</a:t>
            </a:r>
            <a:r>
              <a:rPr lang="en-IN" sz="2600" dirty="0" smtClean="0"/>
              <a:t>.</a:t>
            </a:r>
            <a:endParaRPr lang="en-IN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30114" r="66646" b="25992"/>
          <a:stretch/>
        </p:blipFill>
        <p:spPr bwMode="auto">
          <a:xfrm>
            <a:off x="611559" y="1196751"/>
            <a:ext cx="5760641" cy="362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22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GATE | GATE-CS-2007 | Question 58</a:t>
            </a:r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800" dirty="0" err="1"/>
              <a:t>Ans</a:t>
            </a:r>
            <a:r>
              <a:rPr lang="en-IN" sz="2800" dirty="0"/>
              <a:t>: option (d)</a:t>
            </a:r>
          </a:p>
          <a:p>
            <a:pPr marL="0" indent="0">
              <a:buNone/>
            </a:pPr>
            <a:r>
              <a:rPr lang="en-IN" sz="2800" dirty="0"/>
              <a:t>Explanation:</a:t>
            </a:r>
          </a:p>
          <a:p>
            <a:pPr marL="0" indent="0">
              <a:buNone/>
            </a:pPr>
            <a:r>
              <a:rPr lang="en-IN" sz="2800" dirty="0"/>
              <a:t>The code ensures the condition of mutual exclusion: Assume P1 is initiated. It sets wants1=true.  Now since wants2 = false, P1 exists from its while loop and enters its critical section. Now suppose context switch takes place and P2 gets executed. Now it sets wants2=true, and now enters the while loop and remains busy till P1 comes out of the critical section and sets wants1=false, because wants1=true( as set by P1). So we can see that the mutual exclusion condition is satisfied.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30114" r="66646" b="25992"/>
          <a:stretch/>
        </p:blipFill>
        <p:spPr bwMode="auto">
          <a:xfrm>
            <a:off x="395536" y="692696"/>
            <a:ext cx="469267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76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509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MCQs on PS</vt:lpstr>
      <vt:lpstr>PowerPoint Presentation</vt:lpstr>
      <vt:lpstr>PowerPoint Presentation</vt:lpstr>
      <vt:lpstr>Mutual Exclusion Check: Satisfied!!!</vt:lpstr>
      <vt:lpstr>Progress Check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2021-09-25T07:06:30Z</dcterms:created>
  <dcterms:modified xsi:type="dcterms:W3CDTF">2023-10-29T11:10:14Z</dcterms:modified>
</cp:coreProperties>
</file>