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F9E50-3E92-49E8-9863-72D48AC80809}" type="datetimeFigureOut">
              <a:rPr lang="en-IN" smtClean="0"/>
              <a:t>28-08-2020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7912E6-EA90-4AD0-98D9-414D6E2BBC3B}" type="slidenum">
              <a:rPr lang="en-IN" smtClean="0"/>
              <a:t>‹#›</a:t>
            </a:fld>
            <a:endParaRPr lang="en-IN"/>
          </a:p>
        </p:txBody>
      </p:sp>
    </p:spTree>
    <p:extLst>
      <p:ext uri="{BB962C8B-B14F-4D97-AF65-F5344CB8AC3E}">
        <p14:creationId xmlns:p14="http://schemas.microsoft.com/office/powerpoint/2010/main" val="32537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1717F5-1687-4FEA-A7B1-D32C3B6948B0}"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72972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D31BB6-810E-4272-A2F5-5120B46D5C5A}"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354653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D522FF-7B57-48DD-85D7-5B09C49AFD5B}"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210676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81B0A-E10E-484A-B7E1-07875A6E4053}"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41294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E2BC9-706A-41B2-9CFB-CEC2202DF2EF}"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342415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32C006-6098-4B70-BFC8-96B55BE949E7}" type="datetime1">
              <a:rPr lang="en-IN" smtClean="0"/>
              <a:t>28-08-2020</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8932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30C2C7-BE8D-4706-82C6-029C142EAFDE}" type="datetime1">
              <a:rPr lang="en-IN" smtClean="0"/>
              <a:t>28-08-2020</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112857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21C00A-C3BB-45A3-B2FD-053D5B1DDCFC}" type="datetime1">
              <a:rPr lang="en-IN" smtClean="0"/>
              <a:t>28-08-2020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20865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8E2D5-4A6A-424D-9883-6CAF2AC87E9B}"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698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C88C5-ECB8-44A8-BE78-8EA19E398AA9}" type="datetime1">
              <a:rPr lang="en-IN" smtClean="0"/>
              <a:t>28-08-2020</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392563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89CE3-A2CB-442E-8444-7B7E7EA76C7D}" type="datetime1">
              <a:rPr lang="en-IN" smtClean="0"/>
              <a:t>28-08-2020</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FAD39776-F997-41C4-9E5A-8E77BB83BB28}" type="slidenum">
              <a:rPr lang="en-IN" smtClean="0"/>
              <a:t>‹#›</a:t>
            </a:fld>
            <a:endParaRPr lang="en-IN"/>
          </a:p>
        </p:txBody>
      </p:sp>
    </p:spTree>
    <p:extLst>
      <p:ext uri="{BB962C8B-B14F-4D97-AF65-F5344CB8AC3E}">
        <p14:creationId xmlns:p14="http://schemas.microsoft.com/office/powerpoint/2010/main" val="50823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AD565-FC26-40FB-B1ED-EA77B3B750C1}" type="datetime1">
              <a:rPr lang="en-IN" smtClean="0"/>
              <a:t>28-08-2020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39776-F997-41C4-9E5A-8E77BB83BB28}" type="slidenum">
              <a:rPr lang="en-IN" smtClean="0"/>
              <a:t>‹#›</a:t>
            </a:fld>
            <a:endParaRPr lang="en-IN"/>
          </a:p>
        </p:txBody>
      </p:sp>
    </p:spTree>
    <p:extLst>
      <p:ext uri="{BB962C8B-B14F-4D97-AF65-F5344CB8AC3E}">
        <p14:creationId xmlns:p14="http://schemas.microsoft.com/office/powerpoint/2010/main" val="3350575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1 MCQs</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FE160F4D-699A-413C-B42B-7A56BEDF0D87}"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FAD39776-F997-41C4-9E5A-8E77BB83BB28}" type="slidenum">
              <a:rPr lang="en-IN" smtClean="0"/>
              <a:t>1</a:t>
            </a:fld>
            <a:endParaRPr lang="en-IN"/>
          </a:p>
        </p:txBody>
      </p:sp>
    </p:spTree>
    <p:extLst>
      <p:ext uri="{BB962C8B-B14F-4D97-AF65-F5344CB8AC3E}">
        <p14:creationId xmlns:p14="http://schemas.microsoft.com/office/powerpoint/2010/main" val="307950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6AF90-502F-4C51-A136-5EA58052A421}"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10</a:t>
            </a:fld>
            <a:endParaRPr lang="en-IN"/>
          </a:p>
        </p:txBody>
      </p:sp>
      <p:sp>
        <p:nvSpPr>
          <p:cNvPr id="5" name="Rectangle 4"/>
          <p:cNvSpPr/>
          <p:nvPr/>
        </p:nvSpPr>
        <p:spPr>
          <a:xfrm>
            <a:off x="476284" y="980728"/>
            <a:ext cx="7776864" cy="3139321"/>
          </a:xfrm>
          <a:prstGeom prst="rect">
            <a:avLst/>
          </a:prstGeom>
        </p:spPr>
        <p:txBody>
          <a:bodyPr wrap="square">
            <a:spAutoFit/>
          </a:bodyPr>
          <a:lstStyle/>
          <a:p>
            <a:r>
              <a:rPr lang="en-IN" b="1" dirty="0"/>
              <a:t>ISRO | ISRO CS 2017 – May | Question 71</a:t>
            </a:r>
          </a:p>
          <a:p>
            <a:endParaRPr lang="en-IN" dirty="0" smtClean="0"/>
          </a:p>
          <a:p>
            <a:r>
              <a:rPr lang="en-IN" dirty="0" smtClean="0"/>
              <a:t>Which </a:t>
            </a:r>
            <a:r>
              <a:rPr lang="en-IN" dirty="0"/>
              <a:t>of the following statement is true</a:t>
            </a:r>
            <a:r>
              <a:rPr lang="en-IN" dirty="0" smtClean="0"/>
              <a:t>?</a:t>
            </a:r>
          </a:p>
          <a:p>
            <a:r>
              <a:rPr lang="en-IN" dirty="0"/>
              <a:t/>
            </a:r>
            <a:br>
              <a:rPr lang="en-IN" dirty="0"/>
            </a:br>
            <a:r>
              <a:rPr lang="en-IN" b="1" dirty="0"/>
              <a:t>(A)</a:t>
            </a:r>
            <a:r>
              <a:rPr lang="en-IN" dirty="0"/>
              <a:t> Hard real time OS has less jitter than soft real time OS</a:t>
            </a:r>
            <a:br>
              <a:rPr lang="en-IN" dirty="0"/>
            </a:br>
            <a:r>
              <a:rPr lang="en-IN" b="1" dirty="0"/>
              <a:t>(B)</a:t>
            </a:r>
            <a:r>
              <a:rPr lang="en-IN" dirty="0"/>
              <a:t> Hard real time OS has more jitter than soft real time OS</a:t>
            </a:r>
            <a:br>
              <a:rPr lang="en-IN" dirty="0"/>
            </a:br>
            <a:r>
              <a:rPr lang="en-IN" b="1" dirty="0"/>
              <a:t>(C)</a:t>
            </a:r>
            <a:r>
              <a:rPr lang="en-IN" dirty="0"/>
              <a:t> Hard real time OS has equal jitter as soft real time OS</a:t>
            </a:r>
            <a:br>
              <a:rPr lang="en-IN" dirty="0"/>
            </a:br>
            <a:r>
              <a:rPr lang="en-IN" b="1" dirty="0"/>
              <a:t>(D)</a:t>
            </a:r>
            <a:r>
              <a:rPr lang="en-IN" dirty="0"/>
              <a:t> None of the above</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144395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226D7-41F1-4E7E-A29B-B68E13C35776}"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11</a:t>
            </a:fld>
            <a:endParaRPr lang="en-IN"/>
          </a:p>
        </p:txBody>
      </p:sp>
      <p:sp>
        <p:nvSpPr>
          <p:cNvPr id="5" name="Rectangle 4"/>
          <p:cNvSpPr/>
          <p:nvPr/>
        </p:nvSpPr>
        <p:spPr>
          <a:xfrm>
            <a:off x="476284" y="548680"/>
            <a:ext cx="7776864" cy="4801314"/>
          </a:xfrm>
          <a:prstGeom prst="rect">
            <a:avLst/>
          </a:prstGeom>
        </p:spPr>
        <p:txBody>
          <a:bodyPr wrap="square">
            <a:spAutoFit/>
          </a:bodyPr>
          <a:lstStyle/>
          <a:p>
            <a:r>
              <a:rPr lang="en-IN" b="1" dirty="0"/>
              <a:t>ISRO | ISRO CS 2017 – May | Question 71</a:t>
            </a:r>
          </a:p>
          <a:p>
            <a:r>
              <a:rPr lang="en-IN" dirty="0"/>
              <a:t>Which of the following statement is true?</a:t>
            </a:r>
            <a:br>
              <a:rPr lang="en-IN" dirty="0"/>
            </a:br>
            <a:r>
              <a:rPr lang="en-IN" b="1" dirty="0"/>
              <a:t>(A)</a:t>
            </a:r>
            <a:r>
              <a:rPr lang="en-IN" dirty="0"/>
              <a:t> Hard real time OS has less jitter than soft real time OS</a:t>
            </a:r>
            <a:br>
              <a:rPr lang="en-IN" dirty="0"/>
            </a:br>
            <a:r>
              <a:rPr lang="en-IN" b="1" dirty="0"/>
              <a:t>(B)</a:t>
            </a:r>
            <a:r>
              <a:rPr lang="en-IN" dirty="0"/>
              <a:t> Hard real time OS has more jitter than soft real time OS</a:t>
            </a:r>
            <a:br>
              <a:rPr lang="en-IN" dirty="0"/>
            </a:br>
            <a:r>
              <a:rPr lang="en-IN" b="1" dirty="0"/>
              <a:t>(C)</a:t>
            </a:r>
            <a:r>
              <a:rPr lang="en-IN" dirty="0"/>
              <a:t> Hard real time OS has equal jitter as soft real time OS</a:t>
            </a:r>
            <a:br>
              <a:rPr lang="en-IN" dirty="0"/>
            </a:br>
            <a:r>
              <a:rPr lang="en-IN" b="1" dirty="0"/>
              <a:t>(D)</a:t>
            </a:r>
            <a:r>
              <a:rPr lang="en-IN" dirty="0"/>
              <a:t> None of the above</a:t>
            </a:r>
            <a:br>
              <a:rPr lang="en-IN" dirty="0"/>
            </a:br>
            <a:r>
              <a:rPr lang="en-IN" dirty="0"/>
              <a:t/>
            </a:r>
            <a:br>
              <a:rPr lang="en-IN" dirty="0"/>
            </a:br>
            <a:r>
              <a:rPr lang="en-IN" dirty="0"/>
              <a:t/>
            </a:r>
            <a:br>
              <a:rPr lang="en-IN" dirty="0"/>
            </a:br>
            <a:r>
              <a:rPr lang="en-IN" b="1" dirty="0"/>
              <a:t>Answer:</a:t>
            </a:r>
            <a:r>
              <a:rPr lang="en-IN" dirty="0"/>
              <a:t> </a:t>
            </a:r>
            <a:r>
              <a:rPr lang="en-IN" b="1" dirty="0"/>
              <a:t>(A)</a:t>
            </a:r>
            <a:r>
              <a:rPr lang="en-IN" dirty="0"/>
              <a:t> </a:t>
            </a:r>
            <a:br>
              <a:rPr lang="en-IN" dirty="0"/>
            </a:br>
            <a:r>
              <a:rPr lang="en-IN" dirty="0"/>
              <a:t/>
            </a:r>
            <a:br>
              <a:rPr lang="en-IN" dirty="0"/>
            </a:br>
            <a:r>
              <a:rPr lang="en-IN" b="1" dirty="0"/>
              <a:t>Explanation:</a:t>
            </a:r>
            <a:r>
              <a:rPr lang="en-IN" dirty="0"/>
              <a:t> Jitter is the variation / displacement between the signals or data being sent. Hard real operating systems deal with more sensitive systems which require strict time deadlines like engine control systems, satellite launching systems </a:t>
            </a:r>
            <a:r>
              <a:rPr lang="en-IN" dirty="0" err="1"/>
              <a:t>etc</a:t>
            </a:r>
            <a:r>
              <a:rPr lang="en-IN" dirty="0"/>
              <a:t> while soft real operating systems do not require strict timing constraints and a bit delay is permissible, like mobile phones, online database systems. So hard real operating systems require minimised jitter.</a:t>
            </a:r>
            <a:br>
              <a:rPr lang="en-IN" dirty="0"/>
            </a:br>
            <a:endParaRPr lang="en-IN" dirty="0"/>
          </a:p>
        </p:txBody>
      </p:sp>
    </p:spTree>
    <p:extLst>
      <p:ext uri="{BB962C8B-B14F-4D97-AF65-F5344CB8AC3E}">
        <p14:creationId xmlns:p14="http://schemas.microsoft.com/office/powerpoint/2010/main" val="1637477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646D6-4F8C-4807-BDEF-C63A7B5BB1D0}"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12</a:t>
            </a:fld>
            <a:endParaRPr lang="en-IN"/>
          </a:p>
        </p:txBody>
      </p:sp>
      <p:sp>
        <p:nvSpPr>
          <p:cNvPr id="6" name="Rectangle 5"/>
          <p:cNvSpPr/>
          <p:nvPr/>
        </p:nvSpPr>
        <p:spPr>
          <a:xfrm>
            <a:off x="539552" y="548680"/>
            <a:ext cx="7776864" cy="4247317"/>
          </a:xfrm>
          <a:prstGeom prst="rect">
            <a:avLst/>
          </a:prstGeom>
        </p:spPr>
        <p:txBody>
          <a:bodyPr wrap="square">
            <a:spAutoFit/>
          </a:bodyPr>
          <a:lstStyle/>
          <a:p>
            <a:r>
              <a:rPr lang="en-IN" b="1" dirty="0"/>
              <a:t>ISRO | ISRO CS 2008 | Question 51</a:t>
            </a:r>
          </a:p>
          <a:p>
            <a:endParaRPr lang="en-IN" dirty="0" smtClean="0"/>
          </a:p>
          <a:p>
            <a:r>
              <a:rPr lang="en-IN" dirty="0" smtClean="0"/>
              <a:t>What </a:t>
            </a:r>
            <a:r>
              <a:rPr lang="en-IN" dirty="0"/>
              <a:t>is the name of the operating system that reads and reacts in terms of actual time.</a:t>
            </a:r>
          </a:p>
          <a:p>
            <a:endParaRPr lang="en-IN" dirty="0"/>
          </a:p>
          <a:p>
            <a:r>
              <a:rPr lang="en-IN" dirty="0"/>
              <a:t>A. Batch system</a:t>
            </a:r>
          </a:p>
          <a:p>
            <a:endParaRPr lang="en-IN" dirty="0"/>
          </a:p>
          <a:p>
            <a:r>
              <a:rPr lang="en-IN" dirty="0"/>
              <a:t>B. Quick response system</a:t>
            </a:r>
          </a:p>
          <a:p>
            <a:endParaRPr lang="en-IN" dirty="0"/>
          </a:p>
          <a:p>
            <a:r>
              <a:rPr lang="en-IN" dirty="0"/>
              <a:t>C. Real time system</a:t>
            </a:r>
          </a:p>
          <a:p>
            <a:endParaRPr lang="en-IN" dirty="0"/>
          </a:p>
          <a:p>
            <a:r>
              <a:rPr lang="en-IN" dirty="0"/>
              <a:t>D. Time sharing </a:t>
            </a:r>
            <a:r>
              <a:rPr lang="en-IN" dirty="0" smtClean="0"/>
              <a:t>system</a:t>
            </a:r>
          </a:p>
          <a:p>
            <a:endParaRPr lang="en-IN" dirty="0"/>
          </a:p>
          <a:p>
            <a:endParaRPr lang="en-IN" dirty="0"/>
          </a:p>
          <a:p>
            <a:endParaRPr lang="en-IN" dirty="0"/>
          </a:p>
        </p:txBody>
      </p:sp>
    </p:spTree>
    <p:extLst>
      <p:ext uri="{BB962C8B-B14F-4D97-AF65-F5344CB8AC3E}">
        <p14:creationId xmlns:p14="http://schemas.microsoft.com/office/powerpoint/2010/main" val="183395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E06D-FF16-407D-9223-CAA8F0F11BD5}"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13</a:t>
            </a:fld>
            <a:endParaRPr lang="en-IN"/>
          </a:p>
        </p:txBody>
      </p:sp>
      <p:sp>
        <p:nvSpPr>
          <p:cNvPr id="6" name="Rectangle 5"/>
          <p:cNvSpPr/>
          <p:nvPr/>
        </p:nvSpPr>
        <p:spPr>
          <a:xfrm>
            <a:off x="539552" y="548680"/>
            <a:ext cx="7776864" cy="5632311"/>
          </a:xfrm>
          <a:prstGeom prst="rect">
            <a:avLst/>
          </a:prstGeom>
        </p:spPr>
        <p:txBody>
          <a:bodyPr wrap="square">
            <a:spAutoFit/>
          </a:bodyPr>
          <a:lstStyle/>
          <a:p>
            <a:r>
              <a:rPr lang="en-IN" b="1" dirty="0"/>
              <a:t>ISRO | ISRO CS 2008 | Question 51</a:t>
            </a:r>
          </a:p>
          <a:p>
            <a:endParaRPr lang="en-IN" dirty="0" smtClean="0"/>
          </a:p>
          <a:p>
            <a:r>
              <a:rPr lang="en-IN" dirty="0" smtClean="0"/>
              <a:t>What </a:t>
            </a:r>
            <a:r>
              <a:rPr lang="en-IN" dirty="0"/>
              <a:t>is the name of the operating system that reads and reacts in terms of actual time.</a:t>
            </a:r>
          </a:p>
          <a:p>
            <a:endParaRPr lang="en-IN" dirty="0"/>
          </a:p>
          <a:p>
            <a:r>
              <a:rPr lang="en-IN" dirty="0"/>
              <a:t>A. Batch system</a:t>
            </a:r>
          </a:p>
          <a:p>
            <a:endParaRPr lang="en-IN" dirty="0"/>
          </a:p>
          <a:p>
            <a:r>
              <a:rPr lang="en-IN" dirty="0"/>
              <a:t>B. Quick response system</a:t>
            </a:r>
          </a:p>
          <a:p>
            <a:endParaRPr lang="en-IN" dirty="0"/>
          </a:p>
          <a:p>
            <a:r>
              <a:rPr lang="en-IN" dirty="0"/>
              <a:t>C. Real time system</a:t>
            </a:r>
          </a:p>
          <a:p>
            <a:endParaRPr lang="en-IN" dirty="0"/>
          </a:p>
          <a:p>
            <a:r>
              <a:rPr lang="en-IN" dirty="0"/>
              <a:t>D. Time sharing </a:t>
            </a:r>
            <a:r>
              <a:rPr lang="en-IN" dirty="0" smtClean="0"/>
              <a:t>system</a:t>
            </a:r>
          </a:p>
          <a:p>
            <a:endParaRPr lang="en-IN" dirty="0"/>
          </a:p>
          <a:p>
            <a:endParaRPr lang="en-IN" dirty="0"/>
          </a:p>
          <a:p>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A real-time operating system is an operating system that guarantees to process events or data by a specific moment in time.</a:t>
            </a:r>
          </a:p>
          <a:p>
            <a:r>
              <a:rPr lang="en-IN" dirty="0"/>
              <a:t>Option (C) is correct.</a:t>
            </a:r>
          </a:p>
          <a:p>
            <a:endParaRPr lang="en-IN" dirty="0"/>
          </a:p>
        </p:txBody>
      </p:sp>
    </p:spTree>
    <p:extLst>
      <p:ext uri="{BB962C8B-B14F-4D97-AF65-F5344CB8AC3E}">
        <p14:creationId xmlns:p14="http://schemas.microsoft.com/office/powerpoint/2010/main" val="598950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7FCB4-F80D-4616-81E0-1CE445C9674A}"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14</a:t>
            </a:fld>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136904"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34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F9039-0C38-4096-958D-9550E5B618A9}"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15</a:t>
            </a:fld>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250"/>
            <a:ext cx="8352928"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227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r>
              <a:rPr lang="en-IN" sz="2400" dirty="0"/>
              <a:t>The find command in UNIX is a command line utility for walking a file hierarchy. </a:t>
            </a:r>
            <a:endParaRPr lang="en-IN" sz="2400" dirty="0" smtClean="0"/>
          </a:p>
          <a:p>
            <a:r>
              <a:rPr lang="en-IN" sz="2400" dirty="0" smtClean="0"/>
              <a:t>It </a:t>
            </a:r>
            <a:r>
              <a:rPr lang="en-IN" sz="2400" dirty="0"/>
              <a:t>can be used to find </a:t>
            </a:r>
            <a:r>
              <a:rPr lang="en-IN" sz="2400" dirty="0" smtClean="0"/>
              <a:t>files </a:t>
            </a:r>
            <a:r>
              <a:rPr lang="en-IN" sz="2400" dirty="0"/>
              <a:t>and directories and perform subsequent operations on them. </a:t>
            </a:r>
            <a:endParaRPr lang="en-IN" sz="2400" dirty="0" smtClean="0"/>
          </a:p>
          <a:p>
            <a:r>
              <a:rPr lang="en-IN" sz="2400" dirty="0" smtClean="0"/>
              <a:t>It </a:t>
            </a:r>
            <a:r>
              <a:rPr lang="en-IN" sz="2400" dirty="0"/>
              <a:t>supports searching by </a:t>
            </a:r>
            <a:endParaRPr lang="en-IN" sz="2400" dirty="0" smtClean="0"/>
          </a:p>
          <a:p>
            <a:pPr lvl="1"/>
            <a:r>
              <a:rPr lang="en-IN" sz="2000" dirty="0" smtClean="0"/>
              <a:t>file</a:t>
            </a:r>
            <a:r>
              <a:rPr lang="en-IN" sz="2000" dirty="0"/>
              <a:t>, </a:t>
            </a:r>
            <a:endParaRPr lang="en-IN" sz="2000" dirty="0" smtClean="0"/>
          </a:p>
          <a:p>
            <a:pPr lvl="1"/>
            <a:r>
              <a:rPr lang="en-IN" sz="2000" dirty="0" smtClean="0"/>
              <a:t>folder</a:t>
            </a:r>
            <a:r>
              <a:rPr lang="en-IN" sz="2000" dirty="0"/>
              <a:t>, </a:t>
            </a:r>
            <a:endParaRPr lang="en-IN" sz="2000" dirty="0" smtClean="0"/>
          </a:p>
          <a:p>
            <a:pPr lvl="1"/>
            <a:r>
              <a:rPr lang="en-IN" sz="2000" dirty="0" smtClean="0"/>
              <a:t>name</a:t>
            </a:r>
            <a:r>
              <a:rPr lang="en-IN" sz="2000" dirty="0"/>
              <a:t>, </a:t>
            </a:r>
          </a:p>
          <a:p>
            <a:pPr lvl="1"/>
            <a:r>
              <a:rPr lang="en-IN" sz="2000" dirty="0" smtClean="0"/>
              <a:t>creation </a:t>
            </a:r>
            <a:r>
              <a:rPr lang="en-IN" sz="2000" dirty="0"/>
              <a:t>date, </a:t>
            </a:r>
          </a:p>
          <a:p>
            <a:pPr lvl="1"/>
            <a:r>
              <a:rPr lang="en-IN" sz="2000" dirty="0" smtClean="0"/>
              <a:t>modification </a:t>
            </a:r>
            <a:r>
              <a:rPr lang="en-IN" sz="2000" dirty="0"/>
              <a:t>date, </a:t>
            </a:r>
            <a:endParaRPr lang="en-IN" sz="2000" dirty="0" smtClean="0"/>
          </a:p>
          <a:p>
            <a:pPr lvl="1"/>
            <a:r>
              <a:rPr lang="en-IN" sz="2000" dirty="0" smtClean="0"/>
              <a:t>owner </a:t>
            </a:r>
            <a:r>
              <a:rPr lang="en-IN" sz="2000" dirty="0"/>
              <a:t>and permissions</a:t>
            </a:r>
            <a:r>
              <a:rPr lang="en-IN" sz="2000" dirty="0" smtClean="0"/>
              <a:t>.</a:t>
            </a:r>
          </a:p>
          <a:p>
            <a:pPr lvl="1"/>
            <a:endParaRPr lang="en-IN" sz="2000" dirty="0"/>
          </a:p>
        </p:txBody>
      </p:sp>
      <p:sp>
        <p:nvSpPr>
          <p:cNvPr id="2" name="Date Placeholder 1"/>
          <p:cNvSpPr>
            <a:spLocks noGrp="1"/>
          </p:cNvSpPr>
          <p:nvPr>
            <p:ph type="dt" sz="half" idx="10"/>
          </p:nvPr>
        </p:nvSpPr>
        <p:spPr/>
        <p:txBody>
          <a:bodyPr/>
          <a:lstStyle/>
          <a:p>
            <a:fld id="{3629062A-A7CF-4141-B631-0E25F7F526F2}"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16</a:t>
            </a:fld>
            <a:endParaRPr lang="en-IN"/>
          </a:p>
        </p:txBody>
      </p:sp>
      <p:sp>
        <p:nvSpPr>
          <p:cNvPr id="7" name="Title 1"/>
          <p:cNvSpPr txBox="1">
            <a:spLocks/>
          </p:cNvSpPr>
          <p:nvPr/>
        </p:nvSpPr>
        <p:spPr>
          <a:xfrm>
            <a:off x="395536" y="0"/>
            <a:ext cx="8229600" cy="54868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t>find command in Unix/Linux</a:t>
            </a:r>
            <a:endParaRPr lang="en-IN" sz="3200" dirty="0"/>
          </a:p>
        </p:txBody>
      </p:sp>
    </p:spTree>
    <p:extLst>
      <p:ext uri="{BB962C8B-B14F-4D97-AF65-F5344CB8AC3E}">
        <p14:creationId xmlns:p14="http://schemas.microsoft.com/office/powerpoint/2010/main" val="1900830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Syntax : </a:t>
            </a:r>
            <a:endParaRPr lang="en-IN" sz="2400" dirty="0"/>
          </a:p>
          <a:p>
            <a:pPr marL="0" indent="0">
              <a:buNone/>
            </a:pPr>
            <a:r>
              <a:rPr lang="en-IN" sz="2400" dirty="0"/>
              <a:t>$ find [where to start searching from] </a:t>
            </a:r>
            <a:r>
              <a:rPr lang="en-IN" sz="2400" dirty="0" smtClean="0"/>
              <a:t>[-</a:t>
            </a:r>
            <a:r>
              <a:rPr lang="en-IN" sz="2400" dirty="0"/>
              <a:t>options] [what to find]</a:t>
            </a:r>
          </a:p>
        </p:txBody>
      </p:sp>
      <p:sp>
        <p:nvSpPr>
          <p:cNvPr id="4" name="Date Placeholder 3"/>
          <p:cNvSpPr>
            <a:spLocks noGrp="1"/>
          </p:cNvSpPr>
          <p:nvPr>
            <p:ph type="dt" sz="half" idx="10"/>
          </p:nvPr>
        </p:nvSpPr>
        <p:spPr/>
        <p:txBody>
          <a:bodyPr/>
          <a:lstStyle/>
          <a:p>
            <a:fld id="{1B82C4F3-386E-4EE5-ABB8-1DA3891B6AA8}"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17</a:t>
            </a:fld>
            <a:endParaRPr lang="en-IN"/>
          </a:p>
        </p:txBody>
      </p:sp>
    </p:spTree>
    <p:extLst>
      <p:ext uri="{BB962C8B-B14F-4D97-AF65-F5344CB8AC3E}">
        <p14:creationId xmlns:p14="http://schemas.microsoft.com/office/powerpoint/2010/main" val="157187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r>
              <a:rPr lang="en-IN" sz="2400" dirty="0" smtClean="0"/>
              <a:t>EXAMPLE-1:</a:t>
            </a:r>
            <a:endParaRPr lang="en-IN" sz="2400" dirty="0"/>
          </a:p>
          <a:p>
            <a:pPr marL="0" indent="0">
              <a:buNone/>
            </a:pPr>
            <a:r>
              <a:rPr lang="en-IN" sz="2400" dirty="0" smtClean="0"/>
              <a:t>To </a:t>
            </a:r>
            <a:r>
              <a:rPr lang="en-IN" sz="2400" dirty="0"/>
              <a:t>find all the files whose name is xyz.txt in a current working directory.:</a:t>
            </a:r>
          </a:p>
          <a:p>
            <a:pPr marL="0" indent="0">
              <a:buNone/>
            </a:pPr>
            <a:r>
              <a:rPr lang="en-IN" sz="2400" dirty="0" smtClean="0"/>
              <a:t>	# </a:t>
            </a:r>
            <a:r>
              <a:rPr lang="en-IN" sz="2400" dirty="0"/>
              <a:t>find . -name names.txt</a:t>
            </a:r>
            <a:br>
              <a:rPr lang="en-IN" sz="2400" dirty="0"/>
            </a:br>
            <a:r>
              <a:rPr lang="en-IN" sz="2400" dirty="0"/>
              <a:t/>
            </a:r>
            <a:br>
              <a:rPr lang="en-IN" sz="2400" dirty="0"/>
            </a:br>
            <a:r>
              <a:rPr lang="en-IN" sz="2400" dirty="0" smtClean="0"/>
              <a:t>O</a:t>
            </a:r>
            <a:r>
              <a:rPr lang="en-IN" sz="2400" i="1" dirty="0" smtClean="0"/>
              <a:t>utput</a:t>
            </a:r>
            <a:r>
              <a:rPr lang="en-IN" sz="2400" i="1" dirty="0"/>
              <a:t>:</a:t>
            </a:r>
            <a:br>
              <a:rPr lang="en-IN" sz="2400" i="1" dirty="0"/>
            </a:br>
            <a:r>
              <a:rPr lang="en-IN" sz="2400" i="1" dirty="0"/>
              <a:t># ls</a:t>
            </a:r>
            <a:br>
              <a:rPr lang="en-IN" sz="2400" i="1" dirty="0"/>
            </a:br>
            <a:r>
              <a:rPr lang="en-IN" sz="2400" i="1" dirty="0"/>
              <a:t>names.txt  test.txt  xyz.txt</a:t>
            </a:r>
            <a:br>
              <a:rPr lang="en-IN" sz="2400" i="1" dirty="0"/>
            </a:br>
            <a:r>
              <a:rPr lang="en-IN" sz="2400" i="1" dirty="0"/>
              <a:t># find . -name names.txt</a:t>
            </a:r>
            <a:br>
              <a:rPr lang="en-IN" sz="2400" i="1" dirty="0"/>
            </a:br>
            <a:r>
              <a:rPr lang="en-IN" sz="2400" i="1" dirty="0"/>
              <a:t>./names.txt</a:t>
            </a:r>
            <a:br>
              <a:rPr lang="en-IN" sz="2400" i="1" dirty="0"/>
            </a:br>
            <a:endParaRPr lang="en-IN" sz="2400" dirty="0"/>
          </a:p>
        </p:txBody>
      </p:sp>
      <p:sp>
        <p:nvSpPr>
          <p:cNvPr id="4" name="Date Placeholder 3"/>
          <p:cNvSpPr>
            <a:spLocks noGrp="1"/>
          </p:cNvSpPr>
          <p:nvPr>
            <p:ph type="dt" sz="half" idx="10"/>
          </p:nvPr>
        </p:nvSpPr>
        <p:spPr/>
        <p:txBody>
          <a:bodyPr/>
          <a:lstStyle/>
          <a:p>
            <a:fld id="{B892BB85-9F00-42D5-A8E4-18F965268E78}"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18</a:t>
            </a:fld>
            <a:endParaRPr lang="en-IN"/>
          </a:p>
        </p:txBody>
      </p:sp>
    </p:spTree>
    <p:extLst>
      <p:ext uri="{BB962C8B-B14F-4D97-AF65-F5344CB8AC3E}">
        <p14:creationId xmlns:p14="http://schemas.microsoft.com/office/powerpoint/2010/main" val="330309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r>
              <a:rPr lang="en-IN" sz="2400" dirty="0"/>
              <a:t>EXAMPLE-2:</a:t>
            </a:r>
          </a:p>
          <a:p>
            <a:pPr marL="0" indent="0">
              <a:buNone/>
            </a:pPr>
            <a:r>
              <a:rPr lang="en-IN" sz="2400" dirty="0"/>
              <a:t>To find all the files under /</a:t>
            </a:r>
            <a:r>
              <a:rPr lang="en-IN" sz="2400" dirty="0" err="1"/>
              <a:t>tmp</a:t>
            </a:r>
            <a:r>
              <a:rPr lang="en-IN" sz="2400" dirty="0"/>
              <a:t> directory with name xyz.txt.</a:t>
            </a:r>
          </a:p>
          <a:p>
            <a:pPr marL="0" indent="0">
              <a:buNone/>
            </a:pPr>
            <a:r>
              <a:rPr lang="en-IN" sz="2400" dirty="0"/>
              <a:t>	</a:t>
            </a:r>
            <a:r>
              <a:rPr lang="en-IN" sz="2400" dirty="0" smtClean="0"/>
              <a:t>	# </a:t>
            </a:r>
            <a:r>
              <a:rPr lang="en-IN" sz="2400" dirty="0"/>
              <a:t>find /</a:t>
            </a:r>
            <a:r>
              <a:rPr lang="en-IN" sz="2400" dirty="0" err="1"/>
              <a:t>tmp</a:t>
            </a:r>
            <a:r>
              <a:rPr lang="en-IN" sz="2400" dirty="0"/>
              <a:t> -name names.txt</a:t>
            </a:r>
            <a:br>
              <a:rPr lang="en-IN" sz="2400" dirty="0"/>
            </a:br>
            <a:r>
              <a:rPr lang="en-IN" sz="2400" dirty="0"/>
              <a:t/>
            </a:r>
            <a:br>
              <a:rPr lang="en-IN" sz="2400" dirty="0"/>
            </a:br>
            <a:endParaRPr lang="en-IN" sz="2400" dirty="0" smtClean="0"/>
          </a:p>
          <a:p>
            <a:pPr marL="0" indent="0">
              <a:buNone/>
            </a:pPr>
            <a:r>
              <a:rPr lang="en-IN" sz="2400" i="1" dirty="0" smtClean="0"/>
              <a:t>Output</a:t>
            </a:r>
            <a:r>
              <a:rPr lang="en-IN" sz="2400" i="1" dirty="0"/>
              <a:t>:</a:t>
            </a:r>
            <a:br>
              <a:rPr lang="en-IN" sz="2400" i="1" dirty="0"/>
            </a:br>
            <a:r>
              <a:rPr lang="en-IN" sz="2400" i="1" dirty="0"/>
              <a:t># ls /</a:t>
            </a:r>
            <a:r>
              <a:rPr lang="en-IN" sz="2400" i="1" dirty="0" err="1"/>
              <a:t>tmp</a:t>
            </a:r>
            <a:r>
              <a:rPr lang="en-IN" sz="2400" i="1" dirty="0"/>
              <a:t>/</a:t>
            </a:r>
            <a:br>
              <a:rPr lang="en-IN" sz="2400" i="1" dirty="0"/>
            </a:br>
            <a:r>
              <a:rPr lang="en-IN" sz="2400" i="1" dirty="0"/>
              <a:t>names.txt  test.txt  xyz.txt</a:t>
            </a:r>
            <a:br>
              <a:rPr lang="en-IN" sz="2400" i="1" dirty="0"/>
            </a:br>
            <a:r>
              <a:rPr lang="en-IN" sz="2400" i="1" dirty="0"/>
              <a:t/>
            </a:r>
            <a:br>
              <a:rPr lang="en-IN" sz="2400" i="1" dirty="0"/>
            </a:br>
            <a:r>
              <a:rPr lang="en-IN" sz="2400" i="1" dirty="0"/>
              <a:t># find /</a:t>
            </a:r>
            <a:r>
              <a:rPr lang="en-IN" sz="2400" i="1" dirty="0" err="1"/>
              <a:t>tmp</a:t>
            </a:r>
            <a:r>
              <a:rPr lang="en-IN" sz="2400" i="1" dirty="0"/>
              <a:t>/ -name names.txt</a:t>
            </a:r>
            <a:br>
              <a:rPr lang="en-IN" sz="2400" i="1" dirty="0"/>
            </a:br>
            <a:r>
              <a:rPr lang="en-IN" sz="2400" i="1" dirty="0"/>
              <a:t>/</a:t>
            </a:r>
            <a:r>
              <a:rPr lang="en-IN" sz="2400" i="1" dirty="0" err="1"/>
              <a:t>tmp</a:t>
            </a:r>
            <a:r>
              <a:rPr lang="en-IN" sz="2400" i="1" dirty="0"/>
              <a:t>/names.txt</a:t>
            </a:r>
            <a:br>
              <a:rPr lang="en-IN" sz="2400" i="1" dirty="0"/>
            </a:br>
            <a:endParaRPr lang="en-IN" sz="2400" dirty="0"/>
          </a:p>
        </p:txBody>
      </p:sp>
      <p:sp>
        <p:nvSpPr>
          <p:cNvPr id="4" name="Date Placeholder 3"/>
          <p:cNvSpPr>
            <a:spLocks noGrp="1"/>
          </p:cNvSpPr>
          <p:nvPr>
            <p:ph type="dt" sz="half" idx="10"/>
          </p:nvPr>
        </p:nvSpPr>
        <p:spPr/>
        <p:txBody>
          <a:bodyPr/>
          <a:lstStyle/>
          <a:p>
            <a:fld id="{FEDBA410-7446-4940-B8AD-95C4D9F56CEF}"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19</a:t>
            </a:fld>
            <a:endParaRPr lang="en-IN"/>
          </a:p>
        </p:txBody>
      </p:sp>
    </p:spTree>
    <p:extLst>
      <p:ext uri="{BB962C8B-B14F-4D97-AF65-F5344CB8AC3E}">
        <p14:creationId xmlns:p14="http://schemas.microsoft.com/office/powerpoint/2010/main" val="198983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DB077C-223C-4DC8-BF55-70EA3DF846EE}"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a:t>
            </a:fld>
            <a:endParaRPr lang="en-IN"/>
          </a:p>
        </p:txBody>
      </p:sp>
      <p:sp>
        <p:nvSpPr>
          <p:cNvPr id="3" name="Content Placeholder 2"/>
          <p:cNvSpPr>
            <a:spLocks noGrp="1"/>
          </p:cNvSpPr>
          <p:nvPr>
            <p:ph idx="4294967295"/>
          </p:nvPr>
        </p:nvSpPr>
        <p:spPr>
          <a:xfrm>
            <a:off x="467544" y="476672"/>
            <a:ext cx="8229600" cy="5606083"/>
          </a:xfrm>
        </p:spPr>
        <p:txBody>
          <a:bodyPr>
            <a:normAutofit/>
          </a:bodyPr>
          <a:lstStyle/>
          <a:p>
            <a:r>
              <a:rPr lang="en-IN" b="1" dirty="0"/>
              <a:t>Aptitude | GATE CS 1998 | Question 25</a:t>
            </a:r>
          </a:p>
          <a:p>
            <a:r>
              <a:rPr lang="en-IN" dirty="0"/>
              <a:t>In a resident- OS computer, which of the following system software must reside in the main memory under all situations?</a:t>
            </a:r>
            <a:br>
              <a:rPr lang="en-IN" dirty="0"/>
            </a:br>
            <a:r>
              <a:rPr lang="en-IN" b="1" dirty="0"/>
              <a:t>(A)</a:t>
            </a:r>
            <a:r>
              <a:rPr lang="en-IN" dirty="0"/>
              <a:t> Assembler</a:t>
            </a:r>
            <a:br>
              <a:rPr lang="en-IN" dirty="0"/>
            </a:br>
            <a:r>
              <a:rPr lang="en-IN" b="1" dirty="0"/>
              <a:t>(B)</a:t>
            </a:r>
            <a:r>
              <a:rPr lang="en-IN" dirty="0"/>
              <a:t> Linker</a:t>
            </a:r>
            <a:br>
              <a:rPr lang="en-IN" dirty="0"/>
            </a:br>
            <a:r>
              <a:rPr lang="en-IN" b="1" dirty="0"/>
              <a:t>(C)</a:t>
            </a:r>
            <a:r>
              <a:rPr lang="en-IN" dirty="0"/>
              <a:t> Loader</a:t>
            </a:r>
            <a:br>
              <a:rPr lang="en-IN" dirty="0"/>
            </a:br>
            <a:r>
              <a:rPr lang="en-IN" b="1" dirty="0"/>
              <a:t>(D)</a:t>
            </a:r>
            <a:r>
              <a:rPr lang="en-IN" dirty="0"/>
              <a:t> Compiler</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04194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dirty="0"/>
              <a:t>Search a file with pattern.</a:t>
            </a:r>
            <a:endParaRPr lang="en-IN" sz="2400" dirty="0"/>
          </a:p>
          <a:p>
            <a:r>
              <a:rPr lang="en-IN" sz="2400" dirty="0"/>
              <a:t>$ find ./GFG -name *.txt </a:t>
            </a:r>
            <a:endParaRPr lang="en-IN" sz="2400" dirty="0" smtClean="0"/>
          </a:p>
          <a:p>
            <a:r>
              <a:rPr lang="en-IN" sz="2400" dirty="0" smtClean="0"/>
              <a:t>It </a:t>
            </a:r>
            <a:r>
              <a:rPr lang="en-IN" sz="2400" dirty="0"/>
              <a:t>will give all files which have ‘.txt’ at the end.</a:t>
            </a:r>
          </a:p>
          <a:p>
            <a:endParaRPr lang="en-IN" dirty="0"/>
          </a:p>
        </p:txBody>
      </p:sp>
      <p:sp>
        <p:nvSpPr>
          <p:cNvPr id="4" name="Date Placeholder 3"/>
          <p:cNvSpPr>
            <a:spLocks noGrp="1"/>
          </p:cNvSpPr>
          <p:nvPr>
            <p:ph type="dt" sz="half" idx="10"/>
          </p:nvPr>
        </p:nvSpPr>
        <p:spPr/>
        <p:txBody>
          <a:bodyPr/>
          <a:lstStyle/>
          <a:p>
            <a:fld id="{4F8C422D-1117-4E2A-AA1F-384F71BD0120}"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20</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842493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51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smtClean="0"/>
              <a:t>The </a:t>
            </a:r>
            <a:r>
              <a:rPr lang="en-IN" sz="2800" dirty="0"/>
              <a:t>grep filter searches </a:t>
            </a:r>
            <a:endParaRPr lang="en-IN" sz="2800" dirty="0" smtClean="0"/>
          </a:p>
          <a:p>
            <a:pPr lvl="1"/>
            <a:r>
              <a:rPr lang="en-IN" sz="2400" dirty="0" smtClean="0"/>
              <a:t>a </a:t>
            </a:r>
            <a:r>
              <a:rPr lang="en-IN" sz="2400" dirty="0"/>
              <a:t>file for a particular pattern of characters, and </a:t>
            </a:r>
            <a:endParaRPr lang="en-IN" sz="2400" dirty="0" smtClean="0"/>
          </a:p>
          <a:p>
            <a:pPr lvl="1"/>
            <a:r>
              <a:rPr lang="en-IN" sz="2400" dirty="0" smtClean="0"/>
              <a:t>displays </a:t>
            </a:r>
            <a:r>
              <a:rPr lang="en-IN" sz="2400" dirty="0"/>
              <a:t>all lines that contain that pattern. </a:t>
            </a:r>
            <a:endParaRPr lang="en-IN" sz="2400" dirty="0" smtClean="0"/>
          </a:p>
          <a:p>
            <a:pPr lvl="1"/>
            <a:r>
              <a:rPr lang="en-IN" sz="2400" dirty="0" smtClean="0"/>
              <a:t>The </a:t>
            </a:r>
            <a:r>
              <a:rPr lang="en-IN" sz="2400" dirty="0"/>
              <a:t>pattern that is searched in the file is referred to as the regular expression </a:t>
            </a:r>
          </a:p>
          <a:p>
            <a:r>
              <a:rPr lang="en-IN" sz="2800" dirty="0"/>
              <a:t>grep stands for globally search for regular expression and print out</a:t>
            </a:r>
            <a:endParaRPr lang="en-IN" sz="2800" dirty="0" smtClean="0"/>
          </a:p>
        </p:txBody>
      </p:sp>
      <p:sp>
        <p:nvSpPr>
          <p:cNvPr id="4" name="Date Placeholder 3"/>
          <p:cNvSpPr>
            <a:spLocks noGrp="1"/>
          </p:cNvSpPr>
          <p:nvPr>
            <p:ph type="dt" sz="half" idx="10"/>
          </p:nvPr>
        </p:nvSpPr>
        <p:spPr/>
        <p:txBody>
          <a:bodyPr/>
          <a:lstStyle/>
          <a:p>
            <a:fld id="{78E2EB73-6C9F-49CC-988C-0DF1D74C7933}"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21</a:t>
            </a:fld>
            <a:endParaRPr lang="en-IN"/>
          </a:p>
        </p:txBody>
      </p:sp>
      <p:sp>
        <p:nvSpPr>
          <p:cNvPr id="8" name="Title 1"/>
          <p:cNvSpPr txBox="1">
            <a:spLocks/>
          </p:cNvSpPr>
          <p:nvPr/>
        </p:nvSpPr>
        <p:spPr>
          <a:xfrm>
            <a:off x="395536" y="0"/>
            <a:ext cx="8229600" cy="54868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smtClean="0"/>
              <a:t>grep command in Unix/Linux</a:t>
            </a:r>
            <a:endParaRPr lang="en-IN" sz="3200" dirty="0"/>
          </a:p>
        </p:txBody>
      </p:sp>
    </p:spTree>
    <p:extLst>
      <p:ext uri="{BB962C8B-B14F-4D97-AF65-F5344CB8AC3E}">
        <p14:creationId xmlns:p14="http://schemas.microsoft.com/office/powerpoint/2010/main" val="3757330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b="1" dirty="0" smtClean="0"/>
              <a:t>Syntax</a:t>
            </a:r>
            <a:r>
              <a:rPr lang="en-IN" sz="2400" b="1" dirty="0"/>
              <a:t>:</a:t>
            </a:r>
            <a:endParaRPr lang="en-IN" sz="2400" dirty="0"/>
          </a:p>
          <a:p>
            <a:pPr marL="0" indent="0">
              <a:buNone/>
            </a:pPr>
            <a:r>
              <a:rPr lang="en-IN" sz="2400" b="1" dirty="0" smtClean="0"/>
              <a:t>		grep </a:t>
            </a:r>
            <a:r>
              <a:rPr lang="en-IN" sz="2400" b="1" dirty="0"/>
              <a:t>[options] pattern [files]</a:t>
            </a:r>
            <a:r>
              <a:rPr lang="en-IN" sz="2400" dirty="0"/>
              <a:t> </a:t>
            </a:r>
            <a:endParaRPr lang="en-IN" sz="2400" dirty="0" smtClean="0"/>
          </a:p>
          <a:p>
            <a:pPr marL="0" indent="0">
              <a:buNone/>
            </a:pPr>
            <a:r>
              <a:rPr lang="en-IN" sz="2400" b="1" dirty="0" smtClean="0"/>
              <a:t>Options </a:t>
            </a:r>
            <a:r>
              <a:rPr lang="en-IN" sz="2400" b="1" dirty="0"/>
              <a:t>Description</a:t>
            </a:r>
            <a:r>
              <a:rPr lang="en-IN" sz="2400" dirty="0"/>
              <a:t> </a:t>
            </a:r>
            <a:endParaRPr lang="en-IN" sz="2400" dirty="0" smtClean="0"/>
          </a:p>
          <a:p>
            <a:r>
              <a:rPr lang="en-IN" sz="2400" b="1" dirty="0" smtClean="0"/>
              <a:t>-</a:t>
            </a:r>
            <a:r>
              <a:rPr lang="en-IN" sz="2400" b="1" dirty="0"/>
              <a:t>c</a:t>
            </a:r>
            <a:r>
              <a:rPr lang="en-IN" sz="2400" dirty="0"/>
              <a:t> : This prints only a count of the lines that match a pattern </a:t>
            </a:r>
            <a:endParaRPr lang="en-IN" sz="2400" dirty="0" smtClean="0"/>
          </a:p>
          <a:p>
            <a:r>
              <a:rPr lang="en-IN" sz="2400" b="1" dirty="0" smtClean="0"/>
              <a:t>-</a:t>
            </a:r>
            <a:r>
              <a:rPr lang="en-IN" sz="2400" b="1" dirty="0"/>
              <a:t>h :</a:t>
            </a:r>
            <a:r>
              <a:rPr lang="en-IN" sz="2400" dirty="0"/>
              <a:t> Display the matched lines, but do not display the filenames. </a:t>
            </a:r>
            <a:endParaRPr lang="en-IN" sz="2400" dirty="0" smtClean="0"/>
          </a:p>
          <a:p>
            <a:r>
              <a:rPr lang="en-IN" sz="2400" b="1" dirty="0" smtClean="0"/>
              <a:t>-</a:t>
            </a:r>
            <a:r>
              <a:rPr lang="en-IN" sz="2400" b="1" dirty="0" err="1"/>
              <a:t>i</a:t>
            </a:r>
            <a:r>
              <a:rPr lang="en-IN" sz="2400" b="1" dirty="0"/>
              <a:t> :</a:t>
            </a:r>
            <a:r>
              <a:rPr lang="en-IN" sz="2400" dirty="0"/>
              <a:t> Ignores, case for matching </a:t>
            </a:r>
            <a:r>
              <a:rPr lang="en-IN" sz="2400" b="1" dirty="0"/>
              <a:t>-l :</a:t>
            </a:r>
            <a:r>
              <a:rPr lang="en-IN" sz="2400" dirty="0"/>
              <a:t> Displays list of a filenames only. </a:t>
            </a:r>
            <a:endParaRPr lang="en-IN" sz="2400" dirty="0" smtClean="0"/>
          </a:p>
          <a:p>
            <a:pPr marL="0" indent="0">
              <a:buNone/>
            </a:pPr>
            <a:endParaRPr lang="en-IN" dirty="0"/>
          </a:p>
        </p:txBody>
      </p:sp>
      <p:sp>
        <p:nvSpPr>
          <p:cNvPr id="4" name="Date Placeholder 3"/>
          <p:cNvSpPr>
            <a:spLocks noGrp="1"/>
          </p:cNvSpPr>
          <p:nvPr>
            <p:ph type="dt" sz="half" idx="10"/>
          </p:nvPr>
        </p:nvSpPr>
        <p:spPr/>
        <p:txBody>
          <a:bodyPr/>
          <a:lstStyle/>
          <a:p>
            <a:fld id="{D0913B38-0C47-4AD1-9DC3-7D65455B0230}"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22</a:t>
            </a:fld>
            <a:endParaRPr lang="en-IN"/>
          </a:p>
        </p:txBody>
      </p:sp>
      <p:sp>
        <p:nvSpPr>
          <p:cNvPr id="8" name="Title 1"/>
          <p:cNvSpPr txBox="1">
            <a:spLocks/>
          </p:cNvSpPr>
          <p:nvPr/>
        </p:nvSpPr>
        <p:spPr>
          <a:xfrm>
            <a:off x="395536" y="0"/>
            <a:ext cx="8229600" cy="54868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smtClean="0"/>
              <a:t>grep command in Unix/Linux</a:t>
            </a:r>
            <a:endParaRPr lang="en-IN" sz="3200" dirty="0"/>
          </a:p>
        </p:txBody>
      </p:sp>
    </p:spTree>
    <p:extLst>
      <p:ext uri="{BB962C8B-B14F-4D97-AF65-F5344CB8AC3E}">
        <p14:creationId xmlns:p14="http://schemas.microsoft.com/office/powerpoint/2010/main" val="351312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548680"/>
          </a:xfrm>
        </p:spPr>
        <p:txBody>
          <a:bodyPr>
            <a:normAutofit fontScale="90000"/>
          </a:bodyPr>
          <a:lstStyle/>
          <a:p>
            <a:r>
              <a:rPr lang="en-IN" sz="3200" b="1" dirty="0"/>
              <a:t>grep command in </a:t>
            </a:r>
            <a:r>
              <a:rPr lang="en-IN" sz="3200" b="1" dirty="0" smtClean="0"/>
              <a:t>Unix/Linux</a:t>
            </a:r>
            <a:endParaRPr lang="en-IN" sz="3200"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pPr marL="0" indent="0">
              <a:buNone/>
            </a:pPr>
            <a:r>
              <a:rPr lang="en-IN" dirty="0"/>
              <a:t>Consider the below file as an input.</a:t>
            </a:r>
          </a:p>
          <a:p>
            <a:pPr marL="0" indent="0">
              <a:buNone/>
            </a:pPr>
            <a:r>
              <a:rPr lang="en-IN" b="1" dirty="0"/>
              <a:t>$cat &gt; geekfile.txt </a:t>
            </a:r>
            <a:endParaRPr lang="en-IN" b="1" dirty="0" smtClean="0"/>
          </a:p>
          <a:p>
            <a:pPr marL="0" indent="0">
              <a:buNone/>
            </a:pPr>
            <a:r>
              <a:rPr lang="en-IN" dirty="0" err="1" smtClean="0"/>
              <a:t>unix</a:t>
            </a:r>
            <a:r>
              <a:rPr lang="en-IN" dirty="0" smtClean="0"/>
              <a:t> </a:t>
            </a:r>
            <a:r>
              <a:rPr lang="en-IN" dirty="0"/>
              <a:t>is great </a:t>
            </a:r>
            <a:r>
              <a:rPr lang="en-IN" dirty="0" err="1"/>
              <a:t>os</a:t>
            </a:r>
            <a:r>
              <a:rPr lang="en-IN" dirty="0"/>
              <a:t>. </a:t>
            </a:r>
            <a:r>
              <a:rPr lang="en-IN" dirty="0" err="1"/>
              <a:t>unix</a:t>
            </a:r>
            <a:r>
              <a:rPr lang="en-IN" dirty="0"/>
              <a:t> is </a:t>
            </a:r>
            <a:r>
              <a:rPr lang="en-IN" dirty="0" err="1"/>
              <a:t>opensource</a:t>
            </a:r>
            <a:r>
              <a:rPr lang="en-IN" dirty="0"/>
              <a:t>. </a:t>
            </a:r>
            <a:r>
              <a:rPr lang="en-IN" dirty="0" err="1"/>
              <a:t>unix</a:t>
            </a:r>
            <a:r>
              <a:rPr lang="en-IN" dirty="0"/>
              <a:t> is free </a:t>
            </a:r>
            <a:r>
              <a:rPr lang="en-IN" dirty="0" err="1"/>
              <a:t>os</a:t>
            </a:r>
            <a:r>
              <a:rPr lang="en-IN" dirty="0"/>
              <a:t>. </a:t>
            </a:r>
            <a:endParaRPr lang="en-IN" dirty="0" smtClean="0"/>
          </a:p>
          <a:p>
            <a:pPr marL="0" indent="0">
              <a:buNone/>
            </a:pPr>
            <a:r>
              <a:rPr lang="en-IN" dirty="0" smtClean="0"/>
              <a:t>learn </a:t>
            </a:r>
            <a:r>
              <a:rPr lang="en-IN" dirty="0"/>
              <a:t>operating system. </a:t>
            </a:r>
            <a:endParaRPr lang="en-IN" dirty="0" smtClean="0"/>
          </a:p>
          <a:p>
            <a:pPr marL="0" indent="0">
              <a:buNone/>
            </a:pPr>
            <a:r>
              <a:rPr lang="en-IN" dirty="0" smtClean="0"/>
              <a:t>Unix </a:t>
            </a:r>
            <a:r>
              <a:rPr lang="en-IN" dirty="0" err="1"/>
              <a:t>linux</a:t>
            </a:r>
            <a:r>
              <a:rPr lang="en-IN" dirty="0"/>
              <a:t> which one you choose. </a:t>
            </a:r>
            <a:endParaRPr lang="en-IN" dirty="0" smtClean="0"/>
          </a:p>
          <a:p>
            <a:pPr marL="0" indent="0">
              <a:buNone/>
            </a:pPr>
            <a:r>
              <a:rPr lang="en-IN" dirty="0" err="1" smtClean="0"/>
              <a:t>uNix</a:t>
            </a:r>
            <a:r>
              <a:rPr lang="en-IN" dirty="0" smtClean="0"/>
              <a:t> </a:t>
            </a:r>
            <a:r>
              <a:rPr lang="en-IN" dirty="0"/>
              <a:t>is easy to </a:t>
            </a:r>
            <a:r>
              <a:rPr lang="en-IN" dirty="0" err="1"/>
              <a:t>learn.unix</a:t>
            </a:r>
            <a:r>
              <a:rPr lang="en-IN" dirty="0"/>
              <a:t> is a multiuser </a:t>
            </a:r>
            <a:r>
              <a:rPr lang="en-IN" dirty="0" err="1"/>
              <a:t>os.Learn</a:t>
            </a:r>
            <a:r>
              <a:rPr lang="en-IN" dirty="0"/>
              <a:t> </a:t>
            </a:r>
            <a:r>
              <a:rPr lang="en-IN" dirty="0" err="1"/>
              <a:t>unix</a:t>
            </a:r>
            <a:r>
              <a:rPr lang="en-IN" dirty="0"/>
              <a:t> .</a:t>
            </a:r>
            <a:r>
              <a:rPr lang="en-IN" dirty="0" err="1"/>
              <a:t>unix</a:t>
            </a:r>
            <a:r>
              <a:rPr lang="en-IN" dirty="0"/>
              <a:t> is a powerful. </a:t>
            </a:r>
            <a:endParaRPr lang="en-IN" dirty="0" smtClean="0"/>
          </a:p>
          <a:p>
            <a:pPr marL="0" indent="0">
              <a:buNone/>
            </a:pPr>
            <a:endParaRPr lang="en-IN" b="1" dirty="0"/>
          </a:p>
          <a:p>
            <a:pPr marL="0" indent="0">
              <a:buNone/>
            </a:pPr>
            <a:r>
              <a:rPr lang="en-IN" b="1" dirty="0" smtClean="0"/>
              <a:t>1</a:t>
            </a:r>
            <a:r>
              <a:rPr lang="en-IN" b="1" dirty="0"/>
              <a:t>. Case insensitive search : </a:t>
            </a:r>
            <a:r>
              <a:rPr lang="en-IN" dirty="0"/>
              <a:t>The -</a:t>
            </a:r>
            <a:r>
              <a:rPr lang="en-IN" dirty="0" err="1"/>
              <a:t>i</a:t>
            </a:r>
            <a:r>
              <a:rPr lang="en-IN" dirty="0"/>
              <a:t> option enables to search for a string case insensitively in the give file. It matches the words like “UNIX”, “Unix”, “</a:t>
            </a:r>
            <a:r>
              <a:rPr lang="en-IN" dirty="0" err="1"/>
              <a:t>unix</a:t>
            </a:r>
            <a:r>
              <a:rPr lang="en-IN" dirty="0"/>
              <a:t>”.</a:t>
            </a:r>
          </a:p>
          <a:p>
            <a:pPr marL="0" indent="0">
              <a:buNone/>
            </a:pPr>
            <a:endParaRPr lang="en-IN" b="1" dirty="0" smtClean="0"/>
          </a:p>
          <a:p>
            <a:pPr marL="0" indent="0">
              <a:buNone/>
            </a:pPr>
            <a:r>
              <a:rPr lang="en-IN" b="1" dirty="0" smtClean="0"/>
              <a:t>$</a:t>
            </a:r>
            <a:r>
              <a:rPr lang="en-IN" b="1" dirty="0"/>
              <a:t>grep -</a:t>
            </a:r>
            <a:r>
              <a:rPr lang="en-IN" b="1" dirty="0" err="1"/>
              <a:t>i</a:t>
            </a:r>
            <a:r>
              <a:rPr lang="en-IN" b="1" dirty="0"/>
              <a:t> "</a:t>
            </a:r>
            <a:r>
              <a:rPr lang="en-IN" b="1" dirty="0" err="1"/>
              <a:t>UNix</a:t>
            </a:r>
            <a:r>
              <a:rPr lang="en-IN" b="1" dirty="0"/>
              <a:t>" geekfile.txt</a:t>
            </a:r>
            <a:r>
              <a:rPr lang="en-IN" dirty="0"/>
              <a:t> </a:t>
            </a:r>
            <a:endParaRPr lang="en-IN" dirty="0" smtClean="0"/>
          </a:p>
          <a:p>
            <a:pPr marL="0" indent="0">
              <a:buNone/>
            </a:pPr>
            <a:endParaRPr lang="en-IN" b="1" dirty="0"/>
          </a:p>
          <a:p>
            <a:pPr marL="0" indent="0">
              <a:buNone/>
            </a:pPr>
            <a:r>
              <a:rPr lang="en-IN" b="1" dirty="0" smtClean="0"/>
              <a:t>Output</a:t>
            </a:r>
            <a:r>
              <a:rPr lang="en-IN" b="1" dirty="0"/>
              <a:t>:</a:t>
            </a:r>
            <a:endParaRPr lang="en-IN" dirty="0"/>
          </a:p>
          <a:p>
            <a:pPr marL="0" indent="0">
              <a:buNone/>
            </a:pPr>
            <a:r>
              <a:rPr lang="en-IN" dirty="0" err="1" smtClean="0"/>
              <a:t>unix</a:t>
            </a:r>
            <a:r>
              <a:rPr lang="en-IN" dirty="0" smtClean="0"/>
              <a:t> </a:t>
            </a:r>
            <a:r>
              <a:rPr lang="en-IN" dirty="0"/>
              <a:t>is great </a:t>
            </a:r>
            <a:r>
              <a:rPr lang="en-IN" dirty="0" err="1"/>
              <a:t>os</a:t>
            </a:r>
            <a:r>
              <a:rPr lang="en-IN" dirty="0"/>
              <a:t>. </a:t>
            </a:r>
            <a:r>
              <a:rPr lang="en-IN" dirty="0" err="1"/>
              <a:t>unix</a:t>
            </a:r>
            <a:r>
              <a:rPr lang="en-IN" dirty="0"/>
              <a:t> is </a:t>
            </a:r>
            <a:r>
              <a:rPr lang="en-IN" dirty="0" err="1"/>
              <a:t>opensource</a:t>
            </a:r>
            <a:r>
              <a:rPr lang="en-IN" dirty="0"/>
              <a:t>. </a:t>
            </a:r>
            <a:r>
              <a:rPr lang="en-IN" dirty="0" err="1"/>
              <a:t>unix</a:t>
            </a:r>
            <a:r>
              <a:rPr lang="en-IN" dirty="0"/>
              <a:t> is free </a:t>
            </a:r>
            <a:r>
              <a:rPr lang="en-IN" dirty="0" err="1"/>
              <a:t>os</a:t>
            </a:r>
            <a:r>
              <a:rPr lang="en-IN" dirty="0"/>
              <a:t>. </a:t>
            </a:r>
            <a:endParaRPr lang="en-IN" dirty="0" smtClean="0"/>
          </a:p>
          <a:p>
            <a:pPr marL="0" indent="0">
              <a:buNone/>
            </a:pPr>
            <a:r>
              <a:rPr lang="en-IN" dirty="0" smtClean="0"/>
              <a:t>Unix </a:t>
            </a:r>
            <a:r>
              <a:rPr lang="en-IN" dirty="0" err="1"/>
              <a:t>linux</a:t>
            </a:r>
            <a:r>
              <a:rPr lang="en-IN" dirty="0"/>
              <a:t> which one you choose. </a:t>
            </a:r>
            <a:endParaRPr lang="en-IN" dirty="0" smtClean="0"/>
          </a:p>
          <a:p>
            <a:pPr marL="0" indent="0">
              <a:buNone/>
            </a:pPr>
            <a:r>
              <a:rPr lang="en-IN" dirty="0" err="1" smtClean="0"/>
              <a:t>uNix</a:t>
            </a:r>
            <a:r>
              <a:rPr lang="en-IN" dirty="0" smtClean="0"/>
              <a:t> </a:t>
            </a:r>
            <a:r>
              <a:rPr lang="en-IN" dirty="0"/>
              <a:t>is easy to </a:t>
            </a:r>
            <a:r>
              <a:rPr lang="en-IN" dirty="0" err="1"/>
              <a:t>learn.unix</a:t>
            </a:r>
            <a:r>
              <a:rPr lang="en-IN" dirty="0"/>
              <a:t> is a multiuser </a:t>
            </a:r>
            <a:r>
              <a:rPr lang="en-IN" dirty="0" err="1"/>
              <a:t>os.Learn</a:t>
            </a:r>
            <a:r>
              <a:rPr lang="en-IN" dirty="0"/>
              <a:t> </a:t>
            </a:r>
            <a:r>
              <a:rPr lang="en-IN" dirty="0" err="1"/>
              <a:t>unix</a:t>
            </a:r>
            <a:r>
              <a:rPr lang="en-IN" dirty="0"/>
              <a:t> .</a:t>
            </a:r>
            <a:r>
              <a:rPr lang="en-IN" dirty="0" err="1"/>
              <a:t>unix</a:t>
            </a:r>
            <a:r>
              <a:rPr lang="en-IN" dirty="0"/>
              <a:t> is a powerful. </a:t>
            </a:r>
          </a:p>
        </p:txBody>
      </p:sp>
      <p:sp>
        <p:nvSpPr>
          <p:cNvPr id="4" name="Date Placeholder 3"/>
          <p:cNvSpPr>
            <a:spLocks noGrp="1"/>
          </p:cNvSpPr>
          <p:nvPr>
            <p:ph type="dt" sz="half" idx="10"/>
          </p:nvPr>
        </p:nvSpPr>
        <p:spPr/>
        <p:txBody>
          <a:bodyPr/>
          <a:lstStyle/>
          <a:p>
            <a:fld id="{0E06B4EB-E629-4773-9F21-A396682CB707}"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23</a:t>
            </a:fld>
            <a:endParaRPr lang="en-IN"/>
          </a:p>
        </p:txBody>
      </p:sp>
    </p:spTree>
    <p:extLst>
      <p:ext uri="{BB962C8B-B14F-4D97-AF65-F5344CB8AC3E}">
        <p14:creationId xmlns:p14="http://schemas.microsoft.com/office/powerpoint/2010/main" val="2614752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grep </a:t>
            </a:r>
            <a:r>
              <a:rPr lang="en-IN" sz="2000" dirty="0"/>
              <a:t>-name *</a:t>
            </a:r>
            <a:r>
              <a:rPr lang="en-IN" sz="2000" dirty="0" err="1"/>
              <a:t>FileName</a:t>
            </a:r>
            <a:r>
              <a:rPr lang="en-IN" sz="2000" dirty="0" smtClean="0"/>
              <a:t>*</a:t>
            </a:r>
          </a:p>
          <a:p>
            <a:endParaRPr lang="en-IN" sz="2000" dirty="0"/>
          </a:p>
          <a:p>
            <a:r>
              <a:rPr lang="en-IN" sz="2000" dirty="0"/>
              <a:t>grep is used to search within a file to see if any line matches a given regular expression. </a:t>
            </a:r>
            <a:endParaRPr lang="en-IN" sz="2000" dirty="0" smtClean="0"/>
          </a:p>
          <a:p>
            <a:r>
              <a:rPr lang="en-IN" sz="2000" dirty="0" smtClean="0"/>
              <a:t>However</a:t>
            </a:r>
            <a:r>
              <a:rPr lang="en-IN" sz="2000" dirty="0"/>
              <a:t>, I have this situation - I want to write a regular expression that will match the filename itself (and not the contents of the file).</a:t>
            </a:r>
          </a:p>
        </p:txBody>
      </p:sp>
      <p:sp>
        <p:nvSpPr>
          <p:cNvPr id="4" name="Date Placeholder 3"/>
          <p:cNvSpPr>
            <a:spLocks noGrp="1"/>
          </p:cNvSpPr>
          <p:nvPr>
            <p:ph type="dt" sz="half" idx="10"/>
          </p:nvPr>
        </p:nvSpPr>
        <p:spPr/>
        <p:txBody>
          <a:bodyPr/>
          <a:lstStyle/>
          <a:p>
            <a:fld id="{73106BCB-3DA9-40B9-B705-D7A0CF1B5502}"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24</a:t>
            </a:fld>
            <a:endParaRPr lang="en-IN"/>
          </a:p>
        </p:txBody>
      </p:sp>
      <p:sp>
        <p:nvSpPr>
          <p:cNvPr id="7" name="Title 1"/>
          <p:cNvSpPr txBox="1">
            <a:spLocks/>
          </p:cNvSpPr>
          <p:nvPr/>
        </p:nvSpPr>
        <p:spPr>
          <a:xfrm>
            <a:off x="395536" y="0"/>
            <a:ext cx="8229600" cy="54868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smtClean="0"/>
              <a:t>grep command in Unix/Linux</a:t>
            </a:r>
            <a:endParaRPr lang="en-IN" sz="3200" dirty="0"/>
          </a:p>
        </p:txBody>
      </p:sp>
    </p:spTree>
    <p:extLst>
      <p:ext uri="{BB962C8B-B14F-4D97-AF65-F5344CB8AC3E}">
        <p14:creationId xmlns:p14="http://schemas.microsoft.com/office/powerpoint/2010/main" val="3911954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IN" dirty="0"/>
              <a:t>Consider the following statements </a:t>
            </a:r>
            <a:r>
              <a:rPr lang="en-IN" dirty="0" smtClean="0"/>
              <a:t>:</a:t>
            </a:r>
            <a:endParaRPr lang="en-IN" dirty="0"/>
          </a:p>
          <a:p>
            <a:pPr marL="0" indent="0">
              <a:buNone/>
            </a:pPr>
            <a:r>
              <a:rPr lang="en-IN" b="1" dirty="0" smtClean="0"/>
              <a:t>UGC-NET </a:t>
            </a:r>
            <a:r>
              <a:rPr lang="en-IN" b="1" dirty="0"/>
              <a:t>| UGC-NET CS 2017 Nov – III | Question 73</a:t>
            </a:r>
          </a:p>
          <a:p>
            <a:pPr marL="0" indent="0">
              <a:buNone/>
            </a:pPr>
            <a:r>
              <a:rPr lang="en-IN" dirty="0"/>
              <a:t/>
            </a:r>
            <a:br>
              <a:rPr lang="en-IN" dirty="0"/>
            </a:br>
            <a:r>
              <a:rPr lang="en-IN" dirty="0"/>
              <a:t>(a) UNIX provides three types of permissions</a:t>
            </a:r>
            <a:br>
              <a:rPr lang="en-IN" dirty="0"/>
            </a:br>
            <a:r>
              <a:rPr lang="en-IN" dirty="0"/>
              <a:t>* Read</a:t>
            </a:r>
            <a:br>
              <a:rPr lang="en-IN" dirty="0"/>
            </a:br>
            <a:r>
              <a:rPr lang="en-IN" dirty="0"/>
              <a:t>* Write</a:t>
            </a:r>
            <a:br>
              <a:rPr lang="en-IN" dirty="0"/>
            </a:br>
            <a:r>
              <a:rPr lang="en-IN" dirty="0"/>
              <a:t>* Execute</a:t>
            </a:r>
            <a:br>
              <a:rPr lang="en-IN" dirty="0"/>
            </a:br>
            <a:r>
              <a:rPr lang="en-IN" dirty="0"/>
              <a:t>(b) UNIX provides three sets of permissions</a:t>
            </a:r>
            <a:br>
              <a:rPr lang="en-IN" dirty="0"/>
            </a:br>
            <a:r>
              <a:rPr lang="en-IN" dirty="0"/>
              <a:t>* permission for owner</a:t>
            </a:r>
            <a:br>
              <a:rPr lang="en-IN" dirty="0"/>
            </a:br>
            <a:r>
              <a:rPr lang="en-IN" dirty="0"/>
              <a:t>* permission for group</a:t>
            </a:r>
            <a:br>
              <a:rPr lang="en-IN" dirty="0"/>
            </a:br>
            <a:r>
              <a:rPr lang="en-IN" dirty="0"/>
              <a:t>* permission for others</a:t>
            </a:r>
            <a:br>
              <a:rPr lang="en-IN" dirty="0"/>
            </a:br>
            <a:endParaRPr lang="en-IN" dirty="0" smtClean="0"/>
          </a:p>
          <a:p>
            <a:pPr marL="0" indent="0">
              <a:buNone/>
            </a:pPr>
            <a:r>
              <a:rPr lang="en-IN" dirty="0" smtClean="0"/>
              <a:t>Which </a:t>
            </a:r>
            <a:r>
              <a:rPr lang="en-IN" dirty="0"/>
              <a:t>of the above statement/s is/are true ?</a:t>
            </a:r>
          </a:p>
          <a:p>
            <a:pPr marL="0" indent="0">
              <a:buNone/>
            </a:pPr>
            <a:r>
              <a:rPr lang="en-IN" b="1" dirty="0"/>
              <a:t>(A)</a:t>
            </a:r>
            <a:r>
              <a:rPr lang="en-IN" dirty="0"/>
              <a:t> only (a)</a:t>
            </a:r>
            <a:br>
              <a:rPr lang="en-IN" dirty="0"/>
            </a:br>
            <a:r>
              <a:rPr lang="en-IN" b="1" dirty="0"/>
              <a:t>(B)</a:t>
            </a:r>
            <a:r>
              <a:rPr lang="en-IN" dirty="0"/>
              <a:t> only (b)</a:t>
            </a:r>
            <a:br>
              <a:rPr lang="en-IN" dirty="0"/>
            </a:br>
            <a:r>
              <a:rPr lang="en-IN" b="1" dirty="0"/>
              <a:t>(C)</a:t>
            </a:r>
            <a:r>
              <a:rPr lang="en-IN" dirty="0"/>
              <a:t> Both (a) and (b)</a:t>
            </a:r>
            <a:br>
              <a:rPr lang="en-IN" dirty="0"/>
            </a:br>
            <a:r>
              <a:rPr lang="en-IN" b="1" dirty="0"/>
              <a:t>(D)</a:t>
            </a:r>
            <a:r>
              <a:rPr lang="en-IN" dirty="0"/>
              <a:t> Neither (a) nor (b)</a:t>
            </a:r>
            <a:br>
              <a:rPr lang="en-IN" dirty="0"/>
            </a:br>
            <a:r>
              <a:rPr lang="en-IN" dirty="0"/>
              <a:t/>
            </a:r>
            <a:br>
              <a:rPr lang="en-IN" dirty="0"/>
            </a:br>
            <a:endParaRPr lang="en-IN" dirty="0"/>
          </a:p>
        </p:txBody>
      </p:sp>
      <p:sp>
        <p:nvSpPr>
          <p:cNvPr id="4" name="Date Placeholder 3"/>
          <p:cNvSpPr>
            <a:spLocks noGrp="1"/>
          </p:cNvSpPr>
          <p:nvPr>
            <p:ph type="dt" sz="half" idx="10"/>
          </p:nvPr>
        </p:nvSpPr>
        <p:spPr/>
        <p:txBody>
          <a:bodyPr/>
          <a:lstStyle/>
          <a:p>
            <a:fld id="{710C6FB6-4D26-414B-9E3E-D74E28F83FDD}"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25</a:t>
            </a:fld>
            <a:endParaRPr lang="en-IN"/>
          </a:p>
        </p:txBody>
      </p:sp>
    </p:spTree>
    <p:extLst>
      <p:ext uri="{BB962C8B-B14F-4D97-AF65-F5344CB8AC3E}">
        <p14:creationId xmlns:p14="http://schemas.microsoft.com/office/powerpoint/2010/main" val="174529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29600" cy="5649491"/>
          </a:xfrm>
        </p:spPr>
        <p:txBody>
          <a:bodyPr>
            <a:noAutofit/>
          </a:bodyPr>
          <a:lstStyle/>
          <a:p>
            <a:pPr marL="0" indent="0">
              <a:buNone/>
            </a:pPr>
            <a:r>
              <a:rPr lang="en-IN" sz="1600" dirty="0"/>
              <a:t>Consider the following statements </a:t>
            </a:r>
            <a:r>
              <a:rPr lang="en-IN" sz="1600" dirty="0" smtClean="0"/>
              <a:t>:		</a:t>
            </a:r>
          </a:p>
          <a:p>
            <a:pPr marL="0" indent="0">
              <a:buNone/>
            </a:pPr>
            <a:r>
              <a:rPr lang="en-IN" sz="1600" b="1" dirty="0" smtClean="0"/>
              <a:t>UGC-NET </a:t>
            </a:r>
            <a:r>
              <a:rPr lang="en-IN" sz="1600" b="1" dirty="0"/>
              <a:t>| UGC-NET CS 2017 Nov – III | Question 73</a:t>
            </a:r>
          </a:p>
          <a:p>
            <a:pPr marL="0" indent="0">
              <a:buNone/>
            </a:pPr>
            <a:r>
              <a:rPr lang="en-IN" sz="1600" dirty="0"/>
              <a:t/>
            </a:r>
            <a:br>
              <a:rPr lang="en-IN" sz="1600" dirty="0"/>
            </a:br>
            <a:r>
              <a:rPr lang="en-IN" sz="1600" dirty="0"/>
              <a:t>(a) UNIX provides three types of permissions</a:t>
            </a:r>
            <a:br>
              <a:rPr lang="en-IN" sz="1600" dirty="0"/>
            </a:br>
            <a:r>
              <a:rPr lang="en-IN" sz="1600" dirty="0"/>
              <a:t>* Read</a:t>
            </a:r>
            <a:br>
              <a:rPr lang="en-IN" sz="1600" dirty="0"/>
            </a:br>
            <a:r>
              <a:rPr lang="en-IN" sz="1600" dirty="0"/>
              <a:t>* Write</a:t>
            </a:r>
            <a:br>
              <a:rPr lang="en-IN" sz="1600" dirty="0"/>
            </a:br>
            <a:r>
              <a:rPr lang="en-IN" sz="1600" dirty="0"/>
              <a:t>* Execute</a:t>
            </a:r>
            <a:br>
              <a:rPr lang="en-IN" sz="1600" dirty="0"/>
            </a:br>
            <a:r>
              <a:rPr lang="en-IN" sz="1600" dirty="0"/>
              <a:t>(b) UNIX provides three sets of permissions</a:t>
            </a:r>
            <a:br>
              <a:rPr lang="en-IN" sz="1600" dirty="0"/>
            </a:br>
            <a:r>
              <a:rPr lang="en-IN" sz="1600" dirty="0"/>
              <a:t>* permission for owner</a:t>
            </a:r>
            <a:br>
              <a:rPr lang="en-IN" sz="1600" dirty="0"/>
            </a:br>
            <a:r>
              <a:rPr lang="en-IN" sz="1600" dirty="0"/>
              <a:t>* permission for group</a:t>
            </a:r>
            <a:br>
              <a:rPr lang="en-IN" sz="1600" dirty="0"/>
            </a:br>
            <a:r>
              <a:rPr lang="en-IN" sz="1600" dirty="0"/>
              <a:t>* permission for others</a:t>
            </a:r>
            <a:br>
              <a:rPr lang="en-IN" sz="1600" dirty="0"/>
            </a:br>
            <a:r>
              <a:rPr lang="en-IN" sz="1600" dirty="0"/>
              <a:t>Which of the above statement/s is/are true ?</a:t>
            </a:r>
          </a:p>
          <a:p>
            <a:pPr marL="0" indent="0">
              <a:buNone/>
            </a:pPr>
            <a:r>
              <a:rPr lang="en-IN" sz="1600" b="1" dirty="0"/>
              <a:t>(A)</a:t>
            </a:r>
            <a:r>
              <a:rPr lang="en-IN" sz="1600" dirty="0"/>
              <a:t> only (a)</a:t>
            </a:r>
            <a:br>
              <a:rPr lang="en-IN" sz="1600" dirty="0"/>
            </a:br>
            <a:r>
              <a:rPr lang="en-IN" sz="1600" b="1" dirty="0"/>
              <a:t>(B)</a:t>
            </a:r>
            <a:r>
              <a:rPr lang="en-IN" sz="1600" dirty="0"/>
              <a:t> only (b)</a:t>
            </a:r>
            <a:br>
              <a:rPr lang="en-IN" sz="1600" dirty="0"/>
            </a:br>
            <a:r>
              <a:rPr lang="en-IN" sz="1600" b="1" dirty="0"/>
              <a:t>(C)</a:t>
            </a:r>
            <a:r>
              <a:rPr lang="en-IN" sz="1600" dirty="0"/>
              <a:t> Both (a) and (b)</a:t>
            </a:r>
            <a:br>
              <a:rPr lang="en-IN" sz="1600" dirty="0"/>
            </a:br>
            <a:r>
              <a:rPr lang="en-IN" sz="1600" b="1" dirty="0"/>
              <a:t>(D)</a:t>
            </a:r>
            <a:r>
              <a:rPr lang="en-IN" sz="1600" dirty="0"/>
              <a:t> Neither (a) nor (b)</a:t>
            </a:r>
            <a:br>
              <a:rPr lang="en-IN" sz="1600" dirty="0"/>
            </a:br>
            <a:r>
              <a:rPr lang="en-IN" sz="1600" dirty="0"/>
              <a:t/>
            </a:r>
            <a:br>
              <a:rPr lang="en-IN" sz="1600" dirty="0"/>
            </a:br>
            <a:r>
              <a:rPr lang="en-IN" sz="1600" dirty="0"/>
              <a:t/>
            </a:r>
            <a:br>
              <a:rPr lang="en-IN" sz="1600" dirty="0"/>
            </a:br>
            <a:r>
              <a:rPr lang="en-IN" sz="1600" b="1" dirty="0"/>
              <a:t>Answer:</a:t>
            </a:r>
            <a:r>
              <a:rPr lang="en-IN" sz="1600" dirty="0"/>
              <a:t> </a:t>
            </a:r>
            <a:r>
              <a:rPr lang="en-IN" sz="1600" b="1" dirty="0"/>
              <a:t>(C)</a:t>
            </a:r>
            <a:r>
              <a:rPr lang="en-IN" sz="1600" dirty="0"/>
              <a:t> </a:t>
            </a:r>
            <a:br>
              <a:rPr lang="en-IN" sz="1600" dirty="0"/>
            </a:br>
            <a:r>
              <a:rPr lang="en-IN" sz="1600" b="1" dirty="0"/>
              <a:t>Explanation:</a:t>
            </a:r>
            <a:r>
              <a:rPr lang="en-IN" sz="1600" dirty="0"/>
              <a:t> UNIX provides Read, Write and Execute </a:t>
            </a:r>
            <a:r>
              <a:rPr lang="en-IN" sz="1600" dirty="0" err="1"/>
              <a:t>permisision</a:t>
            </a:r>
            <a:r>
              <a:rPr lang="en-IN" sz="1600" dirty="0"/>
              <a:t> on files</a:t>
            </a:r>
            <a:br>
              <a:rPr lang="en-IN" sz="1600" dirty="0"/>
            </a:br>
            <a:r>
              <a:rPr lang="en-IN" sz="1600" dirty="0"/>
              <a:t>UNIX provides three sets of permissions</a:t>
            </a:r>
          </a:p>
          <a:p>
            <a:pPr marL="0" indent="0">
              <a:buNone/>
            </a:pPr>
            <a:r>
              <a:rPr lang="en-IN" sz="1600" dirty="0"/>
              <a:t>permission for owner</a:t>
            </a:r>
          </a:p>
          <a:p>
            <a:pPr marL="0" indent="0">
              <a:buNone/>
            </a:pPr>
            <a:r>
              <a:rPr lang="en-IN" sz="1600" dirty="0"/>
              <a:t>permission for group</a:t>
            </a:r>
          </a:p>
          <a:p>
            <a:pPr marL="0" indent="0">
              <a:buNone/>
            </a:pPr>
            <a:r>
              <a:rPr lang="en-IN" sz="1600" dirty="0"/>
              <a:t>permission for others</a:t>
            </a:r>
          </a:p>
          <a:p>
            <a:pPr marL="0" indent="0">
              <a:buNone/>
            </a:pPr>
            <a:endParaRPr lang="en-IN" sz="1600" dirty="0"/>
          </a:p>
        </p:txBody>
      </p:sp>
      <p:sp>
        <p:nvSpPr>
          <p:cNvPr id="4" name="Date Placeholder 3"/>
          <p:cNvSpPr>
            <a:spLocks noGrp="1"/>
          </p:cNvSpPr>
          <p:nvPr>
            <p:ph type="dt" sz="half" idx="10"/>
          </p:nvPr>
        </p:nvSpPr>
        <p:spPr/>
        <p:txBody>
          <a:bodyPr/>
          <a:lstStyle/>
          <a:p>
            <a:fld id="{2F8A9D8D-6BEE-491F-9516-F3699AB9A449}"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26</a:t>
            </a:fld>
            <a:endParaRPr lang="en-IN"/>
          </a:p>
        </p:txBody>
      </p:sp>
    </p:spTree>
    <p:extLst>
      <p:ext uri="{BB962C8B-B14F-4D97-AF65-F5344CB8AC3E}">
        <p14:creationId xmlns:p14="http://schemas.microsoft.com/office/powerpoint/2010/main" val="61572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marL="0" indent="0">
              <a:buNone/>
            </a:pPr>
            <a:r>
              <a:rPr lang="en-IN" b="1" dirty="0"/>
              <a:t>UGC-NET | UGC NET CS 2015 Dec – III | Question 56</a:t>
            </a:r>
          </a:p>
          <a:p>
            <a:pPr marL="0" indent="0">
              <a:buNone/>
            </a:pPr>
            <a:r>
              <a:rPr lang="en-IN" dirty="0" smtClean="0"/>
              <a:t>In </a:t>
            </a:r>
            <a:r>
              <a:rPr lang="en-IN" dirty="0"/>
              <a:t>Unix, the command to enable execution permission for file “</a:t>
            </a:r>
            <a:r>
              <a:rPr lang="en-IN" dirty="0" err="1"/>
              <a:t>mylife</a:t>
            </a:r>
            <a:r>
              <a:rPr lang="en-IN" dirty="0"/>
              <a:t>” by all is ____________.</a:t>
            </a:r>
            <a:br>
              <a:rPr lang="en-IN" dirty="0"/>
            </a:br>
            <a:r>
              <a:rPr lang="en-IN" b="1" dirty="0"/>
              <a:t>(A)</a:t>
            </a:r>
            <a:r>
              <a:rPr lang="en-IN" dirty="0"/>
              <a:t> </a:t>
            </a:r>
            <a:r>
              <a:rPr lang="en-IN" dirty="0" err="1"/>
              <a:t>Chmod</a:t>
            </a:r>
            <a:r>
              <a:rPr lang="en-IN" dirty="0"/>
              <a:t> </a:t>
            </a:r>
            <a:r>
              <a:rPr lang="en-IN" dirty="0" err="1"/>
              <a:t>ugo</a:t>
            </a:r>
            <a:r>
              <a:rPr lang="en-IN" dirty="0"/>
              <a:t> + X </a:t>
            </a:r>
            <a:r>
              <a:rPr lang="en-IN" dirty="0" err="1"/>
              <a:t>myfile</a:t>
            </a:r>
            <a:r>
              <a:rPr lang="en-IN" dirty="0"/>
              <a:t/>
            </a:r>
            <a:br>
              <a:rPr lang="en-IN" dirty="0"/>
            </a:br>
            <a:r>
              <a:rPr lang="en-IN" b="1" dirty="0"/>
              <a:t>(B)</a:t>
            </a:r>
            <a:r>
              <a:rPr lang="en-IN" dirty="0"/>
              <a:t> </a:t>
            </a:r>
            <a:r>
              <a:rPr lang="en-IN" dirty="0" err="1"/>
              <a:t>Chmod</a:t>
            </a:r>
            <a:r>
              <a:rPr lang="en-IN" dirty="0"/>
              <a:t> a + X </a:t>
            </a:r>
            <a:r>
              <a:rPr lang="en-IN" dirty="0" err="1"/>
              <a:t>myfile</a:t>
            </a:r>
            <a:r>
              <a:rPr lang="en-IN" dirty="0"/>
              <a:t/>
            </a:r>
            <a:br>
              <a:rPr lang="en-IN" dirty="0"/>
            </a:br>
            <a:r>
              <a:rPr lang="en-IN" b="1" dirty="0"/>
              <a:t>(C)</a:t>
            </a:r>
            <a:r>
              <a:rPr lang="en-IN" dirty="0"/>
              <a:t> </a:t>
            </a:r>
            <a:r>
              <a:rPr lang="en-IN" dirty="0" err="1"/>
              <a:t>Chmod</a:t>
            </a:r>
            <a:r>
              <a:rPr lang="en-IN" dirty="0"/>
              <a:t> + X </a:t>
            </a:r>
            <a:r>
              <a:rPr lang="en-IN" dirty="0" err="1"/>
              <a:t>myfile</a:t>
            </a:r>
            <a:r>
              <a:rPr lang="en-IN" dirty="0"/>
              <a:t/>
            </a:r>
            <a:br>
              <a:rPr lang="en-IN" dirty="0"/>
            </a:br>
            <a:r>
              <a:rPr lang="en-IN" b="1" dirty="0"/>
              <a:t>(D)</a:t>
            </a:r>
            <a:r>
              <a:rPr lang="en-IN" dirty="0"/>
              <a:t> All of the above</a:t>
            </a:r>
            <a:br>
              <a:rPr lang="en-IN" dirty="0"/>
            </a:br>
            <a:r>
              <a:rPr lang="en-IN" dirty="0"/>
              <a:t/>
            </a:r>
            <a:br>
              <a:rPr lang="en-IN" dirty="0"/>
            </a:br>
            <a:r>
              <a:rPr lang="en-IN" dirty="0"/>
              <a:t/>
            </a:r>
            <a:br>
              <a:rPr lang="en-IN" dirty="0"/>
            </a:br>
            <a:endParaRPr lang="en-IN" dirty="0"/>
          </a:p>
        </p:txBody>
      </p:sp>
      <p:sp>
        <p:nvSpPr>
          <p:cNvPr id="4" name="Date Placeholder 3"/>
          <p:cNvSpPr>
            <a:spLocks noGrp="1"/>
          </p:cNvSpPr>
          <p:nvPr>
            <p:ph type="dt" sz="half" idx="10"/>
          </p:nvPr>
        </p:nvSpPr>
        <p:spPr/>
        <p:txBody>
          <a:bodyPr/>
          <a:lstStyle/>
          <a:p>
            <a:fld id="{746F5D79-9B34-4A91-B94F-286873815FBA}"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27</a:t>
            </a:fld>
            <a:endParaRPr lang="en-IN"/>
          </a:p>
        </p:txBody>
      </p:sp>
    </p:spTree>
    <p:extLst>
      <p:ext uri="{BB962C8B-B14F-4D97-AF65-F5344CB8AC3E}">
        <p14:creationId xmlns:p14="http://schemas.microsoft.com/office/powerpoint/2010/main" val="185412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marL="0" indent="0">
              <a:buNone/>
            </a:pPr>
            <a:r>
              <a:rPr lang="en-IN" b="1" dirty="0"/>
              <a:t>UGC-NET | UGC NET CS 2015 Dec – III | Question 56</a:t>
            </a:r>
          </a:p>
          <a:p>
            <a:pPr marL="0" indent="0">
              <a:buNone/>
            </a:pPr>
            <a:r>
              <a:rPr lang="en-IN" dirty="0" smtClean="0"/>
              <a:t>In </a:t>
            </a:r>
            <a:r>
              <a:rPr lang="en-IN" dirty="0"/>
              <a:t>Unix, the command to enable execution permission for file “</a:t>
            </a:r>
            <a:r>
              <a:rPr lang="en-IN" dirty="0" err="1"/>
              <a:t>mylife</a:t>
            </a:r>
            <a:r>
              <a:rPr lang="en-IN" dirty="0"/>
              <a:t>” by all is ____________.</a:t>
            </a:r>
            <a:br>
              <a:rPr lang="en-IN" dirty="0"/>
            </a:br>
            <a:r>
              <a:rPr lang="en-IN" b="1" dirty="0"/>
              <a:t>(A)</a:t>
            </a:r>
            <a:r>
              <a:rPr lang="en-IN" dirty="0"/>
              <a:t> </a:t>
            </a:r>
            <a:r>
              <a:rPr lang="en-IN" dirty="0" err="1"/>
              <a:t>Chmod</a:t>
            </a:r>
            <a:r>
              <a:rPr lang="en-IN" dirty="0"/>
              <a:t> </a:t>
            </a:r>
            <a:r>
              <a:rPr lang="en-IN" dirty="0" err="1"/>
              <a:t>ugo</a:t>
            </a:r>
            <a:r>
              <a:rPr lang="en-IN" dirty="0"/>
              <a:t> + X </a:t>
            </a:r>
            <a:r>
              <a:rPr lang="en-IN" dirty="0" err="1"/>
              <a:t>myfile</a:t>
            </a:r>
            <a:r>
              <a:rPr lang="en-IN" dirty="0"/>
              <a:t/>
            </a:r>
            <a:br>
              <a:rPr lang="en-IN" dirty="0"/>
            </a:br>
            <a:r>
              <a:rPr lang="en-IN" b="1" dirty="0"/>
              <a:t>(B)</a:t>
            </a:r>
            <a:r>
              <a:rPr lang="en-IN" dirty="0"/>
              <a:t> </a:t>
            </a:r>
            <a:r>
              <a:rPr lang="en-IN" dirty="0" err="1"/>
              <a:t>Chmod</a:t>
            </a:r>
            <a:r>
              <a:rPr lang="en-IN" dirty="0"/>
              <a:t> a + X </a:t>
            </a:r>
            <a:r>
              <a:rPr lang="en-IN" dirty="0" err="1"/>
              <a:t>myfile</a:t>
            </a:r>
            <a:r>
              <a:rPr lang="en-IN" dirty="0"/>
              <a:t/>
            </a:r>
            <a:br>
              <a:rPr lang="en-IN" dirty="0"/>
            </a:br>
            <a:r>
              <a:rPr lang="en-IN" b="1" dirty="0"/>
              <a:t>(C)</a:t>
            </a:r>
            <a:r>
              <a:rPr lang="en-IN" dirty="0"/>
              <a:t> </a:t>
            </a:r>
            <a:r>
              <a:rPr lang="en-IN" dirty="0" err="1"/>
              <a:t>Chmod</a:t>
            </a:r>
            <a:r>
              <a:rPr lang="en-IN" dirty="0"/>
              <a:t> + X </a:t>
            </a:r>
            <a:r>
              <a:rPr lang="en-IN" dirty="0" err="1"/>
              <a:t>myfile</a:t>
            </a:r>
            <a:r>
              <a:rPr lang="en-IN" dirty="0"/>
              <a:t/>
            </a:r>
            <a:br>
              <a:rPr lang="en-IN" dirty="0"/>
            </a:br>
            <a:r>
              <a:rPr lang="en-IN" b="1" dirty="0"/>
              <a:t>(D)</a:t>
            </a:r>
            <a:r>
              <a:rPr lang="en-IN" dirty="0"/>
              <a:t> All of the above</a:t>
            </a:r>
            <a:br>
              <a:rPr lang="en-IN" dirty="0"/>
            </a:br>
            <a:r>
              <a:rPr lang="en-IN" dirty="0"/>
              <a:t/>
            </a:r>
            <a:br>
              <a:rPr lang="en-IN" dirty="0"/>
            </a:br>
            <a:r>
              <a:rPr lang="en-IN" dirty="0"/>
              <a:t/>
            </a:r>
            <a:br>
              <a:rPr lang="en-IN" dirty="0"/>
            </a:br>
            <a:r>
              <a:rPr lang="en-IN" b="1" dirty="0"/>
              <a:t>Answer:</a:t>
            </a:r>
            <a:r>
              <a:rPr lang="en-IN" dirty="0"/>
              <a:t> </a:t>
            </a:r>
            <a:r>
              <a:rPr lang="en-IN" b="1" dirty="0"/>
              <a:t>(D)</a:t>
            </a:r>
            <a:r>
              <a:rPr lang="en-IN" dirty="0"/>
              <a:t> </a:t>
            </a:r>
            <a:br>
              <a:rPr lang="en-IN" dirty="0"/>
            </a:br>
            <a:r>
              <a:rPr lang="en-IN" dirty="0"/>
              <a:t/>
            </a:r>
            <a:br>
              <a:rPr lang="en-IN" dirty="0"/>
            </a:br>
            <a:r>
              <a:rPr lang="en-IN" b="1" dirty="0"/>
              <a:t>Explanation:</a:t>
            </a:r>
            <a:r>
              <a:rPr lang="en-IN" dirty="0"/>
              <a:t> In Unix, the command to enable execution permission for file “</a:t>
            </a:r>
            <a:r>
              <a:rPr lang="en-IN" dirty="0" err="1"/>
              <a:t>mylife</a:t>
            </a:r>
            <a:r>
              <a:rPr lang="en-IN" dirty="0"/>
              <a:t>” by all are:</a:t>
            </a:r>
            <a:br>
              <a:rPr lang="en-IN" dirty="0"/>
            </a:br>
            <a:r>
              <a:rPr lang="en-IN" dirty="0" err="1"/>
              <a:t>Chmod</a:t>
            </a:r>
            <a:r>
              <a:rPr lang="en-IN" dirty="0"/>
              <a:t> + X </a:t>
            </a:r>
            <a:r>
              <a:rPr lang="en-IN" dirty="0" err="1"/>
              <a:t>myfile</a:t>
            </a:r>
            <a:r>
              <a:rPr lang="en-IN" dirty="0"/>
              <a:t/>
            </a:r>
            <a:br>
              <a:rPr lang="en-IN" dirty="0"/>
            </a:br>
            <a:r>
              <a:rPr lang="en-IN" dirty="0" err="1"/>
              <a:t>Chmod</a:t>
            </a:r>
            <a:r>
              <a:rPr lang="en-IN" dirty="0"/>
              <a:t> a + X </a:t>
            </a:r>
            <a:r>
              <a:rPr lang="en-IN" dirty="0" err="1"/>
              <a:t>myfile</a:t>
            </a:r>
            <a:r>
              <a:rPr lang="en-IN" dirty="0"/>
              <a:t/>
            </a:r>
            <a:br>
              <a:rPr lang="en-IN" dirty="0"/>
            </a:br>
            <a:r>
              <a:rPr lang="en-IN" dirty="0" err="1"/>
              <a:t>Chmod</a:t>
            </a:r>
            <a:r>
              <a:rPr lang="en-IN" dirty="0"/>
              <a:t> </a:t>
            </a:r>
            <a:r>
              <a:rPr lang="en-IN" dirty="0" err="1"/>
              <a:t>ugo</a:t>
            </a:r>
            <a:r>
              <a:rPr lang="en-IN" dirty="0"/>
              <a:t> + X </a:t>
            </a:r>
            <a:r>
              <a:rPr lang="en-IN" dirty="0" err="1"/>
              <a:t>myfile</a:t>
            </a:r>
            <a:r>
              <a:rPr lang="en-IN" dirty="0"/>
              <a:t/>
            </a:r>
            <a:br>
              <a:rPr lang="en-IN" dirty="0"/>
            </a:br>
            <a:r>
              <a:rPr lang="en-IN" dirty="0"/>
              <a:t>So, option (D) is correct.</a:t>
            </a:r>
          </a:p>
          <a:p>
            <a:endParaRPr lang="en-IN" dirty="0"/>
          </a:p>
        </p:txBody>
      </p:sp>
      <p:sp>
        <p:nvSpPr>
          <p:cNvPr id="4" name="Date Placeholder 3"/>
          <p:cNvSpPr>
            <a:spLocks noGrp="1"/>
          </p:cNvSpPr>
          <p:nvPr>
            <p:ph type="dt" sz="half" idx="10"/>
          </p:nvPr>
        </p:nvSpPr>
        <p:spPr/>
        <p:txBody>
          <a:bodyPr/>
          <a:lstStyle/>
          <a:p>
            <a:fld id="{59308DDC-6191-4564-B6BA-43DAEA20F4CE}"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28</a:t>
            </a:fld>
            <a:endParaRPr lang="en-IN"/>
          </a:p>
        </p:txBody>
      </p:sp>
    </p:spTree>
    <p:extLst>
      <p:ext uri="{BB962C8B-B14F-4D97-AF65-F5344CB8AC3E}">
        <p14:creationId xmlns:p14="http://schemas.microsoft.com/office/powerpoint/2010/main" val="98965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marL="0" indent="0">
              <a:buNone/>
            </a:pPr>
            <a:r>
              <a:rPr lang="en-IN" b="1" dirty="0"/>
              <a:t>UGC-NET | UGC NET CS 2015 Jun – III | Question 75</a:t>
            </a:r>
          </a:p>
          <a:p>
            <a:pPr marL="0" indent="0">
              <a:buNone/>
            </a:pPr>
            <a:r>
              <a:rPr lang="en-IN" dirty="0" smtClean="0"/>
              <a:t>The </a:t>
            </a:r>
            <a:r>
              <a:rPr lang="en-IN" dirty="0" err="1"/>
              <a:t>unix</a:t>
            </a:r>
            <a:r>
              <a:rPr lang="en-IN" dirty="0"/>
              <a:t> command:</a:t>
            </a:r>
            <a:br>
              <a:rPr lang="en-IN" dirty="0"/>
            </a:br>
            <a:r>
              <a:rPr lang="en-IN" dirty="0"/>
              <a:t>$ vi file1 file2</a:t>
            </a:r>
            <a:br>
              <a:rPr lang="en-IN" dirty="0"/>
            </a:br>
            <a:r>
              <a:rPr lang="en-IN" b="1" dirty="0"/>
              <a:t>(A)</a:t>
            </a:r>
            <a:r>
              <a:rPr lang="en-IN" dirty="0"/>
              <a:t> Edits file1 and stores the contents of file1 in file2</a:t>
            </a:r>
            <a:br>
              <a:rPr lang="en-IN" dirty="0"/>
            </a:br>
            <a:r>
              <a:rPr lang="en-IN" b="1" dirty="0"/>
              <a:t>(B)</a:t>
            </a:r>
            <a:r>
              <a:rPr lang="en-IN" dirty="0"/>
              <a:t> Both files i.e. file1 and file2 can be edited using ‘ex’ command to travel between the files</a:t>
            </a:r>
            <a:br>
              <a:rPr lang="en-IN" dirty="0"/>
            </a:br>
            <a:r>
              <a:rPr lang="en-IN" b="1" dirty="0"/>
              <a:t>(C)</a:t>
            </a:r>
            <a:r>
              <a:rPr lang="en-IN" dirty="0"/>
              <a:t> Both files can be edited using ‘mv’ command to move between the files</a:t>
            </a:r>
            <a:br>
              <a:rPr lang="en-IN" dirty="0"/>
            </a:br>
            <a:r>
              <a:rPr lang="en-IN" b="1" dirty="0"/>
              <a:t>(D)</a:t>
            </a:r>
            <a:r>
              <a:rPr lang="en-IN" dirty="0"/>
              <a:t> Edits file1 first, saves it and then edits file2</a:t>
            </a:r>
            <a:br>
              <a:rPr lang="en-IN" dirty="0"/>
            </a:br>
            <a:r>
              <a:rPr lang="en-IN" dirty="0"/>
              <a:t/>
            </a:r>
            <a:br>
              <a:rPr lang="en-IN" dirty="0"/>
            </a:br>
            <a:r>
              <a:rPr lang="en-IN" dirty="0"/>
              <a:t/>
            </a:r>
            <a:br>
              <a:rPr lang="en-IN" dirty="0"/>
            </a:br>
            <a:endParaRPr lang="en-IN" dirty="0"/>
          </a:p>
        </p:txBody>
      </p:sp>
      <p:sp>
        <p:nvSpPr>
          <p:cNvPr id="4" name="Date Placeholder 3"/>
          <p:cNvSpPr>
            <a:spLocks noGrp="1"/>
          </p:cNvSpPr>
          <p:nvPr>
            <p:ph type="dt" sz="half" idx="10"/>
          </p:nvPr>
        </p:nvSpPr>
        <p:spPr/>
        <p:txBody>
          <a:bodyPr/>
          <a:lstStyle/>
          <a:p>
            <a:fld id="{B7E25B2A-B3C7-4C52-8AEE-0B0F88523D8C}"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29</a:t>
            </a:fld>
            <a:endParaRPr lang="en-IN"/>
          </a:p>
        </p:txBody>
      </p:sp>
    </p:spTree>
    <p:extLst>
      <p:ext uri="{BB962C8B-B14F-4D97-AF65-F5344CB8AC3E}">
        <p14:creationId xmlns:p14="http://schemas.microsoft.com/office/powerpoint/2010/main" val="293779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839F24-E9FB-4999-B1BB-1498AB747262}"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a:t>
            </a:fld>
            <a:endParaRPr lang="en-IN"/>
          </a:p>
        </p:txBody>
      </p:sp>
      <p:sp>
        <p:nvSpPr>
          <p:cNvPr id="3" name="Content Placeholder 2"/>
          <p:cNvSpPr>
            <a:spLocks noGrp="1"/>
          </p:cNvSpPr>
          <p:nvPr>
            <p:ph idx="4294967295"/>
          </p:nvPr>
        </p:nvSpPr>
        <p:spPr>
          <a:xfrm>
            <a:off x="467544" y="476672"/>
            <a:ext cx="8229600" cy="5606083"/>
          </a:xfrm>
        </p:spPr>
        <p:txBody>
          <a:bodyPr>
            <a:normAutofit fontScale="55000" lnSpcReduction="20000"/>
          </a:bodyPr>
          <a:lstStyle/>
          <a:p>
            <a:r>
              <a:rPr lang="en-IN" b="1" dirty="0"/>
              <a:t>Aptitude | GATE CS 1998 | Question 25</a:t>
            </a:r>
          </a:p>
          <a:p>
            <a:r>
              <a:rPr lang="en-IN" dirty="0"/>
              <a:t>In a resident- OS computer, which of the following system software must reside in the main memory under all situations?</a:t>
            </a:r>
            <a:br>
              <a:rPr lang="en-IN" dirty="0"/>
            </a:br>
            <a:r>
              <a:rPr lang="en-IN" b="1" dirty="0"/>
              <a:t>(A)</a:t>
            </a:r>
            <a:r>
              <a:rPr lang="en-IN" dirty="0"/>
              <a:t> Assembler</a:t>
            </a:r>
            <a:br>
              <a:rPr lang="en-IN" dirty="0"/>
            </a:br>
            <a:r>
              <a:rPr lang="en-IN" b="1" dirty="0"/>
              <a:t>(B)</a:t>
            </a:r>
            <a:r>
              <a:rPr lang="en-IN" dirty="0"/>
              <a:t> Linker</a:t>
            </a:r>
            <a:br>
              <a:rPr lang="en-IN" dirty="0"/>
            </a:br>
            <a:r>
              <a:rPr lang="en-IN" b="1" dirty="0"/>
              <a:t>(C)</a:t>
            </a:r>
            <a:r>
              <a:rPr lang="en-IN" dirty="0"/>
              <a:t> Loader</a:t>
            </a:r>
            <a:br>
              <a:rPr lang="en-IN" dirty="0"/>
            </a:br>
            <a:r>
              <a:rPr lang="en-IN" b="1" dirty="0"/>
              <a:t>(D)</a:t>
            </a:r>
            <a:r>
              <a:rPr lang="en-IN" dirty="0"/>
              <a:t> Compiler</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Loader is the part of an operating system that is responsible for loading programs and libraries. it places the programs into memory and also prepares them for execution.</a:t>
            </a:r>
          </a:p>
          <a:p>
            <a:r>
              <a:rPr lang="en-IN" dirty="0"/>
              <a:t>Loading a program involves tasks such as reading the contents of the executable file containing the program instructions into memory, and then carrying out other required preparatory tasks to prepare the executable for running so any software must reside in the main memory under all situations.</a:t>
            </a:r>
          </a:p>
          <a:p>
            <a:r>
              <a:rPr lang="en-IN" dirty="0"/>
              <a:t>The operating system starts the program by passing control to the loaded program code once the loading process is completed.</a:t>
            </a:r>
          </a:p>
          <a:p>
            <a:r>
              <a:rPr lang="en-IN" dirty="0"/>
              <a:t>Option (C) is correct.</a:t>
            </a:r>
            <a:br>
              <a:rPr lang="en-IN" dirty="0"/>
            </a:br>
            <a:endParaRPr lang="en-IN" dirty="0"/>
          </a:p>
          <a:p>
            <a:endParaRPr lang="en-IN" dirty="0"/>
          </a:p>
        </p:txBody>
      </p:sp>
    </p:spTree>
    <p:extLst>
      <p:ext uri="{BB962C8B-B14F-4D97-AF65-F5344CB8AC3E}">
        <p14:creationId xmlns:p14="http://schemas.microsoft.com/office/powerpoint/2010/main" val="3135666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IN" b="1" dirty="0"/>
              <a:t>UGC-NET | UGC NET CS 2015 Jun – III | Question 75</a:t>
            </a:r>
          </a:p>
          <a:p>
            <a:pPr marL="0" indent="0">
              <a:buNone/>
            </a:pPr>
            <a:r>
              <a:rPr lang="en-IN" dirty="0" smtClean="0"/>
              <a:t>The </a:t>
            </a:r>
            <a:r>
              <a:rPr lang="en-IN" dirty="0" err="1"/>
              <a:t>unix</a:t>
            </a:r>
            <a:r>
              <a:rPr lang="en-IN" dirty="0"/>
              <a:t> command:</a:t>
            </a:r>
            <a:br>
              <a:rPr lang="en-IN" dirty="0"/>
            </a:br>
            <a:r>
              <a:rPr lang="en-IN" dirty="0"/>
              <a:t>$ vi file1 file2</a:t>
            </a:r>
            <a:br>
              <a:rPr lang="en-IN" dirty="0"/>
            </a:br>
            <a:r>
              <a:rPr lang="en-IN" b="1" dirty="0"/>
              <a:t>(A)</a:t>
            </a:r>
            <a:r>
              <a:rPr lang="en-IN" dirty="0"/>
              <a:t> Edits file1 and stores the contents of file1 in file2</a:t>
            </a:r>
            <a:br>
              <a:rPr lang="en-IN" dirty="0"/>
            </a:br>
            <a:r>
              <a:rPr lang="en-IN" b="1" dirty="0"/>
              <a:t>(B)</a:t>
            </a:r>
            <a:r>
              <a:rPr lang="en-IN" dirty="0"/>
              <a:t> Both files i.e. file1 and file2 can be edited using ‘ex’ command to travel between the files</a:t>
            </a:r>
            <a:br>
              <a:rPr lang="en-IN" dirty="0"/>
            </a:br>
            <a:r>
              <a:rPr lang="en-IN" b="1" dirty="0"/>
              <a:t>(C)</a:t>
            </a:r>
            <a:r>
              <a:rPr lang="en-IN" dirty="0"/>
              <a:t> Both files can be edited using ‘mv’ command to move between the files</a:t>
            </a:r>
            <a:br>
              <a:rPr lang="en-IN" dirty="0"/>
            </a:br>
            <a:r>
              <a:rPr lang="en-IN" b="1" dirty="0"/>
              <a:t>(D)</a:t>
            </a:r>
            <a:r>
              <a:rPr lang="en-IN" dirty="0"/>
              <a:t> Edits file1 first, saves it and then edits file2</a:t>
            </a:r>
            <a:br>
              <a:rPr lang="en-IN" dirty="0"/>
            </a:br>
            <a:r>
              <a:rPr lang="en-IN" dirty="0"/>
              <a:t/>
            </a:r>
            <a:br>
              <a:rPr lang="en-IN" dirty="0"/>
            </a:br>
            <a:r>
              <a:rPr lang="en-IN" dirty="0"/>
              <a:t/>
            </a:r>
            <a:br>
              <a:rPr lang="en-IN" dirty="0"/>
            </a:br>
            <a:r>
              <a:rPr lang="en-IN" b="1" dirty="0"/>
              <a:t>Answer:</a:t>
            </a:r>
            <a:r>
              <a:rPr lang="en-IN" dirty="0"/>
              <a:t> </a:t>
            </a:r>
            <a:r>
              <a:rPr lang="en-IN" b="1" dirty="0"/>
              <a:t>(B)</a:t>
            </a:r>
            <a:r>
              <a:rPr lang="en-IN" dirty="0"/>
              <a:t> </a:t>
            </a:r>
            <a:br>
              <a:rPr lang="en-IN" dirty="0"/>
            </a:br>
            <a:r>
              <a:rPr lang="en-IN" dirty="0"/>
              <a:t/>
            </a:r>
            <a:br>
              <a:rPr lang="en-IN" dirty="0"/>
            </a:br>
            <a:r>
              <a:rPr lang="en-IN" b="1" dirty="0"/>
              <a:t>Explanation:</a:t>
            </a:r>
            <a:r>
              <a:rPr lang="en-IN" dirty="0"/>
              <a:t> By command $ vi file1 file2:</a:t>
            </a:r>
            <a:br>
              <a:rPr lang="en-IN" dirty="0"/>
            </a:br>
            <a:r>
              <a:rPr lang="en-IN" dirty="0"/>
              <a:t>Both files i.e. file1 and file2 can be edited using ‘ex’ command to travel between the files.</a:t>
            </a:r>
            <a:br>
              <a:rPr lang="en-IN" dirty="0"/>
            </a:br>
            <a:r>
              <a:rPr lang="en-IN" dirty="0"/>
              <a:t>So, option (B) is correct.</a:t>
            </a:r>
            <a:br>
              <a:rPr lang="en-IN" dirty="0"/>
            </a:br>
            <a:endParaRPr lang="en-IN" dirty="0"/>
          </a:p>
        </p:txBody>
      </p:sp>
      <p:sp>
        <p:nvSpPr>
          <p:cNvPr id="4" name="Date Placeholder 3"/>
          <p:cNvSpPr>
            <a:spLocks noGrp="1"/>
          </p:cNvSpPr>
          <p:nvPr>
            <p:ph type="dt" sz="half" idx="10"/>
          </p:nvPr>
        </p:nvSpPr>
        <p:spPr/>
        <p:txBody>
          <a:bodyPr/>
          <a:lstStyle/>
          <a:p>
            <a:fld id="{1233038B-9C7F-4CA5-9350-36F81E41C82F}"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30</a:t>
            </a:fld>
            <a:endParaRPr lang="en-IN"/>
          </a:p>
        </p:txBody>
      </p:sp>
    </p:spTree>
    <p:extLst>
      <p:ext uri="{BB962C8B-B14F-4D97-AF65-F5344CB8AC3E}">
        <p14:creationId xmlns:p14="http://schemas.microsoft.com/office/powerpoint/2010/main" val="67556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When you first invoke vi, you can name more than one file to edit, and then use ex commands to travel between the files. </a:t>
            </a:r>
            <a:endParaRPr lang="en-IN" sz="2400" dirty="0" smtClean="0"/>
          </a:p>
          <a:p>
            <a:r>
              <a:rPr lang="en-IN" sz="2400" dirty="0" smtClean="0"/>
              <a:t>For </a:t>
            </a:r>
            <a:r>
              <a:rPr lang="en-IN" sz="2400" dirty="0"/>
              <a:t>example: $ vi file1 file2 </a:t>
            </a:r>
            <a:endParaRPr lang="en-IN" sz="2400" dirty="0" smtClean="0"/>
          </a:p>
          <a:p>
            <a:pPr lvl="1"/>
            <a:r>
              <a:rPr lang="en-IN" sz="2000" dirty="0" smtClean="0"/>
              <a:t>edits </a:t>
            </a:r>
            <a:r>
              <a:rPr lang="en-IN" sz="2000" dirty="0"/>
              <a:t>file1 first</a:t>
            </a:r>
            <a:r>
              <a:rPr lang="en-IN" sz="2000" dirty="0" smtClean="0"/>
              <a:t>.</a:t>
            </a:r>
          </a:p>
          <a:p>
            <a:pPr lvl="1"/>
            <a:r>
              <a:rPr lang="en-IN" sz="2000" dirty="0" smtClean="0"/>
              <a:t> </a:t>
            </a:r>
            <a:r>
              <a:rPr lang="en-IN" sz="2000" dirty="0"/>
              <a:t>After you have finished editing the first file, </a:t>
            </a:r>
            <a:endParaRPr lang="en-IN" sz="2000" dirty="0" smtClean="0"/>
          </a:p>
          <a:p>
            <a:pPr lvl="2"/>
            <a:r>
              <a:rPr lang="en-IN" sz="1600" dirty="0" smtClean="0"/>
              <a:t>the </a:t>
            </a:r>
            <a:r>
              <a:rPr lang="en-IN" sz="1600" dirty="0"/>
              <a:t>ex command :w writes (saves) file1 and </a:t>
            </a:r>
            <a:endParaRPr lang="en-IN" sz="1600" dirty="0" smtClean="0"/>
          </a:p>
          <a:p>
            <a:pPr lvl="2"/>
            <a:r>
              <a:rPr lang="en-IN" sz="1600" dirty="0" smtClean="0"/>
              <a:t>:</a:t>
            </a:r>
            <a:r>
              <a:rPr lang="en-IN" sz="1600" dirty="0"/>
              <a:t>n calls in the next file (file2). </a:t>
            </a:r>
          </a:p>
        </p:txBody>
      </p:sp>
      <p:sp>
        <p:nvSpPr>
          <p:cNvPr id="4" name="Date Placeholder 3"/>
          <p:cNvSpPr>
            <a:spLocks noGrp="1"/>
          </p:cNvSpPr>
          <p:nvPr>
            <p:ph type="dt" sz="half" idx="10"/>
          </p:nvPr>
        </p:nvSpPr>
        <p:spPr/>
        <p:txBody>
          <a:bodyPr/>
          <a:lstStyle/>
          <a:p>
            <a:fld id="{29709C82-03AD-4538-8306-AC61CD6D6848}"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31</a:t>
            </a:fld>
            <a:endParaRPr lang="en-IN"/>
          </a:p>
        </p:txBody>
      </p:sp>
    </p:spTree>
    <p:extLst>
      <p:ext uri="{BB962C8B-B14F-4D97-AF65-F5344CB8AC3E}">
        <p14:creationId xmlns:p14="http://schemas.microsoft.com/office/powerpoint/2010/main" val="243304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46AE71-8665-42C9-869D-EF53169A9265}"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32</a:t>
            </a:fld>
            <a:endParaRPr lang="en-IN"/>
          </a:p>
        </p:txBody>
      </p:sp>
      <p:sp>
        <p:nvSpPr>
          <p:cNvPr id="7" name="Rectangle 6"/>
          <p:cNvSpPr/>
          <p:nvPr/>
        </p:nvSpPr>
        <p:spPr>
          <a:xfrm>
            <a:off x="323528" y="620688"/>
            <a:ext cx="8496944" cy="4893647"/>
          </a:xfrm>
          <a:prstGeom prst="rect">
            <a:avLst/>
          </a:prstGeom>
        </p:spPr>
        <p:txBody>
          <a:bodyPr wrap="square">
            <a:spAutoFit/>
          </a:bodyPr>
          <a:lstStyle/>
          <a:p>
            <a:r>
              <a:rPr lang="en-IN" sz="2400" b="1" dirty="0"/>
              <a:t>GATE | Gate IT 2005 | Question 19</a:t>
            </a:r>
          </a:p>
          <a:p>
            <a:r>
              <a:rPr lang="en-IN" sz="2400" dirty="0"/>
              <a:t>A user level process in Unix traps the signal sent on a Ctrl-C input, and has a signal handling routine that saves appropriate files before terminating the process. When a Ctrl-C input is given to this process, what is the mode in which the signal handling routine executes?</a:t>
            </a:r>
          </a:p>
          <a:p>
            <a:r>
              <a:rPr lang="en-IN" sz="2400" b="1" dirty="0"/>
              <a:t>(A)</a:t>
            </a:r>
            <a:r>
              <a:rPr lang="en-IN" sz="2400" dirty="0"/>
              <a:t> kernel mode</a:t>
            </a:r>
            <a:br>
              <a:rPr lang="en-IN" sz="2400" dirty="0"/>
            </a:br>
            <a:r>
              <a:rPr lang="en-IN" sz="2400" b="1" dirty="0"/>
              <a:t>(B)</a:t>
            </a:r>
            <a:r>
              <a:rPr lang="en-IN" sz="2400" dirty="0"/>
              <a:t> </a:t>
            </a:r>
            <a:r>
              <a:rPr lang="en-IN" sz="2400" dirty="0" err="1"/>
              <a:t>superuser</a:t>
            </a:r>
            <a:r>
              <a:rPr lang="en-IN" sz="2400" dirty="0"/>
              <a:t> mode</a:t>
            </a:r>
            <a:br>
              <a:rPr lang="en-IN" sz="2400" dirty="0"/>
            </a:br>
            <a:r>
              <a:rPr lang="en-IN" sz="2400" b="1" dirty="0"/>
              <a:t>(C)</a:t>
            </a:r>
            <a:r>
              <a:rPr lang="en-IN" sz="2400" dirty="0"/>
              <a:t> privileged mode</a:t>
            </a:r>
            <a:br>
              <a:rPr lang="en-IN" sz="2400" dirty="0"/>
            </a:br>
            <a:r>
              <a:rPr lang="en-IN" sz="2400" b="1" dirty="0"/>
              <a:t>(D)</a:t>
            </a:r>
            <a:r>
              <a:rPr lang="en-IN" sz="2400" dirty="0"/>
              <a:t> user mode</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(A)</a:t>
            </a:r>
            <a:endParaRPr lang="en-IN" sz="2400" dirty="0"/>
          </a:p>
        </p:txBody>
      </p:sp>
    </p:spTree>
    <p:extLst>
      <p:ext uri="{BB962C8B-B14F-4D97-AF65-F5344CB8AC3E}">
        <p14:creationId xmlns:p14="http://schemas.microsoft.com/office/powerpoint/2010/main" val="355269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EB3FEF-F379-425D-8D37-8B777D798C56}"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33</a:t>
            </a:fld>
            <a:endParaRPr lang="en-IN"/>
          </a:p>
        </p:txBody>
      </p:sp>
      <p:sp>
        <p:nvSpPr>
          <p:cNvPr id="7" name="Rectangle 6"/>
          <p:cNvSpPr/>
          <p:nvPr/>
        </p:nvSpPr>
        <p:spPr>
          <a:xfrm>
            <a:off x="323528" y="620688"/>
            <a:ext cx="8496944" cy="4893647"/>
          </a:xfrm>
          <a:prstGeom prst="rect">
            <a:avLst/>
          </a:prstGeom>
        </p:spPr>
        <p:txBody>
          <a:bodyPr wrap="square">
            <a:spAutoFit/>
          </a:bodyPr>
          <a:lstStyle/>
          <a:p>
            <a:r>
              <a:rPr lang="en-IN" sz="2400" b="1" dirty="0"/>
              <a:t>GATE | Gate IT 2005 | Question 19</a:t>
            </a:r>
          </a:p>
          <a:p>
            <a:r>
              <a:rPr lang="en-IN" sz="2400" dirty="0"/>
              <a:t>A user level process in Unix traps the signal sent on a Ctrl-C input, and has a signal handling routine that saves appropriate files before terminating the process. When a Ctrl-C input is given to this process, what is the mode in which the signal handling routine executes?</a:t>
            </a:r>
          </a:p>
          <a:p>
            <a:r>
              <a:rPr lang="en-IN" sz="2400" b="1" dirty="0"/>
              <a:t>(A)</a:t>
            </a:r>
            <a:r>
              <a:rPr lang="en-IN" sz="2400" dirty="0"/>
              <a:t> kernel mode</a:t>
            </a:r>
            <a:br>
              <a:rPr lang="en-IN" sz="2400" dirty="0"/>
            </a:br>
            <a:r>
              <a:rPr lang="en-IN" sz="2400" b="1" dirty="0"/>
              <a:t>(B)</a:t>
            </a:r>
            <a:r>
              <a:rPr lang="en-IN" sz="2400" dirty="0"/>
              <a:t> </a:t>
            </a:r>
            <a:r>
              <a:rPr lang="en-IN" sz="2400" dirty="0" err="1"/>
              <a:t>superuser</a:t>
            </a:r>
            <a:r>
              <a:rPr lang="en-IN" sz="2400" dirty="0"/>
              <a:t> mode</a:t>
            </a:r>
            <a:br>
              <a:rPr lang="en-IN" sz="2400" dirty="0"/>
            </a:br>
            <a:r>
              <a:rPr lang="en-IN" sz="2400" b="1" dirty="0"/>
              <a:t>(C)</a:t>
            </a:r>
            <a:r>
              <a:rPr lang="en-IN" sz="2400" dirty="0"/>
              <a:t> privileged mode</a:t>
            </a:r>
            <a:br>
              <a:rPr lang="en-IN" sz="2400" dirty="0"/>
            </a:br>
            <a:r>
              <a:rPr lang="en-IN" sz="2400" b="1" dirty="0"/>
              <a:t>(D)</a:t>
            </a:r>
            <a:r>
              <a:rPr lang="en-IN" sz="2400" dirty="0"/>
              <a:t> user mode</a:t>
            </a:r>
            <a:br>
              <a:rPr lang="en-IN" sz="2400" dirty="0"/>
            </a:br>
            <a:r>
              <a:rPr lang="en-IN" sz="2400" dirty="0"/>
              <a:t/>
            </a:r>
            <a:br>
              <a:rPr lang="en-IN" sz="2400" dirty="0"/>
            </a:br>
            <a:r>
              <a:rPr lang="en-IN" sz="2400" dirty="0"/>
              <a:t/>
            </a:r>
            <a:br>
              <a:rPr lang="en-IN" sz="2400" dirty="0"/>
            </a:br>
            <a:endParaRPr lang="en-IN" sz="2400" dirty="0"/>
          </a:p>
        </p:txBody>
      </p:sp>
    </p:spTree>
    <p:extLst>
      <p:ext uri="{BB962C8B-B14F-4D97-AF65-F5344CB8AC3E}">
        <p14:creationId xmlns:p14="http://schemas.microsoft.com/office/powerpoint/2010/main" val="350301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E010A2-2E4C-4DC4-9993-F8BB4929DE8F}"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34</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283" y="476672"/>
            <a:ext cx="7300093" cy="5577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234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7A41F4-8AC4-425C-932C-460F308FAB72}"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35</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283" y="476673"/>
            <a:ext cx="8092181"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59524" y="4149080"/>
            <a:ext cx="7200800" cy="2308324"/>
          </a:xfrm>
          <a:prstGeom prst="rect">
            <a:avLst/>
          </a:prstGeom>
        </p:spPr>
        <p:txBody>
          <a:bodyPr wrap="square">
            <a:spAutoFit/>
          </a:bodyPr>
          <a:lstStyle/>
          <a:p>
            <a:r>
              <a:rPr lang="en-IN" b="1" dirty="0"/>
              <a:t>Answer:</a:t>
            </a:r>
            <a:r>
              <a:rPr lang="en-IN" dirty="0"/>
              <a:t> </a:t>
            </a:r>
            <a:r>
              <a:rPr lang="en-IN" b="1" dirty="0"/>
              <a:t>(A)</a:t>
            </a:r>
            <a:r>
              <a:rPr lang="en-IN" dirty="0"/>
              <a:t> </a:t>
            </a:r>
            <a:br>
              <a:rPr lang="en-IN" dirty="0"/>
            </a:br>
            <a:r>
              <a:rPr lang="en-IN" b="1" dirty="0" smtClean="0"/>
              <a:t>Explanation</a:t>
            </a:r>
            <a:r>
              <a:rPr lang="en-IN" b="1" dirty="0"/>
              <a:t>:</a:t>
            </a:r>
            <a:r>
              <a:rPr lang="en-IN" dirty="0"/>
              <a:t> </a:t>
            </a:r>
          </a:p>
          <a:p>
            <a:r>
              <a:rPr lang="en-IN" dirty="0"/>
              <a:t>In UNIX Wait() is used to </a:t>
            </a:r>
            <a:r>
              <a:rPr lang="en-IN" dirty="0" err="1"/>
              <a:t>WaitForSingleObject</a:t>
            </a:r>
            <a:r>
              <a:rPr lang="en-IN" dirty="0"/>
              <a:t>() .</a:t>
            </a:r>
          </a:p>
          <a:p>
            <a:r>
              <a:rPr lang="en-IN" dirty="0"/>
              <a:t>In UNIX Fork() is used for create-process().</a:t>
            </a:r>
          </a:p>
          <a:p>
            <a:r>
              <a:rPr lang="en-IN" dirty="0"/>
              <a:t>In UNIX Create() is used for </a:t>
            </a:r>
            <a:r>
              <a:rPr lang="en-IN" dirty="0" err="1"/>
              <a:t>CreateFile</a:t>
            </a:r>
            <a:r>
              <a:rPr lang="en-IN" dirty="0"/>
              <a:t>().</a:t>
            </a:r>
          </a:p>
          <a:p>
            <a:r>
              <a:rPr lang="en-IN" dirty="0"/>
              <a:t>In UNIX Close() is used for </a:t>
            </a:r>
            <a:r>
              <a:rPr lang="en-IN" dirty="0" err="1"/>
              <a:t>CloseHandle</a:t>
            </a:r>
            <a:r>
              <a:rPr lang="en-IN" dirty="0"/>
              <a:t>() </a:t>
            </a:r>
          </a:p>
          <a:p>
            <a:r>
              <a:rPr lang="en-IN" dirty="0"/>
              <a:t>So, option (A) is correct.</a:t>
            </a:r>
            <a:br>
              <a:rPr lang="en-IN" dirty="0"/>
            </a:br>
            <a:endParaRPr lang="en-IN" dirty="0"/>
          </a:p>
        </p:txBody>
      </p:sp>
    </p:spTree>
    <p:extLst>
      <p:ext uri="{BB962C8B-B14F-4D97-AF65-F5344CB8AC3E}">
        <p14:creationId xmlns:p14="http://schemas.microsoft.com/office/powerpoint/2010/main" val="420819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Autofit/>
          </a:bodyPr>
          <a:lstStyle/>
          <a:p>
            <a:r>
              <a:rPr lang="en-IN" sz="2400" b="1" dirty="0"/>
              <a:t>UGC-NET | UGC NET CS 2016 July – III | Question 67</a:t>
            </a:r>
          </a:p>
          <a:p>
            <a:r>
              <a:rPr lang="en-IN" sz="2400" dirty="0" smtClean="0"/>
              <a:t>What </a:t>
            </a:r>
            <a:r>
              <a:rPr lang="en-IN" sz="2400" dirty="0"/>
              <a:t>is the function of following UNIX command ?</a:t>
            </a:r>
          </a:p>
          <a:p>
            <a:r>
              <a:rPr lang="en-IN" sz="2400" dirty="0"/>
              <a:t>WC – l &lt;a &gt;b&amp; </a:t>
            </a:r>
            <a:endParaRPr lang="en-IN" sz="2400" dirty="0" smtClean="0"/>
          </a:p>
          <a:p>
            <a:r>
              <a:rPr lang="en-IN" sz="2400" b="1" dirty="0" smtClean="0"/>
              <a:t>(</a:t>
            </a:r>
            <a:r>
              <a:rPr lang="en-IN" sz="2400" b="1" dirty="0"/>
              <a:t>A)</a:t>
            </a:r>
            <a:r>
              <a:rPr lang="en-IN" sz="2400" dirty="0"/>
              <a:t> It runs the word count program to count the number of lines in its input, a, writing the result to b, as a foreground process.</a:t>
            </a:r>
            <a:br>
              <a:rPr lang="en-IN" sz="2400" dirty="0"/>
            </a:br>
            <a:r>
              <a:rPr lang="en-IN" sz="2400" b="1" dirty="0"/>
              <a:t>(B)</a:t>
            </a:r>
            <a:r>
              <a:rPr lang="en-IN" sz="2400" dirty="0"/>
              <a:t> It runs the word count program to count the number of lines in its input, a, writing the result to b, but does it in the background.</a:t>
            </a:r>
            <a:br>
              <a:rPr lang="en-IN" sz="2400" dirty="0"/>
            </a:br>
            <a:r>
              <a:rPr lang="en-IN" sz="2400" b="1" dirty="0"/>
              <a:t>(C)</a:t>
            </a:r>
            <a:r>
              <a:rPr lang="en-IN" sz="2400" dirty="0"/>
              <a:t> It counts the errors during the execution of a process, a, and puts the result in process b.</a:t>
            </a:r>
            <a:br>
              <a:rPr lang="en-IN" sz="2400" dirty="0"/>
            </a:br>
            <a:r>
              <a:rPr lang="en-IN" sz="2400" b="1" dirty="0"/>
              <a:t>(D)</a:t>
            </a:r>
            <a:r>
              <a:rPr lang="en-IN" sz="2400" dirty="0"/>
              <a:t> It copies the ‘l’ numbers of lines of program from file, a, and stores in file b.</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433E1667-4B2F-4BF8-B839-24C8E6F14504}"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36</a:t>
            </a:fld>
            <a:endParaRPr lang="en-IN"/>
          </a:p>
        </p:txBody>
      </p:sp>
    </p:spTree>
    <p:extLst>
      <p:ext uri="{BB962C8B-B14F-4D97-AF65-F5344CB8AC3E}">
        <p14:creationId xmlns:p14="http://schemas.microsoft.com/office/powerpoint/2010/main" val="3839530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62500" lnSpcReduction="20000"/>
          </a:bodyPr>
          <a:lstStyle/>
          <a:p>
            <a:pPr marL="0" indent="0">
              <a:buNone/>
            </a:pPr>
            <a:r>
              <a:rPr lang="en-IN" b="1" dirty="0"/>
              <a:t>UGC-NET | UGC NET CS 2016 July – III | Question 67</a:t>
            </a:r>
          </a:p>
          <a:p>
            <a:pPr marL="0" indent="0">
              <a:buNone/>
            </a:pPr>
            <a:r>
              <a:rPr lang="en-IN" dirty="0"/>
              <a:t>Last Updated: 24-04-2018 What is the function of following UNIX command ?</a:t>
            </a:r>
          </a:p>
          <a:p>
            <a:pPr marL="0" indent="0">
              <a:buNone/>
            </a:pPr>
            <a:r>
              <a:rPr lang="en-IN" dirty="0"/>
              <a:t>WC – l &lt;a &gt;b&amp; </a:t>
            </a:r>
            <a:endParaRPr lang="en-IN" dirty="0" smtClean="0"/>
          </a:p>
          <a:p>
            <a:pPr marL="0" indent="0">
              <a:buNone/>
            </a:pPr>
            <a:endParaRPr lang="en-IN" b="1" dirty="0"/>
          </a:p>
          <a:p>
            <a:pPr marL="0" indent="0">
              <a:buNone/>
            </a:pPr>
            <a:r>
              <a:rPr lang="en-IN" b="1" dirty="0" smtClean="0"/>
              <a:t>(A)</a:t>
            </a:r>
            <a:r>
              <a:rPr lang="en-IN" dirty="0" smtClean="0"/>
              <a:t> It </a:t>
            </a:r>
            <a:r>
              <a:rPr lang="en-IN" dirty="0"/>
              <a:t>runs the word count program to count the number of lines in its input, a, writing the result to b, as a foreground process.</a:t>
            </a:r>
            <a:br>
              <a:rPr lang="en-IN" dirty="0"/>
            </a:br>
            <a:r>
              <a:rPr lang="en-IN" b="1" dirty="0" smtClean="0"/>
              <a:t>(</a:t>
            </a:r>
            <a:r>
              <a:rPr lang="en-IN" b="1" dirty="0"/>
              <a:t>B)</a:t>
            </a:r>
            <a:r>
              <a:rPr lang="en-IN" dirty="0"/>
              <a:t> It runs the word count program to count the number of lines in its input, a, writing the result to b, but does it in the background.</a:t>
            </a:r>
            <a:br>
              <a:rPr lang="en-IN" dirty="0"/>
            </a:br>
            <a:r>
              <a:rPr lang="en-IN" b="1" dirty="0" smtClean="0"/>
              <a:t>(</a:t>
            </a:r>
            <a:r>
              <a:rPr lang="en-IN" b="1" dirty="0"/>
              <a:t>C)</a:t>
            </a:r>
            <a:r>
              <a:rPr lang="en-IN" dirty="0"/>
              <a:t> It counts the errors during the execution of a process, a, and puts the result in process b.</a:t>
            </a:r>
            <a:br>
              <a:rPr lang="en-IN" dirty="0"/>
            </a:br>
            <a:r>
              <a:rPr lang="en-IN" b="1" dirty="0" smtClean="0"/>
              <a:t>(</a:t>
            </a:r>
            <a:r>
              <a:rPr lang="en-IN" b="1" dirty="0"/>
              <a:t>D)</a:t>
            </a:r>
            <a:r>
              <a:rPr lang="en-IN" dirty="0"/>
              <a:t> It copies the ‘l’ numbers of lines of program from file, a, and stores in file b.</a:t>
            </a:r>
            <a:br>
              <a:rPr lang="en-IN" dirty="0"/>
            </a:br>
            <a:r>
              <a:rPr lang="en-IN" dirty="0"/>
              <a:t/>
            </a:r>
            <a:br>
              <a:rPr lang="en-IN" dirty="0"/>
            </a:br>
            <a:r>
              <a:rPr lang="en-IN" dirty="0"/>
              <a:t/>
            </a:r>
            <a:br>
              <a:rPr lang="en-IN" dirty="0"/>
            </a:br>
            <a:r>
              <a:rPr lang="en-IN" b="1" dirty="0"/>
              <a:t>Answer:</a:t>
            </a:r>
            <a:r>
              <a:rPr lang="en-IN" dirty="0"/>
              <a:t> </a:t>
            </a:r>
            <a:r>
              <a:rPr lang="en-IN" b="1" dirty="0"/>
              <a:t>(B)</a:t>
            </a:r>
            <a:r>
              <a:rPr lang="en-IN" dirty="0"/>
              <a:t> </a:t>
            </a:r>
            <a:br>
              <a:rPr lang="en-IN" dirty="0"/>
            </a:br>
            <a:r>
              <a:rPr lang="en-IN" dirty="0"/>
              <a:t/>
            </a:r>
            <a:br>
              <a:rPr lang="en-IN" dirty="0"/>
            </a:br>
            <a:r>
              <a:rPr lang="en-IN" b="1" dirty="0"/>
              <a:t>Explanation:</a:t>
            </a:r>
            <a:r>
              <a:rPr lang="en-IN" dirty="0"/>
              <a:t> </a:t>
            </a:r>
          </a:p>
          <a:p>
            <a:pPr marL="0" indent="0">
              <a:buNone/>
            </a:pPr>
            <a:r>
              <a:rPr lang="en-IN" dirty="0"/>
              <a:t>WC – l &lt;a &gt;b&amp; It runs the word count program to count the number of lines in its input, a, writing the result to b, but does it in the background.</a:t>
            </a:r>
            <a:br>
              <a:rPr lang="en-IN" dirty="0"/>
            </a:br>
            <a:r>
              <a:rPr lang="en-IN" dirty="0"/>
              <a:t>So, option (B) is correct.</a:t>
            </a:r>
            <a:br>
              <a:rPr lang="en-IN" dirty="0"/>
            </a:br>
            <a:endParaRPr lang="en-IN" dirty="0"/>
          </a:p>
          <a:p>
            <a:pPr marL="0" indent="0">
              <a:buNone/>
            </a:pPr>
            <a:endParaRPr lang="en-IN" dirty="0"/>
          </a:p>
        </p:txBody>
      </p:sp>
      <p:sp>
        <p:nvSpPr>
          <p:cNvPr id="4" name="Date Placeholder 3"/>
          <p:cNvSpPr>
            <a:spLocks noGrp="1"/>
          </p:cNvSpPr>
          <p:nvPr>
            <p:ph type="dt" sz="half" idx="10"/>
          </p:nvPr>
        </p:nvSpPr>
        <p:spPr/>
        <p:txBody>
          <a:bodyPr/>
          <a:lstStyle/>
          <a:p>
            <a:fld id="{095BFECD-AFE0-40E3-997D-868DAAACE9B0}"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37</a:t>
            </a:fld>
            <a:endParaRPr lang="en-IN"/>
          </a:p>
        </p:txBody>
      </p:sp>
    </p:spTree>
    <p:extLst>
      <p:ext uri="{BB962C8B-B14F-4D97-AF65-F5344CB8AC3E}">
        <p14:creationId xmlns:p14="http://schemas.microsoft.com/office/powerpoint/2010/main" val="3703849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Date Placeholder 3"/>
          <p:cNvSpPr>
            <a:spLocks noGrp="1"/>
          </p:cNvSpPr>
          <p:nvPr>
            <p:ph type="dt" sz="half" idx="10"/>
          </p:nvPr>
        </p:nvSpPr>
        <p:spPr/>
        <p:txBody>
          <a:bodyPr/>
          <a:lstStyle/>
          <a:p>
            <a:fld id="{22B130FE-E485-44C3-BD98-94F294E97CB5}"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38</a:t>
            </a:fld>
            <a:endParaRPr lang="en-IN"/>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9155" b="1169"/>
          <a:stretch/>
        </p:blipFill>
        <p:spPr bwMode="auto">
          <a:xfrm>
            <a:off x="539552" y="188640"/>
            <a:ext cx="3528392" cy="573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3112" b="54337"/>
          <a:stretch/>
        </p:blipFill>
        <p:spPr bwMode="auto">
          <a:xfrm>
            <a:off x="4067944" y="260648"/>
            <a:ext cx="4799605"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6564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7D19F45B-B879-4F61-BB17-8D426C605ADC}" type="datetime1">
              <a:rPr lang="en-IN" smtClean="0"/>
              <a:t>28-08-2020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39</a:t>
            </a:fld>
            <a:endParaRPr lang="en-IN"/>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1698"/>
          <a:stretch/>
        </p:blipFill>
        <p:spPr bwMode="auto">
          <a:xfrm>
            <a:off x="546957" y="260648"/>
            <a:ext cx="3825018" cy="5865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6398" b="50000"/>
          <a:stretch/>
        </p:blipFill>
        <p:spPr bwMode="auto">
          <a:xfrm>
            <a:off x="4371975" y="260648"/>
            <a:ext cx="4371975"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695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145FDB8-12B3-498B-93BA-C7056CC25D85}" type="datetime1">
              <a:rPr lang="en-IN" smtClean="0"/>
              <a:t>28-08-2020</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A5669369-968C-4B3A-94C3-E2A4E5B88044}" type="slidenum">
              <a:rPr lang="en-IN" smtClean="0"/>
              <a:t>4</a:t>
            </a:fld>
            <a:endParaRPr lang="en-IN"/>
          </a:p>
        </p:txBody>
      </p:sp>
      <p:sp>
        <p:nvSpPr>
          <p:cNvPr id="10" name="Rectangle 9"/>
          <p:cNvSpPr/>
          <p:nvPr/>
        </p:nvSpPr>
        <p:spPr>
          <a:xfrm>
            <a:off x="611560" y="612845"/>
            <a:ext cx="7848872" cy="3477875"/>
          </a:xfrm>
          <a:prstGeom prst="rect">
            <a:avLst/>
          </a:prstGeom>
        </p:spPr>
        <p:txBody>
          <a:bodyPr wrap="square">
            <a:spAutoFit/>
          </a:bodyPr>
          <a:lstStyle/>
          <a:p>
            <a:r>
              <a:rPr lang="en-IN" sz="2000" b="1" dirty="0"/>
              <a:t>ISRO | ISRO CS 2007 | Question 25</a:t>
            </a:r>
          </a:p>
          <a:p>
            <a:r>
              <a:rPr lang="en-IN" sz="2000" dirty="0"/>
              <a:t>What is the name of the technique in which the operating system of a computer executes several programs concurrently by switching back and forth between them?</a:t>
            </a:r>
            <a:br>
              <a:rPr lang="en-IN" sz="2000" dirty="0"/>
            </a:br>
            <a:r>
              <a:rPr lang="en-IN" sz="2000" b="1" dirty="0"/>
              <a:t>(A)</a:t>
            </a:r>
            <a:r>
              <a:rPr lang="en-IN" sz="2000" dirty="0"/>
              <a:t> Partitioning</a:t>
            </a:r>
            <a:br>
              <a:rPr lang="en-IN" sz="2000" dirty="0"/>
            </a:br>
            <a:r>
              <a:rPr lang="en-IN" sz="2000" b="1" dirty="0"/>
              <a:t>(B)</a:t>
            </a:r>
            <a:r>
              <a:rPr lang="en-IN" sz="2000" dirty="0"/>
              <a:t> Multi-tasking</a:t>
            </a:r>
            <a:br>
              <a:rPr lang="en-IN" sz="2000" dirty="0"/>
            </a:br>
            <a:r>
              <a:rPr lang="en-IN" sz="2000" b="1" dirty="0"/>
              <a:t>(C)</a:t>
            </a:r>
            <a:r>
              <a:rPr lang="en-IN" sz="2000" dirty="0"/>
              <a:t> Windowing</a:t>
            </a:r>
            <a:br>
              <a:rPr lang="en-IN" sz="2000" dirty="0"/>
            </a:br>
            <a:r>
              <a:rPr lang="en-IN" sz="2000" b="1" dirty="0"/>
              <a:t>(D)</a:t>
            </a:r>
            <a:r>
              <a:rPr lang="en-IN" sz="2000" dirty="0"/>
              <a:t> Paging</a:t>
            </a:r>
            <a:br>
              <a:rPr lang="en-IN" sz="2000" dirty="0"/>
            </a:br>
            <a:r>
              <a:rPr lang="en-IN" sz="2000" dirty="0"/>
              <a:t/>
            </a:r>
            <a:br>
              <a:rPr lang="en-IN" sz="2000" dirty="0"/>
            </a:br>
            <a:r>
              <a:rPr lang="en-IN" sz="2000" dirty="0"/>
              <a:t/>
            </a:r>
            <a:br>
              <a:rPr lang="en-IN" sz="2000" dirty="0"/>
            </a:br>
            <a:endParaRPr lang="en-IN" sz="2000" dirty="0"/>
          </a:p>
        </p:txBody>
      </p:sp>
    </p:spTree>
    <p:extLst>
      <p:ext uri="{BB962C8B-B14F-4D97-AF65-F5344CB8AC3E}">
        <p14:creationId xmlns:p14="http://schemas.microsoft.com/office/powerpoint/2010/main" val="3824702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24A651-6285-4C5E-ADFF-42BDE6C62E5E}" type="datetime1">
              <a:rPr lang="en-IN" smtClean="0"/>
              <a:t>28-08-2020</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A5669369-968C-4B3A-94C3-E2A4E5B88044}" type="slidenum">
              <a:rPr lang="en-IN" smtClean="0"/>
              <a:t>5</a:t>
            </a:fld>
            <a:endParaRPr lang="en-IN"/>
          </a:p>
        </p:txBody>
      </p:sp>
      <p:sp>
        <p:nvSpPr>
          <p:cNvPr id="10" name="Rectangle 9"/>
          <p:cNvSpPr/>
          <p:nvPr/>
        </p:nvSpPr>
        <p:spPr>
          <a:xfrm>
            <a:off x="611560" y="612845"/>
            <a:ext cx="7848872" cy="5324535"/>
          </a:xfrm>
          <a:prstGeom prst="rect">
            <a:avLst/>
          </a:prstGeom>
        </p:spPr>
        <p:txBody>
          <a:bodyPr wrap="square">
            <a:spAutoFit/>
          </a:bodyPr>
          <a:lstStyle/>
          <a:p>
            <a:r>
              <a:rPr lang="en-IN" sz="2000" b="1" dirty="0"/>
              <a:t>ISRO | ISRO CS 2007 | Question 25</a:t>
            </a:r>
          </a:p>
          <a:p>
            <a:r>
              <a:rPr lang="en-IN" sz="2000" dirty="0"/>
              <a:t>What is the name of the technique in which the operating system of a computer executes several programs concurrently by switching back and forth between them?</a:t>
            </a:r>
            <a:br>
              <a:rPr lang="en-IN" sz="2000" dirty="0"/>
            </a:br>
            <a:r>
              <a:rPr lang="en-IN" sz="2000" b="1" dirty="0"/>
              <a:t>(A)</a:t>
            </a:r>
            <a:r>
              <a:rPr lang="en-IN" sz="2000" dirty="0"/>
              <a:t> Partitioning</a:t>
            </a:r>
            <a:br>
              <a:rPr lang="en-IN" sz="2000" dirty="0"/>
            </a:br>
            <a:r>
              <a:rPr lang="en-IN" sz="2000" b="1" dirty="0"/>
              <a:t>(B)</a:t>
            </a:r>
            <a:r>
              <a:rPr lang="en-IN" sz="2000" dirty="0"/>
              <a:t> Multi-tasking</a:t>
            </a:r>
            <a:br>
              <a:rPr lang="en-IN" sz="2000" dirty="0"/>
            </a:br>
            <a:r>
              <a:rPr lang="en-IN" sz="2000" b="1" dirty="0"/>
              <a:t>(C)</a:t>
            </a:r>
            <a:r>
              <a:rPr lang="en-IN" sz="2000" dirty="0"/>
              <a:t> Windowing</a:t>
            </a:r>
            <a:br>
              <a:rPr lang="en-IN" sz="2000" dirty="0"/>
            </a:br>
            <a:r>
              <a:rPr lang="en-IN" sz="2000" b="1" dirty="0"/>
              <a:t>(D)</a:t>
            </a:r>
            <a:r>
              <a:rPr lang="en-IN" sz="2000" dirty="0"/>
              <a:t> Paging</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(B)</a:t>
            </a:r>
            <a:r>
              <a:rPr lang="en-IN" sz="2000" dirty="0"/>
              <a:t> </a:t>
            </a:r>
            <a:br>
              <a:rPr lang="en-IN" sz="2000" dirty="0"/>
            </a:br>
            <a:r>
              <a:rPr lang="en-IN" sz="2000" dirty="0"/>
              <a:t/>
            </a:r>
            <a:br>
              <a:rPr lang="en-IN" sz="2000" dirty="0"/>
            </a:br>
            <a:r>
              <a:rPr lang="en-IN" sz="2000" b="1" dirty="0"/>
              <a:t>Explanation:</a:t>
            </a:r>
            <a:r>
              <a:rPr lang="en-IN" sz="2000" dirty="0"/>
              <a:t> In a multitasking system, a computer executes several programs simultaneously by switching them back and forth to increase the user interactivity. Processes share the CPU and execute in an interleaving manner. This allows the user to run more than one program at a time.</a:t>
            </a:r>
          </a:p>
        </p:txBody>
      </p:sp>
    </p:spTree>
    <p:extLst>
      <p:ext uri="{BB962C8B-B14F-4D97-AF65-F5344CB8AC3E}">
        <p14:creationId xmlns:p14="http://schemas.microsoft.com/office/powerpoint/2010/main" val="23250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882BB-C0F3-4B16-94C1-826BED0EADF4}"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6</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7920880" cy="554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107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C0B8D-8654-4091-BF18-990B6BC7C0B3}"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7</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808" y="656691"/>
            <a:ext cx="4577680"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48680"/>
            <a:ext cx="4207296" cy="554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72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1270D-1A78-4215-ACB8-D7C524E0F49F}"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8</a:t>
            </a:fld>
            <a:endParaRPr lang="en-IN"/>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41226"/>
            <a:ext cx="7920880" cy="5452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92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82683-C6A3-42E2-81DC-6D24191EB311}" type="datetime1">
              <a:rPr lang="en-IN" smtClean="0"/>
              <a:t>28-08-2020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5669369-968C-4B3A-94C3-E2A4E5B88044}" type="slidenum">
              <a:rPr lang="en-IN" smtClean="0"/>
              <a:t>9</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8" y="4221088"/>
            <a:ext cx="8064896" cy="176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6632"/>
            <a:ext cx="792088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919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1372</Words>
  <Application>Microsoft Office PowerPoint</Application>
  <PresentationFormat>On-screen Show (4:3)</PresentationFormat>
  <Paragraphs>266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Module 1 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grep command in Unix/Linux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MCQs</dc:title>
  <dc:creator>Admin</dc:creator>
  <cp:lastModifiedBy>Admin</cp:lastModifiedBy>
  <cp:revision>4</cp:revision>
  <dcterms:created xsi:type="dcterms:W3CDTF">2020-08-28T10:14:52Z</dcterms:created>
  <dcterms:modified xsi:type="dcterms:W3CDTF">2020-08-28T10:24:49Z</dcterms:modified>
</cp:coreProperties>
</file>