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9"/>
  </p:notesMasterIdLst>
  <p:sldIdLst>
    <p:sldId id="256" r:id="rId2"/>
    <p:sldId id="257" r:id="rId3"/>
    <p:sldId id="310" r:id="rId4"/>
    <p:sldId id="311" r:id="rId5"/>
    <p:sldId id="263" r:id="rId6"/>
    <p:sldId id="268" r:id="rId7"/>
    <p:sldId id="312" r:id="rId8"/>
    <p:sldId id="269" r:id="rId9"/>
    <p:sldId id="313" r:id="rId10"/>
    <p:sldId id="270"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2" r:id="rId30"/>
    <p:sldId id="290" r:id="rId31"/>
    <p:sldId id="291" r:id="rId32"/>
    <p:sldId id="293"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5" r:id="rId49"/>
    <p:sldId id="316" r:id="rId50"/>
    <p:sldId id="317" r:id="rId51"/>
    <p:sldId id="318" r:id="rId52"/>
    <p:sldId id="319" r:id="rId53"/>
    <p:sldId id="320" r:id="rId54"/>
    <p:sldId id="321" r:id="rId55"/>
    <p:sldId id="322" r:id="rId56"/>
    <p:sldId id="323" r:id="rId57"/>
    <p:sldId id="324" r:id="rId58"/>
    <p:sldId id="325" r:id="rId59"/>
    <p:sldId id="347" r:id="rId60"/>
    <p:sldId id="328" r:id="rId61"/>
    <p:sldId id="329"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4.wmf"/><Relationship Id="rId1" Type="http://schemas.openxmlformats.org/officeDocument/2006/relationships/image" Target="../media/image47.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80B85-74C8-478E-91DB-CA5D5A0703BC}" type="datetimeFigureOut">
              <a:rPr lang="en-IN" smtClean="0"/>
              <a:t>25-09-2023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09CAA4-3EA8-4D07-B02B-BDE0AE409A05}" type="slidenum">
              <a:rPr lang="en-IN" smtClean="0"/>
              <a:t>‹#›</a:t>
            </a:fld>
            <a:endParaRPr lang="en-IN"/>
          </a:p>
        </p:txBody>
      </p:sp>
    </p:spTree>
    <p:extLst>
      <p:ext uri="{BB962C8B-B14F-4D97-AF65-F5344CB8AC3E}">
        <p14:creationId xmlns:p14="http://schemas.microsoft.com/office/powerpoint/2010/main" val="117203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EFCECF9-7BCC-49FD-A17C-796ECE8CFDAD}" type="slidenum">
              <a:rPr lang="en-IN" smtClean="0"/>
              <a:pPr/>
              <a:t>43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6C3F631-8E37-446C-9547-4DD47A2B4AAA}" type="datetime1">
              <a:rPr lang="en-US" smtClean="0"/>
              <a:t>9/25/2023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FED422-7691-4ACE-A8D0-1567360E6A38}"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3E8A13-B6A0-4A38-8FFA-584969C54E6D}"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A84EE9-2670-40AA-BA66-D7AEE018C2EC}" type="datetime1">
              <a:rPr lang="en-US" smtClean="0"/>
              <a:t>9/25/2023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4C93FA8-10FE-43DA-A5C3-9C9646299BFF}" type="datetime1">
              <a:rPr lang="en-US" smtClean="0"/>
              <a:t>9/25/2023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D85039-E50C-4FCF-956E-129B443C6677}"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3CA81EE-4C33-4896-B145-59DAE6DC6FC4}" type="datetime1">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6A2F78C-B98D-494A-8744-D8FE29B9027D}" type="datetime1">
              <a:rPr lang="en-US" smtClean="0"/>
              <a:t>9/25/2023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E5371-5861-44F3-9A35-9AECB293E423}" type="datetime1">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4A6DBB6-1610-4162-A5FB-3FD18B78416C}" type="datetime1">
              <a:rPr lang="en-US" smtClean="0"/>
              <a:t>9/25/2023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0AAD595-E641-4F82-9238-3AB1B8A40C30}" type="datetime1">
              <a:rPr lang="en-US" smtClean="0"/>
              <a:t>9/25/2023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70A42B6-57D9-40BE-919E-3FE1F82773D1}" type="datetime1">
              <a:rPr lang="en-US" smtClean="0"/>
              <a:t>9/25/2023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6.wmf"/><Relationship Id="rId4" Type="http://schemas.openxmlformats.org/officeDocument/2006/relationships/image" Target="../media/image29.wmf"/><Relationship Id="rId9" Type="http://schemas.openxmlformats.org/officeDocument/2006/relationships/oleObject" Target="../embeddings/oleObject11.bin"/><Relationship Id="rId14" Type="http://schemas.openxmlformats.org/officeDocument/2006/relationships/image" Target="../media/image3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15.bin"/><Relationship Id="rId4" Type="http://schemas.openxmlformats.org/officeDocument/2006/relationships/image" Target="../media/image39.wmf"/></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42.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wmf"/></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6.png"/><Relationship Id="rId7" Type="http://schemas.openxmlformats.org/officeDocument/2006/relationships/image" Target="../media/image34.wmf"/><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oleObject" Target="../embeddings/oleObject24.bin"/><Relationship Id="rId5" Type="http://schemas.openxmlformats.org/officeDocument/2006/relationships/image" Target="../media/image47.wmf"/><Relationship Id="rId10" Type="http://schemas.openxmlformats.org/officeDocument/2006/relationships/image" Target="../media/image48.wmf"/><Relationship Id="rId4" Type="http://schemas.openxmlformats.org/officeDocument/2006/relationships/oleObject" Target="../embeddings/oleObject20.bin"/><Relationship Id="rId9"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1.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8.bin"/><Relationship Id="rId14" Type="http://schemas.openxmlformats.org/officeDocument/2006/relationships/image" Target="../media/image55.wmf"/></Relationships>
</file>

<file path=ppt/slides/_rels/slide4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7.wmf"/><Relationship Id="rId5" Type="http://schemas.openxmlformats.org/officeDocument/2006/relationships/oleObject" Target="../embeddings/oleObject32.bin"/><Relationship Id="rId4" Type="http://schemas.openxmlformats.org/officeDocument/2006/relationships/image" Target="../media/image56.wmf"/></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39.bin"/><Relationship Id="rId18" Type="http://schemas.openxmlformats.org/officeDocument/2006/relationships/image" Target="../media/image68.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65.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0.vml"/><Relationship Id="rId6" Type="http://schemas.openxmlformats.org/officeDocument/2006/relationships/image" Target="../media/image62.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64.wmf"/><Relationship Id="rId19" Type="http://schemas.openxmlformats.org/officeDocument/2006/relationships/oleObject" Target="../embeddings/oleObject42.bin"/><Relationship Id="rId4" Type="http://schemas.openxmlformats.org/officeDocument/2006/relationships/image" Target="../media/image61.wmf"/><Relationship Id="rId9" Type="http://schemas.openxmlformats.org/officeDocument/2006/relationships/oleObject" Target="../embeddings/oleObject37.bin"/><Relationship Id="rId14" Type="http://schemas.openxmlformats.org/officeDocument/2006/relationships/image" Target="../media/image66.wmf"/><Relationship Id="rId22" Type="http://schemas.openxmlformats.org/officeDocument/2006/relationships/image" Target="../media/image7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3</a:t>
            </a:r>
            <a:endParaRPr lang="en-IN" dirty="0"/>
          </a:p>
        </p:txBody>
      </p:sp>
      <p:sp>
        <p:nvSpPr>
          <p:cNvPr id="3" name="Subtitle 2"/>
          <p:cNvSpPr>
            <a:spLocks noGrp="1"/>
          </p:cNvSpPr>
          <p:nvPr>
            <p:ph type="subTitle" idx="1"/>
          </p:nvPr>
        </p:nvSpPr>
        <p:spPr/>
        <p:txBody>
          <a:bodyPr/>
          <a:lstStyle/>
          <a:p>
            <a:r>
              <a:rPr lang="en-US" dirty="0" smtClean="0"/>
              <a:t>Different Neural Networks</a:t>
            </a:r>
            <a:endParaRPr lang="en-IN" dirty="0"/>
          </a:p>
        </p:txBody>
      </p:sp>
    </p:spTree>
    <p:extLst>
      <p:ext uri="{BB962C8B-B14F-4D97-AF65-F5344CB8AC3E}">
        <p14:creationId xmlns:p14="http://schemas.microsoft.com/office/powerpoint/2010/main" val="3867145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dirty="0"/>
              <a:t>Auto associative memory </a:t>
            </a:r>
            <a:r>
              <a:rPr lang="en-US" altLang="en-US" dirty="0" smtClean="0"/>
              <a:t>network Architecture</a:t>
            </a:r>
            <a:endParaRPr lang="en-US" altLang="en-US" dirty="0"/>
          </a:p>
        </p:txBody>
      </p:sp>
      <p:sp>
        <p:nvSpPr>
          <p:cNvPr id="2" name="Content Placeholder 1"/>
          <p:cNvSpPr>
            <a:spLocks noGrp="1"/>
          </p:cNvSpPr>
          <p:nvPr>
            <p:ph sz="quarter" idx="1"/>
          </p:nvPr>
        </p:nvSpPr>
        <p:spPr/>
        <p:txBody>
          <a:bodyPr/>
          <a:lstStyle/>
          <a:p>
            <a:endParaRPr lang="en-IN"/>
          </a:p>
        </p:txBody>
      </p:sp>
      <p:sp>
        <p:nvSpPr>
          <p:cNvPr id="5" name="Slide Number Placeholder 4"/>
          <p:cNvSpPr>
            <a:spLocks noGrp="1"/>
          </p:cNvSpPr>
          <p:nvPr>
            <p:ph type="sldNum" sz="quarter" idx="15"/>
          </p:nvPr>
        </p:nvSpPr>
        <p:spPr/>
        <p:txBody>
          <a:bodyPr/>
          <a:lstStyle/>
          <a:p>
            <a:fld id="{B6F15528-21DE-4FAA-801E-634DDDAF4B2B}" type="slidenum">
              <a:rPr lang="en-US" smtClean="0"/>
              <a:pPr/>
              <a:t>10</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1610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8200" y="5486400"/>
            <a:ext cx="7086600" cy="923330"/>
          </a:xfrm>
          <a:prstGeom prst="rect">
            <a:avLst/>
          </a:prstGeom>
        </p:spPr>
        <p:txBody>
          <a:bodyPr wrap="square">
            <a:spAutoFit/>
          </a:bodyPr>
          <a:lstStyle/>
          <a:p>
            <a:pPr algn="just"/>
            <a:r>
              <a:rPr lang="en-US" altLang="en-US" dirty="0">
                <a:cs typeface="Times New Roman" pitchFamily="18" charset="0"/>
              </a:rPr>
              <a:t>The input vector has n inputs and output vector has n outputs.</a:t>
            </a:r>
          </a:p>
          <a:p>
            <a:pPr algn="just"/>
            <a:r>
              <a:rPr lang="en-US" altLang="en-US" dirty="0">
                <a:cs typeface="Times New Roman" pitchFamily="18" charset="0"/>
              </a:rPr>
              <a:t>The input and output are connected through weighted connections.</a:t>
            </a:r>
          </a:p>
        </p:txBody>
      </p:sp>
    </p:spTree>
    <p:extLst>
      <p:ext uri="{BB962C8B-B14F-4D97-AF65-F5344CB8AC3E}">
        <p14:creationId xmlns:p14="http://schemas.microsoft.com/office/powerpoint/2010/main" val="2685147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sz="quarter" idx="1"/>
          </p:nvPr>
        </p:nvSpPr>
        <p:spPr>
          <a:xfrm>
            <a:off x="457200" y="476672"/>
            <a:ext cx="8229600" cy="6090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defRPr/>
            </a:pPr>
            <a:r>
              <a:rPr lang="en-US" i="1" dirty="0" smtClean="0">
                <a:solidFill>
                  <a:srgbClr val="0070C0"/>
                </a:solidFill>
                <a:cs typeface="Times New Roman" pitchFamily="18" charset="0"/>
              </a:rPr>
              <a:t>Training Algorithm</a:t>
            </a:r>
          </a:p>
          <a:p>
            <a:pPr lvl="1" algn="just">
              <a:defRPr/>
            </a:pPr>
            <a:r>
              <a:rPr lang="en-US" sz="2400" dirty="0" smtClean="0">
                <a:cs typeface="Times New Roman" pitchFamily="18" charset="0"/>
              </a:rPr>
              <a:t>Initialize weights to 0</a:t>
            </a:r>
          </a:p>
          <a:p>
            <a:pPr lvl="2" algn="just">
              <a:defRPr/>
            </a:pPr>
            <a:r>
              <a:rPr lang="en-US" i="1" dirty="0" smtClean="0"/>
              <a:t>w</a:t>
            </a:r>
            <a:r>
              <a:rPr lang="en-US" i="1" baseline="-25000" dirty="0" smtClean="0"/>
              <a:t>ij</a:t>
            </a:r>
            <a:r>
              <a:rPr lang="en-US" dirty="0" smtClean="0"/>
              <a:t>=0 (</a:t>
            </a:r>
            <a:r>
              <a:rPr lang="en-US" i="1" dirty="0" err="1" smtClean="0"/>
              <a:t>i</a:t>
            </a:r>
            <a:r>
              <a:rPr lang="en-US" i="1" dirty="0" smtClean="0"/>
              <a:t>= 1 to n, j=1 </a:t>
            </a:r>
            <a:r>
              <a:rPr lang="en-US" i="1" smtClean="0"/>
              <a:t>to n)</a:t>
            </a:r>
            <a:endParaRPr lang="en-US" dirty="0" smtClean="0">
              <a:cs typeface="Times New Roman" pitchFamily="18" charset="0"/>
            </a:endParaRPr>
          </a:p>
          <a:p>
            <a:pPr lvl="1" algn="just">
              <a:defRPr/>
            </a:pPr>
            <a:r>
              <a:rPr lang="en-US" sz="2400" dirty="0" smtClean="0">
                <a:cs typeface="Times New Roman" pitchFamily="18" charset="0"/>
              </a:rPr>
              <a:t>For each of the vector that has to be stored</a:t>
            </a:r>
          </a:p>
          <a:p>
            <a:pPr lvl="1" algn="just">
              <a:defRPr/>
            </a:pPr>
            <a:r>
              <a:rPr lang="en-US" sz="2400" dirty="0" smtClean="0">
                <a:cs typeface="Times New Roman" pitchFamily="18" charset="0"/>
              </a:rPr>
              <a:t>Activate the input layers for training input.</a:t>
            </a:r>
          </a:p>
          <a:p>
            <a:pPr lvl="2" algn="just">
              <a:defRPr/>
            </a:pPr>
            <a:r>
              <a:rPr lang="en-US" i="1" dirty="0" smtClean="0">
                <a:cs typeface="Times New Roman" pitchFamily="18" charset="0"/>
              </a:rPr>
              <a:t>x</a:t>
            </a:r>
            <a:r>
              <a:rPr lang="en-US" i="1" baseline="-25000" dirty="0" smtClean="0">
                <a:cs typeface="Times New Roman" pitchFamily="18" charset="0"/>
              </a:rPr>
              <a:t>i</a:t>
            </a:r>
            <a:r>
              <a:rPr lang="en-US" i="1" dirty="0" smtClean="0">
                <a:cs typeface="Times New Roman" pitchFamily="18" charset="0"/>
              </a:rPr>
              <a:t>=</a:t>
            </a:r>
            <a:r>
              <a:rPr lang="en-US" i="1" dirty="0" err="1" smtClean="0">
                <a:cs typeface="Times New Roman" pitchFamily="18" charset="0"/>
              </a:rPr>
              <a:t>s</a:t>
            </a:r>
            <a:r>
              <a:rPr lang="en-US" i="1" baseline="-25000" dirty="0" err="1" smtClean="0">
                <a:cs typeface="Times New Roman" pitchFamily="18" charset="0"/>
              </a:rPr>
              <a:t>i</a:t>
            </a:r>
            <a:r>
              <a:rPr lang="en-US" i="1" dirty="0" smtClean="0">
                <a:cs typeface="Times New Roman" pitchFamily="18" charset="0"/>
              </a:rPr>
              <a:t>(for </a:t>
            </a:r>
            <a:r>
              <a:rPr lang="en-US" i="1" dirty="0" err="1" smtClean="0">
                <a:cs typeface="Times New Roman" pitchFamily="18" charset="0"/>
              </a:rPr>
              <a:t>i</a:t>
            </a:r>
            <a:r>
              <a:rPr lang="en-US" i="1" dirty="0" smtClean="0">
                <a:cs typeface="Times New Roman" pitchFamily="18" charset="0"/>
              </a:rPr>
              <a:t>=1 to n)</a:t>
            </a:r>
            <a:endParaRPr lang="en-US" dirty="0" smtClean="0">
              <a:cs typeface="Times New Roman" pitchFamily="18" charset="0"/>
            </a:endParaRPr>
          </a:p>
          <a:p>
            <a:pPr lvl="1" algn="just">
              <a:defRPr/>
            </a:pPr>
            <a:r>
              <a:rPr lang="en-US" sz="2400" dirty="0" smtClean="0">
                <a:cs typeface="Times New Roman" pitchFamily="18" charset="0"/>
              </a:rPr>
              <a:t>Activate the output layers for target output.</a:t>
            </a:r>
            <a:r>
              <a:rPr lang="en-US" sz="2400" i="1" dirty="0" smtClean="0"/>
              <a:t> </a:t>
            </a:r>
            <a:endParaRPr lang="en-US" sz="2400" dirty="0" smtClean="0"/>
          </a:p>
          <a:p>
            <a:pPr lvl="2">
              <a:defRPr/>
            </a:pPr>
            <a:r>
              <a:rPr lang="en-US" i="1" dirty="0" smtClean="0">
                <a:cs typeface="Times New Roman" pitchFamily="18" charset="0"/>
              </a:rPr>
              <a:t>y</a:t>
            </a:r>
            <a:r>
              <a:rPr lang="en-US" i="1" baseline="-25000" dirty="0" smtClean="0">
                <a:cs typeface="Times New Roman" pitchFamily="18" charset="0"/>
              </a:rPr>
              <a:t>i</a:t>
            </a:r>
            <a:r>
              <a:rPr lang="en-US" i="1" dirty="0" smtClean="0">
                <a:cs typeface="Times New Roman" pitchFamily="18" charset="0"/>
              </a:rPr>
              <a:t>=</a:t>
            </a:r>
            <a:r>
              <a:rPr lang="en-US" i="1" dirty="0" err="1" smtClean="0">
                <a:cs typeface="Times New Roman" pitchFamily="18" charset="0"/>
              </a:rPr>
              <a:t>s</a:t>
            </a:r>
            <a:r>
              <a:rPr lang="en-US" i="1" baseline="-25000" dirty="0" err="1" smtClean="0">
                <a:cs typeface="Times New Roman" pitchFamily="18" charset="0"/>
              </a:rPr>
              <a:t>i</a:t>
            </a:r>
            <a:r>
              <a:rPr lang="en-US" i="1" dirty="0" smtClean="0">
                <a:cs typeface="Times New Roman" pitchFamily="18" charset="0"/>
              </a:rPr>
              <a:t>(for j=1 to n)</a:t>
            </a:r>
            <a:endParaRPr lang="en-US" dirty="0" smtClean="0">
              <a:cs typeface="Times New Roman" pitchFamily="18" charset="0"/>
            </a:endParaRPr>
          </a:p>
          <a:p>
            <a:pPr lvl="1" algn="just">
              <a:defRPr/>
            </a:pPr>
            <a:r>
              <a:rPr lang="en-US" sz="2400" dirty="0" smtClean="0">
                <a:cs typeface="Times New Roman" pitchFamily="18" charset="0"/>
              </a:rPr>
              <a:t>Adjust  weight .</a:t>
            </a:r>
          </a:p>
          <a:p>
            <a:pPr lvl="2" algn="just">
              <a:buFont typeface="Arial" panose="020B0604020202020204" pitchFamily="34" charset="0"/>
              <a:buChar char="–"/>
              <a:defRPr/>
            </a:pPr>
            <a:r>
              <a:rPr lang="en-US" i="1" dirty="0" smtClean="0">
                <a:cs typeface="Times New Roman" pitchFamily="18" charset="0"/>
              </a:rPr>
              <a:t>w</a:t>
            </a:r>
            <a:r>
              <a:rPr lang="en-US" i="1" baseline="-25000" dirty="0" smtClean="0">
                <a:cs typeface="Times New Roman" pitchFamily="18" charset="0"/>
              </a:rPr>
              <a:t>ij</a:t>
            </a:r>
            <a:r>
              <a:rPr lang="en-US" i="1" dirty="0" smtClean="0">
                <a:cs typeface="Times New Roman" pitchFamily="18" charset="0"/>
              </a:rPr>
              <a:t>(new)=w</a:t>
            </a:r>
            <a:r>
              <a:rPr lang="en-US" i="1" baseline="-25000" dirty="0" smtClean="0">
                <a:cs typeface="Times New Roman" pitchFamily="18" charset="0"/>
              </a:rPr>
              <a:t>ij</a:t>
            </a:r>
            <a:r>
              <a:rPr lang="en-US" i="1" dirty="0" smtClean="0">
                <a:cs typeface="Times New Roman" pitchFamily="18" charset="0"/>
              </a:rPr>
              <a:t>(old)+x </a:t>
            </a:r>
            <a:r>
              <a:rPr lang="en-US" i="1" baseline="-25000" dirty="0" smtClean="0">
                <a:cs typeface="Times New Roman" pitchFamily="18" charset="0"/>
              </a:rPr>
              <a:t>i</a:t>
            </a:r>
            <a:r>
              <a:rPr lang="en-US" i="1" dirty="0" smtClean="0">
                <a:cs typeface="Times New Roman" pitchFamily="18" charset="0"/>
              </a:rPr>
              <a:t>y</a:t>
            </a:r>
            <a:r>
              <a:rPr lang="en-US" i="1" baseline="-25000" dirty="0" smtClean="0">
                <a:cs typeface="Times New Roman" pitchFamily="18" charset="0"/>
              </a:rPr>
              <a:t>j</a:t>
            </a:r>
          </a:p>
          <a:p>
            <a:pPr lvl="2" algn="just">
              <a:buFont typeface="Arial" panose="020B0604020202020204" pitchFamily="34" charset="0"/>
              <a:buChar char="–"/>
              <a:defRPr/>
            </a:pPr>
            <a:r>
              <a:rPr lang="en-US" dirty="0">
                <a:latin typeface="Times New Roman" pitchFamily="18" charset="0"/>
                <a:cs typeface="Times New Roman" pitchFamily="18" charset="0"/>
              </a:rPr>
              <a:t>Weight can also be found </a:t>
            </a:r>
            <a:r>
              <a:rPr lang="en-US" dirty="0" smtClean="0">
                <a:latin typeface="Times New Roman" pitchFamily="18" charset="0"/>
                <a:cs typeface="Times New Roman" pitchFamily="18" charset="0"/>
              </a:rPr>
              <a:t>by</a:t>
            </a:r>
          </a:p>
          <a:p>
            <a:pPr marL="914400" lvl="2" indent="0" algn="just">
              <a:buNone/>
              <a:defRPr/>
            </a:pPr>
            <a:endParaRPr lang="en-US" i="1" dirty="0" smtClean="0">
              <a:cs typeface="Times New Roman" pitchFamily="18" charset="0"/>
            </a:endParaRPr>
          </a:p>
          <a:p>
            <a:pPr lvl="2" algn="just">
              <a:buFont typeface="Arial" panose="020B0604020202020204" pitchFamily="34" charset="0"/>
              <a:buChar char="–"/>
              <a:defRPr/>
            </a:pPr>
            <a:endParaRPr lang="en-US" dirty="0" smtClean="0">
              <a:cs typeface="Times New Roman" pitchFamily="18" charset="0"/>
            </a:endParaRPr>
          </a:p>
          <a:p>
            <a:pPr algn="just">
              <a:defRPr/>
            </a:pPr>
            <a:endParaRPr lang="en-US" dirty="0" smtClean="0">
              <a:cs typeface="Times New Roman" pitchFamily="18" charset="0"/>
            </a:endParaRPr>
          </a:p>
          <a:p>
            <a:pPr algn="just">
              <a:defRPr/>
            </a:pPr>
            <a:endParaRPr lang="en-US" dirty="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11</a:t>
            </a:fld>
            <a:endParaRPr lang="en-US"/>
          </a:p>
        </p:txBody>
      </p:sp>
      <p:pic>
        <p:nvPicPr>
          <p:cNvPr id="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5816" y="5661248"/>
            <a:ext cx="2010544" cy="9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2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quarter" idx="1"/>
          </p:nvPr>
        </p:nvSpPr>
        <p:spPr>
          <a:xfrm>
            <a:off x="457200" y="333374"/>
            <a:ext cx="8229600" cy="6119961"/>
          </a:xfrm>
        </p:spPr>
        <p:txBody>
          <a:bodyPr>
            <a:normAutofit/>
          </a:bodyPr>
          <a:lstStyle/>
          <a:p>
            <a:pPr marL="0" indent="0">
              <a:buNone/>
              <a:defRPr/>
            </a:pPr>
            <a:r>
              <a:rPr lang="en-US" i="1" dirty="0" smtClean="0">
                <a:solidFill>
                  <a:srgbClr val="0070C0"/>
                </a:solidFill>
                <a:cs typeface="Times New Roman" pitchFamily="18" charset="0"/>
              </a:rPr>
              <a:t>Testing Algorithm</a:t>
            </a:r>
          </a:p>
          <a:p>
            <a:pPr algn="just">
              <a:defRPr/>
            </a:pPr>
            <a:r>
              <a:rPr lang="en-US" sz="2000" dirty="0" smtClean="0">
                <a:cs typeface="Times New Roman" pitchFamily="18" charset="0"/>
              </a:rPr>
              <a:t>An auto associative network can be used to determine whether the given vector is a ‘known’ or ‘unknown vector’.</a:t>
            </a:r>
          </a:p>
          <a:p>
            <a:pPr algn="just">
              <a:defRPr/>
            </a:pPr>
            <a:r>
              <a:rPr lang="en-US" sz="2000" dirty="0" smtClean="0">
                <a:cs typeface="Times New Roman" pitchFamily="18" charset="0"/>
              </a:rPr>
              <a:t>A net is said to recognize a “known” vector if the net produces a pattern of activation on the output which is same as one stored.</a:t>
            </a:r>
          </a:p>
          <a:p>
            <a:pPr marL="0" indent="0" algn="just">
              <a:buNone/>
              <a:defRPr/>
            </a:pPr>
            <a:r>
              <a:rPr lang="en-US" sz="2000" i="1" dirty="0" smtClean="0">
                <a:solidFill>
                  <a:srgbClr val="C00000"/>
                </a:solidFill>
                <a:cs typeface="Times New Roman" pitchFamily="18" charset="0"/>
              </a:rPr>
              <a:t>Testing procedure is as follows:</a:t>
            </a:r>
          </a:p>
          <a:p>
            <a:pPr algn="just">
              <a:defRPr/>
            </a:pPr>
            <a:r>
              <a:rPr lang="en-US" sz="2000" dirty="0" smtClean="0">
                <a:cs typeface="Times New Roman" pitchFamily="18" charset="0"/>
              </a:rPr>
              <a:t>Step 0: Set weights obtained from Hebb’s rule</a:t>
            </a:r>
          </a:p>
          <a:p>
            <a:pPr algn="just">
              <a:defRPr/>
            </a:pPr>
            <a:r>
              <a:rPr lang="en-US" sz="2000" dirty="0" smtClean="0">
                <a:cs typeface="Times New Roman" pitchFamily="18" charset="0"/>
              </a:rPr>
              <a:t>Step 1: For each testing input vector perform steps 2 to 4</a:t>
            </a:r>
          </a:p>
          <a:p>
            <a:pPr algn="just">
              <a:defRPr/>
            </a:pPr>
            <a:r>
              <a:rPr lang="en-US" sz="2000" dirty="0" smtClean="0">
                <a:cs typeface="Times New Roman" pitchFamily="18" charset="0"/>
              </a:rPr>
              <a:t>Step 2: Activation of inputs is equal to input vector.</a:t>
            </a:r>
          </a:p>
          <a:p>
            <a:pPr algn="just">
              <a:defRPr/>
            </a:pPr>
            <a:r>
              <a:rPr lang="en-US" sz="2000" dirty="0" smtClean="0">
                <a:cs typeface="Times New Roman" pitchFamily="18" charset="0"/>
              </a:rPr>
              <a:t>Step 3: calculate the net input for each output unit j=1 to n:</a:t>
            </a:r>
          </a:p>
          <a:p>
            <a:pPr algn="just">
              <a:defRPr/>
            </a:pPr>
            <a:endParaRPr lang="en-US" sz="2400" dirty="0" smtClean="0">
              <a:cs typeface="Times New Roman" pitchFamily="18" charset="0"/>
            </a:endParaRPr>
          </a:p>
          <a:p>
            <a:pPr algn="just">
              <a:defRPr/>
            </a:pPr>
            <a:endParaRPr lang="en-US" sz="2000" dirty="0" smtClean="0">
              <a:cs typeface="Times New Roman" pitchFamily="18" charset="0"/>
            </a:endParaRPr>
          </a:p>
          <a:p>
            <a:pPr algn="just">
              <a:defRPr/>
            </a:pPr>
            <a:r>
              <a:rPr lang="en-US" sz="2000" dirty="0" smtClean="0">
                <a:cs typeface="Times New Roman" pitchFamily="18" charset="0"/>
              </a:rPr>
              <a:t>Step 4: Calculate the output by applying the activation vector over the net input</a:t>
            </a:r>
          </a:p>
          <a:p>
            <a:pPr marL="0" indent="0" algn="just">
              <a:buNone/>
              <a:defRPr/>
            </a:pPr>
            <a:endParaRPr lang="en-US" dirty="0" smtClean="0">
              <a:latin typeface="Times New Roman" pitchFamily="18" charset="0"/>
              <a:cs typeface="Times New Roman" pitchFamily="18" charset="0"/>
            </a:endParaRPr>
          </a:p>
          <a:p>
            <a:pPr marL="0" indent="0" algn="just">
              <a:buNone/>
              <a:defRPr/>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12</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1840" y="4149080"/>
            <a:ext cx="181689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5373216"/>
            <a:ext cx="266429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7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dirty="0"/>
              <a:t>Hetero associative memory network</a:t>
            </a:r>
            <a:endParaRPr lang="en-IN" dirty="0"/>
          </a:p>
        </p:txBody>
      </p:sp>
      <p:pic>
        <p:nvPicPr>
          <p:cNvPr id="4" name="Content Placeholder 3"/>
          <p:cNvPicPr>
            <a:picLocks noGrp="1"/>
          </p:cNvPicPr>
          <p:nvPr>
            <p:ph sz="quarter"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2909103" y="1600200"/>
            <a:ext cx="2563793"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71102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algn="l"/>
            <a:r>
              <a:rPr lang="en-US" altLang="en-US" dirty="0"/>
              <a:t>Hetero associative memory network</a:t>
            </a:r>
            <a:endParaRPr lang="en-IN" dirty="0"/>
          </a:p>
        </p:txBody>
      </p:sp>
      <p:sp>
        <p:nvSpPr>
          <p:cNvPr id="3" name="Content Placeholder 2"/>
          <p:cNvSpPr>
            <a:spLocks noGrp="1"/>
          </p:cNvSpPr>
          <p:nvPr>
            <p:ph sz="quarter" idx="1"/>
          </p:nvPr>
        </p:nvSpPr>
        <p:spPr>
          <a:xfrm>
            <a:off x="457200" y="1447800"/>
            <a:ext cx="8229600" cy="4678363"/>
          </a:xfrm>
        </p:spPr>
        <p:txBody>
          <a:bodyPr/>
          <a:lstStyle/>
          <a:p>
            <a:pPr algn="just">
              <a:defRPr/>
            </a:pPr>
            <a:r>
              <a:rPr lang="en-US" sz="2000" dirty="0" smtClean="0">
                <a:cs typeface="Times New Roman" pitchFamily="18" charset="0"/>
              </a:rPr>
              <a:t>The </a:t>
            </a:r>
            <a:r>
              <a:rPr lang="en-US" sz="2000" dirty="0">
                <a:cs typeface="Times New Roman" pitchFamily="18" charset="0"/>
              </a:rPr>
              <a:t>training input and target output vectors are different.</a:t>
            </a:r>
          </a:p>
          <a:p>
            <a:pPr algn="just">
              <a:defRPr/>
            </a:pPr>
            <a:r>
              <a:rPr lang="en-US" sz="2000" dirty="0" smtClean="0">
                <a:cs typeface="Times New Roman" pitchFamily="18" charset="0"/>
              </a:rPr>
              <a:t>Input </a:t>
            </a:r>
            <a:r>
              <a:rPr lang="en-US" sz="2000" dirty="0">
                <a:cs typeface="Times New Roman" pitchFamily="18" charset="0"/>
              </a:rPr>
              <a:t>has ‘n’ units and output has ‘m’ units and there is a weighted interconnection between input and output.</a:t>
            </a:r>
          </a:p>
          <a:p>
            <a:pPr marL="0" indent="0">
              <a:buNone/>
              <a:defRPr/>
            </a:pPr>
            <a:r>
              <a:rPr lang="en-US" sz="2400" i="1" dirty="0">
                <a:solidFill>
                  <a:srgbClr val="0070C0"/>
                </a:solidFill>
                <a:cs typeface="Times New Roman" pitchFamily="18" charset="0"/>
              </a:rPr>
              <a:t>Testing Algorithm</a:t>
            </a:r>
          </a:p>
          <a:p>
            <a:pPr algn="just">
              <a:defRPr/>
            </a:pPr>
            <a:r>
              <a:rPr lang="en-US" sz="2000" dirty="0" smtClean="0">
                <a:cs typeface="Times New Roman" pitchFamily="18" charset="0"/>
              </a:rPr>
              <a:t>Initialize </a:t>
            </a:r>
            <a:r>
              <a:rPr lang="en-US" sz="2000" dirty="0">
                <a:cs typeface="Times New Roman" pitchFamily="18" charset="0"/>
              </a:rPr>
              <a:t>the weights from the training algorithm.</a:t>
            </a:r>
          </a:p>
          <a:p>
            <a:pPr algn="just">
              <a:defRPr/>
            </a:pPr>
            <a:r>
              <a:rPr lang="en-US" sz="2000" dirty="0" smtClean="0">
                <a:cs typeface="Times New Roman" pitchFamily="18" charset="0"/>
              </a:rPr>
              <a:t>for </a:t>
            </a:r>
            <a:r>
              <a:rPr lang="en-US" sz="2000" dirty="0">
                <a:cs typeface="Times New Roman" pitchFamily="18" charset="0"/>
              </a:rPr>
              <a:t>each input vector presented.</a:t>
            </a:r>
          </a:p>
          <a:p>
            <a:pPr algn="just">
              <a:defRPr/>
            </a:pPr>
            <a:r>
              <a:rPr lang="en-US" sz="2000" dirty="0" smtClean="0">
                <a:cs typeface="Times New Roman" pitchFamily="18" charset="0"/>
              </a:rPr>
              <a:t>Set </a:t>
            </a:r>
            <a:r>
              <a:rPr lang="en-US" sz="2000" dirty="0">
                <a:cs typeface="Times New Roman" pitchFamily="18" charset="0"/>
              </a:rPr>
              <a:t>the activation inputs equal to current input </a:t>
            </a:r>
            <a:r>
              <a:rPr lang="en-US" sz="2000" dirty="0" smtClean="0">
                <a:cs typeface="Times New Roman" pitchFamily="18" charset="0"/>
              </a:rPr>
              <a:t>vector</a:t>
            </a:r>
            <a:endParaRPr lang="en-US" sz="2000" dirty="0">
              <a:cs typeface="Times New Roman" pitchFamily="18" charset="0"/>
            </a:endParaRPr>
          </a:p>
          <a:p>
            <a:pPr marL="0" indent="0">
              <a:buNone/>
            </a:pPr>
            <a:endParaRPr lang="en-IN" dirty="0" smtClean="0"/>
          </a:p>
          <a:p>
            <a:endParaRPr lang="en-US" sz="2000" dirty="0" smtClean="0">
              <a:cs typeface="Times New Roman" pitchFamily="18" charset="0"/>
            </a:endParaRPr>
          </a:p>
          <a:p>
            <a:r>
              <a:rPr lang="en-US" sz="2000" dirty="0" smtClean="0">
                <a:cs typeface="Times New Roman" pitchFamily="18" charset="0"/>
              </a:rPr>
              <a:t>Determine </a:t>
            </a:r>
            <a:r>
              <a:rPr lang="en-US" sz="2000" dirty="0">
                <a:cs typeface="Times New Roman" pitchFamily="18" charset="0"/>
              </a:rPr>
              <a:t>the activation of the output units </a:t>
            </a:r>
          </a:p>
          <a:p>
            <a:pPr marL="0" indent="0">
              <a:buNone/>
            </a:pPr>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14</a:t>
            </a:fld>
            <a:endParaRPr lang="en-US"/>
          </a:p>
        </p:txBody>
      </p:sp>
      <p:pic>
        <p:nvPicPr>
          <p:cNvPr id="4"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114800"/>
            <a:ext cx="1552575" cy="63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0" y="5486400"/>
            <a:ext cx="208823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6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l"/>
            <a:r>
              <a:rPr lang="en-US" altLang="en-US" dirty="0"/>
              <a:t>Hetero associative memory network</a:t>
            </a:r>
            <a:endParaRPr lang="en-IN" dirty="0"/>
          </a:p>
        </p:txBody>
      </p:sp>
      <p:sp>
        <p:nvSpPr>
          <p:cNvPr id="3" name="Content Placeholder 2"/>
          <p:cNvSpPr>
            <a:spLocks noGrp="1"/>
          </p:cNvSpPr>
          <p:nvPr>
            <p:ph sz="quarter" idx="1"/>
          </p:nvPr>
        </p:nvSpPr>
        <p:spPr>
          <a:xfrm>
            <a:off x="457200" y="1905000"/>
            <a:ext cx="8229600" cy="4221163"/>
          </a:xfrm>
        </p:spPr>
        <p:txBody>
          <a:bodyPr>
            <a:normAutofit/>
          </a:bodyPr>
          <a:lstStyle/>
          <a:p>
            <a:pPr algn="just">
              <a:defRPr/>
            </a:pPr>
            <a:r>
              <a:rPr lang="en-US" sz="2400" dirty="0">
                <a:cs typeface="Times New Roman" pitchFamily="18" charset="0"/>
              </a:rPr>
              <a:t>The output vector y is obtained gives the pattern associated with the input vector x. </a:t>
            </a:r>
          </a:p>
          <a:p>
            <a:pPr algn="just">
              <a:defRPr/>
            </a:pPr>
            <a:r>
              <a:rPr lang="en-US" sz="2400" dirty="0">
                <a:cs typeface="Times New Roman" pitchFamily="18" charset="0"/>
              </a:rPr>
              <a:t>If the responses are binary then the activation function will be as </a:t>
            </a:r>
          </a:p>
          <a:p>
            <a:pPr marL="0" indent="0">
              <a:buNone/>
            </a:pPr>
            <a:endParaRPr lang="en-IN" sz="2400"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15</a:t>
            </a:fld>
            <a:endParaRPr lang="en-US"/>
          </a:p>
        </p:txBody>
      </p:sp>
      <p:pic>
        <p:nvPicPr>
          <p:cNvPr id="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351" y="3962400"/>
            <a:ext cx="2088232" cy="7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15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altLang="en-US" dirty="0"/>
              <a:t>Bidirectional associative memory(BAM)</a:t>
            </a:r>
            <a:endParaRPr lang="en-IN" dirty="0"/>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747837"/>
            <a:ext cx="5263608" cy="3581400"/>
          </a:xfrm>
          <a:noFill/>
        </p:spPr>
      </p:pic>
      <p:sp>
        <p:nvSpPr>
          <p:cNvPr id="3" name="Slide Number Placeholder 2"/>
          <p:cNvSpPr>
            <a:spLocks noGrp="1"/>
          </p:cNvSpPr>
          <p:nvPr>
            <p:ph type="sldNum" sz="quarter" idx="15"/>
          </p:nvPr>
        </p:nvSpPr>
        <p:spPr/>
        <p:txBody>
          <a:bodyPr/>
          <a:lstStyle/>
          <a:p>
            <a:fld id="{B6F15528-21DE-4FAA-801E-634DDDAF4B2B}" type="slidenum">
              <a:rPr lang="en-US" smtClean="0"/>
              <a:pPr/>
              <a:t>16</a:t>
            </a:fld>
            <a:endParaRPr lang="en-US"/>
          </a:p>
        </p:txBody>
      </p:sp>
      <p:sp>
        <p:nvSpPr>
          <p:cNvPr id="5" name="Rectangle 4"/>
          <p:cNvSpPr/>
          <p:nvPr/>
        </p:nvSpPr>
        <p:spPr>
          <a:xfrm>
            <a:off x="5867400" y="1752600"/>
            <a:ext cx="2667000" cy="2585323"/>
          </a:xfrm>
          <a:prstGeom prst="rect">
            <a:avLst/>
          </a:prstGeom>
        </p:spPr>
        <p:txBody>
          <a:bodyPr wrap="square">
            <a:spAutoFit/>
          </a:bodyPr>
          <a:lstStyle/>
          <a:p>
            <a:pPr algn="just">
              <a:defRPr/>
            </a:pPr>
            <a:r>
              <a:rPr lang="en-US" dirty="0">
                <a:cs typeface="Times New Roman" pitchFamily="18" charset="0"/>
              </a:rPr>
              <a:t>Weights are bidirectional</a:t>
            </a:r>
          </a:p>
          <a:p>
            <a:pPr algn="just">
              <a:defRPr/>
            </a:pPr>
            <a:r>
              <a:rPr lang="en-US" dirty="0">
                <a:cs typeface="Times New Roman" pitchFamily="18" charset="0"/>
              </a:rPr>
              <a:t>X layer has ‘n’ input units</a:t>
            </a:r>
          </a:p>
          <a:p>
            <a:pPr algn="just">
              <a:defRPr/>
            </a:pPr>
            <a:r>
              <a:rPr lang="en-US" dirty="0">
                <a:cs typeface="Times New Roman" pitchFamily="18" charset="0"/>
              </a:rPr>
              <a:t>Y layer has ‘m’ output units.</a:t>
            </a:r>
          </a:p>
          <a:p>
            <a:pPr algn="just">
              <a:defRPr/>
            </a:pPr>
            <a:r>
              <a:rPr lang="en-US" dirty="0">
                <a:cs typeface="Times New Roman" pitchFamily="18" charset="0"/>
              </a:rPr>
              <a:t>Weight matrix from X to Y is W and from Y to X is </a:t>
            </a:r>
            <a:r>
              <a:rPr lang="en-US" dirty="0"/>
              <a:t>W</a:t>
            </a:r>
            <a:r>
              <a:rPr lang="en-US" baseline="30000" dirty="0"/>
              <a:t>T.</a:t>
            </a:r>
            <a:endParaRPr lang="en-IN" dirty="0"/>
          </a:p>
        </p:txBody>
      </p:sp>
    </p:spTree>
    <p:extLst>
      <p:ext uri="{BB962C8B-B14F-4D97-AF65-F5344CB8AC3E}">
        <p14:creationId xmlns:p14="http://schemas.microsoft.com/office/powerpoint/2010/main" val="1161155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ltLang="en-US" dirty="0"/>
              <a:t>Bidirectional associative memory(BAM)</a:t>
            </a:r>
            <a:endParaRPr lang="en-IN" dirty="0"/>
          </a:p>
        </p:txBody>
      </p:sp>
      <p:sp>
        <p:nvSpPr>
          <p:cNvPr id="4" name="Content Placeholder 2"/>
          <p:cNvSpPr>
            <a:spLocks noGrp="1"/>
          </p:cNvSpPr>
          <p:nvPr>
            <p:ph sz="quarter" idx="1"/>
          </p:nvPr>
        </p:nvSpPr>
        <p:spPr/>
        <p:txBody>
          <a:bodyPr>
            <a:normAutofit lnSpcReduction="10000"/>
          </a:bodyPr>
          <a:lstStyle/>
          <a:p>
            <a:pPr algn="just"/>
            <a:r>
              <a:rPr lang="en-US" dirty="0" smtClean="0"/>
              <a:t>The </a:t>
            </a:r>
            <a:r>
              <a:rPr lang="en-US" dirty="0"/>
              <a:t>BAM was developed by </a:t>
            </a:r>
            <a:r>
              <a:rPr lang="en-US" dirty="0" err="1"/>
              <a:t>Kosko</a:t>
            </a:r>
            <a:r>
              <a:rPr lang="en-US" dirty="0"/>
              <a:t> in the ear 1988. </a:t>
            </a:r>
            <a:endParaRPr lang="en-US" dirty="0" smtClean="0"/>
          </a:p>
          <a:p>
            <a:pPr algn="just"/>
            <a:r>
              <a:rPr lang="en-US" dirty="0" smtClean="0"/>
              <a:t>The </a:t>
            </a:r>
            <a:r>
              <a:rPr lang="en-US" dirty="0"/>
              <a:t>BAM network performs forward and </a:t>
            </a:r>
            <a:r>
              <a:rPr lang="en-US" dirty="0" smtClean="0"/>
              <a:t>backward </a:t>
            </a:r>
            <a:r>
              <a:rPr lang="en-IN" dirty="0" smtClean="0"/>
              <a:t>associative </a:t>
            </a:r>
            <a:r>
              <a:rPr lang="en-IN" dirty="0"/>
              <a:t>searches </a:t>
            </a:r>
            <a:r>
              <a:rPr lang="en-IN" dirty="0" smtClean="0"/>
              <a:t>for stored responses .</a:t>
            </a:r>
          </a:p>
          <a:p>
            <a:pPr algn="just"/>
            <a:r>
              <a:rPr lang="en-IN" dirty="0" smtClean="0"/>
              <a:t>The BAM is a recurrent hetero-</a:t>
            </a:r>
            <a:r>
              <a:rPr lang="en-IN" dirty="0" err="1" smtClean="0"/>
              <a:t>associativve</a:t>
            </a:r>
            <a:r>
              <a:rPr lang="en-IN" dirty="0" smtClean="0"/>
              <a:t> pattern-marching </a:t>
            </a:r>
            <a:r>
              <a:rPr lang="en-US" dirty="0" smtClean="0"/>
              <a:t>network </a:t>
            </a:r>
            <a:r>
              <a:rPr lang="en-US" dirty="0"/>
              <a:t>that </a:t>
            </a:r>
            <a:r>
              <a:rPr lang="en-US" dirty="0" smtClean="0"/>
              <a:t>encodes binary or bipolar patterns </a:t>
            </a:r>
            <a:r>
              <a:rPr lang="en-US" dirty="0"/>
              <a:t>using </a:t>
            </a:r>
            <a:r>
              <a:rPr lang="en-US" dirty="0" err="1"/>
              <a:t>Hebbian</a:t>
            </a:r>
            <a:r>
              <a:rPr lang="en-US" dirty="0"/>
              <a:t> </a:t>
            </a:r>
            <a:r>
              <a:rPr lang="en-US" dirty="0" smtClean="0"/>
              <a:t> learning  </a:t>
            </a:r>
            <a:r>
              <a:rPr lang="en-US" dirty="0"/>
              <a:t>rule. </a:t>
            </a:r>
            <a:endParaRPr lang="en-US" dirty="0" smtClean="0"/>
          </a:p>
          <a:p>
            <a:pPr algn="just"/>
            <a:r>
              <a:rPr lang="en-US" dirty="0" smtClean="0"/>
              <a:t>It </a:t>
            </a:r>
            <a:r>
              <a:rPr lang="en-US" dirty="0"/>
              <a:t>associates patterns, say </a:t>
            </a:r>
            <a:r>
              <a:rPr lang="en-US" dirty="0" smtClean="0"/>
              <a:t>from set </a:t>
            </a:r>
            <a:r>
              <a:rPr lang="en-US" dirty="0"/>
              <a:t>A to patterns from set B and </a:t>
            </a:r>
            <a:r>
              <a:rPr lang="en-US" dirty="0" smtClean="0"/>
              <a:t>vice </a:t>
            </a:r>
            <a:r>
              <a:rPr lang="en-US" dirty="0"/>
              <a:t>versa is also performed. </a:t>
            </a:r>
            <a:endParaRPr lang="en-US" dirty="0" smtClean="0"/>
          </a:p>
          <a:p>
            <a:pPr algn="just"/>
            <a:r>
              <a:rPr lang="en-US" dirty="0" smtClean="0"/>
              <a:t>BAM </a:t>
            </a:r>
            <a:r>
              <a:rPr lang="en-US" dirty="0"/>
              <a:t>neural nets can </a:t>
            </a:r>
            <a:r>
              <a:rPr lang="en-US" dirty="0" smtClean="0"/>
              <a:t>respond to </a:t>
            </a:r>
            <a:r>
              <a:rPr lang="en-US" dirty="0"/>
              <a:t>input </a:t>
            </a:r>
            <a:r>
              <a:rPr lang="en-US" dirty="0" smtClean="0"/>
              <a:t>from either layers ( input </a:t>
            </a:r>
            <a:r>
              <a:rPr lang="en-US" dirty="0"/>
              <a:t>layer and output layer). </a:t>
            </a:r>
            <a:endParaRPr lang="en-US" dirty="0" smtClean="0"/>
          </a:p>
          <a:p>
            <a:pPr algn="just"/>
            <a:r>
              <a:rPr lang="en-US" sz="2400" dirty="0" smtClean="0">
                <a:cs typeface="Times New Roman" pitchFamily="18" charset="0"/>
              </a:rPr>
              <a:t>Two types : </a:t>
            </a:r>
            <a:r>
              <a:rPr lang="en-US" sz="2000" dirty="0" smtClean="0">
                <a:solidFill>
                  <a:srgbClr val="C00000"/>
                </a:solidFill>
                <a:cs typeface="Times New Roman" pitchFamily="18" charset="0"/>
              </a:rPr>
              <a:t>Discrete BAM, Continuous BAM</a:t>
            </a:r>
          </a:p>
          <a:p>
            <a:pPr algn="just">
              <a:defRPr/>
            </a:pPr>
            <a:endParaRPr lang="en-US" sz="2400" dirty="0" smtClean="0"/>
          </a:p>
          <a:p>
            <a:pPr algn="just">
              <a:defRPr/>
            </a:pPr>
            <a:endParaRPr lang="en-US" sz="2400" dirty="0" smtClean="0">
              <a:cs typeface="Times New Roman" pitchFamily="18" charset="0"/>
            </a:endParaRPr>
          </a:p>
          <a:p>
            <a:pPr algn="just">
              <a:defRPr/>
            </a:pPr>
            <a:endParaRPr lang="en-US" sz="2400" dirty="0" smtClean="0">
              <a:cs typeface="Times New Roman" pitchFamily="18" charset="0"/>
            </a:endParaRPr>
          </a:p>
          <a:p>
            <a:pPr lvl="1" algn="just">
              <a:defRPr/>
            </a:pPr>
            <a:endParaRPr lang="en-US" sz="2000" dirty="0" smtClean="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643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Discrete BAM</a:t>
            </a:r>
            <a:endParaRPr lang="en-IN" dirty="0"/>
          </a:p>
        </p:txBody>
      </p:sp>
      <p:sp>
        <p:nvSpPr>
          <p:cNvPr id="4" name="Content Placeholder 4"/>
          <p:cNvSpPr>
            <a:spLocks noGrp="1"/>
          </p:cNvSpPr>
          <p:nvPr>
            <p:ph sz="quarter" idx="1"/>
          </p:nvPr>
        </p:nvSpPr>
        <p:spPr/>
        <p:txBody>
          <a:bodyPr>
            <a:normAutofit lnSpcReduction="10000"/>
          </a:bodyPr>
          <a:lstStyle/>
          <a:p>
            <a:pPr algn="just">
              <a:defRPr/>
            </a:pPr>
            <a:r>
              <a:rPr lang="en-US" sz="2000" dirty="0" smtClean="0">
                <a:cs typeface="Times New Roman" pitchFamily="18" charset="0"/>
              </a:rPr>
              <a:t>Here weight is found to be the sum of outer product of bipolar form.</a:t>
            </a:r>
          </a:p>
          <a:p>
            <a:pPr algn="just">
              <a:defRPr/>
            </a:pPr>
            <a:r>
              <a:rPr lang="en-US" sz="2000" dirty="0" smtClean="0">
                <a:cs typeface="Times New Roman" pitchFamily="18" charset="0"/>
              </a:rPr>
              <a:t>Activation function is defined with nonzero threshold.</a:t>
            </a:r>
          </a:p>
          <a:p>
            <a:pPr algn="just">
              <a:defRPr/>
            </a:pPr>
            <a:r>
              <a:rPr lang="en-US" sz="2000" b="1" i="1" dirty="0" smtClean="0">
                <a:cs typeface="Times New Roman" pitchFamily="18" charset="0"/>
              </a:rPr>
              <a:t>Determination of weights</a:t>
            </a:r>
          </a:p>
          <a:p>
            <a:pPr algn="just">
              <a:defRPr/>
            </a:pPr>
            <a:r>
              <a:rPr lang="en-US" sz="2000" dirty="0" smtClean="0">
                <a:cs typeface="Times New Roman" pitchFamily="18" charset="0"/>
              </a:rPr>
              <a:t>Input vectors is denoted by s(</a:t>
            </a:r>
            <a:r>
              <a:rPr lang="el-GR" sz="2000" dirty="0" smtClean="0">
                <a:cs typeface="Times New Roman" pitchFamily="18" charset="0"/>
              </a:rPr>
              <a:t>ρ</a:t>
            </a:r>
            <a:r>
              <a:rPr lang="en-US" sz="2000" dirty="0" smtClean="0">
                <a:cs typeface="Times New Roman" pitchFamily="18" charset="0"/>
              </a:rPr>
              <a:t>) and output vector as t(</a:t>
            </a:r>
            <a:r>
              <a:rPr lang="el-GR" sz="2000" dirty="0" smtClean="0">
                <a:cs typeface="Times New Roman" pitchFamily="18" charset="0"/>
              </a:rPr>
              <a:t>ρ</a:t>
            </a:r>
            <a:r>
              <a:rPr lang="en-US" sz="2000" dirty="0" smtClean="0">
                <a:cs typeface="Times New Roman" pitchFamily="18" charset="0"/>
              </a:rPr>
              <a:t>).Then the weight matrix is denoted by </a:t>
            </a:r>
          </a:p>
          <a:p>
            <a:pPr algn="just" eaLnBrk="1" hangingPunct="1">
              <a:defRPr/>
            </a:pPr>
            <a:r>
              <a:rPr lang="en-US" sz="2000" dirty="0" smtClean="0">
                <a:cs typeface="Times New Roman" pitchFamily="18" charset="0"/>
              </a:rPr>
              <a:t>s(</a:t>
            </a:r>
            <a:r>
              <a:rPr lang="el-GR" sz="2000" dirty="0" smtClean="0">
                <a:cs typeface="Times New Roman" pitchFamily="18" charset="0"/>
              </a:rPr>
              <a:t>ρ</a:t>
            </a:r>
            <a:r>
              <a:rPr lang="en-US" sz="2000" dirty="0" smtClean="0">
                <a:cs typeface="Times New Roman" pitchFamily="18" charset="0"/>
              </a:rPr>
              <a:t>)=(S</a:t>
            </a:r>
            <a:r>
              <a:rPr lang="en-US" sz="2000" baseline="-25000" dirty="0" smtClean="0">
                <a:cs typeface="Times New Roman" pitchFamily="18" charset="0"/>
              </a:rPr>
              <a:t>1</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),...S</a:t>
            </a:r>
            <a:r>
              <a:rPr lang="en-US" sz="2000" baseline="-25000" dirty="0" smtClean="0">
                <a:cs typeface="Times New Roman" pitchFamily="18" charset="0"/>
              </a:rPr>
              <a:t>i </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a:t>
            </a:r>
            <a:r>
              <a:rPr lang="en-US" sz="2000" dirty="0" err="1" smtClean="0">
                <a:cs typeface="Times New Roman" pitchFamily="18" charset="0"/>
              </a:rPr>
              <a:t>S</a:t>
            </a:r>
            <a:r>
              <a:rPr lang="en-US" sz="2000" baseline="-25000" dirty="0" err="1" smtClean="0">
                <a:cs typeface="Times New Roman" pitchFamily="18" charset="0"/>
              </a:rPr>
              <a:t>n</a:t>
            </a:r>
            <a:r>
              <a:rPr lang="en-US" sz="2000" baseline="-25000" dirty="0" smtClean="0">
                <a:cs typeface="Times New Roman" pitchFamily="18" charset="0"/>
              </a:rPr>
              <a:t>  </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a:t>
            </a:r>
          </a:p>
          <a:p>
            <a:pPr algn="just" eaLnBrk="1" hangingPunct="1">
              <a:defRPr/>
            </a:pPr>
            <a:r>
              <a:rPr lang="en-US" sz="2000" dirty="0" smtClean="0">
                <a:cs typeface="Times New Roman" pitchFamily="18" charset="0"/>
              </a:rPr>
              <a:t>Output = </a:t>
            </a:r>
            <a:r>
              <a:rPr lang="en-US" sz="2000" dirty="0">
                <a:cs typeface="Times New Roman" pitchFamily="18" charset="0"/>
              </a:rPr>
              <a:t>t</a:t>
            </a:r>
            <a:r>
              <a:rPr lang="en-US" sz="2000" dirty="0" smtClean="0">
                <a:cs typeface="Times New Roman" pitchFamily="18" charset="0"/>
              </a:rPr>
              <a:t>(</a:t>
            </a:r>
            <a:r>
              <a:rPr lang="el-GR" sz="2000" dirty="0" smtClean="0">
                <a:cs typeface="Times New Roman" pitchFamily="18" charset="0"/>
              </a:rPr>
              <a:t>ρ</a:t>
            </a:r>
            <a:r>
              <a:rPr lang="en-US" sz="2000" dirty="0" smtClean="0">
                <a:cs typeface="Times New Roman" pitchFamily="18" charset="0"/>
              </a:rPr>
              <a:t>)</a:t>
            </a:r>
            <a:r>
              <a:rPr lang="en-US" sz="2000" baseline="-25000" dirty="0">
                <a:cs typeface="Times New Roman" pitchFamily="18" charset="0"/>
              </a:rPr>
              <a:t> </a:t>
            </a:r>
            <a:r>
              <a:rPr lang="en-US" sz="2000" dirty="0" smtClean="0">
                <a:cs typeface="Times New Roman" pitchFamily="18" charset="0"/>
              </a:rPr>
              <a:t> =</a:t>
            </a:r>
            <a:r>
              <a:rPr lang="en-US" sz="2000" baseline="-25000" dirty="0" smtClean="0">
                <a:cs typeface="Times New Roman" pitchFamily="18" charset="0"/>
              </a:rPr>
              <a:t> </a:t>
            </a:r>
            <a:r>
              <a:rPr lang="en-US" sz="2000" dirty="0" smtClean="0">
                <a:cs typeface="Times New Roman" pitchFamily="18" charset="0"/>
              </a:rPr>
              <a:t>(t</a:t>
            </a:r>
            <a:r>
              <a:rPr lang="en-US" sz="2000" baseline="-25000" dirty="0" smtClean="0">
                <a:cs typeface="Times New Roman" pitchFamily="18" charset="0"/>
              </a:rPr>
              <a:t>1 </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a:t>
            </a:r>
            <a:r>
              <a:rPr lang="en-US" sz="2000" dirty="0" err="1" smtClean="0">
                <a:cs typeface="Times New Roman" pitchFamily="18" charset="0"/>
              </a:rPr>
              <a:t>t</a:t>
            </a:r>
            <a:r>
              <a:rPr lang="en-US" sz="2000" baseline="-25000" dirty="0" err="1" smtClean="0">
                <a:cs typeface="Times New Roman" pitchFamily="18" charset="0"/>
              </a:rPr>
              <a:t>j</a:t>
            </a:r>
            <a:r>
              <a:rPr lang="en-US" sz="2000" baseline="-25000" dirty="0" smtClean="0">
                <a:cs typeface="Times New Roman" pitchFamily="18" charset="0"/>
              </a:rPr>
              <a:t> </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),.,t</a:t>
            </a:r>
            <a:r>
              <a:rPr lang="en-US" sz="2000" baseline="-25000" dirty="0" smtClean="0">
                <a:cs typeface="Times New Roman" pitchFamily="18" charset="0"/>
              </a:rPr>
              <a:t>m </a:t>
            </a:r>
            <a:r>
              <a:rPr lang="en-US" sz="2000" dirty="0" smtClean="0">
                <a:cs typeface="Times New Roman" pitchFamily="18" charset="0"/>
              </a:rPr>
              <a:t> (</a:t>
            </a:r>
            <a:r>
              <a:rPr lang="el-GR" sz="2000" dirty="0" smtClean="0">
                <a:cs typeface="Times New Roman" pitchFamily="18" charset="0"/>
              </a:rPr>
              <a:t>ρ</a:t>
            </a:r>
            <a:r>
              <a:rPr lang="en-US" sz="2000" dirty="0" smtClean="0">
                <a:cs typeface="Times New Roman" pitchFamily="18" charset="0"/>
              </a:rPr>
              <a:t>))</a:t>
            </a:r>
          </a:p>
          <a:p>
            <a:pPr algn="just" eaLnBrk="1" hangingPunct="1">
              <a:defRPr/>
            </a:pPr>
            <a:r>
              <a:rPr lang="en-US" sz="2000" dirty="0" smtClean="0">
                <a:cs typeface="Times New Roman" pitchFamily="18" charset="0"/>
              </a:rPr>
              <a:t>Weight matrix is determined using the </a:t>
            </a:r>
            <a:r>
              <a:rPr lang="en-US" sz="2000" dirty="0" err="1" smtClean="0">
                <a:cs typeface="Times New Roman" pitchFamily="18" charset="0"/>
              </a:rPr>
              <a:t>Hebb</a:t>
            </a:r>
            <a:r>
              <a:rPr lang="en-US" sz="2000" dirty="0" smtClean="0">
                <a:cs typeface="Times New Roman" pitchFamily="18" charset="0"/>
              </a:rPr>
              <a:t> Rule.</a:t>
            </a:r>
          </a:p>
          <a:p>
            <a:pPr algn="just" eaLnBrk="1" hangingPunct="1">
              <a:defRPr/>
            </a:pPr>
            <a:r>
              <a:rPr lang="en-US" sz="2000" dirty="0" smtClean="0">
                <a:cs typeface="Times New Roman" pitchFamily="18" charset="0"/>
              </a:rPr>
              <a:t>If the input vectors is binary, then weight matrix </a:t>
            </a:r>
          </a:p>
          <a:p>
            <a:pPr marL="0" indent="0" algn="just" eaLnBrk="1" hangingPunct="1">
              <a:buNone/>
              <a:defRPr/>
            </a:pPr>
            <a:r>
              <a:rPr lang="en-US" sz="2000" dirty="0">
                <a:cs typeface="Times New Roman" pitchFamily="18" charset="0"/>
              </a:rPr>
              <a:t> </a:t>
            </a:r>
            <a:r>
              <a:rPr lang="en-US" sz="2000" dirty="0" smtClean="0">
                <a:cs typeface="Times New Roman" pitchFamily="18" charset="0"/>
              </a:rPr>
              <a:t>                W={</a:t>
            </a:r>
            <a:r>
              <a:rPr lang="en-US" sz="2000" dirty="0" smtClean="0"/>
              <a:t>w</a:t>
            </a:r>
            <a:r>
              <a:rPr lang="en-US" sz="2000" baseline="-25000" dirty="0" smtClean="0"/>
              <a:t>ij</a:t>
            </a:r>
            <a:r>
              <a:rPr lang="en-US" sz="2000" dirty="0" smtClean="0">
                <a:cs typeface="Times New Roman" pitchFamily="18" charset="0"/>
              </a:rPr>
              <a:t>}= </a:t>
            </a:r>
          </a:p>
          <a:p>
            <a:pPr marL="457200" lvl="1" indent="0" algn="just">
              <a:buNone/>
              <a:defRPr/>
            </a:pPr>
            <a:endParaRPr lang="en-US" sz="2000" dirty="0" smtClean="0">
              <a:cs typeface="Times New Roman" pitchFamily="18" charset="0"/>
            </a:endParaRPr>
          </a:p>
          <a:p>
            <a:pPr algn="just">
              <a:defRPr/>
            </a:pPr>
            <a:r>
              <a:rPr lang="en-US" sz="2000" dirty="0" smtClean="0">
                <a:cs typeface="Times New Roman" pitchFamily="18" charset="0"/>
              </a:rPr>
              <a:t>If the input vectors are bipolar, the weight matrix </a:t>
            </a:r>
          </a:p>
          <a:p>
            <a:pPr marL="0" indent="0" algn="just">
              <a:buNone/>
              <a:defRPr/>
            </a:pPr>
            <a:r>
              <a:rPr lang="en-US" sz="2000" dirty="0">
                <a:cs typeface="Times New Roman" pitchFamily="18" charset="0"/>
              </a:rPr>
              <a:t> </a:t>
            </a:r>
            <a:r>
              <a:rPr lang="en-US" sz="2000" dirty="0" smtClean="0">
                <a:cs typeface="Times New Roman" pitchFamily="18" charset="0"/>
              </a:rPr>
              <a:t>                    W={</a:t>
            </a:r>
            <a:r>
              <a:rPr lang="en-US" sz="2000" dirty="0" err="1" smtClean="0"/>
              <a:t>w</a:t>
            </a:r>
            <a:r>
              <a:rPr lang="en-US" sz="2000" baseline="-25000" dirty="0" err="1" smtClean="0"/>
              <a:t>ij</a:t>
            </a:r>
            <a:r>
              <a:rPr lang="en-US" sz="2000" dirty="0" smtClean="0">
                <a:cs typeface="Times New Roman" pitchFamily="18" charset="0"/>
              </a:rPr>
              <a:t>}=</a:t>
            </a:r>
          </a:p>
          <a:p>
            <a:pPr marL="457200" lvl="1" indent="0" algn="just">
              <a:buNone/>
              <a:defRPr/>
            </a:pPr>
            <a:endParaRPr lang="en-US" sz="2000" dirty="0" smtClean="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18</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444" y="4953000"/>
            <a:ext cx="20162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86112" y="6019800"/>
            <a:ext cx="14968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3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260648"/>
            <a:ext cx="8229600" cy="6264696"/>
          </a:xfrm>
        </p:spPr>
        <p:txBody>
          <a:bodyPr>
            <a:normAutofit fontScale="92500" lnSpcReduction="10000"/>
          </a:bodyPr>
          <a:lstStyle/>
          <a:p>
            <a:pPr marL="0" indent="0">
              <a:buNone/>
            </a:pPr>
            <a:r>
              <a:rPr lang="en-US" altLang="en-US" sz="2400" i="1" dirty="0" smtClean="0">
                <a:solidFill>
                  <a:srgbClr val="0070C0"/>
                </a:solidFill>
                <a:cs typeface="Times New Roman" pitchFamily="18" charset="0"/>
              </a:rPr>
              <a:t>Activation Function for BAM</a:t>
            </a:r>
          </a:p>
          <a:p>
            <a:pPr algn="just"/>
            <a:r>
              <a:rPr lang="en-US" altLang="en-US" sz="2000" dirty="0" smtClean="0">
                <a:cs typeface="Times New Roman" pitchFamily="18" charset="0"/>
              </a:rPr>
              <a:t>The Activation Function is based on whether the input target vector pairs used are binary or bipolar.</a:t>
            </a:r>
          </a:p>
          <a:p>
            <a:pPr algn="just"/>
            <a:r>
              <a:rPr lang="en-US" altLang="en-US" sz="2000" dirty="0" smtClean="0">
                <a:cs typeface="Times New Roman" pitchFamily="18" charset="0"/>
              </a:rPr>
              <a:t>The Activation function for Y layer with binary input vectors is </a:t>
            </a:r>
          </a:p>
          <a:p>
            <a:pPr algn="just"/>
            <a:endParaRPr lang="en-US" altLang="en-US" sz="2000" dirty="0" smtClean="0">
              <a:latin typeface="Times New Roman" pitchFamily="18" charset="0"/>
              <a:cs typeface="Times New Roman" pitchFamily="18" charset="0"/>
            </a:endParaRPr>
          </a:p>
          <a:p>
            <a:pPr marL="0" indent="0" algn="just">
              <a:buNone/>
            </a:pPr>
            <a:r>
              <a:rPr lang="en-US" altLang="en-US" sz="2000" dirty="0" smtClean="0">
                <a:latin typeface="Times New Roman" pitchFamily="18" charset="0"/>
                <a:cs typeface="Times New Roman" pitchFamily="18" charset="0"/>
              </a:rPr>
              <a:t> </a:t>
            </a:r>
          </a:p>
          <a:p>
            <a:pPr algn="just"/>
            <a:r>
              <a:rPr lang="en-US" altLang="en-US" sz="2000" dirty="0" smtClean="0">
                <a:cs typeface="Times New Roman" pitchFamily="18" charset="0"/>
              </a:rPr>
              <a:t>with bipolar input vector is </a:t>
            </a:r>
          </a:p>
          <a:p>
            <a:pPr algn="just"/>
            <a:endParaRPr lang="en-US" altLang="en-US" sz="2000" dirty="0" smtClean="0">
              <a:latin typeface="Times New Roman" pitchFamily="18" charset="0"/>
              <a:cs typeface="Times New Roman" pitchFamily="18" charset="0"/>
            </a:endParaRPr>
          </a:p>
          <a:p>
            <a:pPr algn="just"/>
            <a:endParaRPr lang="en-US" altLang="en-US" sz="2000" dirty="0" smtClean="0">
              <a:cs typeface="Times New Roman" pitchFamily="18" charset="0"/>
            </a:endParaRPr>
          </a:p>
          <a:p>
            <a:pPr algn="just"/>
            <a:r>
              <a:rPr lang="en-US" altLang="en-US" sz="2000" dirty="0" smtClean="0">
                <a:cs typeface="Times New Roman" pitchFamily="18" charset="0"/>
              </a:rPr>
              <a:t>The activation function for the X layer with binary input vector is </a:t>
            </a:r>
            <a:r>
              <a:rPr lang="en-US" altLang="en-US" sz="2000" dirty="0" smtClean="0">
                <a:latin typeface="Times New Roman" pitchFamily="18" charset="0"/>
                <a:cs typeface="Times New Roman" pitchFamily="18" charset="0"/>
              </a:rPr>
              <a:t> </a:t>
            </a:r>
          </a:p>
          <a:p>
            <a:pPr marL="0" indent="0" algn="just">
              <a:buNone/>
            </a:pPr>
            <a:endParaRPr lang="en-US" altLang="en-US" sz="2000" dirty="0" smtClean="0">
              <a:latin typeface="Times New Roman" pitchFamily="18" charset="0"/>
              <a:cs typeface="Times New Roman" pitchFamily="18" charset="0"/>
            </a:endParaRPr>
          </a:p>
          <a:p>
            <a:pPr algn="just"/>
            <a:endParaRPr lang="en-US" altLang="en-US" sz="2000" dirty="0" smtClean="0">
              <a:latin typeface="Times New Roman" pitchFamily="18" charset="0"/>
              <a:cs typeface="Times New Roman" pitchFamily="18" charset="0"/>
            </a:endParaRPr>
          </a:p>
          <a:p>
            <a:pPr algn="just"/>
            <a:r>
              <a:rPr lang="en-US" altLang="en-US" sz="2000" dirty="0" smtClean="0">
                <a:cs typeface="Times New Roman" pitchFamily="18" charset="0"/>
              </a:rPr>
              <a:t>With bipolar input vector is </a:t>
            </a:r>
          </a:p>
          <a:p>
            <a:pPr marL="0" indent="0" algn="just">
              <a:buNone/>
            </a:pPr>
            <a:endParaRPr lang="en-US" altLang="en-US" sz="2000" dirty="0" smtClean="0">
              <a:cs typeface="Times New Roman" pitchFamily="18" charset="0"/>
            </a:endParaRPr>
          </a:p>
          <a:p>
            <a:pPr algn="just"/>
            <a:endParaRPr lang="en-US" altLang="en-US" sz="2000" dirty="0" smtClean="0">
              <a:cs typeface="Times New Roman" pitchFamily="18" charset="0"/>
            </a:endParaRPr>
          </a:p>
          <a:p>
            <a:pPr algn="just"/>
            <a:endParaRPr lang="en-US" altLang="en-US" sz="2000" dirty="0" smtClean="0">
              <a:cs typeface="Times New Roman" pitchFamily="18" charset="0"/>
            </a:endParaRPr>
          </a:p>
          <a:p>
            <a:pPr algn="just"/>
            <a:r>
              <a:rPr lang="en-US" altLang="en-US" sz="2000" dirty="0" smtClean="0">
                <a:cs typeface="Times New Roman" pitchFamily="18" charset="0"/>
              </a:rPr>
              <a:t>If threshold value is equal to the net input, then the previous output value is calculated is left as the activation of that unit. Signals are sent only from one layer to the other and not in both directions.</a:t>
            </a:r>
          </a:p>
          <a:p>
            <a:pPr algn="just"/>
            <a:endParaRPr lang="en-US" altLang="en-US" sz="2000" dirty="0" smtClean="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19</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5249" y="1628800"/>
            <a:ext cx="1728192"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6880" y="2492896"/>
            <a:ext cx="1728192"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8037" y="3501008"/>
            <a:ext cx="1728192" cy="72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8037" y="4483422"/>
            <a:ext cx="1760587" cy="74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21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sz="quarter" idx="1"/>
          </p:nvPr>
        </p:nvSpPr>
        <p:spPr/>
        <p:txBody>
          <a:bodyPr/>
          <a:lstStyle/>
          <a:p>
            <a:r>
              <a:rPr lang="en-US" b="1" dirty="0"/>
              <a:t>Different Neural Networks </a:t>
            </a:r>
            <a:r>
              <a:rPr lang="en-US" dirty="0"/>
              <a:t>	</a:t>
            </a:r>
            <a:r>
              <a:rPr lang="en-US" b="1" dirty="0"/>
              <a:t>10 </a:t>
            </a:r>
            <a:r>
              <a:rPr lang="en-US" dirty="0"/>
              <a:t>	</a:t>
            </a:r>
            <a:r>
              <a:rPr lang="en-US" b="1" dirty="0"/>
              <a:t>CO2, CO3 </a:t>
            </a:r>
            <a:r>
              <a:rPr lang="en-US" dirty="0"/>
              <a:t>	</a:t>
            </a:r>
          </a:p>
          <a:p>
            <a:r>
              <a:rPr lang="en-US" b="1" dirty="0"/>
              <a:t>3.1 </a:t>
            </a:r>
            <a:r>
              <a:rPr lang="en-US" dirty="0"/>
              <a:t>	Associative memory network – Basic Concepts, Types- Auto, </a:t>
            </a:r>
            <a:r>
              <a:rPr lang="en-US" dirty="0" err="1"/>
              <a:t>Hetro</a:t>
            </a:r>
            <a:r>
              <a:rPr lang="en-US" dirty="0"/>
              <a:t>, Bidirectional (Discrete and continuous), Testing 	</a:t>
            </a:r>
          </a:p>
          <a:p>
            <a:r>
              <a:rPr lang="en-US" b="1" dirty="0"/>
              <a:t>3.2 </a:t>
            </a:r>
            <a:r>
              <a:rPr lang="en-US" dirty="0"/>
              <a:t>	Hopfield – Discrete, continuous, Counter propagation network, ART, SOFM, Recurrent Network 	</a:t>
            </a:r>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59101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562074"/>
          </a:xfrm>
        </p:spPr>
        <p:txBody>
          <a:bodyPr>
            <a:normAutofit/>
          </a:bodyPr>
          <a:lstStyle/>
          <a:p>
            <a:pPr algn="l"/>
            <a:r>
              <a:rPr lang="en-US" altLang="en-US" sz="2800" i="1" dirty="0">
                <a:solidFill>
                  <a:srgbClr val="0070C0"/>
                </a:solidFill>
                <a:latin typeface="+mn-lt"/>
              </a:rPr>
              <a:t>Testing algorithm for discrete </a:t>
            </a:r>
            <a:r>
              <a:rPr lang="en-US" altLang="en-US" sz="2800" i="1" dirty="0" smtClean="0">
                <a:solidFill>
                  <a:srgbClr val="0070C0"/>
                </a:solidFill>
                <a:latin typeface="+mn-lt"/>
              </a:rPr>
              <a:t>BAM</a:t>
            </a:r>
            <a:endParaRPr lang="en-IN" sz="2800" i="1" dirty="0">
              <a:solidFill>
                <a:srgbClr val="0070C0"/>
              </a:solidFill>
              <a:latin typeface="+mn-lt"/>
            </a:endParaRPr>
          </a:p>
        </p:txBody>
      </p:sp>
      <p:sp>
        <p:nvSpPr>
          <p:cNvPr id="4" name="Content Placeholder 2"/>
          <p:cNvSpPr>
            <a:spLocks noGrp="1"/>
          </p:cNvSpPr>
          <p:nvPr>
            <p:ph sz="quarter" idx="1"/>
          </p:nvPr>
        </p:nvSpPr>
        <p:spPr>
          <a:xfrm>
            <a:off x="457200" y="908050"/>
            <a:ext cx="8229600" cy="5761310"/>
          </a:xfrm>
        </p:spPr>
        <p:txBody>
          <a:bodyPr>
            <a:noAutofit/>
          </a:bodyPr>
          <a:lstStyle/>
          <a:p>
            <a:pPr algn="just">
              <a:defRPr/>
            </a:pPr>
            <a:endParaRPr lang="en-US" sz="2000" dirty="0" smtClean="0">
              <a:cs typeface="Times New Roman" pitchFamily="18" charset="0"/>
            </a:endParaRPr>
          </a:p>
          <a:p>
            <a:pPr algn="just">
              <a:defRPr/>
            </a:pPr>
            <a:r>
              <a:rPr lang="en-US" sz="2000" dirty="0" smtClean="0">
                <a:cs typeface="Times New Roman" pitchFamily="18" charset="0"/>
              </a:rPr>
              <a:t>Test the noisy patterns entering into the network.</a:t>
            </a:r>
          </a:p>
          <a:p>
            <a:pPr algn="just">
              <a:defRPr/>
            </a:pPr>
            <a:r>
              <a:rPr lang="en-US" sz="2000" dirty="0" smtClean="0">
                <a:cs typeface="Times New Roman" pitchFamily="18" charset="0"/>
              </a:rPr>
              <a:t>Testing algorithm for the net is as follows:</a:t>
            </a:r>
          </a:p>
          <a:p>
            <a:pPr algn="just">
              <a:defRPr/>
            </a:pPr>
            <a:r>
              <a:rPr lang="en-US" sz="2000" dirty="0" smtClean="0">
                <a:cs typeface="Times New Roman" pitchFamily="18" charset="0"/>
              </a:rPr>
              <a:t>Step 0: Initialize the weights to store </a:t>
            </a:r>
            <a:r>
              <a:rPr lang="el-GR" sz="2000" dirty="0" smtClean="0">
                <a:cs typeface="Times New Roman" pitchFamily="18" charset="0"/>
              </a:rPr>
              <a:t>ρ</a:t>
            </a:r>
            <a:r>
              <a:rPr lang="en-US" sz="2000" dirty="0" smtClean="0">
                <a:cs typeface="Times New Roman" pitchFamily="18" charset="0"/>
              </a:rPr>
              <a:t> vectors. Also initialize all the activations to zero.</a:t>
            </a:r>
          </a:p>
          <a:p>
            <a:pPr algn="just">
              <a:defRPr/>
            </a:pPr>
            <a:r>
              <a:rPr lang="en-US" sz="2000" dirty="0" smtClean="0">
                <a:cs typeface="Times New Roman" pitchFamily="18" charset="0"/>
              </a:rPr>
              <a:t>Step 1:Perform steps 2-6 for each testing input.</a:t>
            </a:r>
          </a:p>
          <a:p>
            <a:pPr algn="just">
              <a:defRPr/>
            </a:pPr>
            <a:r>
              <a:rPr lang="en-US" sz="2000" dirty="0" smtClean="0">
                <a:cs typeface="Times New Roman" pitchFamily="18" charset="0"/>
              </a:rPr>
              <a:t>Step 2: Set the Activation of X layer to current input patterns, presenting the input </a:t>
            </a:r>
            <a:r>
              <a:rPr lang="en-US" sz="2000" i="1" dirty="0" smtClean="0">
                <a:cs typeface="Times New Roman" pitchFamily="18" charset="0"/>
              </a:rPr>
              <a:t>x </a:t>
            </a:r>
            <a:r>
              <a:rPr lang="en-US" sz="2000" dirty="0" smtClean="0">
                <a:cs typeface="Times New Roman" pitchFamily="18" charset="0"/>
              </a:rPr>
              <a:t>to X layer and presenting the input pattern </a:t>
            </a:r>
            <a:r>
              <a:rPr lang="en-US" sz="2000" i="1" dirty="0" smtClean="0">
                <a:cs typeface="Times New Roman" pitchFamily="18" charset="0"/>
              </a:rPr>
              <a:t>y </a:t>
            </a:r>
            <a:r>
              <a:rPr lang="en-US" sz="2000" dirty="0" smtClean="0">
                <a:cs typeface="Times New Roman" pitchFamily="18" charset="0"/>
              </a:rPr>
              <a:t>to Y layer. It is bidirectional memory.</a:t>
            </a:r>
          </a:p>
          <a:p>
            <a:pPr algn="just">
              <a:defRPr/>
            </a:pPr>
            <a:r>
              <a:rPr lang="en-US" sz="2000" dirty="0" smtClean="0">
                <a:cs typeface="Times New Roman" pitchFamily="18" charset="0"/>
              </a:rPr>
              <a:t>Step 3: Perform steps 4-6 when the activations are not converged.</a:t>
            </a:r>
          </a:p>
          <a:p>
            <a:pPr algn="just">
              <a:defRPr/>
            </a:pPr>
            <a:r>
              <a:rPr lang="en-US" sz="2000" dirty="0" smtClean="0">
                <a:cs typeface="Times New Roman" pitchFamily="18" charset="0"/>
              </a:rPr>
              <a:t>Step 4: Update the activation of units in Y layer. Calculate the net input.</a:t>
            </a:r>
          </a:p>
          <a:p>
            <a:pPr algn="just">
              <a:defRPr/>
            </a:pPr>
            <a:endParaRPr lang="en-US" sz="2000" dirty="0" smtClean="0">
              <a:cs typeface="Times New Roman" pitchFamily="18" charset="0"/>
            </a:endParaRPr>
          </a:p>
          <a:p>
            <a:pPr marL="457200" lvl="1" indent="0" algn="just">
              <a:buNone/>
              <a:defRPr/>
            </a:pPr>
            <a:endParaRPr lang="en-US" sz="2000" dirty="0" smtClean="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20</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5013176"/>
            <a:ext cx="1584176" cy="69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24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08720"/>
            <a:ext cx="8229600" cy="5217443"/>
          </a:xfrm>
        </p:spPr>
        <p:txBody>
          <a:bodyPr/>
          <a:lstStyle/>
          <a:p>
            <a:pPr lvl="1" algn="just">
              <a:defRPr/>
            </a:pPr>
            <a:r>
              <a:rPr lang="en-US" sz="2000" dirty="0">
                <a:cs typeface="Times New Roman" pitchFamily="18" charset="0"/>
              </a:rPr>
              <a:t>Applying the Activation, we get </a:t>
            </a:r>
            <a:r>
              <a:rPr lang="en-US" sz="2000" dirty="0" err="1">
                <a:cs typeface="Times New Roman" pitchFamily="18" charset="0"/>
              </a:rPr>
              <a:t>yj</a:t>
            </a:r>
            <a:r>
              <a:rPr lang="en-US" sz="2000" dirty="0">
                <a:cs typeface="Times New Roman" pitchFamily="18" charset="0"/>
              </a:rPr>
              <a:t>=f(</a:t>
            </a:r>
            <a:r>
              <a:rPr lang="en-US" sz="2000" dirty="0" err="1">
                <a:cs typeface="Times New Roman" pitchFamily="18" charset="0"/>
              </a:rPr>
              <a:t>yinj</a:t>
            </a:r>
            <a:r>
              <a:rPr lang="en-US" sz="2000" dirty="0">
                <a:cs typeface="Times New Roman" pitchFamily="18" charset="0"/>
              </a:rPr>
              <a:t>).</a:t>
            </a:r>
          </a:p>
          <a:p>
            <a:pPr lvl="1" algn="just">
              <a:defRPr/>
            </a:pPr>
            <a:r>
              <a:rPr lang="en-US" sz="2000" dirty="0">
                <a:cs typeface="Times New Roman" pitchFamily="18" charset="0"/>
              </a:rPr>
              <a:t>Send this signal to X layer.</a:t>
            </a:r>
          </a:p>
          <a:p>
            <a:pPr algn="just">
              <a:defRPr/>
            </a:pPr>
            <a:r>
              <a:rPr lang="en-US" sz="2000" dirty="0">
                <a:cs typeface="Times New Roman" pitchFamily="18" charset="0"/>
              </a:rPr>
              <a:t>Step 5: Update the activation of units in X layer.</a:t>
            </a:r>
          </a:p>
          <a:p>
            <a:pPr lvl="1" algn="just">
              <a:defRPr/>
            </a:pPr>
            <a:r>
              <a:rPr lang="en-US" sz="2000" dirty="0">
                <a:cs typeface="Times New Roman" pitchFamily="18" charset="0"/>
              </a:rPr>
              <a:t>Calculate the net input </a:t>
            </a:r>
          </a:p>
          <a:p>
            <a:pPr marL="457200" lvl="1" indent="0" algn="just">
              <a:buNone/>
              <a:defRPr/>
            </a:pPr>
            <a:endParaRPr lang="en-US" sz="2000" dirty="0">
              <a:cs typeface="Times New Roman" pitchFamily="18" charset="0"/>
            </a:endParaRPr>
          </a:p>
          <a:p>
            <a:pPr lvl="1" algn="just">
              <a:defRPr/>
            </a:pPr>
            <a:endParaRPr lang="en-US" sz="2000" dirty="0" smtClean="0">
              <a:cs typeface="Times New Roman" pitchFamily="18" charset="0"/>
            </a:endParaRPr>
          </a:p>
          <a:p>
            <a:pPr lvl="1" algn="just">
              <a:defRPr/>
            </a:pPr>
            <a:endParaRPr lang="en-US" sz="2000" dirty="0" smtClean="0">
              <a:cs typeface="Times New Roman" pitchFamily="18" charset="0"/>
            </a:endParaRPr>
          </a:p>
          <a:p>
            <a:pPr lvl="1" algn="just">
              <a:defRPr/>
            </a:pPr>
            <a:r>
              <a:rPr lang="en-US" sz="2000" dirty="0" smtClean="0">
                <a:cs typeface="Times New Roman" pitchFamily="18" charset="0"/>
              </a:rPr>
              <a:t>Applying </a:t>
            </a:r>
            <a:r>
              <a:rPr lang="en-US" sz="2000" dirty="0">
                <a:cs typeface="Times New Roman" pitchFamily="18" charset="0"/>
              </a:rPr>
              <a:t>the activation over the net input</a:t>
            </a:r>
          </a:p>
          <a:p>
            <a:pPr lvl="2" algn="just">
              <a:defRPr/>
            </a:pPr>
            <a:r>
              <a:rPr lang="en-US" sz="2000" dirty="0">
                <a:cs typeface="Times New Roman" pitchFamily="18" charset="0"/>
              </a:rPr>
              <a:t>xi=f(</a:t>
            </a:r>
            <a:r>
              <a:rPr lang="en-US" sz="2000" dirty="0" err="1">
                <a:cs typeface="Times New Roman" pitchFamily="18" charset="0"/>
              </a:rPr>
              <a:t>xini</a:t>
            </a:r>
            <a:r>
              <a:rPr lang="en-US" sz="2000" dirty="0">
                <a:cs typeface="Times New Roman" pitchFamily="18" charset="0"/>
              </a:rPr>
              <a:t>)</a:t>
            </a:r>
          </a:p>
          <a:p>
            <a:pPr lvl="2" algn="just">
              <a:defRPr/>
            </a:pPr>
            <a:r>
              <a:rPr lang="en-US" sz="2000" dirty="0">
                <a:cs typeface="Times New Roman" pitchFamily="18" charset="0"/>
              </a:rPr>
              <a:t>Send this signal to Y layer.</a:t>
            </a:r>
          </a:p>
          <a:p>
            <a:pPr algn="just">
              <a:defRPr/>
            </a:pPr>
            <a:r>
              <a:rPr lang="en-US" sz="2000" dirty="0">
                <a:cs typeface="Times New Roman" pitchFamily="18" charset="0"/>
              </a:rPr>
              <a:t>Step 6: Test for convergence of the net. The convergence occurs if the activation vectors </a:t>
            </a:r>
            <a:r>
              <a:rPr lang="en-US" sz="2000" i="1" dirty="0">
                <a:cs typeface="Times New Roman" pitchFamily="18" charset="0"/>
              </a:rPr>
              <a:t>x </a:t>
            </a:r>
            <a:r>
              <a:rPr lang="en-US" sz="2000" dirty="0">
                <a:cs typeface="Times New Roman" pitchFamily="18" charset="0"/>
              </a:rPr>
              <a:t>and </a:t>
            </a:r>
            <a:r>
              <a:rPr lang="en-US" sz="2000" i="1" dirty="0">
                <a:cs typeface="Times New Roman" pitchFamily="18" charset="0"/>
              </a:rPr>
              <a:t>y </a:t>
            </a:r>
            <a:r>
              <a:rPr lang="en-US" sz="2000" dirty="0">
                <a:cs typeface="Times New Roman" pitchFamily="18" charset="0"/>
              </a:rPr>
              <a:t>reach equilibrium. If this occurs, then stop, else continue.</a:t>
            </a:r>
          </a:p>
          <a:p>
            <a:pPr marL="0" indent="0" algn="just">
              <a:buNone/>
              <a:defRPr/>
            </a:pPr>
            <a:endParaRPr lang="en-US" sz="2000" dirty="0">
              <a:cs typeface="Times New Roman" pitchFamily="18" charset="0"/>
            </a:endParaRPr>
          </a:p>
          <a:p>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21</a:t>
            </a:fld>
            <a:endParaRPr lang="en-US"/>
          </a:p>
        </p:txBody>
      </p:sp>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52265" y="2564904"/>
            <a:ext cx="1584175" cy="72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6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altLang="en-US" sz="3200" i="1" dirty="0" smtClean="0">
                <a:solidFill>
                  <a:srgbClr val="0070C0"/>
                </a:solidFill>
                <a:latin typeface="+mn-lt"/>
                <a:cs typeface="Times New Roman" pitchFamily="18" charset="0"/>
              </a:rPr>
              <a:t>Continuous </a:t>
            </a:r>
            <a:r>
              <a:rPr lang="en-US" altLang="en-US" sz="3200" i="1" dirty="0">
                <a:solidFill>
                  <a:srgbClr val="0070C0"/>
                </a:solidFill>
                <a:latin typeface="+mn-lt"/>
                <a:cs typeface="Times New Roman" pitchFamily="18" charset="0"/>
              </a:rPr>
              <a:t>BAM</a:t>
            </a:r>
            <a:endParaRPr lang="en-IN" sz="3200" i="1" dirty="0">
              <a:solidFill>
                <a:srgbClr val="0070C0"/>
              </a:solidFill>
              <a:latin typeface="+mn-lt"/>
            </a:endParaRPr>
          </a:p>
        </p:txBody>
      </p:sp>
      <p:sp>
        <p:nvSpPr>
          <p:cNvPr id="4" name="Content Placeholder 2"/>
          <p:cNvSpPr>
            <a:spLocks noGrp="1"/>
          </p:cNvSpPr>
          <p:nvPr>
            <p:ph sz="quarter" idx="1"/>
          </p:nvPr>
        </p:nvSpPr>
        <p:spPr>
          <a:xfrm>
            <a:off x="457200" y="908720"/>
            <a:ext cx="8229600" cy="5616623"/>
          </a:xfrm>
        </p:spPr>
        <p:txBody>
          <a:bodyPr>
            <a:normAutofit/>
          </a:bodyPr>
          <a:lstStyle/>
          <a:p>
            <a:pPr algn="just">
              <a:defRPr/>
            </a:pPr>
            <a:r>
              <a:rPr lang="en-US" sz="2000" dirty="0" smtClean="0">
                <a:cs typeface="Times New Roman" pitchFamily="18" charset="0"/>
              </a:rPr>
              <a:t>It uses logistic Sigmoid function as the activation functions for all units.</a:t>
            </a:r>
          </a:p>
          <a:p>
            <a:pPr algn="just">
              <a:defRPr/>
            </a:pPr>
            <a:r>
              <a:rPr lang="en-US" sz="2000" dirty="0" smtClean="0">
                <a:cs typeface="Times New Roman" pitchFamily="18" charset="0"/>
              </a:rPr>
              <a:t>It may be binary sigmoid or bipolar sigmoid.</a:t>
            </a:r>
          </a:p>
          <a:p>
            <a:pPr algn="just">
              <a:defRPr/>
            </a:pPr>
            <a:r>
              <a:rPr lang="en-US" sz="2000" dirty="0" smtClean="0">
                <a:cs typeface="Times New Roman" pitchFamily="18" charset="0"/>
              </a:rPr>
              <a:t>Bipolar sigmoid function with high gain, converge to vector state and acts like DBAM.</a:t>
            </a:r>
          </a:p>
          <a:p>
            <a:pPr algn="just">
              <a:defRPr/>
            </a:pPr>
            <a:r>
              <a:rPr lang="en-US" sz="2000" dirty="0" smtClean="0">
                <a:cs typeface="Times New Roman" pitchFamily="18" charset="0"/>
              </a:rPr>
              <a:t>If the input vectors are binary, s(</a:t>
            </a:r>
            <a:r>
              <a:rPr lang="el-GR" sz="2000" dirty="0" smtClean="0">
                <a:cs typeface="Times New Roman" pitchFamily="18" charset="0"/>
              </a:rPr>
              <a:t>ρ</a:t>
            </a:r>
            <a:r>
              <a:rPr lang="en-US" sz="2000" dirty="0" smtClean="0">
                <a:cs typeface="Times New Roman" pitchFamily="18" charset="0"/>
              </a:rPr>
              <a:t>), t(</a:t>
            </a:r>
            <a:r>
              <a:rPr lang="el-GR" sz="2000" dirty="0" smtClean="0">
                <a:cs typeface="Times New Roman" pitchFamily="18" charset="0"/>
              </a:rPr>
              <a:t>ρ</a:t>
            </a:r>
            <a:r>
              <a:rPr lang="en-US" sz="2000" dirty="0" smtClean="0">
                <a:cs typeface="Times New Roman" pitchFamily="18" charset="0"/>
              </a:rPr>
              <a:t>), the weights are determined using the formula                                </a:t>
            </a:r>
          </a:p>
          <a:p>
            <a:pPr marL="0" indent="0" algn="just">
              <a:buNone/>
              <a:defRPr/>
            </a:pPr>
            <a:r>
              <a:rPr lang="en-US" sz="2000" dirty="0" smtClean="0">
                <a:cs typeface="Times New Roman" pitchFamily="18" charset="0"/>
              </a:rPr>
              <a:t>       		w</a:t>
            </a:r>
            <a:r>
              <a:rPr lang="en-US" sz="2000" baseline="-25000" dirty="0" smtClean="0">
                <a:cs typeface="Times New Roman" pitchFamily="18" charset="0"/>
              </a:rPr>
              <a:t>ij</a:t>
            </a:r>
            <a:r>
              <a:rPr lang="en-US" sz="2000" dirty="0" smtClean="0">
                <a:cs typeface="Times New Roman" pitchFamily="18" charset="0"/>
              </a:rPr>
              <a:t>= </a:t>
            </a:r>
          </a:p>
          <a:p>
            <a:pPr algn="just">
              <a:defRPr/>
            </a:pPr>
            <a:r>
              <a:rPr lang="en-US" sz="2000" dirty="0" smtClean="0">
                <a:cs typeface="Times New Roman" pitchFamily="18" charset="0"/>
              </a:rPr>
              <a:t>If a binary logistic function is used, then the activation function is </a:t>
            </a:r>
          </a:p>
          <a:p>
            <a:pPr algn="just">
              <a:defRPr/>
            </a:pPr>
            <a:endParaRPr lang="en-US" sz="2000" dirty="0" smtClean="0">
              <a:cs typeface="Times New Roman" pitchFamily="18" charset="0"/>
            </a:endParaRPr>
          </a:p>
          <a:p>
            <a:pPr algn="just">
              <a:defRPr/>
            </a:pPr>
            <a:endParaRPr lang="en-US" sz="2000" dirty="0" smtClean="0">
              <a:cs typeface="Times New Roman" pitchFamily="18" charset="0"/>
            </a:endParaRPr>
          </a:p>
          <a:p>
            <a:pPr algn="just">
              <a:defRPr/>
            </a:pPr>
            <a:r>
              <a:rPr lang="en-US" sz="2000" dirty="0" smtClean="0">
                <a:cs typeface="Times New Roman" pitchFamily="18" charset="0"/>
              </a:rPr>
              <a:t>If the activation function is bipolar logistic function then,</a:t>
            </a:r>
          </a:p>
          <a:p>
            <a:pPr algn="just">
              <a:defRPr/>
            </a:pPr>
            <a:endParaRPr lang="en-US" sz="2000" dirty="0" smtClean="0">
              <a:cs typeface="Times New Roman" pitchFamily="18" charset="0"/>
            </a:endParaRPr>
          </a:p>
          <a:p>
            <a:pPr marL="0" indent="0" algn="just">
              <a:buNone/>
              <a:defRPr/>
            </a:pPr>
            <a:endParaRPr lang="en-US" sz="2000" dirty="0" smtClean="0">
              <a:cs typeface="Times New Roman" pitchFamily="18" charset="0"/>
            </a:endParaRPr>
          </a:p>
          <a:p>
            <a:pPr algn="just">
              <a:defRPr/>
            </a:pPr>
            <a:r>
              <a:rPr lang="en-US" sz="2000" dirty="0" smtClean="0">
                <a:cs typeface="Times New Roman" pitchFamily="18" charset="0"/>
              </a:rPr>
              <a:t>Net input calculated with bias is included</a:t>
            </a:r>
          </a:p>
          <a:p>
            <a:pPr algn="just">
              <a:defRPr/>
            </a:pPr>
            <a:endParaRPr lang="en-US" sz="2000" dirty="0" smtClean="0">
              <a:cs typeface="Times New Roman" pitchFamily="18" charset="0"/>
            </a:endParaRPr>
          </a:p>
          <a:p>
            <a:pPr algn="just">
              <a:defRPr/>
            </a:pPr>
            <a:endParaRPr lang="en-US" sz="2000" dirty="0" smtClean="0">
              <a:cs typeface="Times New Roman" pitchFamily="18" charset="0"/>
            </a:endParaRPr>
          </a:p>
          <a:p>
            <a:pPr lvl="4" algn="just">
              <a:buFont typeface="Arial" charset="0"/>
              <a:buNone/>
              <a:defRPr/>
            </a:pPr>
            <a:endParaRPr lang="en-US" dirty="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22</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04418" y="3279452"/>
            <a:ext cx="2232248" cy="62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4908" y="4221088"/>
            <a:ext cx="194421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1840" y="5232228"/>
            <a:ext cx="2612132" cy="7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5958365"/>
            <a:ext cx="1944216" cy="64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41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3200" i="1" dirty="0">
                <a:solidFill>
                  <a:srgbClr val="0070C0"/>
                </a:solidFill>
                <a:latin typeface="+mn-lt"/>
              </a:rPr>
              <a:t>Analysis of hamming distance, energy function and storage capacity</a:t>
            </a:r>
            <a:endParaRPr lang="en-IN" sz="3200" i="1" dirty="0">
              <a:solidFill>
                <a:srgbClr val="0070C0"/>
              </a:solidFill>
              <a:latin typeface="+mn-lt"/>
            </a:endParaRPr>
          </a:p>
        </p:txBody>
      </p:sp>
      <p:sp>
        <p:nvSpPr>
          <p:cNvPr id="3" name="Content Placeholder 2"/>
          <p:cNvSpPr>
            <a:spLocks noGrp="1"/>
          </p:cNvSpPr>
          <p:nvPr>
            <p:ph sz="quarter" idx="1"/>
          </p:nvPr>
        </p:nvSpPr>
        <p:spPr/>
        <p:txBody>
          <a:bodyPr>
            <a:normAutofit/>
          </a:bodyPr>
          <a:lstStyle/>
          <a:p>
            <a:r>
              <a:rPr lang="en-IN" sz="2400" dirty="0" smtClean="0"/>
              <a:t>The hamming distance is defined as the number of mismatched components of two given bipolar or binary vectors.</a:t>
            </a:r>
          </a:p>
          <a:p>
            <a:r>
              <a:rPr lang="en-IN" sz="2400" dirty="0" smtClean="0"/>
              <a:t>It is denoted as H[x , x’].</a:t>
            </a:r>
          </a:p>
          <a:p>
            <a:r>
              <a:rPr lang="en-IN" sz="2400" dirty="0" smtClean="0"/>
              <a:t>The average hamming distance between the vectors is (1/n)H[x , x’], where ‘n’ is the number of components in each vector.</a:t>
            </a:r>
          </a:p>
          <a:p>
            <a:r>
              <a:rPr lang="en-IN" sz="2400" dirty="0" smtClean="0"/>
              <a:t>Consider the vectors, x = [1 0 1 0 1 1 0], x’ = [1 1 1 1 0 0 1]</a:t>
            </a:r>
          </a:p>
          <a:p>
            <a:r>
              <a:rPr lang="en-IN" sz="2400" dirty="0" smtClean="0"/>
              <a:t>Hamming distance between these two given vectors is equal to 5. the average hamming distance is 5/7</a:t>
            </a:r>
            <a:endParaRPr lang="en-IN" sz="24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549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476672"/>
                <a:ext cx="8229600" cy="5649491"/>
              </a:xfrm>
            </p:spPr>
            <p:txBody>
              <a:bodyPr>
                <a:normAutofit/>
              </a:bodyPr>
              <a:lstStyle/>
              <a:p>
                <a:r>
                  <a:rPr lang="en-IN" sz="2000" dirty="0" smtClean="0"/>
                  <a:t>Stability analysis of BAM is based on the definition of Lyapunov function (energy function).</a:t>
                </a:r>
              </a:p>
              <a:p>
                <a:r>
                  <a:rPr lang="en-IN" sz="2000" dirty="0" smtClean="0"/>
                  <a:t>Consider that there are p vectors association pairs to be stored in a BAM; {(</a:t>
                </a:r>
                <a:r>
                  <a:rPr lang="en-IN" sz="2000" i="1" dirty="0" smtClean="0"/>
                  <a:t>x</a:t>
                </a:r>
                <a:r>
                  <a:rPr lang="en-IN" sz="2000" i="1" baseline="30000" dirty="0" smtClean="0"/>
                  <a:t>1</a:t>
                </a:r>
                <a:r>
                  <a:rPr lang="en-IN" sz="2000" i="1" dirty="0" smtClean="0"/>
                  <a:t> , y</a:t>
                </a:r>
                <a:r>
                  <a:rPr lang="en-IN" sz="2000" i="1" baseline="30000" dirty="0" smtClean="0"/>
                  <a:t>1</a:t>
                </a:r>
                <a:r>
                  <a:rPr lang="en-IN" sz="2000" i="1" dirty="0" smtClean="0"/>
                  <a:t>), (x</a:t>
                </a:r>
                <a:r>
                  <a:rPr lang="en-IN" sz="2000" i="1" baseline="30000" dirty="0" smtClean="0"/>
                  <a:t>2</a:t>
                </a:r>
                <a:r>
                  <a:rPr lang="en-IN" sz="2000" i="1" dirty="0" smtClean="0"/>
                  <a:t> </a:t>
                </a:r>
                <a:r>
                  <a:rPr lang="en-IN" sz="2000" i="1" dirty="0"/>
                  <a:t>, </a:t>
                </a:r>
                <a:r>
                  <a:rPr lang="en-IN" sz="2000" i="1" dirty="0" smtClean="0"/>
                  <a:t>y</a:t>
                </a:r>
                <a:r>
                  <a:rPr lang="en-IN" sz="2000" i="1" baseline="30000" dirty="0" smtClean="0"/>
                  <a:t>2</a:t>
                </a:r>
                <a:r>
                  <a:rPr lang="en-IN" sz="2000" i="1" dirty="0" smtClean="0"/>
                  <a:t>)……….</a:t>
                </a:r>
                <a:r>
                  <a:rPr lang="en-IN" sz="2000" i="1" dirty="0"/>
                  <a:t> </a:t>
                </a:r>
                <a:r>
                  <a:rPr lang="en-IN" sz="2000" i="1" dirty="0" smtClean="0"/>
                  <a:t>(</a:t>
                </a:r>
                <a:r>
                  <a:rPr lang="en-IN" sz="2000" i="1" dirty="0" err="1" smtClean="0"/>
                  <a:t>x</a:t>
                </a:r>
                <a:r>
                  <a:rPr lang="en-IN" sz="2000" i="1" baseline="30000" dirty="0" err="1" smtClean="0"/>
                  <a:t>p</a:t>
                </a:r>
                <a:r>
                  <a:rPr lang="en-IN" sz="2000" i="1" dirty="0" smtClean="0"/>
                  <a:t> </a:t>
                </a:r>
                <a:r>
                  <a:rPr lang="en-IN" sz="2000" i="1" dirty="0"/>
                  <a:t>, </a:t>
                </a:r>
                <a:r>
                  <a:rPr lang="en-IN" sz="2000" i="1" dirty="0" err="1" smtClean="0"/>
                  <a:t>y</a:t>
                </a:r>
                <a:r>
                  <a:rPr lang="en-IN" sz="2000" i="1" baseline="30000" dirty="0" err="1" smtClean="0"/>
                  <a:t>p</a:t>
                </a:r>
                <a:r>
                  <a:rPr lang="en-IN" sz="2000" dirty="0" smtClean="0"/>
                  <a:t>)} .</a:t>
                </a:r>
              </a:p>
              <a:p>
                <a:r>
                  <a:rPr lang="en-IN" sz="2000" dirty="0" smtClean="0"/>
                  <a:t>A </a:t>
                </a:r>
                <a:r>
                  <a:rPr lang="en-IN" sz="2000" dirty="0"/>
                  <a:t>L</a:t>
                </a:r>
                <a:r>
                  <a:rPr lang="en-IN" sz="2000" dirty="0" smtClean="0"/>
                  <a:t>yapunov  function must be always bounded and decreasing.</a:t>
                </a:r>
              </a:p>
              <a:p>
                <a:r>
                  <a:rPr lang="en-IN" sz="2000" dirty="0" smtClean="0"/>
                  <a:t>A BAM can be said to bidirectionally stable if the state converges to a stable point, i.e. </a:t>
                </a:r>
                <a:r>
                  <a:rPr lang="en-IN" sz="2000" i="1" dirty="0" err="1" smtClean="0"/>
                  <a:t>y</a:t>
                </a:r>
                <a:r>
                  <a:rPr lang="en-IN" sz="2000" i="1" baseline="30000" dirty="0" err="1" smtClean="0"/>
                  <a:t>k</a:t>
                </a:r>
                <a:r>
                  <a:rPr lang="en-IN" sz="2000" i="1" dirty="0" smtClean="0"/>
                  <a:t> </a:t>
                </a:r>
                <a:r>
                  <a:rPr lang="en-IN" sz="2000" dirty="0" smtClean="0">
                    <a:sym typeface="Wingdings" panose="05000000000000000000" pitchFamily="2" charset="2"/>
                  </a:rPr>
                  <a:t></a:t>
                </a:r>
                <a:r>
                  <a:rPr lang="en-IN" sz="2000" dirty="0" smtClean="0"/>
                  <a:t> </a:t>
                </a:r>
                <a:r>
                  <a:rPr lang="en-IN" sz="2000" i="1" dirty="0" smtClean="0"/>
                  <a:t>y</a:t>
                </a:r>
                <a:r>
                  <a:rPr lang="en-IN" sz="2000" i="1" baseline="30000" dirty="0" smtClean="0"/>
                  <a:t>k+1</a:t>
                </a:r>
                <a:r>
                  <a:rPr lang="en-IN" sz="2000" i="1" dirty="0" smtClean="0"/>
                  <a:t> </a:t>
                </a:r>
                <a:r>
                  <a:rPr lang="en-IN" sz="2000" dirty="0" smtClean="0">
                    <a:sym typeface="Wingdings" panose="05000000000000000000" pitchFamily="2" charset="2"/>
                  </a:rPr>
                  <a:t></a:t>
                </a:r>
                <a:r>
                  <a:rPr lang="en-IN" sz="2000" dirty="0" smtClean="0"/>
                  <a:t> </a:t>
                </a:r>
                <a:r>
                  <a:rPr lang="en-IN" sz="2000" i="1" dirty="0" smtClean="0"/>
                  <a:t>y</a:t>
                </a:r>
                <a:r>
                  <a:rPr lang="en-IN" sz="2000" i="1" baseline="30000" dirty="0" smtClean="0"/>
                  <a:t>k+2</a:t>
                </a:r>
                <a:r>
                  <a:rPr lang="en-IN" sz="2000" i="1" dirty="0" smtClean="0"/>
                  <a:t> and y</a:t>
                </a:r>
                <a:r>
                  <a:rPr lang="en-IN" sz="2000" i="1" baseline="30000" dirty="0" smtClean="0"/>
                  <a:t>k+2</a:t>
                </a:r>
                <a:r>
                  <a:rPr lang="en-IN" sz="2000" i="1" dirty="0" smtClean="0"/>
                  <a:t> = </a:t>
                </a:r>
                <a:r>
                  <a:rPr lang="en-IN" sz="2000" i="1" dirty="0" err="1" smtClean="0"/>
                  <a:t>y</a:t>
                </a:r>
                <a:r>
                  <a:rPr lang="en-IN" sz="2000" i="1" baseline="30000" dirty="0" err="1" smtClean="0"/>
                  <a:t>k</a:t>
                </a:r>
                <a:endParaRPr lang="en-IN" sz="2000" i="1" baseline="30000" dirty="0" smtClean="0"/>
              </a:p>
              <a:p>
                <a:r>
                  <a:rPr lang="en-IN" sz="2000" dirty="0" smtClean="0"/>
                  <a:t>This gives the minimum of the energy function.</a:t>
                </a:r>
              </a:p>
              <a:p>
                <a:r>
                  <a:rPr lang="en-IN" sz="2000" dirty="0" smtClean="0"/>
                  <a:t>The energy function or Lyapunov function of a BAM is defined as</a:t>
                </a:r>
                <a:endParaRPr lang="en-IN" sz="2000" dirty="0"/>
              </a:p>
              <a:p>
                <a:pPr marL="0" indent="0" algn="ctr">
                  <a:buNone/>
                </a:pPr>
                <a:r>
                  <a:rPr lang="en-IN" sz="2000" dirty="0" err="1"/>
                  <a:t>E</a:t>
                </a:r>
                <a:r>
                  <a:rPr lang="en-IN" sz="2000" baseline="-25000" dirty="0" err="1"/>
                  <a:t>f</a:t>
                </a:r>
                <a:r>
                  <a:rPr lang="en-IN" sz="2000" dirty="0"/>
                  <a:t>(x, y) = -0.5 </a:t>
                </a:r>
                <a:r>
                  <a:rPr lang="en-IN" sz="2000" dirty="0" err="1"/>
                  <a:t>x</a:t>
                </a:r>
                <a:r>
                  <a:rPr lang="en-IN" sz="2000" baseline="30000" dirty="0" err="1"/>
                  <a:t>T</a:t>
                </a:r>
                <a:r>
                  <a:rPr lang="en-IN" sz="2000" dirty="0"/>
                  <a:t> </a:t>
                </a:r>
                <a:r>
                  <a:rPr lang="en-IN" sz="2000" dirty="0" err="1"/>
                  <a:t>W</a:t>
                </a:r>
                <a:r>
                  <a:rPr lang="en-IN" sz="2000" baseline="30000" dirty="0" err="1"/>
                  <a:t>T</a:t>
                </a:r>
                <a:r>
                  <a:rPr lang="en-IN" sz="2000" dirty="0" err="1"/>
                  <a:t>y</a:t>
                </a:r>
                <a:r>
                  <a:rPr lang="en-IN" sz="2000" dirty="0"/>
                  <a:t> – 0.5 </a:t>
                </a:r>
                <a:r>
                  <a:rPr lang="en-IN" sz="2000" dirty="0" err="1"/>
                  <a:t>y</a:t>
                </a:r>
                <a:r>
                  <a:rPr lang="en-IN" sz="2000" baseline="30000" dirty="0" err="1"/>
                  <a:t>T</a:t>
                </a:r>
                <a:r>
                  <a:rPr lang="en-IN" sz="2000" dirty="0" err="1"/>
                  <a:t>Wx</a:t>
                </a:r>
                <a:r>
                  <a:rPr lang="en-IN" sz="2000" dirty="0"/>
                  <a:t> =  -</a:t>
                </a:r>
                <a:r>
                  <a:rPr lang="en-IN" sz="2000" dirty="0" err="1" smtClean="0"/>
                  <a:t>y</a:t>
                </a:r>
                <a:r>
                  <a:rPr lang="en-IN" sz="2000" baseline="30000" dirty="0" err="1" smtClean="0"/>
                  <a:t>T</a:t>
                </a:r>
                <a:r>
                  <a:rPr lang="en-IN" sz="2000" dirty="0" err="1" smtClean="0"/>
                  <a:t>Wx</a:t>
                </a:r>
                <a:endParaRPr lang="en-IN" sz="2000" dirty="0" smtClean="0"/>
              </a:p>
              <a:p>
                <a:r>
                  <a:rPr lang="en-IN" sz="2000" dirty="0" smtClean="0"/>
                  <a:t>The change in energy due to the single bit changes in both vectors y and x given as ∆yi and ∆xj can be found as</a:t>
                </a:r>
              </a:p>
              <a:p>
                <a:r>
                  <a:rPr lang="en-IN" sz="2000" dirty="0"/>
                  <a:t>∆</a:t>
                </a:r>
                <a:r>
                  <a:rPr lang="en-IN" sz="2000" dirty="0" err="1"/>
                  <a:t>E</a:t>
                </a:r>
                <a:r>
                  <a:rPr lang="en-IN" sz="2000" baseline="-25000" dirty="0" err="1"/>
                  <a:t>f</a:t>
                </a:r>
                <a:r>
                  <a:rPr lang="en-IN" sz="2000" dirty="0"/>
                  <a:t>(y</a:t>
                </a:r>
                <a:r>
                  <a:rPr lang="en-IN" sz="2000" baseline="-25000" dirty="0"/>
                  <a:t>i</a:t>
                </a:r>
                <a:r>
                  <a:rPr lang="en-IN" sz="2000" dirty="0"/>
                  <a:t>) = </a:t>
                </a:r>
                <a14:m>
                  <m:oMath xmlns:m="http://schemas.openxmlformats.org/officeDocument/2006/math">
                    <m:r>
                      <a:rPr lang="en-IN" sz="2000">
                        <a:latin typeface="Cambria Math"/>
                      </a:rPr>
                      <m:t>𝛻</m:t>
                    </m:r>
                  </m:oMath>
                </a14:m>
                <a:r>
                  <a:rPr lang="en-IN" sz="2000" baseline="-25000" dirty="0" err="1"/>
                  <a:t>y</a:t>
                </a:r>
                <a:r>
                  <a:rPr lang="en-IN" sz="2000" i="1" dirty="0" err="1"/>
                  <a:t>E</a:t>
                </a:r>
                <a:r>
                  <a:rPr lang="en-IN" sz="2000" dirty="0" err="1"/>
                  <a:t>∆y</a:t>
                </a:r>
                <a:r>
                  <a:rPr lang="en-IN" sz="2000" baseline="-25000" dirty="0" err="1"/>
                  <a:t>i</a:t>
                </a:r>
                <a:r>
                  <a:rPr lang="en-IN" sz="2000" dirty="0"/>
                  <a:t> = -</a:t>
                </a:r>
                <a:r>
                  <a:rPr lang="en-IN" sz="2000" dirty="0" err="1"/>
                  <a:t>Wx∆y</a:t>
                </a:r>
                <a:r>
                  <a:rPr lang="en-IN" sz="2000" baseline="-25000" dirty="0" err="1"/>
                  <a:t>i</a:t>
                </a:r>
                <a:r>
                  <a:rPr lang="en-IN" sz="2000" dirty="0"/>
                  <a:t> = - (</a:t>
                </a:r>
                <a14:m>
                  <m:oMath xmlns:m="http://schemas.openxmlformats.org/officeDocument/2006/math">
                    <m:nary>
                      <m:naryPr>
                        <m:chr m:val="∑"/>
                        <m:limLoc m:val="undOvr"/>
                        <m:ctrlPr>
                          <a:rPr lang="en-IN" sz="2000" i="1">
                            <a:latin typeface="Cambria Math"/>
                          </a:rPr>
                        </m:ctrlPr>
                      </m:naryPr>
                      <m:sub>
                        <m:r>
                          <a:rPr lang="en-IN" sz="2000" i="1">
                            <a:latin typeface="Cambria Math"/>
                          </a:rPr>
                          <m:t>𝑗</m:t>
                        </m:r>
                        <m:r>
                          <a:rPr lang="en-IN" sz="2000" i="1">
                            <a:latin typeface="Cambria Math"/>
                          </a:rPr>
                          <m:t>=1</m:t>
                        </m:r>
                      </m:sub>
                      <m:sup>
                        <m:r>
                          <a:rPr lang="en-IN" sz="2000" i="1">
                            <a:latin typeface="Cambria Math"/>
                          </a:rPr>
                          <m:t>𝑚</m:t>
                        </m:r>
                      </m:sup>
                      <m:e>
                        <m:r>
                          <a:rPr lang="en-IN" sz="2000" i="1">
                            <a:latin typeface="Cambria Math"/>
                          </a:rPr>
                          <m:t>𝑥</m:t>
                        </m:r>
                      </m:e>
                    </m:nary>
                  </m:oMath>
                </a14:m>
                <a:r>
                  <a:rPr lang="en-IN" sz="2000" dirty="0" err="1"/>
                  <a:t>jWij</a:t>
                </a:r>
                <a:r>
                  <a:rPr lang="en-IN" sz="2000" dirty="0"/>
                  <a:t>) * ∆y</a:t>
                </a:r>
                <a:r>
                  <a:rPr lang="en-IN" sz="2000" baseline="-25000" dirty="0"/>
                  <a:t>i</a:t>
                </a:r>
                <a:r>
                  <a:rPr lang="en-IN" sz="2000" dirty="0"/>
                  <a:t>,   </a:t>
                </a:r>
                <a:r>
                  <a:rPr lang="en-IN" sz="2000" dirty="0" err="1"/>
                  <a:t>i</a:t>
                </a:r>
                <a:r>
                  <a:rPr lang="en-IN" sz="2000" dirty="0"/>
                  <a:t> = 1 to n</a:t>
                </a:r>
              </a:p>
              <a:p>
                <a:r>
                  <a:rPr lang="en-IN" sz="2000" dirty="0"/>
                  <a:t>∆</a:t>
                </a:r>
                <a:r>
                  <a:rPr lang="en-IN" sz="2000" dirty="0" err="1"/>
                  <a:t>E</a:t>
                </a:r>
                <a:r>
                  <a:rPr lang="en-IN" sz="2000" baseline="-25000" dirty="0" err="1"/>
                  <a:t>f</a:t>
                </a:r>
                <a:r>
                  <a:rPr lang="en-IN" sz="2000" dirty="0"/>
                  <a:t>(x</a:t>
                </a:r>
                <a:r>
                  <a:rPr lang="en-IN" sz="2000" baseline="-25000" dirty="0"/>
                  <a:t>j</a:t>
                </a:r>
                <a:r>
                  <a:rPr lang="en-IN" sz="2000" dirty="0"/>
                  <a:t>) = </a:t>
                </a:r>
                <a14:m>
                  <m:oMath xmlns:m="http://schemas.openxmlformats.org/officeDocument/2006/math">
                    <m:r>
                      <a:rPr lang="en-IN" sz="2000">
                        <a:latin typeface="Cambria Math"/>
                      </a:rPr>
                      <m:t>𝛻</m:t>
                    </m:r>
                  </m:oMath>
                </a14:m>
                <a:r>
                  <a:rPr lang="en-IN" sz="2000" baseline="-25000" dirty="0" err="1"/>
                  <a:t>x</a:t>
                </a:r>
                <a:r>
                  <a:rPr lang="en-IN" sz="2000" i="1" dirty="0" err="1"/>
                  <a:t>E</a:t>
                </a:r>
                <a:r>
                  <a:rPr lang="en-IN" sz="2000" dirty="0" err="1"/>
                  <a:t>∆x</a:t>
                </a:r>
                <a:r>
                  <a:rPr lang="en-IN" sz="2000" baseline="-25000" dirty="0" err="1"/>
                  <a:t>j</a:t>
                </a:r>
                <a:r>
                  <a:rPr lang="en-IN" sz="2000" dirty="0"/>
                  <a:t> = -</a:t>
                </a:r>
                <a:r>
                  <a:rPr lang="en-IN" sz="2000" dirty="0" err="1"/>
                  <a:t>W</a:t>
                </a:r>
                <a:r>
                  <a:rPr lang="en-IN" sz="2000" baseline="30000" dirty="0" err="1"/>
                  <a:t>T</a:t>
                </a:r>
                <a:r>
                  <a:rPr lang="en-IN" sz="2000" dirty="0" err="1"/>
                  <a:t>y∆x</a:t>
                </a:r>
                <a:r>
                  <a:rPr lang="en-IN" sz="2000" baseline="-25000" dirty="0" err="1"/>
                  <a:t>j</a:t>
                </a:r>
                <a:r>
                  <a:rPr lang="en-IN" sz="2000" dirty="0"/>
                  <a:t> = - (</a:t>
                </a:r>
                <a14:m>
                  <m:oMath xmlns:m="http://schemas.openxmlformats.org/officeDocument/2006/math">
                    <m:nary>
                      <m:naryPr>
                        <m:chr m:val="∑"/>
                        <m:limLoc m:val="undOvr"/>
                        <m:ctrlPr>
                          <a:rPr lang="en-IN" sz="2000" i="1">
                            <a:latin typeface="Cambria Math"/>
                          </a:rPr>
                        </m:ctrlPr>
                      </m:naryPr>
                      <m:sub>
                        <m:r>
                          <a:rPr lang="en-IN" sz="2000" i="1">
                            <a:latin typeface="Cambria Math"/>
                          </a:rPr>
                          <m:t>𝑖</m:t>
                        </m:r>
                        <m:r>
                          <a:rPr lang="en-IN" sz="2000" i="1">
                            <a:latin typeface="Cambria Math"/>
                          </a:rPr>
                          <m:t>=1</m:t>
                        </m:r>
                      </m:sub>
                      <m:sup>
                        <m:r>
                          <a:rPr lang="en-IN" sz="2000" i="1">
                            <a:latin typeface="Cambria Math"/>
                          </a:rPr>
                          <m:t>𝑛</m:t>
                        </m:r>
                      </m:sup>
                      <m:e>
                        <m:r>
                          <m:rPr>
                            <m:sty m:val="p"/>
                          </m:rPr>
                          <a:rPr lang="en-IN" sz="2000">
                            <a:latin typeface="Cambria Math"/>
                          </a:rPr>
                          <m:t>yiWij</m:t>
                        </m:r>
                      </m:e>
                    </m:nary>
                  </m:oMath>
                </a14:m>
                <a:r>
                  <a:rPr lang="en-IN" sz="2000" dirty="0"/>
                  <a:t>) * ∆x</a:t>
                </a:r>
                <a:r>
                  <a:rPr lang="en-IN" sz="2000" baseline="-25000" dirty="0"/>
                  <a:t>j</a:t>
                </a:r>
                <a:r>
                  <a:rPr lang="en-IN" sz="2000" dirty="0"/>
                  <a:t>,   j = 1 to m</a:t>
                </a:r>
              </a:p>
              <a:p>
                <a:pPr marL="0" indent="0">
                  <a:buNone/>
                </a:pPr>
                <a:endParaRPr lang="en-IN" sz="2000" dirty="0"/>
              </a:p>
              <a:p>
                <a:pPr marL="0" indent="0">
                  <a:buNone/>
                </a:pPr>
                <a:endParaRPr lang="en-IN" sz="2000" dirty="0"/>
              </a:p>
              <a:p>
                <a:endParaRPr lang="en-IN" sz="2000" dirty="0"/>
              </a:p>
              <a:p>
                <a:endParaRPr lang="en-IN" sz="2000"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76672"/>
                <a:ext cx="8229600" cy="5649491"/>
              </a:xfrm>
              <a:blipFill rotWithShape="1">
                <a:blip r:embed="rId2"/>
                <a:stretch>
                  <a:fillRect l="-593" t="-539" r="-74" b="-755"/>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481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20688"/>
            <a:ext cx="7560840" cy="183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5"/>
          </p:nvPr>
        </p:nvSpPr>
        <p:spPr/>
        <p:txBody>
          <a:bodyPr/>
          <a:lstStyle/>
          <a:p>
            <a:fld id="{B6F15528-21DE-4FAA-801E-634DDDAF4B2B}" type="slidenum">
              <a:rPr lang="en-US" smtClean="0"/>
              <a:pPr/>
              <a:t>25</a:t>
            </a:fld>
            <a:endParaRPr lang="en-US"/>
          </a:p>
        </p:txBody>
      </p:sp>
      <p:pic>
        <p:nvPicPr>
          <p:cNvPr id="1332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619842"/>
            <a:ext cx="7344816" cy="188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Rectangle 11"/>
              <p:cNvSpPr/>
              <p:nvPr/>
            </p:nvSpPr>
            <p:spPr>
              <a:xfrm>
                <a:off x="899592" y="4941168"/>
                <a:ext cx="7272808" cy="1431417"/>
              </a:xfrm>
              <a:prstGeom prst="rect">
                <a:avLst/>
              </a:prstGeom>
            </p:spPr>
            <p:txBody>
              <a:bodyPr wrap="square">
                <a:spAutoFit/>
              </a:bodyPr>
              <a:lstStyle/>
              <a:p>
                <a:r>
                  <a:rPr lang="en-IN" sz="2000" dirty="0"/>
                  <a:t>Here the energy function is bounded below </a:t>
                </a:r>
                <a:r>
                  <a:rPr lang="en-IN" sz="2000" dirty="0" smtClean="0"/>
                  <a:t>by</a:t>
                </a:r>
              </a:p>
              <a:p>
                <a:r>
                  <a:rPr lang="en-IN" sz="2000" dirty="0" smtClean="0"/>
                  <a:t> </a:t>
                </a:r>
                <a:endParaRPr lang="en-IN" sz="2000" dirty="0"/>
              </a:p>
              <a:p>
                <a:r>
                  <a:rPr lang="en-IN" sz="2400" dirty="0" err="1"/>
                  <a:t>E</a:t>
                </a:r>
                <a:r>
                  <a:rPr lang="en-IN" sz="2400" baseline="-25000" dirty="0" err="1"/>
                  <a:t>f</a:t>
                </a:r>
                <a:r>
                  <a:rPr lang="en-IN" sz="2400" dirty="0"/>
                  <a:t> (x, y) ≥ - </a:t>
                </a:r>
                <a14:m>
                  <m:oMath xmlns:m="http://schemas.openxmlformats.org/officeDocument/2006/math">
                    <m:nary>
                      <m:naryPr>
                        <m:chr m:val="∑"/>
                        <m:limLoc m:val="undOvr"/>
                        <m:ctrlPr>
                          <a:rPr lang="en-IN" sz="2400" i="1">
                            <a:latin typeface="Cambria Math"/>
                          </a:rPr>
                        </m:ctrlPr>
                      </m:naryPr>
                      <m:sub>
                        <m:r>
                          <a:rPr lang="en-IN" sz="2400" i="1">
                            <a:latin typeface="Cambria Math"/>
                          </a:rPr>
                          <m:t>𝑖</m:t>
                        </m:r>
                        <m:r>
                          <a:rPr lang="en-IN" sz="2400" i="1">
                            <a:latin typeface="Cambria Math"/>
                          </a:rPr>
                          <m:t>=1</m:t>
                        </m:r>
                      </m:sub>
                      <m:sup>
                        <m:r>
                          <a:rPr lang="en-IN" sz="2400" i="1">
                            <a:latin typeface="Cambria Math"/>
                          </a:rPr>
                          <m:t>𝑛</m:t>
                        </m:r>
                      </m:sup>
                      <m:e>
                        <m:nary>
                          <m:naryPr>
                            <m:chr m:val="∑"/>
                            <m:limLoc m:val="undOvr"/>
                            <m:ctrlPr>
                              <a:rPr lang="en-IN" sz="2400" i="1">
                                <a:latin typeface="Cambria Math"/>
                              </a:rPr>
                            </m:ctrlPr>
                          </m:naryPr>
                          <m:sub>
                            <m:r>
                              <a:rPr lang="en-IN" sz="2400" i="1">
                                <a:latin typeface="Cambria Math"/>
                              </a:rPr>
                              <m:t>𝑗</m:t>
                            </m:r>
                            <m:r>
                              <a:rPr lang="en-IN" sz="2400" i="1">
                                <a:latin typeface="Cambria Math"/>
                              </a:rPr>
                              <m:t>=1</m:t>
                            </m:r>
                          </m:sub>
                          <m:sup>
                            <m:r>
                              <a:rPr lang="en-IN" sz="2400" i="1">
                                <a:latin typeface="Cambria Math"/>
                              </a:rPr>
                              <m:t>𝑚</m:t>
                            </m:r>
                          </m:sup>
                          <m:e>
                            <m:r>
                              <a:rPr lang="en-IN" sz="2400" i="1">
                                <a:latin typeface="Cambria Math"/>
                              </a:rPr>
                              <m:t>|</m:t>
                            </m:r>
                            <m:r>
                              <a:rPr lang="en-IN" sz="2400" i="1">
                                <a:latin typeface="Cambria Math"/>
                              </a:rPr>
                              <m:t>𝑤𝑖𝑗</m:t>
                            </m:r>
                            <m:r>
                              <a:rPr lang="en-IN" sz="2400" i="1">
                                <a:latin typeface="Cambria Math"/>
                              </a:rPr>
                              <m:t>|</m:t>
                            </m:r>
                          </m:e>
                        </m:nary>
                      </m:e>
                    </m:nary>
                  </m:oMath>
                </a14:m>
                <a:r>
                  <a:rPr lang="en-IN" sz="2000" dirty="0" smtClean="0"/>
                  <a:t> </a:t>
                </a:r>
              </a:p>
              <a:p>
                <a:r>
                  <a:rPr lang="en-IN" sz="2000" dirty="0" smtClean="0"/>
                  <a:t>So the discrete BAM will converge to a stable state</a:t>
                </a:r>
                <a:endParaRPr lang="en-IN" sz="2000" dirty="0"/>
              </a:p>
            </p:txBody>
          </p:sp>
        </mc:Choice>
        <mc:Fallback xmlns="">
          <p:sp>
            <p:nvSpPr>
              <p:cNvPr id="12" name="Rectangle 11"/>
              <p:cNvSpPr>
                <a:spLocks noRot="1" noChangeAspect="1" noMove="1" noResize="1" noEditPoints="1" noAdjustHandles="1" noChangeArrowheads="1" noChangeShapeType="1" noTextEdit="1"/>
              </p:cNvSpPr>
              <p:nvPr/>
            </p:nvSpPr>
            <p:spPr>
              <a:xfrm>
                <a:off x="899592" y="4941168"/>
                <a:ext cx="7272808" cy="1431417"/>
              </a:xfrm>
              <a:prstGeom prst="rect">
                <a:avLst/>
              </a:prstGeom>
              <a:blipFill rotWithShape="1">
                <a:blip r:embed="rId4"/>
                <a:stretch>
                  <a:fillRect l="-1341" t="-2137" b="-38889"/>
                </a:stretch>
              </a:blipFill>
            </p:spPr>
            <p:txBody>
              <a:bodyPr/>
              <a:lstStyle/>
              <a:p>
                <a:r>
                  <a:rPr lang="en-IN">
                    <a:noFill/>
                  </a:rPr>
                  <a:t> </a:t>
                </a:r>
              </a:p>
            </p:txBody>
          </p:sp>
        </mc:Fallback>
      </mc:AlternateContent>
    </p:spTree>
    <p:extLst>
      <p:ext uri="{BB962C8B-B14F-4D97-AF65-F5344CB8AC3E}">
        <p14:creationId xmlns:p14="http://schemas.microsoft.com/office/powerpoint/2010/main" val="158174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764704"/>
                <a:ext cx="8229600" cy="5361459"/>
              </a:xfrm>
            </p:spPr>
            <p:txBody>
              <a:bodyPr>
                <a:normAutofit/>
              </a:bodyPr>
              <a:lstStyle/>
              <a:p>
                <a:r>
                  <a:rPr lang="en-IN" sz="2400" dirty="0" smtClean="0"/>
                  <a:t>The memory capacity or the storage capacity of BAM may be given as</a:t>
                </a:r>
              </a:p>
              <a:p>
                <a:pPr marL="0" indent="0">
                  <a:buNone/>
                </a:pPr>
                <a:r>
                  <a:rPr lang="en-IN" sz="2400" dirty="0"/>
                  <a:t>	</a:t>
                </a:r>
                <a:r>
                  <a:rPr lang="en-IN" sz="2400" dirty="0" smtClean="0"/>
                  <a:t>	</a:t>
                </a:r>
              </a:p>
              <a:p>
                <a:pPr marL="0" indent="0">
                  <a:buNone/>
                </a:pPr>
                <a:r>
                  <a:rPr lang="en-IN" sz="2400" dirty="0"/>
                  <a:t>	</a:t>
                </a:r>
                <a:r>
                  <a:rPr lang="en-IN" sz="2400" dirty="0" smtClean="0"/>
                  <a:t>	</a:t>
                </a:r>
                <a:r>
                  <a:rPr lang="en-IN" sz="2400" i="1" dirty="0" smtClean="0">
                    <a:solidFill>
                      <a:srgbClr val="0070C0"/>
                    </a:solidFill>
                  </a:rPr>
                  <a:t>min (m, n) or </a:t>
                </a:r>
                <a14:m>
                  <m:oMath xmlns:m="http://schemas.openxmlformats.org/officeDocument/2006/math">
                    <m:rad>
                      <m:radPr>
                        <m:degHide m:val="on"/>
                        <m:ctrlPr>
                          <a:rPr lang="en-IN" sz="2400" i="1" smtClean="0">
                            <a:solidFill>
                              <a:srgbClr val="0070C0"/>
                            </a:solidFill>
                            <a:latin typeface="Cambria Math"/>
                          </a:rPr>
                        </m:ctrlPr>
                      </m:radPr>
                      <m:deg/>
                      <m:e>
                        <m:func>
                          <m:funcPr>
                            <m:ctrlPr>
                              <a:rPr lang="en-IN" sz="2400" b="0" i="1" smtClean="0">
                                <a:solidFill>
                                  <a:srgbClr val="0070C0"/>
                                </a:solidFill>
                                <a:latin typeface="Cambria Math"/>
                              </a:rPr>
                            </m:ctrlPr>
                          </m:funcPr>
                          <m:fName>
                            <m:r>
                              <m:rPr>
                                <m:sty m:val="p"/>
                              </m:rPr>
                              <a:rPr lang="en-IN" sz="2400" b="0" i="0" smtClean="0">
                                <a:solidFill>
                                  <a:srgbClr val="0070C0"/>
                                </a:solidFill>
                                <a:latin typeface="Cambria Math"/>
                              </a:rPr>
                              <m:t>min</m:t>
                            </m:r>
                          </m:fName>
                          <m:e>
                            <m:r>
                              <a:rPr lang="en-IN" sz="2400" b="0" i="1" smtClean="0">
                                <a:solidFill>
                                  <a:srgbClr val="0070C0"/>
                                </a:solidFill>
                                <a:latin typeface="Cambria Math"/>
                              </a:rPr>
                              <m:t>(</m:t>
                            </m:r>
                            <m:r>
                              <a:rPr lang="en-IN" sz="2400" b="0" i="1" smtClean="0">
                                <a:solidFill>
                                  <a:srgbClr val="0070C0"/>
                                </a:solidFill>
                                <a:latin typeface="Cambria Math"/>
                              </a:rPr>
                              <m:t>𝑚</m:t>
                            </m:r>
                            <m:r>
                              <a:rPr lang="en-IN" sz="2400" b="0" i="1" smtClean="0">
                                <a:solidFill>
                                  <a:srgbClr val="0070C0"/>
                                </a:solidFill>
                                <a:latin typeface="Cambria Math"/>
                              </a:rPr>
                              <m:t> ,</m:t>
                            </m:r>
                            <m:r>
                              <a:rPr lang="en-IN" sz="2400" b="0" i="1" smtClean="0">
                                <a:solidFill>
                                  <a:srgbClr val="0070C0"/>
                                </a:solidFill>
                                <a:latin typeface="Cambria Math"/>
                              </a:rPr>
                              <m:t>𝑛</m:t>
                            </m:r>
                            <m:r>
                              <a:rPr lang="en-IN" sz="2400" b="0" i="1" smtClean="0">
                                <a:solidFill>
                                  <a:srgbClr val="0070C0"/>
                                </a:solidFill>
                                <a:latin typeface="Cambria Math"/>
                              </a:rPr>
                              <m:t>)</m:t>
                            </m:r>
                          </m:e>
                        </m:func>
                      </m:e>
                    </m:rad>
                  </m:oMath>
                </a14:m>
                <a:endParaRPr lang="en-IN" sz="2400" i="1" dirty="0" smtClean="0">
                  <a:solidFill>
                    <a:srgbClr val="0070C0"/>
                  </a:solidFill>
                </a:endParaRPr>
              </a:p>
              <a:p>
                <a:pPr marL="0" indent="0">
                  <a:buNone/>
                </a:pPr>
                <a:endParaRPr lang="en-IN" sz="2400" dirty="0"/>
              </a:p>
              <a:p>
                <a:r>
                  <a:rPr lang="en-IN" sz="2400" dirty="0" smtClean="0"/>
                  <a:t>Where ‘n’ is the number of units in X layer and ‘m’ is the number of units in Y layer.</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4704"/>
                <a:ext cx="8229600" cy="5361459"/>
              </a:xfrm>
              <a:blipFill rotWithShape="1">
                <a:blip r:embed="rId2"/>
                <a:stretch>
                  <a:fillRect l="-963" t="-909"/>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85530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29600" cy="824136"/>
          </a:xfrm>
        </p:spPr>
        <p:txBody>
          <a:bodyPr>
            <a:normAutofit/>
          </a:bodyPr>
          <a:lstStyle/>
          <a:p>
            <a:pPr algn="l"/>
            <a:r>
              <a:rPr lang="en-US" sz="4000" i="1" dirty="0" smtClean="0">
                <a:solidFill>
                  <a:srgbClr val="0070C0"/>
                </a:solidFill>
                <a:latin typeface="+mn-lt"/>
                <a:cs typeface="Times New Roman" pitchFamily="18" charset="0"/>
              </a:rPr>
              <a:t>Hopfield Nets</a:t>
            </a:r>
            <a:endParaRPr lang="en-IN" sz="4000" i="1" dirty="0">
              <a:solidFill>
                <a:srgbClr val="0070C0"/>
              </a:solidFill>
              <a:latin typeface="+mn-lt"/>
              <a:cs typeface="Times New Roman" pitchFamily="18" charset="0"/>
            </a:endParaRPr>
          </a:p>
        </p:txBody>
      </p:sp>
      <p:sp>
        <p:nvSpPr>
          <p:cNvPr id="3" name="Content Placeholder 2"/>
          <p:cNvSpPr>
            <a:spLocks noGrp="1"/>
          </p:cNvSpPr>
          <p:nvPr>
            <p:ph sz="quarter" idx="1"/>
          </p:nvPr>
        </p:nvSpPr>
        <p:spPr>
          <a:xfrm>
            <a:off x="457200" y="1524000"/>
            <a:ext cx="8229600" cy="4876800"/>
          </a:xfrm>
        </p:spPr>
        <p:txBody>
          <a:bodyPr>
            <a:normAutofit/>
          </a:bodyPr>
          <a:lstStyle/>
          <a:p>
            <a:r>
              <a:rPr lang="en-US" sz="2000" dirty="0"/>
              <a:t>John J. Hopfield developed a model in t</a:t>
            </a:r>
            <a:r>
              <a:rPr lang="en-US" sz="2000" dirty="0" smtClean="0"/>
              <a:t>he </a:t>
            </a:r>
            <a:r>
              <a:rPr lang="en-US" sz="2000" dirty="0"/>
              <a:t>year 1982 conforming to t</a:t>
            </a:r>
            <a:r>
              <a:rPr lang="en-US" sz="2000" dirty="0" smtClean="0"/>
              <a:t>he </a:t>
            </a:r>
            <a:r>
              <a:rPr lang="en-US" sz="2000" dirty="0"/>
              <a:t>asynchronous nature of </a:t>
            </a:r>
            <a:r>
              <a:rPr lang="en-US" sz="2000" dirty="0" smtClean="0"/>
              <a:t>biological neurons</a:t>
            </a:r>
            <a:r>
              <a:rPr lang="en-US" sz="2000" dirty="0"/>
              <a:t>. </a:t>
            </a:r>
            <a:endParaRPr lang="en-US" sz="2000" dirty="0" smtClean="0"/>
          </a:p>
          <a:p>
            <a:r>
              <a:rPr lang="en-US" sz="2000" dirty="0" smtClean="0"/>
              <a:t>This </a:t>
            </a:r>
            <a:r>
              <a:rPr lang="en-US" sz="2000" dirty="0"/>
              <a:t>network has found many useful applications </a:t>
            </a:r>
            <a:r>
              <a:rPr lang="en-US" sz="2000" dirty="0" smtClean="0"/>
              <a:t>in associative </a:t>
            </a:r>
            <a:r>
              <a:rPr lang="en-US" sz="2000" dirty="0"/>
              <a:t>memory and various optimization problems. </a:t>
            </a:r>
            <a:endParaRPr lang="en-US" sz="2000" dirty="0" smtClean="0"/>
          </a:p>
          <a:p>
            <a:r>
              <a:rPr lang="en-US" sz="2000" dirty="0" smtClean="0"/>
              <a:t>Two types: </a:t>
            </a:r>
          </a:p>
          <a:p>
            <a:pPr lvl="1"/>
            <a:r>
              <a:rPr lang="en-US" sz="1700" dirty="0"/>
              <a:t>Discrete Hopfield </a:t>
            </a:r>
            <a:r>
              <a:rPr lang="en-US" sz="1700" dirty="0" smtClean="0"/>
              <a:t>Net</a:t>
            </a:r>
          </a:p>
          <a:p>
            <a:pPr lvl="1"/>
            <a:r>
              <a:rPr lang="en-US" sz="1700" dirty="0" smtClean="0"/>
              <a:t>Continuous </a:t>
            </a:r>
            <a:r>
              <a:rPr lang="en-US" sz="1700" dirty="0"/>
              <a:t>Hopfield Net</a:t>
            </a:r>
            <a:endParaRPr lang="en-IN" sz="1700" dirty="0"/>
          </a:p>
          <a:p>
            <a:pPr>
              <a:buClr>
                <a:schemeClr val="tx1"/>
              </a:buClr>
            </a:pPr>
            <a:endParaRPr lang="en-IN" sz="20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09604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1560"/>
          </a:xfrm>
        </p:spPr>
        <p:txBody>
          <a:bodyPr>
            <a:normAutofit/>
          </a:bodyPr>
          <a:lstStyle/>
          <a:p>
            <a:pPr algn="l"/>
            <a:r>
              <a:rPr lang="en-US" sz="3600" i="1" dirty="0" smtClean="0">
                <a:solidFill>
                  <a:srgbClr val="0070C0"/>
                </a:solidFill>
                <a:latin typeface="+mn-lt"/>
                <a:cs typeface="Times New Roman" pitchFamily="18" charset="0"/>
              </a:rPr>
              <a:t>Discrete Hopfield Net</a:t>
            </a:r>
            <a:endParaRPr lang="en-IN" sz="3600" i="1" dirty="0">
              <a:solidFill>
                <a:srgbClr val="0070C0"/>
              </a:solidFill>
              <a:latin typeface="+mn-lt"/>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t>The Hopfield </a:t>
            </a:r>
            <a:r>
              <a:rPr lang="en-US" sz="2000" dirty="0" smtClean="0"/>
              <a:t>network </a:t>
            </a:r>
            <a:r>
              <a:rPr lang="en-US" sz="2000" dirty="0"/>
              <a:t>is an </a:t>
            </a:r>
            <a:r>
              <a:rPr lang="en-US" sz="2000" dirty="0" smtClean="0"/>
              <a:t>auto-associative </a:t>
            </a:r>
            <a:r>
              <a:rPr lang="en-US" sz="2000" dirty="0"/>
              <a:t>fully interconnected single-layer feedback </a:t>
            </a:r>
            <a:r>
              <a:rPr lang="en-US" sz="2000" dirty="0" smtClean="0"/>
              <a:t>network.</a:t>
            </a:r>
          </a:p>
          <a:p>
            <a:pPr algn="just"/>
            <a:r>
              <a:rPr lang="en-US" sz="2000" dirty="0" smtClean="0"/>
              <a:t> </a:t>
            </a:r>
            <a:r>
              <a:rPr lang="en-US" sz="2000" dirty="0"/>
              <a:t>It is also </a:t>
            </a:r>
            <a:r>
              <a:rPr lang="en-US" sz="2000" dirty="0" smtClean="0"/>
              <a:t>a symmetrically weighted network</a:t>
            </a:r>
            <a:r>
              <a:rPr lang="en-US" sz="2000" dirty="0"/>
              <a:t>. When </a:t>
            </a:r>
            <a:r>
              <a:rPr lang="en-US" sz="2000" dirty="0" smtClean="0"/>
              <a:t>this </a:t>
            </a:r>
            <a:r>
              <a:rPr lang="en-US" sz="2000" dirty="0"/>
              <a:t>is operated in discrete line fashion it is called as </a:t>
            </a:r>
            <a:r>
              <a:rPr lang="en-US" sz="2000" i="1" dirty="0" smtClean="0"/>
              <a:t>discrete Hopfield </a:t>
            </a:r>
            <a:r>
              <a:rPr lang="en-US" sz="2000" dirty="0" smtClean="0"/>
              <a:t>network </a:t>
            </a:r>
            <a:r>
              <a:rPr lang="en-US" sz="2000" dirty="0"/>
              <a:t>and </a:t>
            </a:r>
            <a:r>
              <a:rPr lang="en-US" sz="2000" dirty="0" smtClean="0"/>
              <a:t>its </a:t>
            </a:r>
            <a:r>
              <a:rPr lang="en-US" sz="2000" dirty="0"/>
              <a:t>architecture </a:t>
            </a:r>
            <a:r>
              <a:rPr lang="en-US" sz="2000" i="1" dirty="0"/>
              <a:t>as </a:t>
            </a:r>
            <a:r>
              <a:rPr lang="en-US" sz="2000" dirty="0"/>
              <a:t>a single-layer feedback network can be called as </a:t>
            </a:r>
            <a:r>
              <a:rPr lang="en-US" sz="2000" i="1" dirty="0"/>
              <a:t>recurrent. </a:t>
            </a:r>
            <a:endParaRPr lang="en-US" sz="2000" i="1" dirty="0" smtClean="0"/>
          </a:p>
          <a:p>
            <a:pPr algn="just"/>
            <a:r>
              <a:rPr lang="en-US" sz="2000" dirty="0" smtClean="0"/>
              <a:t>The </a:t>
            </a:r>
            <a:r>
              <a:rPr lang="en-US" sz="2000" dirty="0"/>
              <a:t>network </a:t>
            </a:r>
            <a:r>
              <a:rPr lang="en-US" sz="2000" dirty="0" smtClean="0"/>
              <a:t>takes two-valued </a:t>
            </a:r>
            <a:r>
              <a:rPr lang="en-US" sz="2000" dirty="0"/>
              <a:t>inputs: binary (0, 1) or bipolar (+l, -1); </a:t>
            </a:r>
            <a:endParaRPr lang="en-US" sz="2000" dirty="0" smtClean="0"/>
          </a:p>
          <a:p>
            <a:pPr algn="just"/>
            <a:r>
              <a:rPr lang="en-US" sz="2000" dirty="0" smtClean="0"/>
              <a:t>The </a:t>
            </a:r>
            <a:r>
              <a:rPr lang="en-US" sz="2000" dirty="0"/>
              <a:t>use of bipolar </a:t>
            </a:r>
            <a:r>
              <a:rPr lang="en-US" sz="2000" dirty="0" smtClean="0"/>
              <a:t>inputs </a:t>
            </a:r>
            <a:r>
              <a:rPr lang="en-US" sz="2000" dirty="0"/>
              <a:t>makes </a:t>
            </a:r>
            <a:r>
              <a:rPr lang="en-US" sz="2000" dirty="0" smtClean="0"/>
              <a:t>the </a:t>
            </a:r>
            <a:r>
              <a:rPr lang="en-US" sz="2000" dirty="0"/>
              <a:t>analysis easier</a:t>
            </a:r>
            <a:r>
              <a:rPr lang="en-US" sz="2000" dirty="0" smtClean="0"/>
              <a:t>.</a:t>
            </a:r>
          </a:p>
          <a:p>
            <a:pPr algn="just"/>
            <a:r>
              <a:rPr lang="en-US" sz="2000" dirty="0" smtClean="0"/>
              <a:t>The network </a:t>
            </a:r>
            <a:r>
              <a:rPr lang="en-US" sz="2000" dirty="0"/>
              <a:t>has symmetrical weights with no self-connections, </a:t>
            </a:r>
            <a:endParaRPr lang="en-IN" sz="23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895600" y="5029200"/>
            <a:ext cx="1752600" cy="1676400"/>
          </a:xfrm>
          <a:prstGeom prst="rect">
            <a:avLst/>
          </a:prstGeom>
          <a:noFill/>
          <a:ln w="9525">
            <a:noFill/>
            <a:miter lim="800000"/>
            <a:headEnd/>
            <a:tailEnd/>
          </a:ln>
        </p:spPr>
      </p:pic>
    </p:spTree>
    <p:extLst>
      <p:ext uri="{BB962C8B-B14F-4D97-AF65-F5344CB8AC3E}">
        <p14:creationId xmlns:p14="http://schemas.microsoft.com/office/powerpoint/2010/main" val="3869204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B6F15528-21DE-4FAA-801E-634DDDAF4B2B}" type="slidenum">
              <a:rPr lang="en-US" smtClean="0"/>
              <a:pPr/>
              <a:t>29</a:t>
            </a:fld>
            <a:endParaRPr lang="en-US"/>
          </a:p>
        </p:txBody>
      </p:sp>
      <p:pic>
        <p:nvPicPr>
          <p:cNvPr id="1229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0403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80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normAutofit lnSpcReduction="10000"/>
          </a:bodyPr>
          <a:lstStyle/>
          <a:p>
            <a:r>
              <a:rPr lang="en-US" dirty="0"/>
              <a:t>An associative memory network can store a set of patterns as memories</a:t>
            </a:r>
            <a:r>
              <a:rPr lang="en-US" dirty="0" smtClean="0"/>
              <a:t>.</a:t>
            </a:r>
          </a:p>
          <a:p>
            <a:r>
              <a:rPr lang="en-US" dirty="0" smtClean="0"/>
              <a:t>When </a:t>
            </a:r>
            <a:r>
              <a:rPr lang="en-US" dirty="0"/>
              <a:t>the associative memory is </a:t>
            </a:r>
            <a:r>
              <a:rPr lang="en-US" dirty="0" smtClean="0"/>
              <a:t>being presented </a:t>
            </a:r>
            <a:r>
              <a:rPr lang="en-US" dirty="0"/>
              <a:t>with a key </a:t>
            </a:r>
            <a:r>
              <a:rPr lang="en-US" dirty="0" smtClean="0"/>
              <a:t>pattern</a:t>
            </a:r>
            <a:r>
              <a:rPr lang="en-US" dirty="0"/>
              <a:t>, it responds by producing one of the </a:t>
            </a:r>
            <a:r>
              <a:rPr lang="en-US" dirty="0" smtClean="0"/>
              <a:t>stored </a:t>
            </a:r>
            <a:r>
              <a:rPr lang="en-US" dirty="0"/>
              <a:t>patterns, which closely </a:t>
            </a:r>
            <a:r>
              <a:rPr lang="en-US" dirty="0" smtClean="0"/>
              <a:t>resembles or relates </a:t>
            </a:r>
            <a:r>
              <a:rPr lang="en-US" dirty="0"/>
              <a:t>t</a:t>
            </a:r>
            <a:r>
              <a:rPr lang="en-US" dirty="0" smtClean="0"/>
              <a:t>o </a:t>
            </a:r>
            <a:r>
              <a:rPr lang="en-US" dirty="0"/>
              <a:t>the key </a:t>
            </a:r>
            <a:r>
              <a:rPr lang="en-US" dirty="0" smtClean="0"/>
              <a:t>pattern</a:t>
            </a:r>
            <a:r>
              <a:rPr lang="en-US" dirty="0"/>
              <a:t>. </a:t>
            </a:r>
            <a:endParaRPr lang="en-US" dirty="0" smtClean="0"/>
          </a:p>
          <a:p>
            <a:r>
              <a:rPr lang="en-US" dirty="0" smtClean="0"/>
              <a:t>Thus</a:t>
            </a:r>
            <a:r>
              <a:rPr lang="en-US" dirty="0"/>
              <a:t>, </a:t>
            </a:r>
            <a:r>
              <a:rPr lang="en-US" dirty="0" smtClean="0"/>
              <a:t>the </a:t>
            </a:r>
            <a:r>
              <a:rPr lang="en-US" dirty="0"/>
              <a:t>recall is through association of the key </a:t>
            </a:r>
            <a:r>
              <a:rPr lang="en-US" dirty="0" smtClean="0"/>
              <a:t>pattern</a:t>
            </a:r>
            <a:r>
              <a:rPr lang="en-US" dirty="0"/>
              <a:t>, with the help </a:t>
            </a:r>
            <a:r>
              <a:rPr lang="en-US" dirty="0" smtClean="0"/>
              <a:t>of information memorized.</a:t>
            </a:r>
          </a:p>
          <a:p>
            <a:r>
              <a:rPr lang="en-US" dirty="0" smtClean="0"/>
              <a:t>These </a:t>
            </a:r>
            <a:r>
              <a:rPr lang="en-US" dirty="0"/>
              <a:t>types of memories are also called as </a:t>
            </a:r>
            <a:r>
              <a:rPr lang="en-US" i="1" dirty="0"/>
              <a:t>content-addressable memories </a:t>
            </a:r>
            <a:r>
              <a:rPr lang="en-US" dirty="0"/>
              <a:t>(CAM) </a:t>
            </a:r>
            <a:r>
              <a:rPr lang="en-US" dirty="0" smtClean="0"/>
              <a:t>in contrast </a:t>
            </a:r>
            <a:r>
              <a:rPr lang="en-US" dirty="0"/>
              <a:t>to that of traditional </a:t>
            </a:r>
            <a:r>
              <a:rPr lang="en-US" i="1" dirty="0"/>
              <a:t>address-addressable </a:t>
            </a:r>
            <a:r>
              <a:rPr lang="en-US" i="1" dirty="0" smtClean="0"/>
              <a:t>memories </a:t>
            </a:r>
            <a:r>
              <a:rPr lang="en-US" dirty="0"/>
              <a:t>in digital computers where stored pattern (in byres</a:t>
            </a:r>
            <a:r>
              <a:rPr lang="en-US" dirty="0" smtClean="0"/>
              <a:t>) is </a:t>
            </a:r>
            <a:r>
              <a:rPr lang="en-US" dirty="0"/>
              <a:t>recalled by its </a:t>
            </a:r>
            <a:r>
              <a:rPr lang="en-US" dirty="0" smtClean="0"/>
              <a:t>address.</a:t>
            </a:r>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68040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04800"/>
            <a:ext cx="7467600" cy="6169152"/>
          </a:xfrm>
        </p:spPr>
        <p:txBody>
          <a:bodyPr>
            <a:noAutofit/>
          </a:bodyPr>
          <a:lstStyle/>
          <a:p>
            <a:pPr marL="0" indent="0" algn="just">
              <a:buNone/>
            </a:pPr>
            <a:r>
              <a:rPr lang="en-US" sz="1900" dirty="0"/>
              <a:t>The key points to be </a:t>
            </a:r>
            <a:r>
              <a:rPr lang="en-US" sz="1900" dirty="0" smtClean="0"/>
              <a:t>noted </a:t>
            </a:r>
            <a:r>
              <a:rPr lang="en-US" sz="1900" dirty="0"/>
              <a:t>in Hopfield net are: </a:t>
            </a:r>
            <a:endParaRPr lang="en-US" sz="1900" dirty="0" smtClean="0"/>
          </a:p>
          <a:p>
            <a:pPr marL="514350" indent="-514350" algn="just">
              <a:buAutoNum type="arabicPeriod"/>
            </a:pPr>
            <a:r>
              <a:rPr lang="en-US" sz="1900" dirty="0" smtClean="0"/>
              <a:t>only </a:t>
            </a:r>
            <a:r>
              <a:rPr lang="en-US" sz="1900" dirty="0"/>
              <a:t>one unit updates its activation at a time; also each </a:t>
            </a:r>
            <a:r>
              <a:rPr lang="en-US" sz="1900" dirty="0" smtClean="0"/>
              <a:t>unit is </a:t>
            </a:r>
            <a:r>
              <a:rPr lang="en-US" sz="1900" dirty="0"/>
              <a:t>found to continuously receive an external signal along </a:t>
            </a:r>
            <a:r>
              <a:rPr lang="en-US" sz="1900" dirty="0" smtClean="0"/>
              <a:t>with the </a:t>
            </a:r>
            <a:r>
              <a:rPr lang="en-US" sz="1900" dirty="0"/>
              <a:t>signals it receives from the other units </a:t>
            </a:r>
            <a:r>
              <a:rPr lang="en-US" sz="1900" dirty="0" smtClean="0"/>
              <a:t>in the net.</a:t>
            </a:r>
          </a:p>
          <a:p>
            <a:pPr marL="514350" indent="-514350" algn="just">
              <a:buAutoNum type="arabicPeriod"/>
            </a:pPr>
            <a:r>
              <a:rPr lang="en-US" sz="1900" dirty="0" smtClean="0"/>
              <a:t>When </a:t>
            </a:r>
            <a:r>
              <a:rPr lang="en-US" sz="1900" dirty="0"/>
              <a:t>a single-layer recurrent network </a:t>
            </a:r>
            <a:r>
              <a:rPr lang="en-US" sz="1900" i="1" dirty="0"/>
              <a:t>is </a:t>
            </a:r>
            <a:r>
              <a:rPr lang="en-US" sz="1900" dirty="0"/>
              <a:t>performing a </a:t>
            </a:r>
            <a:r>
              <a:rPr lang="en-US" sz="1900" dirty="0" smtClean="0"/>
              <a:t>sequential </a:t>
            </a:r>
            <a:r>
              <a:rPr lang="en-US" sz="1900" dirty="0"/>
              <a:t>updating process, an input </a:t>
            </a:r>
            <a:r>
              <a:rPr lang="en-US" sz="1900" dirty="0" smtClean="0"/>
              <a:t>pattern is </a:t>
            </a:r>
            <a:r>
              <a:rPr lang="en-US" sz="1900" dirty="0"/>
              <a:t>first applied to the network and the network's output is found </a:t>
            </a:r>
            <a:r>
              <a:rPr lang="en-US" sz="1900" dirty="0" smtClean="0"/>
              <a:t>to </a:t>
            </a:r>
            <a:r>
              <a:rPr lang="en-US" sz="1900" dirty="0"/>
              <a:t>be initialized accordingly. </a:t>
            </a:r>
            <a:endParaRPr lang="en-US" sz="1900" dirty="0" smtClean="0"/>
          </a:p>
          <a:p>
            <a:pPr marL="514350" indent="-514350" algn="just">
              <a:buAutoNum type="arabicPeriod"/>
            </a:pPr>
            <a:r>
              <a:rPr lang="en-US" sz="1900" dirty="0" smtClean="0"/>
              <a:t>Afterwards, </a:t>
            </a:r>
            <a:r>
              <a:rPr lang="en-US" sz="1900" dirty="0"/>
              <a:t>t</a:t>
            </a:r>
            <a:r>
              <a:rPr lang="en-US" sz="1900" dirty="0" smtClean="0"/>
              <a:t>he </a:t>
            </a:r>
            <a:r>
              <a:rPr lang="en-US" sz="1900" dirty="0"/>
              <a:t>initializing pattern is removed, and the output that is initialized becomes the new </a:t>
            </a:r>
            <a:r>
              <a:rPr lang="en-US" sz="1900" dirty="0" smtClean="0"/>
              <a:t>updated </a:t>
            </a:r>
            <a:r>
              <a:rPr lang="en-US" sz="1900" dirty="0"/>
              <a:t>input </a:t>
            </a:r>
            <a:r>
              <a:rPr lang="en-US" sz="1900" dirty="0" smtClean="0"/>
              <a:t>through the </a:t>
            </a:r>
            <a:r>
              <a:rPr lang="en-US" sz="1900" dirty="0"/>
              <a:t>f</a:t>
            </a:r>
            <a:r>
              <a:rPr lang="en-US" sz="1900" dirty="0" smtClean="0"/>
              <a:t>eedback </a:t>
            </a:r>
            <a:r>
              <a:rPr lang="en-US" sz="1900" dirty="0"/>
              <a:t>connections. </a:t>
            </a:r>
            <a:endParaRPr lang="en-US" sz="1900" dirty="0" smtClean="0"/>
          </a:p>
          <a:p>
            <a:pPr marL="514350" indent="-514350" algn="just">
              <a:buAutoNum type="arabicPeriod"/>
            </a:pPr>
            <a:r>
              <a:rPr lang="en-US" sz="1900" dirty="0" smtClean="0"/>
              <a:t>The </a:t>
            </a:r>
            <a:r>
              <a:rPr lang="en-US" sz="1900" dirty="0"/>
              <a:t>first updated input forces the first updated output, which in turn acts </a:t>
            </a:r>
            <a:r>
              <a:rPr lang="en-US" sz="1900" dirty="0" smtClean="0"/>
              <a:t>as the </a:t>
            </a:r>
            <a:r>
              <a:rPr lang="en-US" sz="1900" dirty="0"/>
              <a:t>second updated input through the feedback interconnections and results in second updated </a:t>
            </a:r>
            <a:r>
              <a:rPr lang="en-US" sz="1900" dirty="0" smtClean="0"/>
              <a:t>output.</a:t>
            </a:r>
          </a:p>
          <a:p>
            <a:pPr marL="514350" indent="-514350" algn="just">
              <a:buAutoNum type="arabicPeriod"/>
            </a:pPr>
            <a:r>
              <a:rPr lang="en-US" sz="1900" dirty="0" smtClean="0"/>
              <a:t>This </a:t>
            </a:r>
            <a:r>
              <a:rPr lang="en-US" sz="1900" dirty="0"/>
              <a:t>transition process continues </a:t>
            </a:r>
            <a:r>
              <a:rPr lang="en-US" sz="1900" dirty="0" smtClean="0"/>
              <a:t>until no </a:t>
            </a:r>
            <a:r>
              <a:rPr lang="en-US" sz="1900" dirty="0"/>
              <a:t>new, updated responses are produced and the network reaches </a:t>
            </a:r>
            <a:r>
              <a:rPr lang="en-US" sz="1900" dirty="0" smtClean="0"/>
              <a:t>its</a:t>
            </a:r>
            <a:r>
              <a:rPr lang="en-US" sz="1900" dirty="0"/>
              <a:t> </a:t>
            </a:r>
            <a:r>
              <a:rPr lang="en-IN" sz="1900" dirty="0" smtClean="0"/>
              <a:t>equilibrium</a:t>
            </a:r>
            <a:r>
              <a:rPr lang="en-IN" sz="1900" dirty="0"/>
              <a:t>.</a:t>
            </a:r>
            <a:endParaRPr lang="en-IN" sz="1900" dirty="0">
              <a:solidFill>
                <a:srgbClr val="C00000"/>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3359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4946104"/>
          </a:xfrm>
        </p:spPr>
        <p:txBody>
          <a:bodyPr>
            <a:normAutofit fontScale="92500"/>
          </a:bodyPr>
          <a:lstStyle/>
          <a:p>
            <a:pPr algn="just">
              <a:lnSpc>
                <a:spcPct val="150000"/>
              </a:lnSpc>
              <a:buClr>
                <a:schemeClr val="tx1"/>
              </a:buClr>
            </a:pPr>
            <a:r>
              <a:rPr lang="en-IN" sz="2300" dirty="0" smtClean="0">
                <a:cs typeface="Times New Roman" pitchFamily="18" charset="0"/>
              </a:rPr>
              <a:t>The asynchronous updating of the units allows a function, known as an </a:t>
            </a:r>
            <a:r>
              <a:rPr lang="en-IN" sz="2300" b="1" i="1" dirty="0" smtClean="0">
                <a:cs typeface="Times New Roman" pitchFamily="18" charset="0"/>
              </a:rPr>
              <a:t>energy function, </a:t>
            </a:r>
            <a:r>
              <a:rPr lang="en-IN" sz="2300" dirty="0" smtClean="0">
                <a:cs typeface="Times New Roman" pitchFamily="18" charset="0"/>
              </a:rPr>
              <a:t>to be found for the net</a:t>
            </a:r>
            <a:r>
              <a:rPr lang="en-IN" sz="2300" b="1" i="1" dirty="0" smtClean="0">
                <a:cs typeface="Times New Roman" pitchFamily="18" charset="0"/>
              </a:rPr>
              <a:t>.</a:t>
            </a:r>
          </a:p>
          <a:p>
            <a:pPr algn="just">
              <a:lnSpc>
                <a:spcPct val="150000"/>
              </a:lnSpc>
              <a:buClr>
                <a:schemeClr val="tx1"/>
              </a:buClr>
            </a:pPr>
            <a:endParaRPr lang="en-IN" sz="1400" b="1" i="1" dirty="0" smtClean="0">
              <a:cs typeface="Times New Roman" pitchFamily="18" charset="0"/>
            </a:endParaRPr>
          </a:p>
          <a:p>
            <a:pPr algn="just">
              <a:lnSpc>
                <a:spcPct val="150000"/>
              </a:lnSpc>
              <a:buClr>
                <a:schemeClr val="tx1"/>
              </a:buClr>
            </a:pPr>
            <a:r>
              <a:rPr lang="en-IN" sz="2300" dirty="0" smtClean="0">
                <a:cs typeface="Times New Roman" pitchFamily="18" charset="0"/>
              </a:rPr>
              <a:t>The existence of such a function enables us to prove that the net will converge to a stable set of activations, rather than oscillating.</a:t>
            </a:r>
          </a:p>
          <a:p>
            <a:pPr algn="just">
              <a:lnSpc>
                <a:spcPct val="150000"/>
              </a:lnSpc>
              <a:buClr>
                <a:schemeClr val="tx1"/>
              </a:buClr>
            </a:pPr>
            <a:endParaRPr lang="en-IN" sz="1400" dirty="0" smtClean="0">
              <a:cs typeface="Times New Roman" pitchFamily="18" charset="0"/>
            </a:endParaRPr>
          </a:p>
          <a:p>
            <a:pPr algn="just">
              <a:lnSpc>
                <a:spcPct val="150000"/>
              </a:lnSpc>
              <a:buClr>
                <a:schemeClr val="tx1"/>
              </a:buClr>
            </a:pPr>
            <a:r>
              <a:rPr lang="en-IN" sz="2300" dirty="0" smtClean="0">
                <a:cs typeface="Times New Roman" pitchFamily="18" charset="0"/>
              </a:rPr>
              <a:t>The original formulation of the discrete Hopfield net showed the usefulness of the net as content-addressable memory.</a:t>
            </a:r>
            <a:endParaRPr lang="en-IN" sz="2300" dirty="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27906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Training algorithm for DFN</a:t>
            </a:r>
            <a:endParaRPr lang="en-IN" dirty="0"/>
          </a:p>
        </p:txBody>
      </p:sp>
      <p:sp>
        <p:nvSpPr>
          <p:cNvPr id="3" name="Content Placeholder 2"/>
          <p:cNvSpPr>
            <a:spLocks noGrp="1"/>
          </p:cNvSpPr>
          <p:nvPr>
            <p:ph sz="quarter" idx="1"/>
          </p:nvPr>
        </p:nvSpPr>
        <p:spPr>
          <a:xfrm>
            <a:off x="457200" y="1600200"/>
            <a:ext cx="8001000" cy="4873752"/>
          </a:xfrm>
        </p:spPr>
        <p:txBody>
          <a:bodyPr>
            <a:normAutofit/>
          </a:bodyPr>
          <a:lstStyle/>
          <a:p>
            <a:pPr>
              <a:lnSpc>
                <a:spcPct val="150000"/>
              </a:lnSpc>
              <a:buNone/>
            </a:pPr>
            <a:r>
              <a:rPr lang="en-IN" dirty="0" smtClean="0"/>
              <a:t>There are several versions of the discrete Hopfield net.</a:t>
            </a:r>
            <a:endParaRPr lang="en-IN" b="1" dirty="0"/>
          </a:p>
          <a:p>
            <a:pPr marL="0" indent="0">
              <a:lnSpc>
                <a:spcPct val="150000"/>
              </a:lnSpc>
              <a:buClr>
                <a:srgbClr val="C00000"/>
              </a:buClr>
              <a:buNone/>
            </a:pPr>
            <a:r>
              <a:rPr lang="en-US" b="1" dirty="0"/>
              <a:t>Binary Input Vectors</a:t>
            </a:r>
          </a:p>
          <a:p>
            <a:pPr marL="514350" indent="-514350">
              <a:lnSpc>
                <a:spcPct val="150000"/>
              </a:lnSpc>
              <a:buNone/>
            </a:pPr>
            <a:r>
              <a:rPr lang="en-IN" sz="2400" dirty="0" smtClean="0"/>
              <a:t>To store a set of binary patterns   </a:t>
            </a:r>
            <a:r>
              <a:rPr lang="en-IN" sz="2400" b="1" i="1" dirty="0" smtClean="0"/>
              <a:t>s ( p ) ,   p = 1 ,  , P, where</a:t>
            </a:r>
          </a:p>
          <a:p>
            <a:pPr>
              <a:buClr>
                <a:schemeClr val="tx1"/>
              </a:buClr>
            </a:pPr>
            <a:r>
              <a:rPr lang="en-IN" dirty="0" smtClean="0"/>
              <a:t>The </a:t>
            </a:r>
            <a:r>
              <a:rPr lang="en-IN" dirty="0"/>
              <a:t>weight matrix W =           is given by</a:t>
            </a:r>
          </a:p>
          <a:p>
            <a:pPr>
              <a:buNone/>
            </a:pPr>
            <a:r>
              <a:rPr lang="en-US" dirty="0"/>
              <a:t>	</a:t>
            </a:r>
            <a:r>
              <a:rPr lang="en-US" dirty="0" smtClean="0"/>
              <a:t>							    </a:t>
            </a:r>
          </a:p>
          <a:p>
            <a:pPr>
              <a:buNone/>
            </a:pPr>
            <a:endParaRPr lang="en-US" dirty="0"/>
          </a:p>
          <a:p>
            <a:pPr>
              <a:buNone/>
            </a:pPr>
            <a:r>
              <a:rPr lang="en-US" dirty="0" smtClean="0"/>
              <a:t>         </a:t>
            </a:r>
          </a:p>
          <a:p>
            <a:pPr>
              <a:buNone/>
            </a:pPr>
            <a:r>
              <a:rPr lang="en-US" dirty="0"/>
              <a:t> </a:t>
            </a:r>
            <a:r>
              <a:rPr lang="en-US" dirty="0" smtClean="0"/>
              <a:t>           for </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32</a:t>
            </a:fld>
            <a:endParaRPr lang="en-US"/>
          </a:p>
        </p:txBody>
      </p:sp>
      <p:graphicFrame>
        <p:nvGraphicFramePr>
          <p:cNvPr id="4099" name="Object 3"/>
          <p:cNvGraphicFramePr>
            <a:graphicFrameLocks noChangeAspect="1"/>
          </p:cNvGraphicFramePr>
          <p:nvPr>
            <p:extLst>
              <p:ext uri="{D42A27DB-BD31-4B8C-83A1-F6EECF244321}">
                <p14:modId xmlns:p14="http://schemas.microsoft.com/office/powerpoint/2010/main" val="1583337390"/>
              </p:ext>
            </p:extLst>
          </p:nvPr>
        </p:nvGraphicFramePr>
        <p:xfrm>
          <a:off x="2362200" y="3657600"/>
          <a:ext cx="3886200" cy="479778"/>
        </p:xfrm>
        <a:graphic>
          <a:graphicData uri="http://schemas.openxmlformats.org/presentationml/2006/ole">
            <mc:AlternateContent xmlns:mc="http://schemas.openxmlformats.org/markup-compatibility/2006">
              <mc:Choice xmlns:v="urn:schemas-microsoft-com:vml" Requires="v">
                <p:oleObj spid="_x0000_s2103" name="Equation" r:id="rId3" imgW="1904760" imgH="228600" progId="Equation.3">
                  <p:embed/>
                </p:oleObj>
              </mc:Choice>
              <mc:Fallback>
                <p:oleObj name="Equation" r:id="rId3" imgW="1904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657600"/>
                        <a:ext cx="3886200" cy="479778"/>
                      </a:xfrm>
                      <a:prstGeom prst="rect">
                        <a:avLst/>
                      </a:prstGeom>
                      <a:noFill/>
                      <a:ln>
                        <a:noFill/>
                      </a:ln>
                      <a:effectLs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97777391"/>
              </p:ext>
            </p:extLst>
          </p:nvPr>
        </p:nvGraphicFramePr>
        <p:xfrm>
          <a:off x="4114800" y="4038600"/>
          <a:ext cx="838200" cy="546100"/>
        </p:xfrm>
        <a:graphic>
          <a:graphicData uri="http://schemas.openxmlformats.org/presentationml/2006/ole">
            <mc:AlternateContent xmlns:mc="http://schemas.openxmlformats.org/markup-compatibility/2006">
              <mc:Choice xmlns:v="urn:schemas-microsoft-com:vml" Requires="v">
                <p:oleObj spid="_x0000_s2104" name="Equation" r:id="rId5" imgW="330057" imgH="241195" progId="Equation.3">
                  <p:embed/>
                </p:oleObj>
              </mc:Choice>
              <mc:Fallback>
                <p:oleObj name="Equation" r:id="rId5" imgW="330057"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038600"/>
                        <a:ext cx="838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44993575"/>
              </p:ext>
            </p:extLst>
          </p:nvPr>
        </p:nvGraphicFramePr>
        <p:xfrm>
          <a:off x="1371600" y="4572000"/>
          <a:ext cx="5638800" cy="914400"/>
        </p:xfrm>
        <a:graphic>
          <a:graphicData uri="http://schemas.openxmlformats.org/presentationml/2006/ole">
            <mc:AlternateContent xmlns:mc="http://schemas.openxmlformats.org/markup-compatibility/2006">
              <mc:Choice xmlns:v="urn:schemas-microsoft-com:vml" Requires="v">
                <p:oleObj spid="_x0000_s2105" name="Equation" r:id="rId7" imgW="1765080" imgH="355320" progId="Equation.3">
                  <p:embed/>
                </p:oleObj>
              </mc:Choice>
              <mc:Fallback>
                <p:oleObj name="Equation" r:id="rId7" imgW="1765080" imgH="3553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572000"/>
                        <a:ext cx="563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47624357"/>
              </p:ext>
            </p:extLst>
          </p:nvPr>
        </p:nvGraphicFramePr>
        <p:xfrm>
          <a:off x="2209800" y="5791200"/>
          <a:ext cx="685800" cy="342900"/>
        </p:xfrm>
        <a:graphic>
          <a:graphicData uri="http://schemas.openxmlformats.org/presentationml/2006/ole">
            <mc:AlternateContent xmlns:mc="http://schemas.openxmlformats.org/markup-compatibility/2006">
              <mc:Choice xmlns:v="urn:schemas-microsoft-com:vml" Requires="v">
                <p:oleObj spid="_x0000_s2106" name="Equation" r:id="rId9" imgW="317225" imgH="190335" progId="Equation.3">
                  <p:embed/>
                </p:oleObj>
              </mc:Choice>
              <mc:Fallback>
                <p:oleObj name="Equation" r:id="rId9" imgW="317225" imgH="19033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79120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83602551"/>
              </p:ext>
            </p:extLst>
          </p:nvPr>
        </p:nvGraphicFramePr>
        <p:xfrm>
          <a:off x="3352800" y="5867400"/>
          <a:ext cx="1524000" cy="533400"/>
        </p:xfrm>
        <a:graphic>
          <a:graphicData uri="http://schemas.openxmlformats.org/presentationml/2006/ole">
            <mc:AlternateContent xmlns:mc="http://schemas.openxmlformats.org/markup-compatibility/2006">
              <mc:Choice xmlns:v="urn:schemas-microsoft-com:vml" Requires="v">
                <p:oleObj spid="_x0000_s2107" name="Equation" r:id="rId11" imgW="469900" imgH="228600" progId="Equation.3">
                  <p:embed/>
                </p:oleObj>
              </mc:Choice>
              <mc:Fallback>
                <p:oleObj name="Equation" r:id="rId11" imgW="4699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5867400"/>
                        <a:ext cx="1524000" cy="533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21832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Training algorithm for DFN</a:t>
            </a:r>
          </a:p>
        </p:txBody>
      </p:sp>
      <p:sp>
        <p:nvSpPr>
          <p:cNvPr id="3" name="Content Placeholder 2"/>
          <p:cNvSpPr>
            <a:spLocks noGrp="1"/>
          </p:cNvSpPr>
          <p:nvPr>
            <p:ph sz="quarter" idx="1"/>
          </p:nvPr>
        </p:nvSpPr>
        <p:spPr>
          <a:xfrm>
            <a:off x="457200" y="1600200"/>
            <a:ext cx="8305800" cy="4873752"/>
          </a:xfrm>
        </p:spPr>
        <p:txBody>
          <a:bodyPr>
            <a:normAutofit/>
          </a:bodyPr>
          <a:lstStyle/>
          <a:p>
            <a:pPr marL="0" indent="0">
              <a:lnSpc>
                <a:spcPct val="160000"/>
              </a:lnSpc>
              <a:buClr>
                <a:srgbClr val="C00000"/>
              </a:buClr>
              <a:buNone/>
            </a:pPr>
            <a:r>
              <a:rPr lang="en-US" sz="2600" b="1" dirty="0"/>
              <a:t>Bipolar Inputs</a:t>
            </a:r>
          </a:p>
          <a:p>
            <a:pPr>
              <a:lnSpc>
                <a:spcPct val="150000"/>
              </a:lnSpc>
              <a:buClr>
                <a:schemeClr val="tx1"/>
              </a:buClr>
              <a:buNone/>
            </a:pPr>
            <a:r>
              <a:rPr lang="en-US" sz="2400" dirty="0" smtClean="0">
                <a:solidFill>
                  <a:srgbClr val="C00000"/>
                </a:solidFill>
              </a:rPr>
              <a:t> </a:t>
            </a:r>
            <a:r>
              <a:rPr lang="en-IN" sz="2400" dirty="0" smtClean="0"/>
              <a:t>To  store  a set of binary patterns </a:t>
            </a:r>
            <a:r>
              <a:rPr lang="en-IN" sz="2400" b="1" i="1" dirty="0" smtClean="0"/>
              <a:t>s ( p ) ,   p = 1 ,  . , P, where</a:t>
            </a:r>
          </a:p>
          <a:p>
            <a:pPr>
              <a:lnSpc>
                <a:spcPct val="150000"/>
              </a:lnSpc>
              <a:buClr>
                <a:schemeClr val="tx1"/>
              </a:buClr>
              <a:buNone/>
            </a:pPr>
            <a:r>
              <a:rPr lang="en-IN" sz="2400" dirty="0" smtClean="0"/>
              <a:t>The weight matrix W =            is given by,</a:t>
            </a:r>
          </a:p>
          <a:p>
            <a:pPr>
              <a:lnSpc>
                <a:spcPct val="150000"/>
              </a:lnSpc>
              <a:buClr>
                <a:schemeClr val="tx1"/>
              </a:buClr>
              <a:buNone/>
            </a:pPr>
            <a:r>
              <a:rPr lang="en-US" sz="2400" dirty="0" smtClean="0">
                <a:solidFill>
                  <a:srgbClr val="C00000"/>
                </a:solidFill>
              </a:rPr>
              <a:t>                                                                         </a:t>
            </a:r>
          </a:p>
          <a:p>
            <a:pPr>
              <a:lnSpc>
                <a:spcPct val="150000"/>
              </a:lnSpc>
              <a:buClr>
                <a:schemeClr val="tx1"/>
              </a:buClr>
              <a:buNone/>
            </a:pPr>
            <a:r>
              <a:rPr lang="en-US" i="1" dirty="0"/>
              <a:t>for </a:t>
            </a:r>
          </a:p>
          <a:p>
            <a:pPr>
              <a:lnSpc>
                <a:spcPct val="150000"/>
              </a:lnSpc>
              <a:buClr>
                <a:schemeClr val="tx1"/>
              </a:buClr>
              <a:buNone/>
            </a:pPr>
            <a:r>
              <a:rPr lang="en-US" sz="2400" i="1" dirty="0" smtClean="0"/>
              <a:t>and </a:t>
            </a:r>
            <a:r>
              <a:rPr lang="en-US" sz="2400" dirty="0" smtClean="0">
                <a:solidFill>
                  <a:srgbClr val="C00000"/>
                </a:solidFill>
              </a:rPr>
              <a:t> </a:t>
            </a:r>
            <a:endParaRPr lang="en-IN" sz="2400" dirty="0">
              <a:solidFill>
                <a:srgbClr val="C00000"/>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33</a:t>
            </a:fld>
            <a:endParaRPr lang="en-US"/>
          </a:p>
        </p:txBody>
      </p:sp>
      <p:graphicFrame>
        <p:nvGraphicFramePr>
          <p:cNvPr id="6147" name="Object 3"/>
          <p:cNvGraphicFramePr>
            <a:graphicFrameLocks noChangeAspect="1"/>
          </p:cNvGraphicFramePr>
          <p:nvPr>
            <p:extLst>
              <p:ext uri="{D42A27DB-BD31-4B8C-83A1-F6EECF244321}">
                <p14:modId xmlns:p14="http://schemas.microsoft.com/office/powerpoint/2010/main" val="4174572138"/>
              </p:ext>
            </p:extLst>
          </p:nvPr>
        </p:nvGraphicFramePr>
        <p:xfrm>
          <a:off x="2057400" y="2971800"/>
          <a:ext cx="6172200" cy="533400"/>
        </p:xfrm>
        <a:graphic>
          <a:graphicData uri="http://schemas.openxmlformats.org/presentationml/2006/ole">
            <mc:AlternateContent xmlns:mc="http://schemas.openxmlformats.org/markup-compatibility/2006">
              <mc:Choice xmlns:v="urn:schemas-microsoft-com:vml" Requires="v">
                <p:oleObj spid="_x0000_s4206" name="Equation" r:id="rId3" imgW="1904760" imgH="228600" progId="Equation.3">
                  <p:embed/>
                </p:oleObj>
              </mc:Choice>
              <mc:Fallback>
                <p:oleObj name="Equation" r:id="rId3" imgW="1904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71800"/>
                        <a:ext cx="617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207"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45093830"/>
              </p:ext>
            </p:extLst>
          </p:nvPr>
        </p:nvGraphicFramePr>
        <p:xfrm>
          <a:off x="3886200" y="3581400"/>
          <a:ext cx="838200" cy="533400"/>
        </p:xfrm>
        <a:graphic>
          <a:graphicData uri="http://schemas.openxmlformats.org/presentationml/2006/ole">
            <mc:AlternateContent xmlns:mc="http://schemas.openxmlformats.org/markup-compatibility/2006">
              <mc:Choice xmlns:v="urn:schemas-microsoft-com:vml" Requires="v">
                <p:oleObj spid="_x0000_s4208" name="Equation" r:id="rId7" imgW="330120" imgH="241200" progId="Equation.3">
                  <p:embed/>
                </p:oleObj>
              </mc:Choice>
              <mc:Fallback>
                <p:oleObj name="Equation" r:id="rId7" imgW="33012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581400"/>
                        <a:ext cx="838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extLst>
              <p:ext uri="{D42A27DB-BD31-4B8C-83A1-F6EECF244321}">
                <p14:modId xmlns:p14="http://schemas.microsoft.com/office/powerpoint/2010/main" val="1534556487"/>
              </p:ext>
            </p:extLst>
          </p:nvPr>
        </p:nvGraphicFramePr>
        <p:xfrm>
          <a:off x="1600200" y="4114800"/>
          <a:ext cx="3284537" cy="914400"/>
        </p:xfrm>
        <a:graphic>
          <a:graphicData uri="http://schemas.openxmlformats.org/presentationml/2006/ole">
            <mc:AlternateContent xmlns:mc="http://schemas.openxmlformats.org/markup-compatibility/2006">
              <mc:Choice xmlns:v="urn:schemas-microsoft-com:vml" Requires="v">
                <p:oleObj spid="_x0000_s4209" name="Equation" r:id="rId9" imgW="1028520" imgH="355320" progId="Equation.3">
                  <p:embed/>
                </p:oleObj>
              </mc:Choice>
              <mc:Fallback>
                <p:oleObj name="Equation" r:id="rId9" imgW="1028520" imgH="355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114800"/>
                        <a:ext cx="32845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45737243"/>
              </p:ext>
            </p:extLst>
          </p:nvPr>
        </p:nvGraphicFramePr>
        <p:xfrm>
          <a:off x="1371600" y="4953000"/>
          <a:ext cx="864096" cy="304800"/>
        </p:xfrm>
        <a:graphic>
          <a:graphicData uri="http://schemas.openxmlformats.org/presentationml/2006/ole">
            <mc:AlternateContent xmlns:mc="http://schemas.openxmlformats.org/markup-compatibility/2006">
              <mc:Choice xmlns:v="urn:schemas-microsoft-com:vml" Requires="v">
                <p:oleObj spid="_x0000_s4210" name="Equation" r:id="rId11" imgW="317160" imgH="190440" progId="Equation.3">
                  <p:embed/>
                </p:oleObj>
              </mc:Choice>
              <mc:Fallback>
                <p:oleObj name="Equation" r:id="rId11" imgW="31716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953000"/>
                        <a:ext cx="864096" cy="304800"/>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566088239"/>
              </p:ext>
            </p:extLst>
          </p:nvPr>
        </p:nvGraphicFramePr>
        <p:xfrm>
          <a:off x="1371600" y="5410200"/>
          <a:ext cx="838200" cy="457200"/>
        </p:xfrm>
        <a:graphic>
          <a:graphicData uri="http://schemas.openxmlformats.org/presentationml/2006/ole">
            <mc:AlternateContent xmlns:mc="http://schemas.openxmlformats.org/markup-compatibility/2006">
              <mc:Choice xmlns:v="urn:schemas-microsoft-com:vml" Requires="v">
                <p:oleObj spid="_x0000_s4211" name="Equation" r:id="rId13" imgW="444240" imgH="228600" progId="Equation.3">
                  <p:embed/>
                </p:oleObj>
              </mc:Choice>
              <mc:Fallback>
                <p:oleObj name="Equation" r:id="rId13" imgW="4442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5410200"/>
                        <a:ext cx="838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98464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752600"/>
            <a:ext cx="8229600" cy="5486400"/>
          </a:xfrm>
        </p:spPr>
        <p:txBody>
          <a:bodyPr>
            <a:normAutofit/>
          </a:bodyPr>
          <a:lstStyle/>
          <a:p>
            <a:pPr>
              <a:lnSpc>
                <a:spcPct val="200000"/>
              </a:lnSpc>
              <a:buClr>
                <a:schemeClr val="tx1"/>
              </a:buClr>
            </a:pPr>
            <a:r>
              <a:rPr lang="en-IN" sz="2300" dirty="0" smtClean="0">
                <a:latin typeface="Times New Roman" pitchFamily="18" charset="0"/>
                <a:cs typeface="Times New Roman" pitchFamily="18" charset="0"/>
              </a:rPr>
              <a:t>Application algorithm is stated for binary patterns.</a:t>
            </a:r>
          </a:p>
          <a:p>
            <a:pPr>
              <a:lnSpc>
                <a:spcPct val="200000"/>
              </a:lnSpc>
              <a:buClr>
                <a:schemeClr val="tx1"/>
              </a:buClr>
            </a:pPr>
            <a:r>
              <a:rPr lang="en-IN" sz="2300" dirty="0" smtClean="0">
                <a:latin typeface="Times New Roman" pitchFamily="18" charset="0"/>
                <a:cs typeface="Times New Roman" pitchFamily="18" charset="0"/>
              </a:rPr>
              <a:t>The activation functions can be modified easily to accommodate bipolar patterns.</a:t>
            </a:r>
          </a:p>
          <a:p>
            <a:pPr>
              <a:lnSpc>
                <a:spcPct val="200000"/>
              </a:lnSpc>
              <a:buClr>
                <a:schemeClr val="tx1"/>
              </a:buClr>
            </a:pP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382264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Testing algorithm  for </a:t>
            </a:r>
            <a:r>
              <a:rPr lang="en-IN" dirty="0"/>
              <a:t>Discrete Hopfield Net</a:t>
            </a:r>
          </a:p>
        </p:txBody>
      </p:sp>
      <p:sp>
        <p:nvSpPr>
          <p:cNvPr id="3" name="Content Placeholder 2"/>
          <p:cNvSpPr>
            <a:spLocks noGrp="1"/>
          </p:cNvSpPr>
          <p:nvPr>
            <p:ph sz="quarter" idx="1"/>
          </p:nvPr>
        </p:nvSpPr>
        <p:spPr>
          <a:xfrm>
            <a:off x="457200" y="1600200"/>
            <a:ext cx="8382000" cy="4873752"/>
          </a:xfrm>
        </p:spPr>
        <p:txBody>
          <a:bodyPr>
            <a:normAutofit fontScale="92500"/>
          </a:bodyPr>
          <a:lstStyle/>
          <a:p>
            <a:pPr>
              <a:buNone/>
            </a:pPr>
            <a:r>
              <a:rPr lang="en-IN" sz="2200" i="1" dirty="0" smtClean="0">
                <a:cs typeface="Times New Roman" pitchFamily="18" charset="0"/>
              </a:rPr>
              <a:t>Step 0</a:t>
            </a:r>
            <a:r>
              <a:rPr lang="en-IN" sz="2200" b="1" i="1" dirty="0" smtClean="0">
                <a:cs typeface="Times New Roman" pitchFamily="18" charset="0"/>
              </a:rPr>
              <a:t>. </a:t>
            </a:r>
            <a:r>
              <a:rPr lang="en-IN" sz="2200" i="1" dirty="0" smtClean="0">
                <a:cs typeface="Times New Roman" pitchFamily="18" charset="0"/>
              </a:rPr>
              <a:t>Initialize weights to store patterns.	(Use </a:t>
            </a:r>
            <a:r>
              <a:rPr lang="en-IN" sz="2200" i="1" dirty="0" err="1" smtClean="0">
                <a:cs typeface="Times New Roman" pitchFamily="18" charset="0"/>
              </a:rPr>
              <a:t>Hebb</a:t>
            </a:r>
            <a:r>
              <a:rPr lang="en-IN" sz="2200" i="1" dirty="0" smtClean="0">
                <a:cs typeface="Times New Roman" pitchFamily="18" charset="0"/>
              </a:rPr>
              <a:t> rule.)</a:t>
            </a:r>
          </a:p>
          <a:p>
            <a:pPr>
              <a:buNone/>
            </a:pPr>
            <a:r>
              <a:rPr lang="en-IN" sz="2200" i="1" dirty="0" smtClean="0">
                <a:cs typeface="Times New Roman" pitchFamily="18" charset="0"/>
              </a:rPr>
              <a:t>Step 1.While activations of the net are not converged, do Steps 2-8.</a:t>
            </a:r>
          </a:p>
          <a:p>
            <a:pPr>
              <a:buNone/>
            </a:pPr>
            <a:r>
              <a:rPr lang="en-IN" sz="2200" i="1" dirty="0" smtClean="0">
                <a:cs typeface="Times New Roman" pitchFamily="18" charset="0"/>
              </a:rPr>
              <a:t>Step 2. For each input vector x, do Steps 3-7.</a:t>
            </a:r>
          </a:p>
          <a:p>
            <a:pPr>
              <a:buNone/>
            </a:pPr>
            <a:endParaRPr lang="en-IN" sz="600" i="1" dirty="0" smtClean="0">
              <a:latin typeface="Times New Roman" pitchFamily="18" charset="0"/>
              <a:cs typeface="Times New Roman" pitchFamily="18" charset="0"/>
            </a:endParaRPr>
          </a:p>
          <a:p>
            <a:pPr>
              <a:buNone/>
            </a:pPr>
            <a:r>
              <a:rPr lang="en-IN" sz="2200" i="1" dirty="0" smtClean="0">
                <a:cs typeface="Times New Roman" pitchFamily="18" charset="0"/>
              </a:rPr>
              <a:t>Step </a:t>
            </a:r>
            <a:r>
              <a:rPr lang="en-IN" sz="2200" i="1" dirty="0">
                <a:cs typeface="Times New Roman" pitchFamily="18" charset="0"/>
              </a:rPr>
              <a:t>3</a:t>
            </a:r>
            <a:r>
              <a:rPr lang="en-IN" sz="2200" i="1" dirty="0" smtClean="0">
                <a:cs typeface="Times New Roman" pitchFamily="18" charset="0"/>
              </a:rPr>
              <a:t>.  Set initial activations of net equal to the 	             external input vector x:</a:t>
            </a:r>
          </a:p>
          <a:p>
            <a:pPr>
              <a:buNone/>
            </a:pPr>
            <a:r>
              <a:rPr lang="en-US" sz="2200" i="1" dirty="0" smtClean="0">
                <a:latin typeface="Times New Roman" pitchFamily="18" charset="0"/>
                <a:cs typeface="Times New Roman" pitchFamily="18" charset="0"/>
              </a:rPr>
              <a:t>				                                    ,   </a:t>
            </a:r>
            <a:r>
              <a:rPr lang="en-US" sz="2200" i="1" dirty="0" smtClean="0">
                <a:cs typeface="Times New Roman" pitchFamily="18" charset="0"/>
              </a:rPr>
              <a:t>( </a:t>
            </a:r>
            <a:r>
              <a:rPr lang="en-US" sz="2200" i="1" dirty="0" err="1" smtClean="0">
                <a:cs typeface="Times New Roman" pitchFamily="18" charset="0"/>
              </a:rPr>
              <a:t>i</a:t>
            </a:r>
            <a:r>
              <a:rPr lang="en-US" sz="2200" i="1" dirty="0" smtClean="0">
                <a:cs typeface="Times New Roman" pitchFamily="18" charset="0"/>
              </a:rPr>
              <a:t>=1,2…n)</a:t>
            </a:r>
            <a:endParaRPr lang="en-IN" sz="2200" i="1" dirty="0" smtClean="0">
              <a:cs typeface="Times New Roman" pitchFamily="18" charset="0"/>
            </a:endParaRPr>
          </a:p>
          <a:p>
            <a:pPr>
              <a:buNone/>
            </a:pPr>
            <a:r>
              <a:rPr lang="en-IN" sz="2200" i="1" dirty="0" smtClean="0">
                <a:cs typeface="Times New Roman" pitchFamily="18" charset="0"/>
              </a:rPr>
              <a:t>Step </a:t>
            </a:r>
            <a:r>
              <a:rPr lang="en-IN" sz="2200" i="1" dirty="0">
                <a:cs typeface="Times New Roman" pitchFamily="18" charset="0"/>
              </a:rPr>
              <a:t>4</a:t>
            </a:r>
            <a:r>
              <a:rPr lang="en-IN" sz="2200" i="1" dirty="0" smtClean="0">
                <a:cs typeface="Times New Roman" pitchFamily="18" charset="0"/>
              </a:rPr>
              <a:t>.  Do Steps </a:t>
            </a:r>
            <a:r>
              <a:rPr lang="en-IN" sz="2200" b="1" i="1" dirty="0" smtClean="0">
                <a:cs typeface="Times New Roman" pitchFamily="18" charset="0"/>
              </a:rPr>
              <a:t>5-7 </a:t>
            </a:r>
            <a:r>
              <a:rPr lang="en-IN" sz="2200" i="1" dirty="0" smtClean="0">
                <a:cs typeface="Times New Roman" pitchFamily="18" charset="0"/>
              </a:rPr>
              <a:t>for each unit </a:t>
            </a:r>
          </a:p>
          <a:p>
            <a:pPr>
              <a:buNone/>
            </a:pPr>
            <a:r>
              <a:rPr lang="en-IN" sz="2200" i="1" dirty="0" smtClean="0">
                <a:cs typeface="Times New Roman" pitchFamily="18" charset="0"/>
              </a:rPr>
              <a:t>(Units should be updated in random order.)</a:t>
            </a:r>
          </a:p>
          <a:p>
            <a:pPr>
              <a:buNone/>
            </a:pPr>
            <a:r>
              <a:rPr lang="en-IN" sz="2200" i="1" dirty="0" smtClean="0">
                <a:cs typeface="Times New Roman" pitchFamily="18" charset="0"/>
              </a:rPr>
              <a:t>Step </a:t>
            </a:r>
            <a:r>
              <a:rPr lang="en-IN" sz="2200" i="1" dirty="0">
                <a:cs typeface="Times New Roman" pitchFamily="18" charset="0"/>
              </a:rPr>
              <a:t>5</a:t>
            </a:r>
            <a:r>
              <a:rPr lang="en-IN" sz="2200" i="1" dirty="0" smtClean="0">
                <a:cs typeface="Times New Roman" pitchFamily="18" charset="0"/>
              </a:rPr>
              <a:t>.  Compute net input:</a:t>
            </a:r>
          </a:p>
          <a:p>
            <a:pPr>
              <a:buNone/>
            </a:pPr>
            <a:r>
              <a:rPr lang="en-US" sz="2200" i="1" dirty="0" smtClean="0">
                <a:cs typeface="Times New Roman" pitchFamily="18" charset="0"/>
              </a:rPr>
              <a:t>				</a:t>
            </a:r>
            <a:endParaRPr lang="en-IN" sz="2200" i="1" dirty="0" smtClean="0">
              <a:cs typeface="Times New Roman" pitchFamily="18" charset="0"/>
            </a:endParaRPr>
          </a:p>
          <a:p>
            <a:pPr>
              <a:buNone/>
            </a:pPr>
            <a:r>
              <a:rPr lang="en-IN" sz="2000" i="1" dirty="0" smtClean="0">
                <a:latin typeface="Times New Roman" pitchFamily="18" charset="0"/>
                <a:cs typeface="Times New Roman" pitchFamily="18" charset="0"/>
              </a:rPr>
              <a:t>			</a:t>
            </a:r>
          </a:p>
          <a:p>
            <a:pPr>
              <a:buNone/>
            </a:pPr>
            <a:r>
              <a:rPr lang="en-US" sz="2000" i="1" dirty="0" smtClean="0">
                <a:latin typeface="Times New Roman" pitchFamily="18" charset="0"/>
                <a:cs typeface="Times New Roman" pitchFamily="18" charset="0"/>
              </a:rPr>
              <a:t>				         </a:t>
            </a:r>
            <a:endParaRPr lang="en-IN" sz="2000" i="1" dirty="0" smtClean="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650300"/>
              </p:ext>
            </p:extLst>
          </p:nvPr>
        </p:nvGraphicFramePr>
        <p:xfrm>
          <a:off x="2743200" y="3429000"/>
          <a:ext cx="1905000" cy="457200"/>
        </p:xfrm>
        <a:graphic>
          <a:graphicData uri="http://schemas.openxmlformats.org/presentationml/2006/ole">
            <mc:AlternateContent xmlns:mc="http://schemas.openxmlformats.org/markup-compatibility/2006">
              <mc:Choice xmlns:v="urn:schemas-microsoft-com:vml" Requires="v">
                <p:oleObj spid="_x0000_s5182" name="Equation" r:id="rId3" imgW="431640" imgH="228600" progId="Equation.3">
                  <p:embed/>
                </p:oleObj>
              </mc:Choice>
              <mc:Fallback>
                <p:oleObj name="Equation" r:id="rId3" imgW="431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429000"/>
                        <a:ext cx="1905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10801729"/>
              </p:ext>
            </p:extLst>
          </p:nvPr>
        </p:nvGraphicFramePr>
        <p:xfrm>
          <a:off x="4724400" y="3962400"/>
          <a:ext cx="304800" cy="381000"/>
        </p:xfrm>
        <a:graphic>
          <a:graphicData uri="http://schemas.openxmlformats.org/presentationml/2006/ole">
            <mc:AlternateContent xmlns:mc="http://schemas.openxmlformats.org/markup-compatibility/2006">
              <mc:Choice xmlns:v="urn:schemas-microsoft-com:vml" Requires="v">
                <p:oleObj spid="_x0000_s5183" name="Equation" r:id="rId5" imgW="139680" imgH="228600" progId="Equation.3">
                  <p:embed/>
                </p:oleObj>
              </mc:Choice>
              <mc:Fallback>
                <p:oleObj name="Equation" r:id="rId5" imgW="1396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962400"/>
                        <a:ext cx="304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32152536"/>
              </p:ext>
            </p:extLst>
          </p:nvPr>
        </p:nvGraphicFramePr>
        <p:xfrm>
          <a:off x="2362200" y="5334000"/>
          <a:ext cx="2909887" cy="685800"/>
        </p:xfrm>
        <a:graphic>
          <a:graphicData uri="http://schemas.openxmlformats.org/presentationml/2006/ole">
            <mc:AlternateContent xmlns:mc="http://schemas.openxmlformats.org/markup-compatibility/2006">
              <mc:Choice xmlns:v="urn:schemas-microsoft-com:vml" Requires="v">
                <p:oleObj spid="_x0000_s5184" name="Equation" r:id="rId7" imgW="1333440" imgH="355320" progId="Equation.3">
                  <p:embed/>
                </p:oleObj>
              </mc:Choice>
              <mc:Fallback>
                <p:oleObj name="Equation" r:id="rId7" imgW="1333440" imgH="355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334000"/>
                        <a:ext cx="29098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43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Testing algorithm  for Discrete Hopfield Net</a:t>
            </a:r>
          </a:p>
        </p:txBody>
      </p:sp>
      <p:sp>
        <p:nvSpPr>
          <p:cNvPr id="5" name="Content Placeholder 4"/>
          <p:cNvSpPr>
            <a:spLocks noGrp="1"/>
          </p:cNvSpPr>
          <p:nvPr>
            <p:ph sz="quarter" idx="1"/>
          </p:nvPr>
        </p:nvSpPr>
        <p:spPr/>
        <p:txBody>
          <a:bodyPr>
            <a:normAutofit/>
          </a:bodyPr>
          <a:lstStyle/>
          <a:p>
            <a:pPr>
              <a:buNone/>
            </a:pPr>
            <a:r>
              <a:rPr lang="en-IN" sz="2200" i="1" dirty="0" smtClean="0">
                <a:cs typeface="Times New Roman" pitchFamily="18" charset="0"/>
              </a:rPr>
              <a:t>Step 6.   Determine activation (output signal):</a:t>
            </a:r>
          </a:p>
          <a:p>
            <a:pPr>
              <a:buNone/>
            </a:pPr>
            <a:endParaRPr lang="en-US" sz="2200" i="1" dirty="0" smtClean="0">
              <a:latin typeface="Times New Roman" pitchFamily="18" charset="0"/>
              <a:cs typeface="Times New Roman" pitchFamily="18" charset="0"/>
            </a:endParaRPr>
          </a:p>
          <a:p>
            <a:pPr>
              <a:buNone/>
            </a:pPr>
            <a:endParaRPr lang="en-US" sz="2200" i="1" dirty="0" smtClean="0">
              <a:latin typeface="Times New Roman" pitchFamily="18" charset="0"/>
              <a:cs typeface="Times New Roman" pitchFamily="18" charset="0"/>
            </a:endParaRPr>
          </a:p>
          <a:p>
            <a:pPr>
              <a:buNone/>
            </a:pPr>
            <a:endParaRPr lang="en-US" sz="2200" i="1" dirty="0" smtClean="0">
              <a:latin typeface="Times New Roman" pitchFamily="18" charset="0"/>
              <a:cs typeface="Times New Roman" pitchFamily="18" charset="0"/>
            </a:endParaRPr>
          </a:p>
          <a:p>
            <a:pPr>
              <a:buNone/>
            </a:pPr>
            <a:r>
              <a:rPr lang="en-US" sz="2200" i="1" dirty="0" smtClean="0">
                <a:latin typeface="Times New Roman" pitchFamily="18" charset="0"/>
                <a:cs typeface="Times New Roman" pitchFamily="18" charset="0"/>
              </a:rPr>
              <a:t>Where       is the threshold and is normally chosen as zero.</a:t>
            </a:r>
          </a:p>
          <a:p>
            <a:pPr>
              <a:buNone/>
            </a:pPr>
            <a:r>
              <a:rPr lang="en-US" sz="2200" i="1" dirty="0" smtClean="0">
                <a:cs typeface="Times New Roman" pitchFamily="18" charset="0"/>
              </a:rPr>
              <a:t>Step </a:t>
            </a:r>
            <a:r>
              <a:rPr lang="en-US" sz="2200" i="1" dirty="0">
                <a:cs typeface="Times New Roman" pitchFamily="18" charset="0"/>
              </a:rPr>
              <a:t>7</a:t>
            </a:r>
            <a:r>
              <a:rPr lang="en-US" sz="2200" i="1" dirty="0" smtClean="0">
                <a:cs typeface="Times New Roman" pitchFamily="18" charset="0"/>
              </a:rPr>
              <a:t>. Feed back the </a:t>
            </a:r>
            <a:r>
              <a:rPr lang="en-US" sz="2200" i="1" dirty="0">
                <a:cs typeface="Times New Roman" pitchFamily="18" charset="0"/>
              </a:rPr>
              <a:t>o</a:t>
            </a:r>
            <a:r>
              <a:rPr lang="en-US" sz="2200" i="1" dirty="0" smtClean="0">
                <a:cs typeface="Times New Roman" pitchFamily="18" charset="0"/>
              </a:rPr>
              <a:t>btained output         </a:t>
            </a:r>
            <a:r>
              <a:rPr lang="en-IN" sz="2200" i="1" dirty="0" smtClean="0">
                <a:cs typeface="Times New Roman" pitchFamily="18" charset="0"/>
              </a:rPr>
              <a:t>to all other units. This updates the activation vector.)</a:t>
            </a:r>
          </a:p>
          <a:p>
            <a:pPr>
              <a:buNone/>
            </a:pPr>
            <a:endParaRPr lang="en-IN" sz="1200" i="1" dirty="0" smtClean="0">
              <a:cs typeface="Times New Roman" pitchFamily="18" charset="0"/>
            </a:endParaRPr>
          </a:p>
          <a:p>
            <a:pPr>
              <a:buNone/>
            </a:pPr>
            <a:r>
              <a:rPr lang="en-US" sz="2200" i="1" dirty="0" smtClean="0">
                <a:cs typeface="Times New Roman" pitchFamily="18" charset="0"/>
              </a:rPr>
              <a:t>Step </a:t>
            </a:r>
            <a:r>
              <a:rPr lang="en-US" sz="2200" i="1" dirty="0">
                <a:cs typeface="Times New Roman" pitchFamily="18" charset="0"/>
              </a:rPr>
              <a:t>8</a:t>
            </a:r>
            <a:r>
              <a:rPr lang="en-US" sz="2200" i="1" dirty="0" smtClean="0">
                <a:cs typeface="Times New Roman" pitchFamily="18" charset="0"/>
              </a:rPr>
              <a:t>.  Test for convergence.</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36</a:t>
            </a:fld>
            <a:endParaRPr lang="en-US"/>
          </a:p>
        </p:txBody>
      </p:sp>
      <p:pic>
        <p:nvPicPr>
          <p:cNvPr id="6" name="Picture 2"/>
          <p:cNvPicPr>
            <a:picLocks noChangeAspect="1" noChangeArrowheads="1"/>
          </p:cNvPicPr>
          <p:nvPr/>
        </p:nvPicPr>
        <p:blipFill>
          <a:blip r:embed="rId3" cstate="print"/>
          <a:srcRect/>
          <a:stretch>
            <a:fillRect/>
          </a:stretch>
        </p:blipFill>
        <p:spPr bwMode="auto">
          <a:xfrm>
            <a:off x="2057400" y="1981200"/>
            <a:ext cx="2181225" cy="991394"/>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362585023"/>
              </p:ext>
            </p:extLst>
          </p:nvPr>
        </p:nvGraphicFramePr>
        <p:xfrm>
          <a:off x="5562600" y="3505200"/>
          <a:ext cx="381000" cy="608806"/>
        </p:xfrm>
        <a:graphic>
          <a:graphicData uri="http://schemas.openxmlformats.org/presentationml/2006/ole">
            <mc:AlternateContent xmlns:mc="http://schemas.openxmlformats.org/markup-compatibility/2006">
              <mc:Choice xmlns:v="urn:schemas-microsoft-com:vml" Requires="v">
                <p:oleObj spid="_x0000_s6186" name="Equation" r:id="rId4" imgW="164880" imgH="228600" progId="Equation.3">
                  <p:embed/>
                </p:oleObj>
              </mc:Choice>
              <mc:Fallback>
                <p:oleObj name="Equation" r:id="rId4" imgW="1648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505200"/>
                        <a:ext cx="381000" cy="608806"/>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68670109"/>
              </p:ext>
            </p:extLst>
          </p:nvPr>
        </p:nvGraphicFramePr>
        <p:xfrm>
          <a:off x="1371600" y="3276600"/>
          <a:ext cx="381000" cy="457200"/>
        </p:xfrm>
        <a:graphic>
          <a:graphicData uri="http://schemas.openxmlformats.org/presentationml/2006/ole">
            <mc:AlternateContent xmlns:mc="http://schemas.openxmlformats.org/markup-compatibility/2006">
              <mc:Choice xmlns:v="urn:schemas-microsoft-com:vml" Requires="v">
                <p:oleObj spid="_x0000_s6187" name="Equation" r:id="rId6" imgW="152280" imgH="228600" progId="Equation.3">
                  <p:embed/>
                </p:oleObj>
              </mc:Choice>
              <mc:Fallback>
                <p:oleObj name="Equation" r:id="rId6" imgW="1522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276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3264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Applications</a:t>
            </a:r>
            <a:endParaRPr lang="en-IN" dirty="0"/>
          </a:p>
        </p:txBody>
      </p:sp>
      <p:sp>
        <p:nvSpPr>
          <p:cNvPr id="3" name="Content Placeholder 2"/>
          <p:cNvSpPr>
            <a:spLocks noGrp="1"/>
          </p:cNvSpPr>
          <p:nvPr>
            <p:ph sz="quarter" idx="1"/>
          </p:nvPr>
        </p:nvSpPr>
        <p:spPr/>
        <p:txBody>
          <a:bodyPr>
            <a:normAutofit/>
          </a:bodyPr>
          <a:lstStyle/>
          <a:p>
            <a:pPr algn="just">
              <a:lnSpc>
                <a:spcPct val="150000"/>
              </a:lnSpc>
              <a:buClr>
                <a:schemeClr val="tx1"/>
              </a:buClr>
            </a:pPr>
            <a:r>
              <a:rPr lang="en-IN" sz="2300" dirty="0" smtClean="0">
                <a:latin typeface="Times New Roman" pitchFamily="18" charset="0"/>
                <a:cs typeface="Times New Roman" pitchFamily="18" charset="0"/>
              </a:rPr>
              <a:t>A binary Hopfield net can be used to determine whether an input vector is a "known” or an "unknown" vector.</a:t>
            </a:r>
          </a:p>
          <a:p>
            <a:pPr algn="just">
              <a:lnSpc>
                <a:spcPct val="150000"/>
              </a:lnSpc>
              <a:buClr>
                <a:schemeClr val="tx1"/>
              </a:buClr>
            </a:pPr>
            <a:r>
              <a:rPr lang="en-IN" sz="2300" dirty="0" smtClean="0">
                <a:latin typeface="Times New Roman" pitchFamily="18" charset="0"/>
                <a:cs typeface="Times New Roman" pitchFamily="18" charset="0"/>
              </a:rPr>
              <a:t>The net recognizes a "known" vector by producing a pattern of activation on the units of the net that is the same as the vector stored in the net.</a:t>
            </a:r>
          </a:p>
          <a:p>
            <a:pPr algn="just">
              <a:lnSpc>
                <a:spcPct val="150000"/>
              </a:lnSpc>
              <a:buClr>
                <a:schemeClr val="tx1"/>
              </a:buClr>
            </a:pPr>
            <a:r>
              <a:rPr lang="en-IN" sz="2300" dirty="0" smtClean="0">
                <a:latin typeface="Times New Roman" pitchFamily="18" charset="0"/>
                <a:cs typeface="Times New Roman" pitchFamily="18" charset="0"/>
              </a:rPr>
              <a:t>If the input vector is an "unknown" vector, the activation vectors produced as the net iterates will converge to an activation vector that is not one of the stored patterns.</a:t>
            </a:r>
            <a:endParaRPr lang="en-IN" sz="23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9750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endParaRPr lang="en-IN" dirty="0"/>
          </a:p>
        </p:txBody>
      </p:sp>
      <p:sp>
        <p:nvSpPr>
          <p:cNvPr id="3" name="Content Placeholder 2"/>
          <p:cNvSpPr>
            <a:spLocks noGrp="1"/>
          </p:cNvSpPr>
          <p:nvPr>
            <p:ph sz="quarter" idx="1"/>
          </p:nvPr>
        </p:nvSpPr>
        <p:spPr/>
        <p:txBody>
          <a:bodyPr>
            <a:normAutofit/>
          </a:bodyPr>
          <a:lstStyle/>
          <a:p>
            <a:pPr algn="just">
              <a:lnSpc>
                <a:spcPct val="150000"/>
              </a:lnSpc>
              <a:buClrTx/>
            </a:pPr>
            <a:r>
              <a:rPr lang="en-IN" sz="2300" dirty="0" smtClean="0">
                <a:cs typeface="Times New Roman" pitchFamily="18" charset="0"/>
              </a:rPr>
              <a:t>Consider an Example in which the vector (1, 1, 1,0) (or its bipolar equivalent (1, 1, 1, - 1)) was stored in a net. The binary input vector corresponding to the input vector used (with mistakes in the first and second components) is (0, 0, 1, 0). Although the Hopfield net uses binary vectors, the weight matrix is bipolar. The units update their activations in a random order. For this example the update order is </a:t>
            </a:r>
            <a:endParaRPr lang="en-IN" sz="2300" dirty="0">
              <a:cs typeface="Times New Roman" pitchFamily="18" charset="0"/>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38</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011206977"/>
              </p:ext>
            </p:extLst>
          </p:nvPr>
        </p:nvGraphicFramePr>
        <p:xfrm>
          <a:off x="2438400" y="5867400"/>
          <a:ext cx="1600200" cy="457200"/>
        </p:xfrm>
        <a:graphic>
          <a:graphicData uri="http://schemas.openxmlformats.org/presentationml/2006/ole">
            <mc:AlternateContent xmlns:mc="http://schemas.openxmlformats.org/markup-compatibility/2006">
              <mc:Choice xmlns:v="urn:schemas-microsoft-com:vml" Requires="v">
                <p:oleObj spid="_x0000_s7190" name="Equation" r:id="rId3" imgW="571320" imgH="228600" progId="Equation.3">
                  <p:embed/>
                </p:oleObj>
              </mc:Choice>
              <mc:Fallback>
                <p:oleObj name="Equation" r:id="rId3" imgW="5713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867400"/>
                        <a:ext cx="160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84298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229600" cy="5976664"/>
          </a:xfrm>
        </p:spPr>
        <p:txBody>
          <a:bodyPr/>
          <a:lstStyle/>
          <a:p>
            <a:endParaRPr lang="en-IN" dirty="0" smtClean="0"/>
          </a:p>
          <a:p>
            <a:r>
              <a:rPr lang="en-IN" dirty="0" smtClean="0"/>
              <a:t>W = ∑ </a:t>
            </a:r>
            <a:r>
              <a:rPr lang="en-IN" i="1" dirty="0" smtClean="0"/>
              <a:t>s</a:t>
            </a:r>
            <a:r>
              <a:rPr lang="en-IN" i="1" baseline="30000" dirty="0" smtClean="0"/>
              <a:t>T</a:t>
            </a:r>
            <a:r>
              <a:rPr lang="en-IN" i="1" dirty="0" smtClean="0"/>
              <a:t>(p)t(p) = 	           </a:t>
            </a:r>
            <a:r>
              <a:rPr lang="en-IN" sz="2400" dirty="0" smtClean="0"/>
              <a:t>[1 1 1 -1]</a:t>
            </a:r>
            <a:r>
              <a:rPr lang="en-IN" sz="2400" i="1" dirty="0" smtClean="0"/>
              <a:t>	</a:t>
            </a:r>
          </a:p>
          <a:p>
            <a:endParaRPr lang="en-IN" sz="2400" i="1" dirty="0"/>
          </a:p>
          <a:p>
            <a:endParaRPr lang="en-IN" sz="2400" i="1" dirty="0" smtClean="0"/>
          </a:p>
          <a:p>
            <a:endParaRPr lang="en-IN" sz="2800" dirty="0" smtClean="0"/>
          </a:p>
          <a:p>
            <a:r>
              <a:rPr lang="en-IN" sz="2800" dirty="0" smtClean="0"/>
              <a:t>W =</a:t>
            </a:r>
            <a:r>
              <a:rPr lang="en-IN" sz="2400" i="1" dirty="0" smtClean="0"/>
              <a:t> </a:t>
            </a:r>
          </a:p>
          <a:p>
            <a:pPr marL="0" indent="0">
              <a:buNone/>
            </a:pPr>
            <a:endParaRPr lang="en-IN" sz="2400" i="1" dirty="0"/>
          </a:p>
          <a:p>
            <a:endParaRPr lang="en-IN" sz="2400" i="1" dirty="0" smtClean="0"/>
          </a:p>
          <a:p>
            <a:r>
              <a:rPr lang="en-IN" sz="2800" dirty="0" smtClean="0"/>
              <a:t>The weight matrix with no self connection is:</a:t>
            </a:r>
          </a:p>
          <a:p>
            <a:endParaRPr lang="en-IN" sz="2400" i="1" dirty="0"/>
          </a:p>
          <a:p>
            <a:pPr marL="0" indent="0">
              <a:buNone/>
            </a:pPr>
            <a:endParaRPr lang="en-IN" sz="1800" i="1"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39</a:t>
            </a:fld>
            <a:endParaRPr lang="en-US"/>
          </a:p>
        </p:txBody>
      </p:sp>
      <p:sp>
        <p:nvSpPr>
          <p:cNvPr id="4" name="Double Bracket 3"/>
          <p:cNvSpPr/>
          <p:nvPr/>
        </p:nvSpPr>
        <p:spPr>
          <a:xfrm>
            <a:off x="2195736" y="2636912"/>
            <a:ext cx="1872208" cy="1279764"/>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400" dirty="0" smtClean="0"/>
              <a:t>1  1  1  -1</a:t>
            </a:r>
          </a:p>
          <a:p>
            <a:pPr algn="ctr"/>
            <a:r>
              <a:rPr lang="en-IN" sz="2400" dirty="0" smtClean="0"/>
              <a:t>1  1  1  -1</a:t>
            </a:r>
          </a:p>
          <a:p>
            <a:pPr algn="ctr"/>
            <a:r>
              <a:rPr lang="en-IN" sz="2400" dirty="0" smtClean="0"/>
              <a:t>1  1  1  -1</a:t>
            </a:r>
          </a:p>
          <a:p>
            <a:pPr algn="ctr"/>
            <a:r>
              <a:rPr lang="en-IN" sz="2400" dirty="0" smtClean="0"/>
              <a:t>-1  -1  -1  1</a:t>
            </a:r>
            <a:endParaRPr lang="en-IN" sz="2400" dirty="0"/>
          </a:p>
        </p:txBody>
      </p:sp>
      <p:pic>
        <p:nvPicPr>
          <p:cNvPr id="5" name="Picture 2"/>
          <p:cNvPicPr>
            <a:picLocks noChangeAspect="1" noChangeArrowheads="1"/>
          </p:cNvPicPr>
          <p:nvPr/>
        </p:nvPicPr>
        <p:blipFill>
          <a:blip r:embed="rId2" cstate="print"/>
          <a:srcRect/>
          <a:stretch>
            <a:fillRect/>
          </a:stretch>
        </p:blipFill>
        <p:spPr bwMode="auto">
          <a:xfrm>
            <a:off x="1763688" y="4797152"/>
            <a:ext cx="3672408" cy="1584176"/>
          </a:xfrm>
          <a:prstGeom prst="rect">
            <a:avLst/>
          </a:prstGeom>
          <a:noFill/>
          <a:ln w="9525">
            <a:noFill/>
            <a:miter lim="800000"/>
            <a:headEnd/>
            <a:tailEnd/>
          </a:ln>
        </p:spPr>
      </p:pic>
      <p:sp>
        <p:nvSpPr>
          <p:cNvPr id="6" name="Double Bracket 5"/>
          <p:cNvSpPr/>
          <p:nvPr/>
        </p:nvSpPr>
        <p:spPr>
          <a:xfrm>
            <a:off x="3275856" y="838200"/>
            <a:ext cx="792088" cy="105535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000" dirty="0" smtClean="0"/>
              <a:t>1</a:t>
            </a:r>
          </a:p>
          <a:p>
            <a:pPr algn="ctr"/>
            <a:r>
              <a:rPr lang="en-IN" sz="2000" dirty="0" smtClean="0"/>
              <a:t>1</a:t>
            </a:r>
          </a:p>
          <a:p>
            <a:pPr algn="ctr"/>
            <a:r>
              <a:rPr lang="en-IN" sz="2000" dirty="0" smtClean="0"/>
              <a:t>1</a:t>
            </a:r>
          </a:p>
          <a:p>
            <a:pPr algn="ctr"/>
            <a:r>
              <a:rPr lang="en-IN" sz="2000" dirty="0" smtClean="0"/>
              <a:t>-1</a:t>
            </a:r>
            <a:endParaRPr lang="en-IN" sz="2000" dirty="0"/>
          </a:p>
        </p:txBody>
      </p:sp>
    </p:spTree>
    <p:extLst>
      <p:ext uri="{BB962C8B-B14F-4D97-AF65-F5344CB8AC3E}">
        <p14:creationId xmlns:p14="http://schemas.microsoft.com/office/powerpoint/2010/main" val="3724904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Associative Memory</a:t>
            </a:r>
            <a:endParaRPr lang="en-IN"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i="1" dirty="0" smtClean="0"/>
              <a:t>Auto-associative memory </a:t>
            </a:r>
          </a:p>
          <a:p>
            <a:pPr marL="457200" indent="-457200">
              <a:buFont typeface="+mj-lt"/>
              <a:buAutoNum type="arabicPeriod"/>
            </a:pPr>
            <a:r>
              <a:rPr lang="en-US" i="1" dirty="0" err="1"/>
              <a:t>Hetro</a:t>
            </a:r>
            <a:r>
              <a:rPr lang="en-US" i="1" dirty="0"/>
              <a:t>-associative memory</a:t>
            </a:r>
          </a:p>
          <a:p>
            <a:endParaRPr lang="en-US" dirty="0"/>
          </a:p>
          <a:p>
            <a:r>
              <a:rPr lang="en-US" dirty="0" smtClean="0"/>
              <a:t>Both </a:t>
            </a:r>
            <a:r>
              <a:rPr lang="en-US" dirty="0"/>
              <a:t>these nets </a:t>
            </a:r>
            <a:r>
              <a:rPr lang="en-US" dirty="0" smtClean="0"/>
              <a:t>are single layer </a:t>
            </a:r>
            <a:r>
              <a:rPr lang="en-US" dirty="0"/>
              <a:t>nets in which the </a:t>
            </a:r>
            <a:r>
              <a:rPr lang="en-US" dirty="0" smtClean="0"/>
              <a:t>weights are </a:t>
            </a:r>
            <a:r>
              <a:rPr lang="en-US" dirty="0"/>
              <a:t>determined in a manner that </a:t>
            </a:r>
            <a:r>
              <a:rPr lang="en-US" dirty="0" smtClean="0"/>
              <a:t>the net stores </a:t>
            </a:r>
            <a:r>
              <a:rPr lang="en-US" dirty="0"/>
              <a:t>a set of </a:t>
            </a:r>
            <a:r>
              <a:rPr lang="en-US" dirty="0" smtClean="0"/>
              <a:t>pattern associations. </a:t>
            </a:r>
          </a:p>
          <a:p>
            <a:r>
              <a:rPr lang="en-US" dirty="0" smtClean="0"/>
              <a:t>If each </a:t>
            </a:r>
            <a:r>
              <a:rPr lang="en-US" dirty="0"/>
              <a:t>of the </a:t>
            </a:r>
            <a:r>
              <a:rPr lang="en-US" dirty="0" smtClean="0"/>
              <a:t>output vectors is same as </a:t>
            </a:r>
            <a:r>
              <a:rPr lang="en-US" dirty="0"/>
              <a:t>the input </a:t>
            </a:r>
            <a:r>
              <a:rPr lang="en-US" dirty="0" smtClean="0"/>
              <a:t>vectors </a:t>
            </a:r>
            <a:r>
              <a:rPr lang="en-US" dirty="0"/>
              <a:t>with which it is associated, then the net is a said </a:t>
            </a:r>
            <a:r>
              <a:rPr lang="en-US" dirty="0" smtClean="0"/>
              <a:t>to </a:t>
            </a:r>
            <a:r>
              <a:rPr lang="en-US" dirty="0"/>
              <a:t>be </a:t>
            </a:r>
            <a:r>
              <a:rPr lang="en-US" dirty="0" smtClean="0"/>
              <a:t>auto-associative </a:t>
            </a:r>
            <a:r>
              <a:rPr lang="en-US" dirty="0"/>
              <a:t>memory </a:t>
            </a:r>
            <a:r>
              <a:rPr lang="en-US" dirty="0" smtClean="0"/>
              <a:t>On </a:t>
            </a:r>
            <a:r>
              <a:rPr lang="en-US" dirty="0"/>
              <a:t>the </a:t>
            </a:r>
            <a:r>
              <a:rPr lang="en-US" dirty="0" smtClean="0"/>
              <a:t>other hand if </a:t>
            </a:r>
            <a:r>
              <a:rPr lang="en-US" dirty="0"/>
              <a:t>the output vectors are different from t</a:t>
            </a:r>
            <a:r>
              <a:rPr lang="en-US" dirty="0" smtClean="0"/>
              <a:t>he </a:t>
            </a:r>
            <a:r>
              <a:rPr lang="en-US" dirty="0"/>
              <a:t>input </a:t>
            </a:r>
            <a:r>
              <a:rPr lang="en-US" dirty="0" smtClean="0"/>
              <a:t>vectors then </a:t>
            </a:r>
            <a:r>
              <a:rPr lang="en-US" dirty="0"/>
              <a:t>the net is said to be </a:t>
            </a:r>
            <a:r>
              <a:rPr lang="en-US" dirty="0" err="1" smtClean="0"/>
              <a:t>hetro</a:t>
            </a:r>
            <a:r>
              <a:rPr lang="en-US" dirty="0" smtClean="0"/>
              <a:t>-associative </a:t>
            </a:r>
            <a:r>
              <a:rPr lang="en-US" dirty="0"/>
              <a:t>memory net.</a:t>
            </a:r>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09561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62600"/>
          </a:xfrm>
        </p:spPr>
        <p:txBody>
          <a:bodyPr>
            <a:normAutofit fontScale="92500" lnSpcReduction="20000"/>
          </a:bodyPr>
          <a:lstStyle/>
          <a:p>
            <a:pPr marL="0" indent="0">
              <a:buClr>
                <a:schemeClr val="tx1"/>
              </a:buClr>
              <a:buNone/>
            </a:pPr>
            <a:r>
              <a:rPr lang="en-IN" sz="2300" dirty="0" smtClean="0">
                <a:latin typeface="Times New Roman" pitchFamily="18" charset="0"/>
                <a:cs typeface="Times New Roman" pitchFamily="18" charset="0"/>
              </a:rPr>
              <a:t>Step 0. Initialize weights to store patterns:</a:t>
            </a:r>
          </a:p>
          <a:p>
            <a:pPr marL="0" indent="0">
              <a:buClr>
                <a:schemeClr val="tx1"/>
              </a:buClr>
              <a:buNone/>
            </a:pPr>
            <a:endParaRPr lang="en-US" sz="2300" dirty="0" smtClean="0">
              <a:latin typeface="Times New Roman" pitchFamily="18" charset="0"/>
              <a:cs typeface="Times New Roman" pitchFamily="18" charset="0"/>
            </a:endParaRPr>
          </a:p>
          <a:p>
            <a:pPr marL="0" indent="0">
              <a:buClr>
                <a:schemeClr val="tx1"/>
              </a:buClr>
              <a:buNone/>
            </a:pPr>
            <a:endParaRPr lang="en-US" sz="2300" dirty="0" smtClean="0">
              <a:latin typeface="Times New Roman" pitchFamily="18" charset="0"/>
              <a:cs typeface="Times New Roman" pitchFamily="18" charset="0"/>
            </a:endParaRPr>
          </a:p>
          <a:p>
            <a:pPr marL="0" indent="0">
              <a:buClr>
                <a:schemeClr val="tx1"/>
              </a:buClr>
              <a:buNone/>
            </a:pPr>
            <a:endParaRPr lang="en-US" sz="2300" dirty="0" smtClean="0">
              <a:latin typeface="Times New Roman" pitchFamily="18" charset="0"/>
              <a:cs typeface="Times New Roman" pitchFamily="18" charset="0"/>
            </a:endParaRPr>
          </a:p>
          <a:p>
            <a:pPr marL="0" indent="0">
              <a:buClr>
                <a:schemeClr val="tx1"/>
              </a:buClr>
              <a:buNone/>
            </a:pPr>
            <a:endParaRPr lang="en-IN" sz="2300" dirty="0" smtClean="0">
              <a:latin typeface="Times New Roman" pitchFamily="18" charset="0"/>
              <a:cs typeface="Times New Roman" pitchFamily="18" charset="0"/>
            </a:endParaRPr>
          </a:p>
          <a:p>
            <a:pPr marL="0" indent="0">
              <a:buClr>
                <a:schemeClr val="tx1"/>
              </a:buClr>
              <a:buNone/>
            </a:pPr>
            <a:r>
              <a:rPr lang="en-IN" sz="2300" dirty="0" smtClean="0">
                <a:latin typeface="Times New Roman" pitchFamily="18" charset="0"/>
                <a:cs typeface="Times New Roman" pitchFamily="18" charset="0"/>
              </a:rPr>
              <a:t>Step 1. The input vector is  x = [0, 0, 1, 0</a:t>
            </a:r>
            <a:r>
              <a:rPr lang="en-IN" sz="2300" dirty="0">
                <a:latin typeface="Times New Roman" pitchFamily="18" charset="0"/>
                <a:cs typeface="Times New Roman" pitchFamily="18" charset="0"/>
              </a:rPr>
              <a:t>]</a:t>
            </a:r>
            <a:r>
              <a:rPr lang="en-IN" sz="2300" dirty="0" smtClean="0">
                <a:latin typeface="Times New Roman" pitchFamily="18" charset="0"/>
                <a:cs typeface="Times New Roman" pitchFamily="18" charset="0"/>
              </a:rPr>
              <a:t>.</a:t>
            </a:r>
          </a:p>
          <a:p>
            <a:pPr marL="0" indent="0">
              <a:buClr>
                <a:schemeClr val="tx1"/>
              </a:buClr>
              <a:buNone/>
            </a:pPr>
            <a:r>
              <a:rPr lang="en-IN" sz="2300" dirty="0" smtClean="0">
                <a:latin typeface="Times New Roman" pitchFamily="18" charset="0"/>
                <a:cs typeface="Times New Roman" pitchFamily="18" charset="0"/>
              </a:rPr>
              <a:t>Step 2. for this vector y = [0, 0, 1, 0].</a:t>
            </a:r>
          </a:p>
          <a:p>
            <a:pPr marL="0" indent="0">
              <a:buClr>
                <a:schemeClr val="tx1"/>
              </a:buClr>
              <a:buNone/>
            </a:pPr>
            <a:r>
              <a:rPr lang="en-IN" sz="2300" dirty="0" smtClean="0">
                <a:latin typeface="Times New Roman" pitchFamily="18" charset="0"/>
                <a:cs typeface="Times New Roman" pitchFamily="18" charset="0"/>
              </a:rPr>
              <a:t>Step 3. Choose unit         to update its activation:</a:t>
            </a:r>
          </a:p>
          <a:p>
            <a:pPr marL="0" indent="0">
              <a:buClr>
                <a:schemeClr val="tx1"/>
              </a:buClr>
              <a:buNone/>
            </a:pPr>
            <a:r>
              <a:rPr lang="en-US" sz="2300" dirty="0" smtClean="0">
                <a:latin typeface="Times New Roman" pitchFamily="18" charset="0"/>
                <a:cs typeface="Times New Roman" pitchFamily="18" charset="0"/>
              </a:rPr>
              <a:t>step 4.                                 </a:t>
            </a:r>
          </a:p>
          <a:p>
            <a:pPr marL="0" indent="0">
              <a:buClr>
                <a:schemeClr val="tx1"/>
              </a:buClr>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 0+[0 0 1 0]              = 0+1 =1 </a:t>
            </a:r>
          </a:p>
          <a:p>
            <a:pPr marL="365760" lvl="1" indent="0">
              <a:buClr>
                <a:schemeClr val="tx1"/>
              </a:buClr>
              <a:buNone/>
            </a:pPr>
            <a:r>
              <a:rPr lang="en-US" sz="2300" dirty="0" smtClean="0">
                <a:latin typeface="Times New Roman" pitchFamily="18" charset="0"/>
                <a:cs typeface="Times New Roman" pitchFamily="18" charset="0"/>
              </a:rPr>
              <a:t>			</a:t>
            </a:r>
          </a:p>
          <a:p>
            <a:pPr marL="365760" lvl="1" indent="0">
              <a:buClr>
                <a:schemeClr val="tx1"/>
              </a:buClr>
              <a:buNone/>
            </a:pPr>
            <a:endParaRPr lang="en-US" sz="2300" dirty="0">
              <a:latin typeface="Times New Roman" pitchFamily="18" charset="0"/>
              <a:cs typeface="Times New Roman" pitchFamily="18" charset="0"/>
            </a:endParaRPr>
          </a:p>
          <a:p>
            <a:pPr marL="0" indent="0">
              <a:buClr>
                <a:schemeClr val="tx1"/>
              </a:buClr>
              <a:buNone/>
            </a:pPr>
            <a:r>
              <a:rPr lang="en-US" sz="2600" dirty="0" smtClean="0">
                <a:latin typeface="Times New Roman" pitchFamily="18" charset="0"/>
                <a:cs typeface="Times New Roman" pitchFamily="18" charset="0"/>
              </a:rPr>
              <a:t>step 5.</a:t>
            </a:r>
          </a:p>
          <a:p>
            <a:pPr marL="0" indent="0">
              <a:buClr>
                <a:schemeClr val="tx1"/>
              </a:buClr>
              <a:buNone/>
            </a:pPr>
            <a:r>
              <a:rPr lang="en-US" sz="2600" dirty="0" smtClean="0">
                <a:latin typeface="Times New Roman" pitchFamily="18" charset="0"/>
                <a:cs typeface="Times New Roman" pitchFamily="18" charset="0"/>
              </a:rPr>
              <a:t>step 6. y=(1,0,1,0)  	               </a:t>
            </a:r>
            <a:r>
              <a:rPr lang="en-US" sz="2600" dirty="0" smtClean="0">
                <a:solidFill>
                  <a:srgbClr val="C00000"/>
                </a:solidFill>
                <a:latin typeface="Times New Roman" pitchFamily="18" charset="0"/>
                <a:cs typeface="Times New Roman" pitchFamily="18" charset="0"/>
              </a:rPr>
              <a:t>No Convergence</a:t>
            </a:r>
          </a:p>
          <a:p>
            <a:pPr lvl="1">
              <a:buClr>
                <a:schemeClr val="tx1"/>
              </a:buClr>
              <a:buNone/>
            </a:pPr>
            <a:endParaRPr lang="en-US" sz="2300" dirty="0" smtClean="0">
              <a:latin typeface="Times New Roman" pitchFamily="18" charset="0"/>
              <a:cs typeface="Times New Roman" pitchFamily="18" charset="0"/>
            </a:endParaRPr>
          </a:p>
          <a:p>
            <a:pPr lvl="1">
              <a:buClr>
                <a:schemeClr val="tx1"/>
              </a:buClr>
              <a:buNone/>
            </a:pPr>
            <a:r>
              <a:rPr lang="en-US" sz="2300" dirty="0" smtClean="0">
                <a:latin typeface="Times New Roman" pitchFamily="18" charset="0"/>
                <a:cs typeface="Times New Roman" pitchFamily="18" charset="0"/>
              </a:rPr>
              <a:t>	</a:t>
            </a: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40</a:t>
            </a:fld>
            <a:endParaRPr lang="en-US"/>
          </a:p>
        </p:txBody>
      </p:sp>
      <p:pic>
        <p:nvPicPr>
          <p:cNvPr id="5" name="Picture 2"/>
          <p:cNvPicPr>
            <a:picLocks noChangeAspect="1" noChangeArrowheads="1"/>
          </p:cNvPicPr>
          <p:nvPr/>
        </p:nvPicPr>
        <p:blipFill>
          <a:blip r:embed="rId3" cstate="print"/>
          <a:srcRect/>
          <a:stretch>
            <a:fillRect/>
          </a:stretch>
        </p:blipFill>
        <p:spPr bwMode="auto">
          <a:xfrm>
            <a:off x="2583954" y="1295400"/>
            <a:ext cx="2552700" cy="1104900"/>
          </a:xfrm>
          <a:prstGeom prst="rect">
            <a:avLst/>
          </a:prstGeom>
          <a:noFill/>
          <a:ln w="9525">
            <a:noFill/>
            <a:miter lim="800000"/>
            <a:headEnd/>
            <a:tailEnd/>
          </a:ln>
        </p:spPr>
      </p:pic>
      <p:graphicFrame>
        <p:nvGraphicFramePr>
          <p:cNvPr id="6" name="Object 5"/>
          <p:cNvGraphicFramePr>
            <a:graphicFrameLocks noChangeAspect="1"/>
          </p:cNvGraphicFramePr>
          <p:nvPr>
            <p:extLst>
              <p:ext uri="{D42A27DB-BD31-4B8C-83A1-F6EECF244321}">
                <p14:modId xmlns:p14="http://schemas.microsoft.com/office/powerpoint/2010/main" val="111691871"/>
              </p:ext>
            </p:extLst>
          </p:nvPr>
        </p:nvGraphicFramePr>
        <p:xfrm>
          <a:off x="2895600" y="3124200"/>
          <a:ext cx="381000" cy="381000"/>
        </p:xfrm>
        <a:graphic>
          <a:graphicData uri="http://schemas.openxmlformats.org/presentationml/2006/ole">
            <mc:AlternateContent xmlns:mc="http://schemas.openxmlformats.org/markup-compatibility/2006">
              <mc:Choice xmlns:v="urn:schemas-microsoft-com:vml" Requires="v">
                <p:oleObj spid="_x0000_s8284" name="Equation" r:id="rId4" imgW="139680" imgH="228600" progId="Equation.3">
                  <p:embed/>
                </p:oleObj>
              </mc:Choice>
              <mc:Fallback>
                <p:oleObj name="Equation" r:id="rId4" imgW="1396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124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85" name="Equation" r:id="rId6" imgW="114120" imgH="215640" progId="Equation.3">
                  <p:embed/>
                </p:oleObj>
              </mc:Choice>
              <mc:Fallback>
                <p:oleObj name="Equation" r:id="rId6"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86" name="Equation" r:id="rId8" imgW="114120" imgH="215640" progId="Equation.3">
                  <p:embed/>
                </p:oleObj>
              </mc:Choice>
              <mc:Fallback>
                <p:oleObj name="Equation" r:id="rId8" imgW="114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056859177"/>
              </p:ext>
            </p:extLst>
          </p:nvPr>
        </p:nvGraphicFramePr>
        <p:xfrm>
          <a:off x="2267744" y="4581888"/>
          <a:ext cx="2133600" cy="381000"/>
        </p:xfrm>
        <a:graphic>
          <a:graphicData uri="http://schemas.openxmlformats.org/presentationml/2006/ole">
            <mc:AlternateContent xmlns:mc="http://schemas.openxmlformats.org/markup-compatibility/2006">
              <mc:Choice xmlns:v="urn:schemas-microsoft-com:vml" Requires="v">
                <p:oleObj spid="_x0000_s8287" name="Equation" r:id="rId9" imgW="1193760" imgH="215640" progId="Equation.3">
                  <p:embed/>
                </p:oleObj>
              </mc:Choice>
              <mc:Fallback>
                <p:oleObj name="Equation" r:id="rId9" imgW="11937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4581888"/>
                        <a:ext cx="2133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38186563"/>
              </p:ext>
            </p:extLst>
          </p:nvPr>
        </p:nvGraphicFramePr>
        <p:xfrm>
          <a:off x="1371600" y="3744846"/>
          <a:ext cx="2232248" cy="576064"/>
        </p:xfrm>
        <a:graphic>
          <a:graphicData uri="http://schemas.openxmlformats.org/presentationml/2006/ole">
            <mc:AlternateContent xmlns:mc="http://schemas.openxmlformats.org/markup-compatibility/2006">
              <mc:Choice xmlns:v="urn:schemas-microsoft-com:vml" Requires="v">
                <p:oleObj spid="_x0000_s8288" name="Equation" r:id="rId11" imgW="1346040" imgH="355320" progId="Equation.3">
                  <p:embed/>
                </p:oleObj>
              </mc:Choice>
              <mc:Fallback>
                <p:oleObj name="Equation" r:id="rId11" imgW="1346040" imgH="355320" progId="Equation.3">
                  <p:embed/>
                  <p:pic>
                    <p:nvPicPr>
                      <p:cNvPr id="0" name=""/>
                      <p:cNvPicPr/>
                      <p:nvPr/>
                    </p:nvPicPr>
                    <p:blipFill>
                      <a:blip r:embed="rId12"/>
                      <a:stretch>
                        <a:fillRect/>
                      </a:stretch>
                    </p:blipFill>
                    <p:spPr>
                      <a:xfrm>
                        <a:off x="1371600" y="3744846"/>
                        <a:ext cx="2232248" cy="576064"/>
                      </a:xfrm>
                      <a:prstGeom prst="rect">
                        <a:avLst/>
                      </a:prstGeom>
                    </p:spPr>
                  </p:pic>
                </p:oleObj>
              </mc:Fallback>
            </mc:AlternateContent>
          </a:graphicData>
        </a:graphic>
      </p:graphicFrame>
      <p:sp>
        <p:nvSpPr>
          <p:cNvPr id="15" name="Double Bracket 14"/>
          <p:cNvSpPr/>
          <p:nvPr/>
        </p:nvSpPr>
        <p:spPr>
          <a:xfrm>
            <a:off x="5715000" y="3505200"/>
            <a:ext cx="792088" cy="105535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000" dirty="0"/>
              <a:t>0</a:t>
            </a:r>
            <a:endParaRPr lang="en-IN" sz="2000" dirty="0" smtClean="0"/>
          </a:p>
          <a:p>
            <a:pPr algn="ctr"/>
            <a:r>
              <a:rPr lang="en-IN" sz="2000" dirty="0" smtClean="0"/>
              <a:t>1</a:t>
            </a:r>
          </a:p>
          <a:p>
            <a:pPr algn="ctr"/>
            <a:r>
              <a:rPr lang="en-IN" sz="2000" dirty="0" smtClean="0"/>
              <a:t>1</a:t>
            </a:r>
          </a:p>
          <a:p>
            <a:pPr algn="ctr"/>
            <a:r>
              <a:rPr lang="en-IN" sz="2000" dirty="0" smtClean="0"/>
              <a:t>-1</a:t>
            </a:r>
            <a:endParaRPr lang="en-IN" sz="2000" dirty="0"/>
          </a:p>
        </p:txBody>
      </p:sp>
      <p:cxnSp>
        <p:nvCxnSpPr>
          <p:cNvPr id="9" name="Straight Arrow Connector 8"/>
          <p:cNvCxnSpPr/>
          <p:nvPr/>
        </p:nvCxnSpPr>
        <p:spPr>
          <a:xfrm>
            <a:off x="3779912" y="5229200"/>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868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83916"/>
            <a:ext cx="8229600" cy="5334000"/>
          </a:xfrm>
        </p:spPr>
        <p:txBody>
          <a:bodyPr>
            <a:noAutofit/>
          </a:bodyPr>
          <a:lstStyle/>
          <a:p>
            <a:pPr>
              <a:lnSpc>
                <a:spcPct val="150000"/>
              </a:lnSpc>
              <a:buClr>
                <a:schemeClr val="tx1"/>
              </a:buClr>
              <a:buNone/>
            </a:pPr>
            <a:r>
              <a:rPr lang="en-US" sz="2600" dirty="0" smtClean="0">
                <a:latin typeface="Times New Roman" pitchFamily="18" charset="0"/>
                <a:cs typeface="Times New Roman" pitchFamily="18" charset="0"/>
              </a:rPr>
              <a:t>Step 3. Choose unit         </a:t>
            </a:r>
            <a:r>
              <a:rPr lang="en-IN" sz="2600" dirty="0" smtClean="0">
                <a:latin typeface="Times New Roman" pitchFamily="18" charset="0"/>
                <a:cs typeface="Times New Roman" pitchFamily="18" charset="0"/>
              </a:rPr>
              <a:t>to update its activation:</a:t>
            </a:r>
          </a:p>
          <a:p>
            <a:pPr lvl="1">
              <a:lnSpc>
                <a:spcPct val="150000"/>
              </a:lnSpc>
              <a:buClr>
                <a:schemeClr val="tx1"/>
              </a:buClr>
              <a:buNone/>
            </a:pPr>
            <a:r>
              <a:rPr lang="en-US" sz="2300" dirty="0" smtClean="0">
                <a:latin typeface="Times New Roman" pitchFamily="18" charset="0"/>
                <a:cs typeface="Times New Roman" pitchFamily="18" charset="0"/>
              </a:rPr>
              <a:t>			step 4.</a:t>
            </a:r>
            <a:endParaRPr lang="en-IN" sz="2300" dirty="0" smtClean="0">
              <a:latin typeface="Times New Roman" pitchFamily="18" charset="0"/>
              <a:cs typeface="Times New Roman" pitchFamily="18" charset="0"/>
            </a:endParaRPr>
          </a:p>
          <a:p>
            <a:pPr>
              <a:lnSpc>
                <a:spcPct val="150000"/>
              </a:lnSpc>
              <a:buNone/>
            </a:pPr>
            <a:r>
              <a:rPr lang="en-US" sz="2300" dirty="0" smtClean="0">
                <a:latin typeface="Times New Roman" pitchFamily="18" charset="0"/>
                <a:cs typeface="Times New Roman" pitchFamily="18" charset="0"/>
              </a:rPr>
              <a:t>			step 5.                                      </a:t>
            </a:r>
          </a:p>
          <a:p>
            <a:pPr>
              <a:lnSpc>
                <a:spcPct val="150000"/>
              </a:lnSpc>
              <a:buNone/>
            </a:pPr>
            <a:r>
              <a:rPr lang="en-US" sz="2300" dirty="0" smtClean="0">
                <a:latin typeface="Times New Roman" pitchFamily="18" charset="0"/>
                <a:cs typeface="Times New Roman" pitchFamily="18" charset="0"/>
              </a:rPr>
              <a:t>			step 6. y=(1,0,1,0).	  </a:t>
            </a:r>
            <a:r>
              <a:rPr lang="en-US" sz="2300" dirty="0" smtClean="0">
                <a:solidFill>
                  <a:srgbClr val="C00000"/>
                </a:solidFill>
                <a:latin typeface="Times New Roman" pitchFamily="18" charset="0"/>
                <a:cs typeface="Times New Roman" pitchFamily="18" charset="0"/>
              </a:rPr>
              <a:t>No Convergence</a:t>
            </a:r>
            <a:r>
              <a:rPr lang="en-US" sz="2300" dirty="0" smtClean="0">
                <a:latin typeface="Times New Roman" pitchFamily="18" charset="0"/>
                <a:cs typeface="Times New Roman" pitchFamily="18" charset="0"/>
              </a:rPr>
              <a:t>	</a:t>
            </a:r>
          </a:p>
          <a:p>
            <a:pPr>
              <a:lnSpc>
                <a:spcPct val="150000"/>
              </a:lnSpc>
              <a:buNone/>
            </a:pPr>
            <a:r>
              <a:rPr lang="en-US" sz="2300" dirty="0" smtClean="0">
                <a:latin typeface="Times New Roman" pitchFamily="18" charset="0"/>
                <a:cs typeface="Times New Roman" pitchFamily="18" charset="0"/>
              </a:rPr>
              <a:t>step 3. </a:t>
            </a:r>
            <a:r>
              <a:rPr lang="en-IN" sz="2300" dirty="0" smtClean="0">
                <a:latin typeface="Times New Roman" pitchFamily="18" charset="0"/>
                <a:cs typeface="Times New Roman" pitchFamily="18" charset="0"/>
              </a:rPr>
              <a:t>Choose unit          to update its activation:</a:t>
            </a:r>
          </a:p>
          <a:p>
            <a:pPr>
              <a:lnSpc>
                <a:spcPct val="150000"/>
              </a:lnSpc>
              <a:buNone/>
            </a:pPr>
            <a:r>
              <a:rPr lang="en-US" sz="2300" dirty="0" smtClean="0">
                <a:latin typeface="Times New Roman" pitchFamily="18" charset="0"/>
                <a:cs typeface="Times New Roman" pitchFamily="18" charset="0"/>
              </a:rPr>
              <a:t>			step 4.</a:t>
            </a:r>
          </a:p>
          <a:p>
            <a:pPr>
              <a:lnSpc>
                <a:spcPct val="150000"/>
              </a:lnSpc>
              <a:buNone/>
            </a:pPr>
            <a:r>
              <a:rPr lang="en-US" sz="2300" dirty="0" smtClean="0">
                <a:latin typeface="Times New Roman" pitchFamily="18" charset="0"/>
                <a:cs typeface="Times New Roman" pitchFamily="18" charset="0"/>
              </a:rPr>
              <a:t>			step 5. </a:t>
            </a:r>
          </a:p>
          <a:p>
            <a:pPr>
              <a:lnSpc>
                <a:spcPct val="150000"/>
              </a:lnSpc>
              <a:buNone/>
            </a:pPr>
            <a:r>
              <a:rPr lang="en-US" sz="2300" dirty="0" smtClean="0">
                <a:latin typeface="Times New Roman" pitchFamily="18" charset="0"/>
                <a:cs typeface="Times New Roman" pitchFamily="18" charset="0"/>
              </a:rPr>
              <a:t>			Step 6. y=(1,0,1,0). 	     </a:t>
            </a:r>
            <a:r>
              <a:rPr lang="en-US" sz="2300" dirty="0" smtClean="0">
                <a:solidFill>
                  <a:srgbClr val="C00000"/>
                </a:solidFill>
                <a:latin typeface="Times New Roman" pitchFamily="18" charset="0"/>
                <a:cs typeface="Times New Roman" pitchFamily="18" charset="0"/>
              </a:rPr>
              <a:t>No Convergence</a:t>
            </a:r>
          </a:p>
          <a:p>
            <a:pPr>
              <a:lnSpc>
                <a:spcPct val="150000"/>
              </a:lnSpc>
              <a:buNone/>
            </a:pPr>
            <a:r>
              <a:rPr lang="en-US" sz="2300" dirty="0" smtClean="0">
                <a:latin typeface="Times New Roman" pitchFamily="18" charset="0"/>
                <a:cs typeface="Times New Roman" pitchFamily="18" charset="0"/>
              </a:rPr>
              <a:t>		</a:t>
            </a:r>
          </a:p>
          <a:p>
            <a:pPr>
              <a:lnSpc>
                <a:spcPct val="150000"/>
              </a:lnSpc>
              <a:buNone/>
            </a:pP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41</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55057745"/>
              </p:ext>
            </p:extLst>
          </p:nvPr>
        </p:nvGraphicFramePr>
        <p:xfrm>
          <a:off x="3352800" y="1066800"/>
          <a:ext cx="381000" cy="368300"/>
        </p:xfrm>
        <a:graphic>
          <a:graphicData uri="http://schemas.openxmlformats.org/presentationml/2006/ole">
            <mc:AlternateContent xmlns:mc="http://schemas.openxmlformats.org/markup-compatibility/2006">
              <mc:Choice xmlns:v="urn:schemas-microsoft-com:vml" Requires="v">
                <p:oleObj spid="_x0000_s9326" name="Equation" r:id="rId3" imgW="177480" imgH="215640" progId="Equation.3">
                  <p:embed/>
                </p:oleObj>
              </mc:Choice>
              <mc:Fallback>
                <p:oleObj name="Equation" r:id="rId3" imgW="177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381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3276600" y="1524000"/>
          <a:ext cx="4038600" cy="685800"/>
        </p:xfrm>
        <a:graphic>
          <a:graphicData uri="http://schemas.openxmlformats.org/presentationml/2006/ole">
            <mc:AlternateContent xmlns:mc="http://schemas.openxmlformats.org/markup-compatibility/2006">
              <mc:Choice xmlns:v="urn:schemas-microsoft-com:vml" Requires="v">
                <p:oleObj spid="_x0000_s9327" name="Equation" r:id="rId5" imgW="2031840" imgH="355320" progId="Equation.3">
                  <p:embed/>
                </p:oleObj>
              </mc:Choice>
              <mc:Fallback>
                <p:oleObj name="Equation" r:id="rId5" imgW="203184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524000"/>
                        <a:ext cx="4038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276600" y="2209800"/>
          <a:ext cx="3124200" cy="381000"/>
        </p:xfrm>
        <a:graphic>
          <a:graphicData uri="http://schemas.openxmlformats.org/presentationml/2006/ole">
            <mc:AlternateContent xmlns:mc="http://schemas.openxmlformats.org/markup-compatibility/2006">
              <mc:Choice xmlns:v="urn:schemas-microsoft-com:vml" Requires="v">
                <p:oleObj spid="_x0000_s9328" name="Equation" r:id="rId7" imgW="1257120" imgH="215640" progId="Equation.3">
                  <p:embed/>
                </p:oleObj>
              </mc:Choice>
              <mc:Fallback>
                <p:oleObj name="Equation" r:id="rId7" imgW="125712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209800"/>
                        <a:ext cx="3124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3352800" y="4572000"/>
          <a:ext cx="3352800" cy="609600"/>
        </p:xfrm>
        <a:graphic>
          <a:graphicData uri="http://schemas.openxmlformats.org/presentationml/2006/ole">
            <mc:AlternateContent xmlns:mc="http://schemas.openxmlformats.org/markup-compatibility/2006">
              <mc:Choice xmlns:v="urn:schemas-microsoft-com:vml" Requires="v">
                <p:oleObj spid="_x0000_s9329" name="Equation" r:id="rId9" imgW="1815840" imgH="355320" progId="Equation.3">
                  <p:embed/>
                </p:oleObj>
              </mc:Choice>
              <mc:Fallback>
                <p:oleObj name="Equation" r:id="rId9" imgW="1815840" imgH="355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572000"/>
                        <a:ext cx="3352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823447"/>
              </p:ext>
            </p:extLst>
          </p:nvPr>
        </p:nvGraphicFramePr>
        <p:xfrm>
          <a:off x="4407396" y="4038600"/>
          <a:ext cx="2057400" cy="381000"/>
        </p:xfrm>
        <a:graphic>
          <a:graphicData uri="http://schemas.openxmlformats.org/presentationml/2006/ole">
            <mc:AlternateContent xmlns:mc="http://schemas.openxmlformats.org/markup-compatibility/2006">
              <mc:Choice xmlns:v="urn:schemas-microsoft-com:vml" Requires="v">
                <p:oleObj spid="_x0000_s9330" name="Equation" r:id="rId11" imgW="1218960" imgH="228600" progId="Equation.3">
                  <p:embed/>
                </p:oleObj>
              </mc:Choice>
              <mc:Fallback>
                <p:oleObj name="Equation" r:id="rId11" imgW="12189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7396" y="4038600"/>
                        <a:ext cx="2057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3962400" y="3962400"/>
          <a:ext cx="381000" cy="381000"/>
        </p:xfrm>
        <a:graphic>
          <a:graphicData uri="http://schemas.openxmlformats.org/presentationml/2006/ole">
            <mc:AlternateContent xmlns:mc="http://schemas.openxmlformats.org/markup-compatibility/2006">
              <mc:Choice xmlns:v="urn:schemas-microsoft-com:vml" Requires="v">
                <p:oleObj spid="_x0000_s9331" name="Equation" r:id="rId13" imgW="177480" imgH="228600" progId="Equation.3">
                  <p:embed/>
                </p:oleObj>
              </mc:Choice>
              <mc:Fallback>
                <p:oleObj name="Equation" r:id="rId13" imgW="1774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39624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5772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29208" y="692696"/>
            <a:ext cx="8229600" cy="5458544"/>
          </a:xfrm>
        </p:spPr>
        <p:txBody>
          <a:bodyPr>
            <a:normAutofit/>
          </a:bodyPr>
          <a:lstStyle/>
          <a:p>
            <a:pPr>
              <a:lnSpc>
                <a:spcPct val="150000"/>
              </a:lnSpc>
              <a:buNone/>
            </a:pPr>
            <a:r>
              <a:rPr lang="en-US" sz="2300" dirty="0" smtClean="0">
                <a:cs typeface="Times New Roman" pitchFamily="18" charset="0"/>
              </a:rPr>
              <a:t>step 3. </a:t>
            </a:r>
            <a:r>
              <a:rPr lang="en-IN" sz="2300" dirty="0" smtClean="0">
                <a:cs typeface="Times New Roman" pitchFamily="18" charset="0"/>
              </a:rPr>
              <a:t>Choose unit          to update its activation:</a:t>
            </a:r>
          </a:p>
          <a:p>
            <a:pPr>
              <a:lnSpc>
                <a:spcPct val="150000"/>
              </a:lnSpc>
              <a:buNone/>
            </a:pPr>
            <a:r>
              <a:rPr lang="en-US" sz="2300" dirty="0" smtClean="0">
                <a:latin typeface="Times New Roman" pitchFamily="18" charset="0"/>
                <a:cs typeface="Times New Roman" pitchFamily="18" charset="0"/>
              </a:rPr>
              <a:t>step 4.</a:t>
            </a:r>
          </a:p>
          <a:p>
            <a:pPr>
              <a:lnSpc>
                <a:spcPct val="150000"/>
              </a:lnSpc>
              <a:buNone/>
            </a:pPr>
            <a:r>
              <a:rPr lang="en-US" sz="2300" dirty="0" smtClean="0">
                <a:latin typeface="Times New Roman" pitchFamily="18" charset="0"/>
                <a:cs typeface="Times New Roman" pitchFamily="18" charset="0"/>
              </a:rPr>
              <a:t>step 5.</a:t>
            </a:r>
          </a:p>
          <a:p>
            <a:pPr>
              <a:lnSpc>
                <a:spcPct val="150000"/>
              </a:lnSpc>
              <a:buNone/>
            </a:pPr>
            <a:r>
              <a:rPr lang="en-US" sz="2300" dirty="0" smtClean="0">
                <a:cs typeface="Times New Roman" pitchFamily="18" charset="0"/>
              </a:rPr>
              <a:t>step 6. y=(1,1,1,0)	 </a:t>
            </a:r>
            <a:r>
              <a:rPr lang="en-US" sz="2300" dirty="0" smtClean="0">
                <a:solidFill>
                  <a:srgbClr val="C00000"/>
                </a:solidFill>
                <a:cs typeface="Times New Roman" pitchFamily="18" charset="0"/>
              </a:rPr>
              <a:t>Converges with vector x.</a:t>
            </a:r>
          </a:p>
          <a:p>
            <a:pPr>
              <a:lnSpc>
                <a:spcPct val="150000"/>
              </a:lnSpc>
              <a:buNone/>
            </a:pPr>
            <a:endParaRPr lang="en-IN" sz="1600" dirty="0" smtClean="0">
              <a:latin typeface="Times New Roman" pitchFamily="18" charset="0"/>
              <a:cs typeface="Times New Roman" pitchFamily="18" charset="0"/>
            </a:endParaRPr>
          </a:p>
          <a:p>
            <a:pPr>
              <a:lnSpc>
                <a:spcPct val="150000"/>
              </a:lnSpc>
              <a:buNone/>
            </a:pPr>
            <a:r>
              <a:rPr lang="en-IN" sz="2000" dirty="0" smtClean="0">
                <a:cs typeface="Times New Roman" pitchFamily="18" charset="0"/>
              </a:rPr>
              <a:t>Step 7. Test for convergence: thus the output y has converged with vector x in this iteration itself. But, one more iteration can be done to check whether further activations are there or not.</a:t>
            </a:r>
          </a:p>
          <a:p>
            <a:pPr>
              <a:lnSpc>
                <a:spcPct val="150000"/>
              </a:lnSpc>
            </a:pPr>
            <a:r>
              <a:rPr lang="en-IN" sz="2000" dirty="0" smtClean="0">
                <a:cs typeface="Times New Roman" pitchFamily="18" charset="0"/>
              </a:rPr>
              <a:t>Weight matrix w will be same and input vector x = [1 1 1 0].</a:t>
            </a:r>
          </a:p>
          <a:p>
            <a:pPr>
              <a:lnSpc>
                <a:spcPct val="150000"/>
              </a:lnSpc>
            </a:pPr>
            <a:r>
              <a:rPr lang="en-IN" sz="2000" dirty="0" smtClean="0">
                <a:cs typeface="Times New Roman" pitchFamily="18" charset="0"/>
              </a:rPr>
              <a:t>For same sequence of updation of weights. i.e. y1, y4, y3, y2</a:t>
            </a:r>
          </a:p>
          <a:p>
            <a:pPr>
              <a:lnSpc>
                <a:spcPct val="150000"/>
              </a:lnSpc>
            </a:pPr>
            <a:endParaRPr lang="en-IN" sz="2300" dirty="0" smtClean="0">
              <a:latin typeface="Times New Roman" pitchFamily="18" charset="0"/>
              <a:cs typeface="Times New Roman" pitchFamily="18" charset="0"/>
            </a:endParaRPr>
          </a:p>
          <a:p>
            <a:pPr>
              <a:lnSpc>
                <a:spcPct val="150000"/>
              </a:lnSpc>
              <a:buNone/>
            </a:pP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42</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85924782"/>
              </p:ext>
            </p:extLst>
          </p:nvPr>
        </p:nvGraphicFramePr>
        <p:xfrm>
          <a:off x="3276600" y="838200"/>
          <a:ext cx="457200" cy="381000"/>
        </p:xfrm>
        <a:graphic>
          <a:graphicData uri="http://schemas.openxmlformats.org/presentationml/2006/ole">
            <mc:AlternateContent xmlns:mc="http://schemas.openxmlformats.org/markup-compatibility/2006">
              <mc:Choice xmlns:v="urn:schemas-microsoft-com:vml" Requires="v">
                <p:oleObj spid="_x0000_s10296" name="Equation" r:id="rId3" imgW="177480" imgH="215640" progId="Equation.3">
                  <p:embed/>
                </p:oleObj>
              </mc:Choice>
              <mc:Fallback>
                <p:oleObj name="Equation" r:id="rId3" imgW="177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8382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31849629"/>
              </p:ext>
            </p:extLst>
          </p:nvPr>
        </p:nvGraphicFramePr>
        <p:xfrm>
          <a:off x="3347864" y="1484784"/>
          <a:ext cx="4191000" cy="685800"/>
        </p:xfrm>
        <a:graphic>
          <a:graphicData uri="http://schemas.openxmlformats.org/presentationml/2006/ole">
            <mc:AlternateContent xmlns:mc="http://schemas.openxmlformats.org/markup-compatibility/2006">
              <mc:Choice xmlns:v="urn:schemas-microsoft-com:vml" Requires="v">
                <p:oleObj spid="_x0000_s10297" name="Equation" r:id="rId5" imgW="1841400" imgH="355320" progId="Equation.3">
                  <p:embed/>
                </p:oleObj>
              </mc:Choice>
              <mc:Fallback>
                <p:oleObj name="Equation" r:id="rId5" imgW="184140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1484784"/>
                        <a:ext cx="4191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92174270"/>
              </p:ext>
            </p:extLst>
          </p:nvPr>
        </p:nvGraphicFramePr>
        <p:xfrm>
          <a:off x="3419872" y="2060848"/>
          <a:ext cx="2057400" cy="381000"/>
        </p:xfrm>
        <a:graphic>
          <a:graphicData uri="http://schemas.openxmlformats.org/presentationml/2006/ole">
            <mc:AlternateContent xmlns:mc="http://schemas.openxmlformats.org/markup-compatibility/2006">
              <mc:Choice xmlns:v="urn:schemas-microsoft-com:vml" Requires="v">
                <p:oleObj spid="_x0000_s10298" name="Equation" r:id="rId7" imgW="1168200" imgH="215640" progId="Equation.3">
                  <p:embed/>
                </p:oleObj>
              </mc:Choice>
              <mc:Fallback>
                <p:oleObj name="Equation" r:id="rId7" imgW="11682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2060848"/>
                        <a:ext cx="2057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6802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68152"/>
          </a:xfrm>
        </p:spPr>
        <p:txBody>
          <a:bodyPr>
            <a:normAutofit/>
          </a:bodyPr>
          <a:lstStyle/>
          <a:p>
            <a:pPr algn="l"/>
            <a:r>
              <a:rPr lang="en-US" dirty="0"/>
              <a:t>Analysis</a:t>
            </a:r>
            <a:endParaRPr lang="en-IN" dirty="0"/>
          </a:p>
        </p:txBody>
      </p:sp>
      <p:sp>
        <p:nvSpPr>
          <p:cNvPr id="3" name="Content Placeholder 2"/>
          <p:cNvSpPr>
            <a:spLocks noGrp="1"/>
          </p:cNvSpPr>
          <p:nvPr>
            <p:ph sz="quarter" idx="1"/>
          </p:nvPr>
        </p:nvSpPr>
        <p:spPr>
          <a:xfrm>
            <a:off x="457200" y="1268760"/>
            <a:ext cx="8229600" cy="5208240"/>
          </a:xfrm>
        </p:spPr>
        <p:txBody>
          <a:bodyPr>
            <a:normAutofit fontScale="92500"/>
          </a:bodyPr>
          <a:lstStyle/>
          <a:p>
            <a:pPr>
              <a:buClr>
                <a:schemeClr val="tx1"/>
              </a:buClr>
              <a:buNone/>
            </a:pPr>
            <a:r>
              <a:rPr lang="en-IN" sz="2200" b="1" i="1" dirty="0" smtClean="0"/>
              <a:t>Energy Function.</a:t>
            </a:r>
          </a:p>
          <a:p>
            <a:pPr algn="just">
              <a:lnSpc>
                <a:spcPct val="150000"/>
              </a:lnSpc>
              <a:buClr>
                <a:schemeClr val="tx1"/>
              </a:buClr>
            </a:pPr>
            <a:r>
              <a:rPr lang="en-IN" sz="2200" dirty="0" smtClean="0">
                <a:cs typeface="Times New Roman" pitchFamily="18" charset="0"/>
              </a:rPr>
              <a:t>An energy function is a function that is bounded below and is a non increasing function of the state of the system.</a:t>
            </a:r>
          </a:p>
          <a:p>
            <a:pPr algn="just">
              <a:lnSpc>
                <a:spcPct val="150000"/>
              </a:lnSpc>
              <a:buClr>
                <a:schemeClr val="tx1"/>
              </a:buClr>
            </a:pPr>
            <a:r>
              <a:rPr lang="en-IN" sz="2200" dirty="0" smtClean="0">
                <a:cs typeface="Times New Roman" pitchFamily="18" charset="0"/>
              </a:rPr>
              <a:t>For a neural net, the state of the system is the vector of activations of the units.</a:t>
            </a:r>
          </a:p>
          <a:p>
            <a:pPr algn="just">
              <a:lnSpc>
                <a:spcPct val="150000"/>
              </a:lnSpc>
              <a:buClr>
                <a:schemeClr val="tx1"/>
              </a:buClr>
            </a:pPr>
            <a:r>
              <a:rPr lang="en-IN" sz="2200" dirty="0" smtClean="0">
                <a:cs typeface="Times New Roman" pitchFamily="18" charset="0"/>
              </a:rPr>
              <a:t>Thus, if an energy function can be found for an iterative neural net, the net will converge to a stable set of activations.</a:t>
            </a:r>
          </a:p>
          <a:p>
            <a:pPr algn="just">
              <a:lnSpc>
                <a:spcPct val="150000"/>
              </a:lnSpc>
              <a:buClr>
                <a:schemeClr val="tx1"/>
              </a:buClr>
            </a:pPr>
            <a:endParaRPr lang="en-IN" sz="2200" dirty="0" smtClean="0">
              <a:cs typeface="Times New Roman" pitchFamily="18" charset="0"/>
            </a:endParaRPr>
          </a:p>
          <a:p>
            <a:pPr algn="just">
              <a:lnSpc>
                <a:spcPct val="150000"/>
              </a:lnSpc>
              <a:buClr>
                <a:schemeClr val="tx1"/>
              </a:buClr>
            </a:pPr>
            <a:endParaRPr lang="en-IN" sz="2200" dirty="0" smtClean="0">
              <a:cs typeface="Times New Roman" pitchFamily="18" charset="0"/>
            </a:endParaRPr>
          </a:p>
          <a:p>
            <a:pPr algn="just">
              <a:lnSpc>
                <a:spcPct val="150000"/>
              </a:lnSpc>
              <a:buClr>
                <a:schemeClr val="tx1"/>
              </a:buClr>
            </a:pPr>
            <a:r>
              <a:rPr lang="en-IN" sz="2200" dirty="0" smtClean="0">
                <a:cs typeface="Times New Roman" pitchFamily="18" charset="0"/>
              </a:rPr>
              <a:t>Energy </a:t>
            </a:r>
            <a:r>
              <a:rPr lang="en-IN" sz="2200" dirty="0">
                <a:cs typeface="Times New Roman" pitchFamily="18" charset="0"/>
              </a:rPr>
              <a:t>function for the discrete Hopfield net is given by,</a:t>
            </a:r>
          </a:p>
          <a:p>
            <a:pPr algn="just">
              <a:lnSpc>
                <a:spcPct val="150000"/>
              </a:lnSpc>
              <a:buClr>
                <a:schemeClr val="tx1"/>
              </a:buClr>
            </a:pPr>
            <a:endParaRPr lang="en-IN" sz="2200" dirty="0">
              <a:cs typeface="Times New Roman" pitchFamily="18" charset="0"/>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43</a:t>
            </a:fld>
            <a:endParaRPr lang="en-US"/>
          </a:p>
        </p:txBody>
      </p:sp>
      <p:pic>
        <p:nvPicPr>
          <p:cNvPr id="4" name="Picture 2"/>
          <p:cNvPicPr>
            <a:picLocks noChangeAspect="1" noChangeArrowheads="1"/>
          </p:cNvPicPr>
          <p:nvPr/>
        </p:nvPicPr>
        <p:blipFill>
          <a:blip r:embed="rId3" cstate="print"/>
          <a:srcRect/>
          <a:stretch>
            <a:fillRect/>
          </a:stretch>
        </p:blipFill>
        <p:spPr bwMode="auto">
          <a:xfrm>
            <a:off x="1143000" y="4741889"/>
            <a:ext cx="6477000" cy="853432"/>
          </a:xfrm>
          <a:prstGeom prst="rect">
            <a:avLst/>
          </a:prstGeom>
          <a:noFill/>
          <a:ln w="9525">
            <a:noFill/>
            <a:miter lim="800000"/>
            <a:headEnd/>
            <a:tailEnd/>
          </a:ln>
        </p:spPr>
      </p:pic>
    </p:spTree>
    <p:extLst>
      <p:ext uri="{BB962C8B-B14F-4D97-AF65-F5344CB8AC3E}">
        <p14:creationId xmlns:p14="http://schemas.microsoft.com/office/powerpoint/2010/main" val="240580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692696"/>
                <a:ext cx="8229600" cy="5433467"/>
              </a:xfrm>
            </p:spPr>
            <p:txBody>
              <a:bodyPr>
                <a:normAutofit fontScale="92500" lnSpcReduction="10000"/>
              </a:bodyPr>
              <a:lstStyle/>
              <a:p>
                <a:pPr algn="just"/>
                <a:r>
                  <a:rPr lang="en-IN" sz="2400" dirty="0" smtClean="0"/>
                  <a:t>If the network is stable, then the above energy function decreases whenever the state of any node changes. </a:t>
                </a:r>
              </a:p>
              <a:p>
                <a:pPr algn="just"/>
                <a:r>
                  <a:rPr lang="en-IN" sz="2400" dirty="0" smtClean="0"/>
                  <a:t>Assuming that node I has changed its state from yi</a:t>
                </a:r>
                <a:r>
                  <a:rPr lang="en-IN" sz="2400" baseline="30000" dirty="0" smtClean="0"/>
                  <a:t>(k) </a:t>
                </a:r>
                <a:r>
                  <a:rPr lang="en-IN" sz="2400" dirty="0" smtClean="0"/>
                  <a:t> to yi</a:t>
                </a:r>
                <a:r>
                  <a:rPr lang="en-IN" sz="2400" baseline="30000" dirty="0" smtClean="0"/>
                  <a:t>(k+1)</a:t>
                </a:r>
                <a:r>
                  <a:rPr lang="en-IN" sz="2400" dirty="0" smtClean="0"/>
                  <a:t>. i.e. the output has changed from +1 to -1 or -1 to +1, the energy change ∆</a:t>
                </a:r>
                <a:r>
                  <a:rPr lang="en-IN" sz="2400" i="1" dirty="0" err="1" smtClean="0"/>
                  <a:t>E</a:t>
                </a:r>
                <a:r>
                  <a:rPr lang="en-IN" sz="2400" i="1" baseline="-25000" dirty="0" err="1" smtClean="0"/>
                  <a:t>f</a:t>
                </a:r>
                <a:r>
                  <a:rPr lang="en-IN" sz="2400" baseline="-25000" dirty="0" smtClean="0"/>
                  <a:t> </a:t>
                </a:r>
                <a:r>
                  <a:rPr lang="en-IN" sz="2400" dirty="0" smtClean="0"/>
                  <a:t>is given as</a:t>
                </a:r>
              </a:p>
              <a:p>
                <a:endParaRPr lang="en-IN" sz="2400" dirty="0"/>
              </a:p>
              <a:p>
                <a:pPr marL="0" indent="0">
                  <a:buNone/>
                </a:pPr>
                <a:r>
                  <a:rPr lang="en-IN" sz="2400" dirty="0" smtClean="0"/>
                  <a:t>	∆</a:t>
                </a:r>
                <a:r>
                  <a:rPr lang="en-IN" sz="2400" i="1" dirty="0" smtClean="0"/>
                  <a:t> </a:t>
                </a:r>
                <a:r>
                  <a:rPr lang="en-IN" sz="2400" i="1" dirty="0" err="1" smtClean="0"/>
                  <a:t>Ef</a:t>
                </a:r>
                <a:r>
                  <a:rPr lang="en-IN" sz="2400" i="1" dirty="0" smtClean="0"/>
                  <a:t> </a:t>
                </a:r>
                <a:r>
                  <a:rPr lang="en-IN" sz="2400" dirty="0" smtClean="0"/>
                  <a:t> = </a:t>
                </a:r>
                <a:r>
                  <a:rPr lang="en-IN" sz="2400" i="1" dirty="0" err="1" smtClean="0"/>
                  <a:t>Ef</a:t>
                </a:r>
                <a:r>
                  <a:rPr lang="en-IN" sz="2400" i="1" dirty="0" smtClean="0"/>
                  <a:t> (</a:t>
                </a:r>
                <a:r>
                  <a:rPr lang="en-IN" sz="2400" dirty="0" err="1" smtClean="0"/>
                  <a:t>yj</a:t>
                </a:r>
                <a:r>
                  <a:rPr lang="en-IN" sz="2400" baseline="30000" dirty="0" smtClean="0"/>
                  <a:t>(k+1)</a:t>
                </a:r>
                <a:r>
                  <a:rPr lang="en-IN" sz="2400" dirty="0" smtClean="0"/>
                  <a:t>) - </a:t>
                </a:r>
                <a:r>
                  <a:rPr lang="en-IN" sz="2400" i="1" dirty="0" err="1"/>
                  <a:t>Ef</a:t>
                </a:r>
                <a:r>
                  <a:rPr lang="en-IN" sz="2400" i="1" dirty="0"/>
                  <a:t> (</a:t>
                </a:r>
                <a:r>
                  <a:rPr lang="en-IN" sz="2400" dirty="0" smtClean="0"/>
                  <a:t>yi</a:t>
                </a:r>
                <a:r>
                  <a:rPr lang="en-IN" sz="2400" baseline="30000" dirty="0" smtClean="0"/>
                  <a:t>(k)</a:t>
                </a:r>
                <a:r>
                  <a:rPr lang="en-IN" sz="2400" dirty="0" smtClean="0"/>
                  <a:t>) </a:t>
                </a:r>
              </a:p>
              <a:p>
                <a:pPr marL="0" indent="0">
                  <a:buNone/>
                </a:pPr>
                <a:r>
                  <a:rPr lang="en-IN" sz="2400" dirty="0" smtClean="0"/>
                  <a:t> 	∆</a:t>
                </a:r>
                <a:r>
                  <a:rPr lang="en-IN" sz="2400" i="1" dirty="0" smtClean="0"/>
                  <a:t> </a:t>
                </a:r>
                <a:r>
                  <a:rPr lang="en-IN" sz="2400" i="1" dirty="0" err="1"/>
                  <a:t>Ef</a:t>
                </a:r>
                <a:r>
                  <a:rPr lang="en-IN" sz="2400" dirty="0" smtClean="0"/>
                  <a:t> = </a:t>
                </a:r>
                <a:r>
                  <a:rPr lang="en-IN" sz="2400" dirty="0"/>
                  <a:t>	</a:t>
                </a:r>
                <a:r>
                  <a:rPr lang="en-IN" sz="2400" dirty="0" smtClean="0"/>
                  <a:t>- (</a:t>
                </a:r>
                <a14:m>
                  <m:oMath xmlns:m="http://schemas.openxmlformats.org/officeDocument/2006/math">
                    <m:nary>
                      <m:naryPr>
                        <m:chr m:val="∑"/>
                        <m:ctrlPr>
                          <a:rPr lang="en-IN" sz="2400" i="1" smtClean="0">
                            <a:latin typeface="Cambria Math"/>
                          </a:rPr>
                        </m:ctrlPr>
                      </m:naryPr>
                      <m:sub>
                        <m:r>
                          <m:rPr>
                            <m:brk m:alnAt="23"/>
                          </m:rPr>
                          <a:rPr lang="en-IN" sz="2400" b="0" i="1" smtClean="0">
                            <a:latin typeface="Cambria Math"/>
                          </a:rPr>
                          <m:t>𝑗</m:t>
                        </m:r>
                        <m:r>
                          <a:rPr lang="en-IN" sz="2400" b="0" i="1" smtClean="0">
                            <a:latin typeface="Cambria Math"/>
                          </a:rPr>
                          <m:t>=1</m:t>
                        </m:r>
                      </m:sub>
                      <m:sup>
                        <m:r>
                          <a:rPr lang="en-IN" sz="2400" b="0" i="1" smtClean="0">
                            <a:latin typeface="Cambria Math"/>
                          </a:rPr>
                          <m:t>𝑛</m:t>
                        </m:r>
                      </m:sup>
                      <m:e>
                        <m:r>
                          <a:rPr lang="en-IN" sz="2400" b="0" i="1" smtClean="0">
                            <a:latin typeface="Cambria Math"/>
                          </a:rPr>
                          <m:t>𝑦𝑗</m:t>
                        </m:r>
                      </m:e>
                    </m:nary>
                  </m:oMath>
                </a14:m>
                <a:r>
                  <a:rPr lang="en-IN" sz="2400" baseline="30000" dirty="0" smtClean="0"/>
                  <a:t>(k)  </a:t>
                </a:r>
                <a:r>
                  <a:rPr lang="en-IN" sz="2400" dirty="0" smtClean="0"/>
                  <a:t>wij +xi - </a:t>
                </a:r>
                <a:r>
                  <a:rPr lang="el-GR" sz="2400" dirty="0" smtClean="0"/>
                  <a:t>ϴ</a:t>
                </a:r>
                <a:r>
                  <a:rPr lang="en-IN" sz="2400" dirty="0" err="1" smtClean="0"/>
                  <a:t>i</a:t>
                </a:r>
                <a:r>
                  <a:rPr lang="en-IN" sz="2400" dirty="0" smtClean="0"/>
                  <a:t>) (</a:t>
                </a:r>
                <a:r>
                  <a:rPr lang="en-IN" sz="2400" dirty="0"/>
                  <a:t>yi</a:t>
                </a:r>
                <a:r>
                  <a:rPr lang="en-IN" sz="2400" baseline="30000" dirty="0"/>
                  <a:t>(k+1</a:t>
                </a:r>
                <a:r>
                  <a:rPr lang="en-IN" sz="2400" baseline="30000" dirty="0" smtClean="0"/>
                  <a:t>)</a:t>
                </a:r>
                <a:r>
                  <a:rPr lang="en-IN" sz="2400" dirty="0" smtClean="0"/>
                  <a:t> - </a:t>
                </a:r>
                <a:r>
                  <a:rPr lang="en-IN" sz="2400" dirty="0"/>
                  <a:t>yi</a:t>
                </a:r>
                <a:r>
                  <a:rPr lang="en-IN" sz="2400" baseline="30000" dirty="0"/>
                  <a:t>(k</a:t>
                </a:r>
                <a:r>
                  <a:rPr lang="en-IN" sz="2400" baseline="30000" dirty="0" smtClean="0"/>
                  <a:t>)</a:t>
                </a:r>
                <a:r>
                  <a:rPr lang="en-IN" sz="2400" dirty="0" smtClean="0"/>
                  <a:t>)</a:t>
                </a:r>
              </a:p>
              <a:p>
                <a:pPr marL="0" indent="0">
                  <a:buNone/>
                </a:pPr>
                <a:endParaRPr lang="en-IN" sz="2400" dirty="0" smtClean="0"/>
              </a:p>
              <a:p>
                <a:pPr algn="just"/>
                <a:r>
                  <a:rPr lang="en-IN" sz="2400" dirty="0">
                    <a:cs typeface="Times New Roman" pitchFamily="18" charset="0"/>
                  </a:rPr>
                  <a:t>If the activation of the net changes by an amount </a:t>
                </a:r>
                <a:r>
                  <a:rPr lang="en-IN" sz="2400" dirty="0" smtClean="0"/>
                  <a:t>∆yi</a:t>
                </a:r>
                <a:r>
                  <a:rPr lang="en-IN" sz="2400" dirty="0" smtClean="0">
                    <a:cs typeface="Times New Roman" pitchFamily="18" charset="0"/>
                  </a:rPr>
                  <a:t>, </a:t>
                </a:r>
                <a:r>
                  <a:rPr lang="en-IN" sz="2400" dirty="0">
                    <a:cs typeface="Times New Roman" pitchFamily="18" charset="0"/>
                  </a:rPr>
                  <a:t>the energy changes by an amount,</a:t>
                </a:r>
                <a:endParaRPr lang="en-IN" sz="2400" dirty="0"/>
              </a:p>
              <a:p>
                <a:pPr marL="0" indent="0">
                  <a:buNone/>
                </a:pPr>
                <a:endParaRPr lang="en-IN" sz="2400" dirty="0" smtClean="0"/>
              </a:p>
              <a:p>
                <a:pPr marL="0" indent="0">
                  <a:buNone/>
                </a:pPr>
                <a:endParaRPr lang="en-IN" sz="2400" dirty="0" smtClean="0"/>
              </a:p>
              <a:p>
                <a:pPr marL="0" indent="0">
                  <a:buNone/>
                </a:pPr>
                <a:r>
                  <a:rPr lang="en-IN" sz="2400" dirty="0"/>
                  <a:t> </a:t>
                </a:r>
                <a:r>
                  <a:rPr lang="en-IN" sz="2400" dirty="0" smtClean="0"/>
                  <a:t>         </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92696"/>
                <a:ext cx="8229600" cy="5433467"/>
              </a:xfrm>
              <a:blipFill rotWithShape="1">
                <a:blip r:embed="rId2"/>
                <a:stretch>
                  <a:fillRect l="-963" t="-1571" r="-1111"/>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44</a:t>
            </a:fld>
            <a:endParaRPr lang="en-US"/>
          </a:p>
        </p:txBody>
      </p:sp>
      <p:pic>
        <p:nvPicPr>
          <p:cNvPr id="4" name="Picture 4"/>
          <p:cNvPicPr>
            <a:picLocks noChangeAspect="1" noChangeArrowheads="1"/>
          </p:cNvPicPr>
          <p:nvPr/>
        </p:nvPicPr>
        <p:blipFill>
          <a:blip r:embed="rId3" cstate="print"/>
          <a:srcRect/>
          <a:stretch>
            <a:fillRect/>
          </a:stretch>
        </p:blipFill>
        <p:spPr bwMode="auto">
          <a:xfrm>
            <a:off x="1619672" y="5073004"/>
            <a:ext cx="5791199" cy="762020"/>
          </a:xfrm>
          <a:prstGeom prst="rect">
            <a:avLst/>
          </a:prstGeom>
          <a:noFill/>
          <a:ln w="9525">
            <a:noFill/>
            <a:miter lim="800000"/>
            <a:headEnd/>
            <a:tailEnd/>
          </a:ln>
        </p:spPr>
      </p:pic>
    </p:spTree>
    <p:extLst>
      <p:ext uri="{BB962C8B-B14F-4D97-AF65-F5344CB8AC3E}">
        <p14:creationId xmlns:p14="http://schemas.microsoft.com/office/powerpoint/2010/main" val="27975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66312"/>
            <a:ext cx="8229600" cy="5443008"/>
          </a:xfrm>
        </p:spPr>
        <p:txBody>
          <a:bodyPr>
            <a:normAutofit/>
          </a:bodyPr>
          <a:lstStyle/>
          <a:p>
            <a:pPr>
              <a:buClr>
                <a:schemeClr val="tx1"/>
              </a:buClr>
            </a:pPr>
            <a:r>
              <a:rPr lang="en-IN" dirty="0" smtClean="0"/>
              <a:t>consider the two cases in which a change        will occur in the activation of neuron </a:t>
            </a:r>
          </a:p>
          <a:p>
            <a:pPr>
              <a:buClr>
                <a:schemeClr val="tx1"/>
              </a:buClr>
              <a:buNone/>
            </a:pPr>
            <a:endParaRPr lang="en-IN" dirty="0" smtClean="0"/>
          </a:p>
          <a:p>
            <a:pPr lvl="2">
              <a:buClr>
                <a:schemeClr val="tx1"/>
              </a:buClr>
            </a:pPr>
            <a:r>
              <a:rPr lang="en-IN" dirty="0" smtClean="0"/>
              <a:t>If         is positive, it will change to zero if,</a:t>
            </a:r>
          </a:p>
          <a:p>
            <a:pPr lvl="2">
              <a:buClr>
                <a:schemeClr val="tx1"/>
              </a:buClr>
              <a:buNone/>
            </a:pPr>
            <a:endParaRPr lang="en-US" dirty="0" smtClean="0"/>
          </a:p>
          <a:p>
            <a:pPr lvl="2">
              <a:buClr>
                <a:schemeClr val="tx1"/>
              </a:buClr>
              <a:buNone/>
            </a:pPr>
            <a:endParaRPr lang="en-US" dirty="0" smtClean="0"/>
          </a:p>
          <a:p>
            <a:pPr lvl="2">
              <a:buClr>
                <a:schemeClr val="tx1"/>
              </a:buClr>
              <a:buNone/>
            </a:pPr>
            <a:r>
              <a:rPr lang="en-IN" dirty="0" smtClean="0"/>
              <a:t>This gives a negative change for          In this case, </a:t>
            </a:r>
          </a:p>
          <a:p>
            <a:pPr lvl="2">
              <a:buClr>
                <a:schemeClr val="tx1"/>
              </a:buClr>
              <a:buNone/>
            </a:pPr>
            <a:endParaRPr lang="en-IN" dirty="0" smtClean="0"/>
          </a:p>
          <a:p>
            <a:pPr lvl="2">
              <a:buClr>
                <a:schemeClr val="tx1"/>
              </a:buClr>
            </a:pPr>
            <a:r>
              <a:rPr lang="en-IN" dirty="0" smtClean="0"/>
              <a:t>If        is zero, it will change to positive if,</a:t>
            </a:r>
          </a:p>
          <a:p>
            <a:pPr lvl="2">
              <a:buClr>
                <a:schemeClr val="tx1"/>
              </a:buClr>
              <a:buNone/>
            </a:pPr>
            <a:endParaRPr lang="en-US" dirty="0" smtClean="0"/>
          </a:p>
          <a:p>
            <a:pPr lvl="2">
              <a:buClr>
                <a:schemeClr val="tx1"/>
              </a:buClr>
              <a:buNone/>
            </a:pPr>
            <a:endParaRPr lang="en-US" dirty="0" smtClean="0"/>
          </a:p>
          <a:p>
            <a:pPr lvl="2">
              <a:buClr>
                <a:schemeClr val="tx1"/>
              </a:buClr>
              <a:buNone/>
            </a:pPr>
            <a:r>
              <a:rPr lang="en-IN" dirty="0" smtClean="0"/>
              <a:t>This gives a positive change for         In this case, </a:t>
            </a:r>
            <a:r>
              <a:rPr lang="en-US" dirty="0" smtClean="0"/>
              <a:t>	</a:t>
            </a:r>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45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63631318"/>
              </p:ext>
            </p:extLst>
          </p:nvPr>
        </p:nvGraphicFramePr>
        <p:xfrm>
          <a:off x="7812360" y="908720"/>
          <a:ext cx="533400" cy="457200"/>
        </p:xfrm>
        <a:graphic>
          <a:graphicData uri="http://schemas.openxmlformats.org/presentationml/2006/ole">
            <mc:AlternateContent xmlns:mc="http://schemas.openxmlformats.org/markup-compatibility/2006">
              <mc:Choice xmlns:v="urn:schemas-microsoft-com:vml" Requires="v">
                <p:oleObj spid="_x0000_s11436" name="Equation" r:id="rId3" imgW="241200" imgH="228600" progId="Equation.3">
                  <p:embed/>
                </p:oleObj>
              </mc:Choice>
              <mc:Fallback>
                <p:oleObj name="Equation" r:id="rId3" imgW="241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90872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60411859"/>
              </p:ext>
            </p:extLst>
          </p:nvPr>
        </p:nvGraphicFramePr>
        <p:xfrm>
          <a:off x="6948264" y="1412776"/>
          <a:ext cx="609600" cy="457200"/>
        </p:xfrm>
        <a:graphic>
          <a:graphicData uri="http://schemas.openxmlformats.org/presentationml/2006/ole">
            <mc:AlternateContent xmlns:mc="http://schemas.openxmlformats.org/markup-compatibility/2006">
              <mc:Choice xmlns:v="urn:schemas-microsoft-com:vml" Requires="v">
                <p:oleObj spid="_x0000_s11437" name="Equation" r:id="rId5" imgW="164880" imgH="228600" progId="Equation.3">
                  <p:embed/>
                </p:oleObj>
              </mc:Choice>
              <mc:Fallback>
                <p:oleObj name="Equation" r:id="rId5" imgW="1648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1412776"/>
                        <a:ext cx="609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23254127"/>
              </p:ext>
            </p:extLst>
          </p:nvPr>
        </p:nvGraphicFramePr>
        <p:xfrm>
          <a:off x="1979712" y="2276872"/>
          <a:ext cx="304800" cy="457200"/>
        </p:xfrm>
        <a:graphic>
          <a:graphicData uri="http://schemas.openxmlformats.org/presentationml/2006/ole">
            <mc:AlternateContent xmlns:mc="http://schemas.openxmlformats.org/markup-compatibility/2006">
              <mc:Choice xmlns:v="urn:schemas-microsoft-com:vml" Requires="v">
                <p:oleObj spid="_x0000_s11438" name="Equation" r:id="rId7" imgW="164880" imgH="228600" progId="Equation.3">
                  <p:embed/>
                </p:oleObj>
              </mc:Choice>
              <mc:Fallback>
                <p:oleObj name="Equation" r:id="rId7" imgW="164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2276872"/>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34385611"/>
              </p:ext>
            </p:extLst>
          </p:nvPr>
        </p:nvGraphicFramePr>
        <p:xfrm>
          <a:off x="2483768" y="2708920"/>
          <a:ext cx="3475038" cy="685800"/>
        </p:xfrm>
        <a:graphic>
          <a:graphicData uri="http://schemas.openxmlformats.org/presentationml/2006/ole">
            <mc:AlternateContent xmlns:mc="http://schemas.openxmlformats.org/markup-compatibility/2006">
              <mc:Choice xmlns:v="urn:schemas-microsoft-com:vml" Requires="v">
                <p:oleObj spid="_x0000_s11439" name="Equation" r:id="rId9" imgW="1079280" imgH="355320" progId="Equation.3">
                  <p:embed/>
                </p:oleObj>
              </mc:Choice>
              <mc:Fallback>
                <p:oleObj name="Equation" r:id="rId9" imgW="1079280" imgH="355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2708920"/>
                        <a:ext cx="34750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13692355"/>
              </p:ext>
            </p:extLst>
          </p:nvPr>
        </p:nvGraphicFramePr>
        <p:xfrm>
          <a:off x="5436096" y="3501008"/>
          <a:ext cx="504056" cy="504056"/>
        </p:xfrm>
        <a:graphic>
          <a:graphicData uri="http://schemas.openxmlformats.org/presentationml/2006/ole">
            <mc:AlternateContent xmlns:mc="http://schemas.openxmlformats.org/markup-compatibility/2006">
              <mc:Choice xmlns:v="urn:schemas-microsoft-com:vml" Requires="v">
                <p:oleObj spid="_x0000_s11440" name="Equation" r:id="rId11" imgW="164880" imgH="228600" progId="Equation.3">
                  <p:embed/>
                </p:oleObj>
              </mc:Choice>
              <mc:Fallback>
                <p:oleObj name="Equation" r:id="rId11" imgW="1648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3501008"/>
                        <a:ext cx="504056" cy="504056"/>
                      </a:xfrm>
                      <a:prstGeom prst="rect">
                        <a:avLst/>
                      </a:prstGeom>
                      <a:noFill/>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350972552"/>
              </p:ext>
            </p:extLst>
          </p:nvPr>
        </p:nvGraphicFramePr>
        <p:xfrm>
          <a:off x="7668344" y="3573016"/>
          <a:ext cx="990600" cy="330200"/>
        </p:xfrm>
        <a:graphic>
          <a:graphicData uri="http://schemas.openxmlformats.org/presentationml/2006/ole">
            <mc:AlternateContent xmlns:mc="http://schemas.openxmlformats.org/markup-compatibility/2006">
              <mc:Choice xmlns:v="urn:schemas-microsoft-com:vml" Requires="v">
                <p:oleObj spid="_x0000_s11441" name="Equation" r:id="rId13" imgW="495000" imgH="177480" progId="Equation.3">
                  <p:embed/>
                </p:oleObj>
              </mc:Choice>
              <mc:Fallback>
                <p:oleObj name="Equation" r:id="rId13" imgW="4950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8344" y="3573016"/>
                        <a:ext cx="9906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305241953"/>
              </p:ext>
            </p:extLst>
          </p:nvPr>
        </p:nvGraphicFramePr>
        <p:xfrm>
          <a:off x="1979712" y="4365104"/>
          <a:ext cx="304800" cy="457200"/>
        </p:xfrm>
        <a:graphic>
          <a:graphicData uri="http://schemas.openxmlformats.org/presentationml/2006/ole">
            <mc:AlternateContent xmlns:mc="http://schemas.openxmlformats.org/markup-compatibility/2006">
              <mc:Choice xmlns:v="urn:schemas-microsoft-com:vml" Requires="v">
                <p:oleObj spid="_x0000_s11442" name="Equation" r:id="rId15" imgW="164880" imgH="228600" progId="Equation.3">
                  <p:embed/>
                </p:oleObj>
              </mc:Choice>
              <mc:Fallback>
                <p:oleObj name="Equation" r:id="rId15" imgW="164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712" y="4365104"/>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02804893"/>
              </p:ext>
            </p:extLst>
          </p:nvPr>
        </p:nvGraphicFramePr>
        <p:xfrm>
          <a:off x="1979712" y="4797152"/>
          <a:ext cx="3352800" cy="762000"/>
        </p:xfrm>
        <a:graphic>
          <a:graphicData uri="http://schemas.openxmlformats.org/presentationml/2006/ole">
            <mc:AlternateContent xmlns:mc="http://schemas.openxmlformats.org/markup-compatibility/2006">
              <mc:Choice xmlns:v="urn:schemas-microsoft-com:vml" Requires="v">
                <p:oleObj spid="_x0000_s11443" name="Equation" r:id="rId17" imgW="1079280" imgH="355320" progId="Equation.3">
                  <p:embed/>
                </p:oleObj>
              </mc:Choice>
              <mc:Fallback>
                <p:oleObj name="Equation" r:id="rId17" imgW="1079280" imgH="35532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712" y="4797152"/>
                        <a:ext cx="3352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224124154"/>
              </p:ext>
            </p:extLst>
          </p:nvPr>
        </p:nvGraphicFramePr>
        <p:xfrm>
          <a:off x="5364088" y="5445224"/>
          <a:ext cx="365125" cy="533400"/>
        </p:xfrm>
        <a:graphic>
          <a:graphicData uri="http://schemas.openxmlformats.org/presentationml/2006/ole">
            <mc:AlternateContent xmlns:mc="http://schemas.openxmlformats.org/markup-compatibility/2006">
              <mc:Choice xmlns:v="urn:schemas-microsoft-com:vml" Requires="v">
                <p:oleObj spid="_x0000_s11444" name="Equation" r:id="rId19" imgW="164880" imgH="228600" progId="Equation.3">
                  <p:embed/>
                </p:oleObj>
              </mc:Choice>
              <mc:Fallback>
                <p:oleObj name="Equation" r:id="rId19" imgW="16488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4088" y="5445224"/>
                        <a:ext cx="36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54332486"/>
              </p:ext>
            </p:extLst>
          </p:nvPr>
        </p:nvGraphicFramePr>
        <p:xfrm>
          <a:off x="7668344" y="5589240"/>
          <a:ext cx="1066800" cy="330200"/>
        </p:xfrm>
        <a:graphic>
          <a:graphicData uri="http://schemas.openxmlformats.org/presentationml/2006/ole">
            <mc:AlternateContent xmlns:mc="http://schemas.openxmlformats.org/markup-compatibility/2006">
              <mc:Choice xmlns:v="urn:schemas-microsoft-com:vml" Requires="v">
                <p:oleObj spid="_x0000_s11445" name="Equation" r:id="rId21" imgW="495000" imgH="177480" progId="Equation.3">
                  <p:embed/>
                </p:oleObj>
              </mc:Choice>
              <mc:Fallback>
                <p:oleObj name="Equation" r:id="rId21" imgW="49500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8344" y="5589240"/>
                        <a:ext cx="1066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685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24744"/>
            <a:ext cx="8229600" cy="5001419"/>
          </a:xfrm>
        </p:spPr>
        <p:txBody>
          <a:bodyPr>
            <a:normAutofit/>
          </a:bodyPr>
          <a:lstStyle/>
          <a:p>
            <a:pPr algn="just"/>
            <a:r>
              <a:rPr lang="en-IN" sz="2400" dirty="0" smtClean="0"/>
              <a:t>Hence ∆yi is positive only if net input is positive and ∆yi is negative only if net input is negative.</a:t>
            </a:r>
          </a:p>
          <a:p>
            <a:pPr algn="just"/>
            <a:r>
              <a:rPr lang="en-IN" sz="2400" dirty="0" smtClean="0"/>
              <a:t>Therefore energy cannot increase in any manner.</a:t>
            </a:r>
          </a:p>
          <a:p>
            <a:pPr algn="just"/>
            <a:r>
              <a:rPr lang="en-IN" sz="2400" dirty="0" smtClean="0"/>
              <a:t>As a result, because energy is bounded, the net must reach a stable state equilibrium, such that the energy does not change with further iteration.</a:t>
            </a:r>
          </a:p>
          <a:p>
            <a:pPr algn="just"/>
            <a:r>
              <a:rPr lang="en-IN" sz="2400" dirty="0" smtClean="0"/>
              <a:t>From this it can be concluded that the energy change depends mainly on the change in activation of one unit and on the symmetry of weight matrix with zeros existing on the diagonal.</a:t>
            </a:r>
            <a:endParaRPr lang="en-IN" sz="2400"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82596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20688"/>
            <a:ext cx="8229600" cy="891952"/>
          </a:xfrm>
        </p:spPr>
        <p:txBody>
          <a:bodyPr>
            <a:normAutofit/>
          </a:bodyPr>
          <a:lstStyle/>
          <a:p>
            <a:pPr algn="l"/>
            <a:r>
              <a:rPr lang="en-IN" sz="2800" i="1" dirty="0" smtClean="0">
                <a:solidFill>
                  <a:srgbClr val="0070C0"/>
                </a:solidFill>
                <a:latin typeface="+mn-lt"/>
                <a:cs typeface="Times New Roman" pitchFamily="18" charset="0"/>
              </a:rPr>
              <a:t>Storage Capacity.</a:t>
            </a:r>
            <a:endParaRPr lang="en-IN" sz="2800" i="1" dirty="0">
              <a:solidFill>
                <a:srgbClr val="0070C0"/>
              </a:solidFill>
              <a:latin typeface="+mn-lt"/>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Clr>
                <a:schemeClr val="tx1"/>
              </a:buClr>
            </a:pPr>
            <a:r>
              <a:rPr lang="en-IN" sz="2300" dirty="0" smtClean="0">
                <a:cs typeface="Times New Roman" pitchFamily="18" charset="0"/>
              </a:rPr>
              <a:t>Hopfield found experimentally that the number of binary patterns that can be stored and recalled in a net with reasonable accuracy, is given approximately by,</a:t>
            </a:r>
          </a:p>
          <a:p>
            <a:pPr algn="just">
              <a:lnSpc>
                <a:spcPct val="150000"/>
              </a:lnSpc>
              <a:buClr>
                <a:schemeClr val="tx1"/>
              </a:buClr>
            </a:pPr>
            <a:endParaRPr lang="en-US" sz="2300" dirty="0" smtClean="0">
              <a:cs typeface="Times New Roman" pitchFamily="18" charset="0"/>
            </a:endParaRPr>
          </a:p>
          <a:p>
            <a:pPr>
              <a:lnSpc>
                <a:spcPct val="150000"/>
              </a:lnSpc>
              <a:buClr>
                <a:schemeClr val="tx1"/>
              </a:buClr>
            </a:pPr>
            <a:endParaRPr lang="en-US" sz="2300" dirty="0" smtClean="0">
              <a:cs typeface="Times New Roman" pitchFamily="18" charset="0"/>
            </a:endParaRPr>
          </a:p>
          <a:p>
            <a:pPr>
              <a:lnSpc>
                <a:spcPct val="150000"/>
              </a:lnSpc>
              <a:buClr>
                <a:schemeClr val="tx1"/>
              </a:buClr>
              <a:buNone/>
            </a:pPr>
            <a:r>
              <a:rPr lang="en-US" sz="2300" dirty="0" smtClean="0">
                <a:cs typeface="Times New Roman" pitchFamily="18" charset="0"/>
              </a:rPr>
              <a:t> </a:t>
            </a:r>
            <a:r>
              <a:rPr lang="en-US" sz="2300" dirty="0" smtClean="0">
                <a:cs typeface="Times New Roman" pitchFamily="18" charset="0"/>
              </a:rPr>
              <a:t>n =</a:t>
            </a:r>
            <a:r>
              <a:rPr lang="en-IN" sz="2300" dirty="0" smtClean="0">
                <a:cs typeface="Times New Roman" pitchFamily="18" charset="0"/>
              </a:rPr>
              <a:t> The number of neurons in the net.</a:t>
            </a:r>
          </a:p>
          <a:p>
            <a:pPr>
              <a:lnSpc>
                <a:spcPct val="150000"/>
              </a:lnSpc>
              <a:buClr>
                <a:schemeClr val="tx1"/>
              </a:buClr>
              <a:buNone/>
            </a:pPr>
            <a:endParaRPr lang="en-IN" sz="2300" dirty="0">
              <a:cs typeface="Times New Roman"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47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895600" y="4038600"/>
            <a:ext cx="1638300" cy="404019"/>
          </a:xfrm>
          <a:prstGeom prst="rect">
            <a:avLst/>
          </a:prstGeom>
          <a:noFill/>
          <a:ln w="9525">
            <a:noFill/>
            <a:miter lim="800000"/>
            <a:headEnd/>
            <a:tailEnd/>
          </a:ln>
        </p:spPr>
      </p:pic>
    </p:spTree>
    <p:extLst>
      <p:ext uri="{BB962C8B-B14F-4D97-AF65-F5344CB8AC3E}">
        <p14:creationId xmlns:p14="http://schemas.microsoft.com/office/powerpoint/2010/main" val="2483863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3747"/>
            <a:ext cx="4128077" cy="933687"/>
          </a:xfrm>
          <a:prstGeom prst="rect">
            <a:avLst/>
          </a:prstGeom>
        </p:spPr>
        <p:txBody>
          <a:bodyPr vert="horz" wrap="square" lIns="0" tIns="10257" rIns="0" bIns="0" rtlCol="0">
            <a:spAutoFit/>
          </a:bodyPr>
          <a:lstStyle/>
          <a:p>
            <a:pPr marL="11397">
              <a:spcBef>
                <a:spcPts val="81"/>
              </a:spcBef>
            </a:pPr>
            <a:r>
              <a:rPr spc="-13" dirty="0"/>
              <a:t>UNSUPERVISED</a:t>
            </a:r>
            <a:r>
              <a:rPr spc="58" dirty="0"/>
              <a:t> </a:t>
            </a:r>
            <a:r>
              <a:rPr spc="-13" dirty="0"/>
              <a:t>LEARNING</a:t>
            </a:r>
          </a:p>
        </p:txBody>
      </p:sp>
      <p:sp>
        <p:nvSpPr>
          <p:cNvPr id="4" name="object 4"/>
          <p:cNvSpPr txBox="1"/>
          <p:nvPr/>
        </p:nvSpPr>
        <p:spPr>
          <a:xfrm>
            <a:off x="902855" y="1441078"/>
            <a:ext cx="6998277" cy="3293307"/>
          </a:xfrm>
          <a:prstGeom prst="rect">
            <a:avLst/>
          </a:prstGeom>
        </p:spPr>
        <p:txBody>
          <a:bodyPr vert="horz" wrap="square" lIns="0" tIns="10257" rIns="0" bIns="0" rtlCol="0">
            <a:spAutoFit/>
          </a:bodyPr>
          <a:lstStyle/>
          <a:p>
            <a:pPr marL="421688" indent="-410291">
              <a:spcBef>
                <a:spcPts val="81"/>
              </a:spcBef>
              <a:buFont typeface="Wingdings"/>
              <a:buChar char=""/>
              <a:tabLst>
                <a:tab pos="421118" algn="l"/>
                <a:tab pos="421688" algn="l"/>
              </a:tabLst>
            </a:pPr>
            <a:r>
              <a:rPr spc="-13" dirty="0">
                <a:solidFill>
                  <a:srgbClr val="5F3A13"/>
                </a:solidFill>
                <a:latin typeface="Tahoma"/>
                <a:cs typeface="Tahoma"/>
              </a:rPr>
              <a:t>No </a:t>
            </a:r>
            <a:r>
              <a:rPr spc="-4" dirty="0">
                <a:solidFill>
                  <a:srgbClr val="5F3A13"/>
                </a:solidFill>
                <a:latin typeface="Tahoma"/>
                <a:cs typeface="Tahoma"/>
              </a:rPr>
              <a:t>help</a:t>
            </a:r>
            <a:r>
              <a:rPr spc="-9" dirty="0">
                <a:solidFill>
                  <a:srgbClr val="5F3A13"/>
                </a:solidFill>
                <a:latin typeface="Tahoma"/>
                <a:cs typeface="Tahoma"/>
              </a:rPr>
              <a:t> from</a:t>
            </a:r>
            <a:r>
              <a:rPr spc="-4" dirty="0">
                <a:solidFill>
                  <a:srgbClr val="5F3A13"/>
                </a:solidFill>
                <a:latin typeface="Tahoma"/>
                <a:cs typeface="Tahoma"/>
              </a:rPr>
              <a:t> </a:t>
            </a:r>
            <a:r>
              <a:rPr spc="-9" dirty="0">
                <a:solidFill>
                  <a:srgbClr val="5F3A13"/>
                </a:solidFill>
                <a:latin typeface="Tahoma"/>
                <a:cs typeface="Tahoma"/>
              </a:rPr>
              <a:t>the</a:t>
            </a:r>
            <a:r>
              <a:rPr spc="18" dirty="0">
                <a:solidFill>
                  <a:srgbClr val="5F3A13"/>
                </a:solidFill>
                <a:latin typeface="Tahoma"/>
                <a:cs typeface="Tahoma"/>
              </a:rPr>
              <a:t> </a:t>
            </a:r>
            <a:r>
              <a:rPr spc="-9" dirty="0">
                <a:solidFill>
                  <a:srgbClr val="5F3A13"/>
                </a:solidFill>
                <a:latin typeface="Tahoma"/>
                <a:cs typeface="Tahoma"/>
              </a:rPr>
              <a:t>outside.</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13" dirty="0">
                <a:solidFill>
                  <a:srgbClr val="5F3A13"/>
                </a:solidFill>
                <a:latin typeface="Tahoma"/>
                <a:cs typeface="Tahoma"/>
              </a:rPr>
              <a:t>No</a:t>
            </a:r>
            <a:r>
              <a:rPr spc="-4" dirty="0">
                <a:solidFill>
                  <a:srgbClr val="5F3A13"/>
                </a:solidFill>
                <a:latin typeface="Tahoma"/>
                <a:cs typeface="Tahoma"/>
              </a:rPr>
              <a:t> </a:t>
            </a:r>
            <a:r>
              <a:rPr spc="-9" dirty="0">
                <a:solidFill>
                  <a:srgbClr val="5F3A13"/>
                </a:solidFill>
                <a:latin typeface="Tahoma"/>
                <a:cs typeface="Tahoma"/>
              </a:rPr>
              <a:t>training</a:t>
            </a:r>
            <a:r>
              <a:rPr spc="27" dirty="0">
                <a:solidFill>
                  <a:srgbClr val="5F3A13"/>
                </a:solidFill>
                <a:latin typeface="Tahoma"/>
                <a:cs typeface="Tahoma"/>
              </a:rPr>
              <a:t> </a:t>
            </a:r>
            <a:r>
              <a:rPr dirty="0">
                <a:solidFill>
                  <a:srgbClr val="5F3A13"/>
                </a:solidFill>
                <a:latin typeface="Tahoma"/>
                <a:cs typeface="Tahoma"/>
              </a:rPr>
              <a:t>data,</a:t>
            </a:r>
            <a:r>
              <a:rPr spc="-27" dirty="0">
                <a:solidFill>
                  <a:srgbClr val="5F3A13"/>
                </a:solidFill>
                <a:latin typeface="Tahoma"/>
                <a:cs typeface="Tahoma"/>
              </a:rPr>
              <a:t> </a:t>
            </a:r>
            <a:r>
              <a:rPr spc="-9" dirty="0">
                <a:solidFill>
                  <a:srgbClr val="5F3A13"/>
                </a:solidFill>
                <a:latin typeface="Tahoma"/>
                <a:cs typeface="Tahoma"/>
              </a:rPr>
              <a:t>no</a:t>
            </a:r>
            <a:r>
              <a:rPr spc="22" dirty="0">
                <a:solidFill>
                  <a:srgbClr val="5F3A13"/>
                </a:solidFill>
                <a:latin typeface="Tahoma"/>
                <a:cs typeface="Tahoma"/>
              </a:rPr>
              <a:t> </a:t>
            </a:r>
            <a:r>
              <a:rPr spc="-9" dirty="0">
                <a:solidFill>
                  <a:srgbClr val="5F3A13"/>
                </a:solidFill>
                <a:latin typeface="Tahoma"/>
                <a:cs typeface="Tahoma"/>
              </a:rPr>
              <a:t>information</a:t>
            </a:r>
            <a:r>
              <a:rPr spc="63" dirty="0">
                <a:solidFill>
                  <a:srgbClr val="5F3A13"/>
                </a:solidFill>
                <a:latin typeface="Tahoma"/>
                <a:cs typeface="Tahoma"/>
              </a:rPr>
              <a:t> </a:t>
            </a:r>
            <a:r>
              <a:rPr spc="-9" dirty="0">
                <a:solidFill>
                  <a:srgbClr val="5F3A13"/>
                </a:solidFill>
                <a:latin typeface="Tahoma"/>
                <a:cs typeface="Tahoma"/>
              </a:rPr>
              <a:t>available</a:t>
            </a:r>
            <a:r>
              <a:rPr spc="27" dirty="0">
                <a:solidFill>
                  <a:srgbClr val="5F3A13"/>
                </a:solidFill>
                <a:latin typeface="Tahoma"/>
                <a:cs typeface="Tahoma"/>
              </a:rPr>
              <a:t> </a:t>
            </a:r>
            <a:r>
              <a:rPr spc="-9" dirty="0">
                <a:solidFill>
                  <a:srgbClr val="5F3A13"/>
                </a:solidFill>
                <a:latin typeface="Tahoma"/>
                <a:cs typeface="Tahoma"/>
              </a:rPr>
              <a:t>on</a:t>
            </a:r>
            <a:r>
              <a:rPr spc="18" dirty="0">
                <a:solidFill>
                  <a:srgbClr val="5F3A13"/>
                </a:solidFill>
                <a:latin typeface="Tahoma"/>
                <a:cs typeface="Tahoma"/>
              </a:rPr>
              <a:t> </a:t>
            </a:r>
            <a:r>
              <a:rPr spc="-9" dirty="0">
                <a:solidFill>
                  <a:srgbClr val="5F3A13"/>
                </a:solidFill>
                <a:latin typeface="Tahoma"/>
                <a:cs typeface="Tahoma"/>
              </a:rPr>
              <a:t>the</a:t>
            </a:r>
            <a:r>
              <a:rPr spc="9" dirty="0">
                <a:solidFill>
                  <a:srgbClr val="5F3A13"/>
                </a:solidFill>
                <a:latin typeface="Tahoma"/>
                <a:cs typeface="Tahoma"/>
              </a:rPr>
              <a:t> </a:t>
            </a:r>
            <a:r>
              <a:rPr spc="-9" dirty="0">
                <a:solidFill>
                  <a:srgbClr val="5F3A13"/>
                </a:solidFill>
                <a:latin typeface="Tahoma"/>
                <a:cs typeface="Tahoma"/>
              </a:rPr>
              <a:t>desired</a:t>
            </a:r>
            <a:r>
              <a:rPr spc="-22" dirty="0">
                <a:solidFill>
                  <a:srgbClr val="5F3A13"/>
                </a:solidFill>
                <a:latin typeface="Tahoma"/>
                <a:cs typeface="Tahoma"/>
              </a:rPr>
              <a:t> </a:t>
            </a:r>
            <a:r>
              <a:rPr spc="-9" dirty="0">
                <a:solidFill>
                  <a:srgbClr val="5F3A13"/>
                </a:solidFill>
                <a:latin typeface="Tahoma"/>
                <a:cs typeface="Tahoma"/>
              </a:rPr>
              <a:t>output.</a:t>
            </a:r>
            <a:endParaRPr>
              <a:latin typeface="Tahoma"/>
              <a:cs typeface="Tahoma"/>
            </a:endParaRPr>
          </a:p>
          <a:p>
            <a:pPr>
              <a:spcBef>
                <a:spcPts val="36"/>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Learning</a:t>
            </a:r>
            <a:r>
              <a:rPr spc="-13" dirty="0">
                <a:solidFill>
                  <a:srgbClr val="5F3A13"/>
                </a:solidFill>
                <a:latin typeface="Tahoma"/>
                <a:cs typeface="Tahoma"/>
              </a:rPr>
              <a:t> </a:t>
            </a:r>
            <a:r>
              <a:rPr spc="-4" dirty="0">
                <a:solidFill>
                  <a:srgbClr val="5F3A13"/>
                </a:solidFill>
                <a:latin typeface="Tahoma"/>
                <a:cs typeface="Tahoma"/>
              </a:rPr>
              <a:t>by</a:t>
            </a:r>
            <a:r>
              <a:rPr dirty="0">
                <a:solidFill>
                  <a:srgbClr val="5F3A13"/>
                </a:solidFill>
                <a:latin typeface="Tahoma"/>
                <a:cs typeface="Tahoma"/>
              </a:rPr>
              <a:t> </a:t>
            </a:r>
            <a:r>
              <a:rPr spc="-9" dirty="0">
                <a:solidFill>
                  <a:srgbClr val="5F3A13"/>
                </a:solidFill>
                <a:latin typeface="Tahoma"/>
                <a:cs typeface="Tahoma"/>
              </a:rPr>
              <a:t>doing.</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Used</a:t>
            </a:r>
            <a:r>
              <a:rPr spc="-27" dirty="0">
                <a:solidFill>
                  <a:srgbClr val="5F3A13"/>
                </a:solidFill>
                <a:latin typeface="Tahoma"/>
                <a:cs typeface="Tahoma"/>
              </a:rPr>
              <a:t> </a:t>
            </a:r>
            <a:r>
              <a:rPr spc="-4" dirty="0">
                <a:solidFill>
                  <a:srgbClr val="5F3A13"/>
                </a:solidFill>
                <a:latin typeface="Tahoma"/>
                <a:cs typeface="Tahoma"/>
              </a:rPr>
              <a:t>to</a:t>
            </a:r>
            <a:r>
              <a:rPr spc="18" dirty="0">
                <a:solidFill>
                  <a:srgbClr val="5F3A13"/>
                </a:solidFill>
                <a:latin typeface="Tahoma"/>
                <a:cs typeface="Tahoma"/>
              </a:rPr>
              <a:t> </a:t>
            </a:r>
            <a:r>
              <a:rPr spc="-9" dirty="0">
                <a:solidFill>
                  <a:srgbClr val="5F3A13"/>
                </a:solidFill>
                <a:latin typeface="Tahoma"/>
                <a:cs typeface="Tahoma"/>
              </a:rPr>
              <a:t>pick</a:t>
            </a:r>
            <a:r>
              <a:rPr spc="13" dirty="0">
                <a:solidFill>
                  <a:srgbClr val="5F3A13"/>
                </a:solidFill>
                <a:latin typeface="Tahoma"/>
                <a:cs typeface="Tahoma"/>
              </a:rPr>
              <a:t> </a:t>
            </a:r>
            <a:r>
              <a:rPr spc="-9" dirty="0">
                <a:solidFill>
                  <a:srgbClr val="5F3A13"/>
                </a:solidFill>
                <a:latin typeface="Tahoma"/>
                <a:cs typeface="Tahoma"/>
              </a:rPr>
              <a:t>out</a:t>
            </a:r>
            <a:r>
              <a:rPr spc="22" dirty="0">
                <a:solidFill>
                  <a:srgbClr val="5F3A13"/>
                </a:solidFill>
                <a:latin typeface="Tahoma"/>
                <a:cs typeface="Tahoma"/>
              </a:rPr>
              <a:t> </a:t>
            </a:r>
            <a:r>
              <a:rPr spc="-9" dirty="0">
                <a:solidFill>
                  <a:srgbClr val="5F3A13"/>
                </a:solidFill>
                <a:latin typeface="Tahoma"/>
                <a:cs typeface="Tahoma"/>
              </a:rPr>
              <a:t>structure</a:t>
            </a:r>
            <a:r>
              <a:rPr spc="22" dirty="0">
                <a:solidFill>
                  <a:srgbClr val="5F3A13"/>
                </a:solidFill>
                <a:latin typeface="Tahoma"/>
                <a:cs typeface="Tahoma"/>
              </a:rPr>
              <a:t> </a:t>
            </a:r>
            <a:r>
              <a:rPr spc="-4" dirty="0">
                <a:solidFill>
                  <a:srgbClr val="5F3A13"/>
                </a:solidFill>
                <a:latin typeface="Tahoma"/>
                <a:cs typeface="Tahoma"/>
              </a:rPr>
              <a:t>in</a:t>
            </a:r>
            <a:r>
              <a:rPr spc="13"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input:</a:t>
            </a:r>
            <a:endParaRPr>
              <a:latin typeface="Tahoma"/>
              <a:cs typeface="Tahoma"/>
            </a:endParaRPr>
          </a:p>
          <a:p>
            <a:pPr marL="1242271" lvl="1" indent="-410860">
              <a:spcBef>
                <a:spcPts val="215"/>
              </a:spcBef>
              <a:buChar char="•"/>
              <a:tabLst>
                <a:tab pos="1242271" algn="l"/>
                <a:tab pos="1242841" algn="l"/>
              </a:tabLst>
            </a:pPr>
            <a:r>
              <a:rPr spc="-9" dirty="0">
                <a:solidFill>
                  <a:srgbClr val="5F3A13"/>
                </a:solidFill>
                <a:latin typeface="Tahoma"/>
                <a:cs typeface="Tahoma"/>
              </a:rPr>
              <a:t>Clustering,</a:t>
            </a:r>
            <a:endParaRPr>
              <a:latin typeface="Tahoma"/>
              <a:cs typeface="Tahoma"/>
            </a:endParaRPr>
          </a:p>
          <a:p>
            <a:pPr marL="1242271" lvl="1" indent="-410860">
              <a:spcBef>
                <a:spcPts val="215"/>
              </a:spcBef>
              <a:buChar char="•"/>
              <a:tabLst>
                <a:tab pos="1242271" algn="l"/>
                <a:tab pos="1242841" algn="l"/>
              </a:tabLst>
            </a:pPr>
            <a:r>
              <a:rPr spc="-13" dirty="0">
                <a:solidFill>
                  <a:srgbClr val="5F3A13"/>
                </a:solidFill>
                <a:latin typeface="Tahoma"/>
                <a:cs typeface="Tahoma"/>
              </a:rPr>
              <a:t>Reduction</a:t>
            </a:r>
            <a:r>
              <a:rPr spc="22" dirty="0">
                <a:solidFill>
                  <a:srgbClr val="5F3A13"/>
                </a:solidFill>
                <a:latin typeface="Tahoma"/>
                <a:cs typeface="Tahoma"/>
              </a:rPr>
              <a:t> </a:t>
            </a:r>
            <a:r>
              <a:rPr spc="-9" dirty="0">
                <a:solidFill>
                  <a:srgbClr val="5F3A13"/>
                </a:solidFill>
                <a:latin typeface="Tahoma"/>
                <a:cs typeface="Tahoma"/>
              </a:rPr>
              <a:t>of</a:t>
            </a:r>
            <a:r>
              <a:rPr spc="18" dirty="0">
                <a:solidFill>
                  <a:srgbClr val="5F3A13"/>
                </a:solidFill>
                <a:latin typeface="Tahoma"/>
                <a:cs typeface="Tahoma"/>
              </a:rPr>
              <a:t> </a:t>
            </a:r>
            <a:r>
              <a:rPr spc="-9" dirty="0">
                <a:solidFill>
                  <a:srgbClr val="5F3A13"/>
                </a:solidFill>
                <a:latin typeface="Tahoma"/>
                <a:cs typeface="Tahoma"/>
              </a:rPr>
              <a:t>dimensionality</a:t>
            </a:r>
            <a:r>
              <a:rPr spc="36" dirty="0">
                <a:solidFill>
                  <a:srgbClr val="5F3A13"/>
                </a:solidFill>
                <a:latin typeface="Tahoma"/>
                <a:cs typeface="Tahoma"/>
              </a:rPr>
              <a:t> </a:t>
            </a:r>
            <a:r>
              <a:rPr spc="-9" dirty="0">
                <a:solidFill>
                  <a:srgbClr val="5F3A13"/>
                </a:solidFill>
                <a:latin typeface="Wingdings"/>
                <a:cs typeface="Wingdings"/>
              </a:rPr>
              <a:t></a:t>
            </a:r>
            <a:r>
              <a:rPr spc="135" dirty="0">
                <a:solidFill>
                  <a:srgbClr val="5F3A13"/>
                </a:solidFill>
                <a:latin typeface="Times New Roman"/>
                <a:cs typeface="Times New Roman"/>
              </a:rPr>
              <a:t> </a:t>
            </a:r>
            <a:r>
              <a:rPr spc="-9" dirty="0">
                <a:solidFill>
                  <a:srgbClr val="5F3A13"/>
                </a:solidFill>
                <a:latin typeface="Tahoma"/>
                <a:cs typeface="Tahoma"/>
              </a:rPr>
              <a:t>compression.</a:t>
            </a:r>
            <a:endParaRPr>
              <a:latin typeface="Tahoma"/>
              <a:cs typeface="Tahoma"/>
            </a:endParaRPr>
          </a:p>
          <a:p>
            <a:pPr lvl="1">
              <a:spcBef>
                <a:spcPts val="40"/>
              </a:spcBef>
              <a:buClr>
                <a:srgbClr val="5F3A13"/>
              </a:buClr>
              <a:buFont typeface="Tahoma"/>
              <a:buChar char="•"/>
            </a:pPr>
            <a:endParaRPr sz="2100">
              <a:latin typeface="Tahoma"/>
              <a:cs typeface="Tahoma"/>
            </a:endParaRPr>
          </a:p>
          <a:p>
            <a:pPr marL="421688" indent="-410291">
              <a:buFont typeface="Wingdings"/>
              <a:buChar char=""/>
              <a:tabLst>
                <a:tab pos="421118" algn="l"/>
                <a:tab pos="421688" algn="l"/>
              </a:tabLst>
            </a:pPr>
            <a:r>
              <a:rPr spc="-4" dirty="0">
                <a:solidFill>
                  <a:srgbClr val="5F3A13"/>
                </a:solidFill>
                <a:latin typeface="Tahoma"/>
                <a:cs typeface="Tahoma"/>
              </a:rPr>
              <a:t>Example:</a:t>
            </a:r>
            <a:r>
              <a:rPr spc="-27" dirty="0">
                <a:solidFill>
                  <a:srgbClr val="5F3A13"/>
                </a:solidFill>
                <a:latin typeface="Tahoma"/>
                <a:cs typeface="Tahoma"/>
              </a:rPr>
              <a:t> </a:t>
            </a:r>
            <a:r>
              <a:rPr spc="-22" dirty="0">
                <a:solidFill>
                  <a:srgbClr val="5F3A13"/>
                </a:solidFill>
                <a:latin typeface="Tahoma"/>
                <a:cs typeface="Tahoma"/>
              </a:rPr>
              <a:t>Kohonen’s</a:t>
            </a:r>
            <a:r>
              <a:rPr spc="22" dirty="0">
                <a:solidFill>
                  <a:srgbClr val="5F3A13"/>
                </a:solidFill>
                <a:latin typeface="Tahoma"/>
                <a:cs typeface="Tahoma"/>
              </a:rPr>
              <a:t> </a:t>
            </a:r>
            <a:r>
              <a:rPr spc="-9" dirty="0">
                <a:solidFill>
                  <a:srgbClr val="5F3A13"/>
                </a:solidFill>
                <a:latin typeface="Tahoma"/>
                <a:cs typeface="Tahoma"/>
              </a:rPr>
              <a:t>Learning</a:t>
            </a:r>
            <a:r>
              <a:rPr spc="31" dirty="0">
                <a:solidFill>
                  <a:srgbClr val="5F3A13"/>
                </a:solidFill>
                <a:latin typeface="Tahoma"/>
                <a:cs typeface="Tahoma"/>
              </a:rPr>
              <a:t> </a:t>
            </a:r>
            <a:r>
              <a:rPr spc="-22" dirty="0">
                <a:solidFill>
                  <a:srgbClr val="5F3A13"/>
                </a:solidFill>
                <a:latin typeface="Tahoma"/>
                <a:cs typeface="Tahoma"/>
              </a:rPr>
              <a:t>Law.</a:t>
            </a:r>
            <a:endParaRPr>
              <a:latin typeface="Tahoma"/>
              <a:cs typeface="Tahoma"/>
            </a:endParaRPr>
          </a:p>
        </p:txBody>
      </p:sp>
    </p:spTree>
    <p:extLst>
      <p:ext uri="{BB962C8B-B14F-4D97-AF65-F5344CB8AC3E}">
        <p14:creationId xmlns:p14="http://schemas.microsoft.com/office/powerpoint/2010/main" val="71077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6726959" cy="933687"/>
          </a:xfrm>
          <a:prstGeom prst="rect">
            <a:avLst/>
          </a:prstGeom>
        </p:spPr>
        <p:txBody>
          <a:bodyPr vert="horz" wrap="square" lIns="0" tIns="10257" rIns="0" bIns="0" rtlCol="0">
            <a:spAutoFit/>
          </a:bodyPr>
          <a:lstStyle/>
          <a:p>
            <a:pPr marL="11397">
              <a:spcBef>
                <a:spcPts val="81"/>
              </a:spcBef>
            </a:pPr>
            <a:r>
              <a:rPr spc="-9" dirty="0"/>
              <a:t>FEW</a:t>
            </a:r>
            <a:r>
              <a:rPr spc="4" dirty="0"/>
              <a:t> </a:t>
            </a:r>
            <a:r>
              <a:rPr spc="-13" dirty="0"/>
              <a:t>UNSUPERVISED</a:t>
            </a:r>
            <a:r>
              <a:rPr spc="94" dirty="0"/>
              <a:t> </a:t>
            </a:r>
            <a:r>
              <a:rPr spc="-13" dirty="0"/>
              <a:t>LEARNING</a:t>
            </a:r>
            <a:r>
              <a:rPr spc="58" dirty="0"/>
              <a:t> </a:t>
            </a:r>
            <a:r>
              <a:rPr spc="-13" dirty="0"/>
              <a:t>NETWORKS</a:t>
            </a:r>
          </a:p>
        </p:txBody>
      </p:sp>
      <p:sp>
        <p:nvSpPr>
          <p:cNvPr id="4" name="object 4"/>
          <p:cNvSpPr txBox="1"/>
          <p:nvPr/>
        </p:nvSpPr>
        <p:spPr>
          <a:xfrm>
            <a:off x="902743" y="1443767"/>
            <a:ext cx="5967268" cy="4488506"/>
          </a:xfrm>
          <a:prstGeom prst="rect">
            <a:avLst/>
          </a:prstGeom>
        </p:spPr>
        <p:txBody>
          <a:bodyPr vert="horz" wrap="square" lIns="0" tIns="10257" rIns="0" bIns="0" rtlCol="0">
            <a:spAutoFit/>
          </a:bodyPr>
          <a:lstStyle/>
          <a:p>
            <a:pPr marL="11397">
              <a:spcBef>
                <a:spcPts val="81"/>
              </a:spcBef>
            </a:pPr>
            <a:r>
              <a:rPr spc="-9" dirty="0">
                <a:solidFill>
                  <a:srgbClr val="5F3A13"/>
                </a:solidFill>
                <a:latin typeface="Tahoma"/>
                <a:cs typeface="Tahoma"/>
              </a:rPr>
              <a:t>There</a:t>
            </a:r>
            <a:r>
              <a:rPr spc="-18" dirty="0">
                <a:solidFill>
                  <a:srgbClr val="5F3A13"/>
                </a:solidFill>
                <a:latin typeface="Tahoma"/>
                <a:cs typeface="Tahoma"/>
              </a:rPr>
              <a:t> </a:t>
            </a:r>
            <a:r>
              <a:rPr spc="-4" dirty="0">
                <a:solidFill>
                  <a:srgbClr val="5F3A13"/>
                </a:solidFill>
                <a:latin typeface="Tahoma"/>
                <a:cs typeface="Tahoma"/>
              </a:rPr>
              <a:t>exists </a:t>
            </a:r>
            <a:r>
              <a:rPr spc="-9" dirty="0">
                <a:solidFill>
                  <a:srgbClr val="5F3A13"/>
                </a:solidFill>
                <a:latin typeface="Tahoma"/>
                <a:cs typeface="Tahoma"/>
              </a:rPr>
              <a:t>several</a:t>
            </a:r>
            <a:r>
              <a:rPr spc="22" dirty="0">
                <a:solidFill>
                  <a:srgbClr val="5F3A13"/>
                </a:solidFill>
                <a:latin typeface="Tahoma"/>
                <a:cs typeface="Tahoma"/>
              </a:rPr>
              <a:t> </a:t>
            </a:r>
            <a:r>
              <a:rPr spc="-9" dirty="0">
                <a:solidFill>
                  <a:srgbClr val="5F3A13"/>
                </a:solidFill>
                <a:latin typeface="Tahoma"/>
                <a:cs typeface="Tahoma"/>
              </a:rPr>
              <a:t>networks</a:t>
            </a:r>
            <a:r>
              <a:rPr spc="22" dirty="0">
                <a:solidFill>
                  <a:srgbClr val="5F3A13"/>
                </a:solidFill>
                <a:latin typeface="Tahoma"/>
                <a:cs typeface="Tahoma"/>
              </a:rPr>
              <a:t> </a:t>
            </a:r>
            <a:r>
              <a:rPr spc="-9" dirty="0">
                <a:solidFill>
                  <a:srgbClr val="5F3A13"/>
                </a:solidFill>
                <a:latin typeface="Tahoma"/>
                <a:cs typeface="Tahoma"/>
              </a:rPr>
              <a:t>under</a:t>
            </a:r>
            <a:r>
              <a:rPr spc="22" dirty="0">
                <a:solidFill>
                  <a:srgbClr val="5F3A13"/>
                </a:solidFill>
                <a:latin typeface="Tahoma"/>
                <a:cs typeface="Tahoma"/>
              </a:rPr>
              <a:t> </a:t>
            </a:r>
            <a:r>
              <a:rPr spc="-9" dirty="0">
                <a:solidFill>
                  <a:srgbClr val="5F3A13"/>
                </a:solidFill>
                <a:latin typeface="Tahoma"/>
                <a:cs typeface="Tahoma"/>
              </a:rPr>
              <a:t>this</a:t>
            </a:r>
            <a:r>
              <a:rPr spc="18" dirty="0">
                <a:solidFill>
                  <a:srgbClr val="5F3A13"/>
                </a:solidFill>
                <a:latin typeface="Tahoma"/>
                <a:cs typeface="Tahoma"/>
              </a:rPr>
              <a:t> </a:t>
            </a:r>
            <a:r>
              <a:rPr spc="-22" dirty="0">
                <a:solidFill>
                  <a:srgbClr val="5F3A13"/>
                </a:solidFill>
                <a:latin typeface="Tahoma"/>
                <a:cs typeface="Tahoma"/>
              </a:rPr>
              <a:t>category,</a:t>
            </a:r>
            <a:r>
              <a:rPr dirty="0">
                <a:solidFill>
                  <a:srgbClr val="5F3A13"/>
                </a:solidFill>
                <a:latin typeface="Tahoma"/>
                <a:cs typeface="Tahoma"/>
              </a:rPr>
              <a:t> </a:t>
            </a:r>
            <a:r>
              <a:rPr spc="-13" dirty="0">
                <a:solidFill>
                  <a:srgbClr val="5F3A13"/>
                </a:solidFill>
                <a:latin typeface="Tahoma"/>
                <a:cs typeface="Tahoma"/>
              </a:rPr>
              <a:t>such</a:t>
            </a:r>
            <a:r>
              <a:rPr spc="36" dirty="0">
                <a:solidFill>
                  <a:srgbClr val="5F3A13"/>
                </a:solidFill>
                <a:latin typeface="Tahoma"/>
                <a:cs typeface="Tahoma"/>
              </a:rPr>
              <a:t> </a:t>
            </a:r>
            <a:r>
              <a:rPr dirty="0">
                <a:solidFill>
                  <a:srgbClr val="5F3A13"/>
                </a:solidFill>
                <a:latin typeface="Tahoma"/>
                <a:cs typeface="Tahoma"/>
              </a:rPr>
              <a:t>as</a:t>
            </a:r>
            <a:endParaRPr dirty="0">
              <a:latin typeface="Tahoma"/>
              <a:cs typeface="Tahoma"/>
            </a:endParaRPr>
          </a:p>
          <a:p>
            <a:pPr>
              <a:spcBef>
                <a:spcPts val="40"/>
              </a:spcBef>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Max</a:t>
            </a:r>
            <a:r>
              <a:rPr spc="-58" dirty="0">
                <a:solidFill>
                  <a:srgbClr val="5F3A13"/>
                </a:solidFill>
                <a:latin typeface="Tahoma"/>
                <a:cs typeface="Tahoma"/>
              </a:rPr>
              <a:t> </a:t>
            </a:r>
            <a:r>
              <a:rPr spc="-9" dirty="0">
                <a:solidFill>
                  <a:srgbClr val="5F3A13"/>
                </a:solidFill>
                <a:latin typeface="Tahoma"/>
                <a:cs typeface="Tahoma"/>
              </a:rPr>
              <a:t>Net,</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Mexican</a:t>
            </a:r>
            <a:r>
              <a:rPr spc="-45" dirty="0">
                <a:solidFill>
                  <a:srgbClr val="5F3A13"/>
                </a:solidFill>
                <a:latin typeface="Tahoma"/>
                <a:cs typeface="Tahoma"/>
              </a:rPr>
              <a:t> </a:t>
            </a:r>
            <a:r>
              <a:rPr spc="-4" dirty="0">
                <a:solidFill>
                  <a:srgbClr val="5F3A13"/>
                </a:solidFill>
                <a:latin typeface="Tahoma"/>
                <a:cs typeface="Tahoma"/>
              </a:rPr>
              <a:t>Hat,</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13" dirty="0">
                <a:solidFill>
                  <a:srgbClr val="5F3A13"/>
                </a:solidFill>
                <a:latin typeface="Tahoma"/>
                <a:cs typeface="Tahoma"/>
              </a:rPr>
              <a:t>Kohonen Self-organizing</a:t>
            </a:r>
            <a:r>
              <a:rPr spc="67" dirty="0">
                <a:solidFill>
                  <a:srgbClr val="5F3A13"/>
                </a:solidFill>
                <a:latin typeface="Tahoma"/>
                <a:cs typeface="Tahoma"/>
              </a:rPr>
              <a:t> </a:t>
            </a:r>
            <a:r>
              <a:rPr spc="-13" dirty="0">
                <a:solidFill>
                  <a:srgbClr val="5F3A13"/>
                </a:solidFill>
                <a:latin typeface="Tahoma"/>
                <a:cs typeface="Tahoma"/>
              </a:rPr>
              <a:t>Feature</a:t>
            </a:r>
            <a:r>
              <a:rPr spc="-18" dirty="0">
                <a:solidFill>
                  <a:srgbClr val="5F3A13"/>
                </a:solidFill>
                <a:latin typeface="Tahoma"/>
                <a:cs typeface="Tahoma"/>
              </a:rPr>
              <a:t> </a:t>
            </a:r>
            <a:r>
              <a:rPr spc="-4" dirty="0">
                <a:solidFill>
                  <a:srgbClr val="5F3A13"/>
                </a:solidFill>
                <a:latin typeface="Tahoma"/>
                <a:cs typeface="Tahoma"/>
              </a:rPr>
              <a:t>Maps,</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9" dirty="0">
                <a:solidFill>
                  <a:srgbClr val="5F3A13"/>
                </a:solidFill>
                <a:latin typeface="Tahoma"/>
                <a:cs typeface="Tahoma"/>
              </a:rPr>
              <a:t>Learning</a:t>
            </a:r>
            <a:r>
              <a:rPr spc="-18" dirty="0">
                <a:solidFill>
                  <a:srgbClr val="5F3A13"/>
                </a:solidFill>
                <a:latin typeface="Tahoma"/>
                <a:cs typeface="Tahoma"/>
              </a:rPr>
              <a:t> Vector</a:t>
            </a:r>
            <a:r>
              <a:rPr spc="4" dirty="0">
                <a:solidFill>
                  <a:srgbClr val="5F3A13"/>
                </a:solidFill>
                <a:latin typeface="Tahoma"/>
                <a:cs typeface="Tahoma"/>
              </a:rPr>
              <a:t> </a:t>
            </a:r>
            <a:r>
              <a:rPr spc="-4" dirty="0">
                <a:solidFill>
                  <a:srgbClr val="5F3A13"/>
                </a:solidFill>
                <a:latin typeface="Tahoma"/>
                <a:cs typeface="Tahoma"/>
              </a:rPr>
              <a:t>Quantization,</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spcBef>
                <a:spcPts val="4"/>
              </a:spcBef>
              <a:buFont typeface="Wingdings"/>
              <a:buChar char=""/>
              <a:tabLst>
                <a:tab pos="421688" algn="l"/>
                <a:tab pos="422257" algn="l"/>
              </a:tabLst>
            </a:pPr>
            <a:r>
              <a:rPr spc="-4" dirty="0">
                <a:solidFill>
                  <a:srgbClr val="5F3A13"/>
                </a:solidFill>
                <a:latin typeface="Tahoma"/>
                <a:cs typeface="Tahoma"/>
              </a:rPr>
              <a:t>Counterpropagation</a:t>
            </a:r>
            <a:r>
              <a:rPr spc="-36" dirty="0">
                <a:solidFill>
                  <a:srgbClr val="5F3A13"/>
                </a:solidFill>
                <a:latin typeface="Tahoma"/>
                <a:cs typeface="Tahoma"/>
              </a:rPr>
              <a:t> </a:t>
            </a:r>
            <a:r>
              <a:rPr spc="-9" dirty="0">
                <a:solidFill>
                  <a:srgbClr val="5F3A13"/>
                </a:solidFill>
                <a:latin typeface="Tahoma"/>
                <a:cs typeface="Tahoma"/>
              </a:rPr>
              <a:t>Networks,</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Hamming</a:t>
            </a:r>
            <a:r>
              <a:rPr spc="-54" dirty="0">
                <a:solidFill>
                  <a:srgbClr val="5F3A13"/>
                </a:solidFill>
                <a:latin typeface="Tahoma"/>
                <a:cs typeface="Tahoma"/>
              </a:rPr>
              <a:t> </a:t>
            </a:r>
            <a:r>
              <a:rPr spc="-9" dirty="0">
                <a:solidFill>
                  <a:srgbClr val="5F3A13"/>
                </a:solidFill>
                <a:latin typeface="Tahoma"/>
                <a:cs typeface="Tahoma"/>
              </a:rPr>
              <a:t>Network,</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Adaptive</a:t>
            </a:r>
            <a:r>
              <a:rPr spc="-4" dirty="0">
                <a:solidFill>
                  <a:srgbClr val="5F3A13"/>
                </a:solidFill>
                <a:latin typeface="Tahoma"/>
                <a:cs typeface="Tahoma"/>
              </a:rPr>
              <a:t> </a:t>
            </a:r>
            <a:r>
              <a:rPr spc="-13" dirty="0">
                <a:solidFill>
                  <a:srgbClr val="5F3A13"/>
                </a:solidFill>
                <a:latin typeface="Tahoma"/>
                <a:cs typeface="Tahoma"/>
              </a:rPr>
              <a:t>Resonance</a:t>
            </a:r>
            <a:r>
              <a:rPr spc="13" dirty="0">
                <a:solidFill>
                  <a:srgbClr val="5F3A13"/>
                </a:solidFill>
                <a:latin typeface="Tahoma"/>
                <a:cs typeface="Tahoma"/>
              </a:rPr>
              <a:t> </a:t>
            </a:r>
            <a:r>
              <a:rPr spc="-31" dirty="0">
                <a:solidFill>
                  <a:srgbClr val="5F3A13"/>
                </a:solidFill>
                <a:latin typeface="Tahoma"/>
                <a:cs typeface="Tahoma"/>
              </a:rPr>
              <a:t>Theory.</a:t>
            </a:r>
            <a:endParaRPr dirty="0">
              <a:latin typeface="Tahoma"/>
              <a:cs typeface="Tahoma"/>
            </a:endParaRPr>
          </a:p>
        </p:txBody>
      </p:sp>
    </p:spTree>
    <p:extLst>
      <p:ext uri="{BB962C8B-B14F-4D97-AF65-F5344CB8AC3E}">
        <p14:creationId xmlns:p14="http://schemas.microsoft.com/office/powerpoint/2010/main" val="234606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IN" dirty="0"/>
          </a:p>
        </p:txBody>
      </p:sp>
      <p:sp>
        <p:nvSpPr>
          <p:cNvPr id="4" name="Content Placeholder 3"/>
          <p:cNvSpPr>
            <a:spLocks noGrp="1"/>
          </p:cNvSpPr>
          <p:nvPr>
            <p:ph sz="quarter" idx="1"/>
          </p:nvPr>
        </p:nvSpPr>
        <p:spPr/>
        <p:txBody>
          <a:bodyPr/>
          <a:lstStyle/>
          <a:p>
            <a:endParaRPr lang="en-IN"/>
          </a:p>
        </p:txBody>
      </p:sp>
      <p:sp>
        <p:nvSpPr>
          <p:cNvPr id="2" name="Slide Number Placeholder 1"/>
          <p:cNvSpPr>
            <a:spLocks noGrp="1"/>
          </p:cNvSpPr>
          <p:nvPr>
            <p:ph type="sldNum" sz="quarter" idx="15"/>
          </p:nvPr>
        </p:nvSpPr>
        <p:spPr/>
        <p:txBody>
          <a:bodyPr/>
          <a:lstStyle/>
          <a:p>
            <a:fld id="{B6F15528-21DE-4FAA-801E-634DDDAF4B2B}" type="slidenum">
              <a:rPr lang="en-US" smtClean="0"/>
              <a:pPr/>
              <a:t>5</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3342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1203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837132" cy="933687"/>
          </a:xfrm>
          <a:prstGeom prst="rect">
            <a:avLst/>
          </a:prstGeom>
        </p:spPr>
        <p:txBody>
          <a:bodyPr vert="horz" wrap="square" lIns="0" tIns="10257" rIns="0" bIns="0" rtlCol="0">
            <a:spAutoFit/>
          </a:bodyPr>
          <a:lstStyle/>
          <a:p>
            <a:pPr marL="11397">
              <a:spcBef>
                <a:spcPts val="81"/>
              </a:spcBef>
            </a:pPr>
            <a:r>
              <a:rPr spc="-13" dirty="0"/>
              <a:t>COMPETITIVE</a:t>
            </a:r>
            <a:r>
              <a:rPr spc="27" dirty="0"/>
              <a:t> </a:t>
            </a:r>
            <a:r>
              <a:rPr spc="-13" dirty="0"/>
              <a:t>LEARNING</a:t>
            </a:r>
          </a:p>
        </p:txBody>
      </p:sp>
      <p:sp>
        <p:nvSpPr>
          <p:cNvPr id="4" name="object 4"/>
          <p:cNvSpPr txBox="1"/>
          <p:nvPr/>
        </p:nvSpPr>
        <p:spPr>
          <a:xfrm>
            <a:off x="902854" y="1415797"/>
            <a:ext cx="7335982" cy="2729175"/>
          </a:xfrm>
          <a:prstGeom prst="rect">
            <a:avLst/>
          </a:prstGeom>
        </p:spPr>
        <p:txBody>
          <a:bodyPr vert="horz" wrap="square" lIns="0" tIns="11397" rIns="0" bIns="0" rtlCol="0">
            <a:spAutoFit/>
          </a:bodyPr>
          <a:lstStyle/>
          <a:p>
            <a:pPr marL="421688" marR="5129" indent="-410291" algn="just">
              <a:lnSpc>
                <a:spcPct val="110000"/>
              </a:lnSpc>
              <a:spcBef>
                <a:spcPts val="90"/>
              </a:spcBef>
              <a:buFont typeface="Wingdings"/>
              <a:buChar char=""/>
              <a:tabLst>
                <a:tab pos="421688" algn="l"/>
              </a:tabLst>
            </a:pPr>
            <a:r>
              <a:rPr spc="-9" dirty="0">
                <a:solidFill>
                  <a:srgbClr val="5F3A13"/>
                </a:solidFill>
                <a:latin typeface="Tahoma"/>
                <a:cs typeface="Tahoma"/>
              </a:rPr>
              <a:t>Output units </a:t>
            </a:r>
            <a:r>
              <a:rPr spc="-4" dirty="0">
                <a:solidFill>
                  <a:srgbClr val="5F3A13"/>
                </a:solidFill>
                <a:latin typeface="Tahoma"/>
                <a:cs typeface="Tahoma"/>
              </a:rPr>
              <a:t>compete, </a:t>
            </a:r>
            <a:r>
              <a:rPr spc="-9" dirty="0">
                <a:solidFill>
                  <a:srgbClr val="5F3A13"/>
                </a:solidFill>
                <a:latin typeface="Tahoma"/>
                <a:cs typeface="Tahoma"/>
              </a:rPr>
              <a:t>so </a:t>
            </a:r>
            <a:r>
              <a:rPr dirty="0">
                <a:solidFill>
                  <a:srgbClr val="5F3A13"/>
                </a:solidFill>
                <a:latin typeface="Tahoma"/>
                <a:cs typeface="Tahoma"/>
              </a:rPr>
              <a:t>that </a:t>
            </a:r>
            <a:r>
              <a:rPr spc="-4" dirty="0">
                <a:solidFill>
                  <a:srgbClr val="5F3A13"/>
                </a:solidFill>
                <a:latin typeface="Tahoma"/>
                <a:cs typeface="Tahoma"/>
              </a:rPr>
              <a:t>eventually only one neuron </a:t>
            </a:r>
            <a:r>
              <a:rPr dirty="0">
                <a:solidFill>
                  <a:srgbClr val="5F3A13"/>
                </a:solidFill>
                <a:latin typeface="Tahoma"/>
                <a:cs typeface="Tahoma"/>
              </a:rPr>
              <a:t>(the </a:t>
            </a:r>
            <a:r>
              <a:rPr spc="-4" dirty="0">
                <a:solidFill>
                  <a:srgbClr val="5F3A13"/>
                </a:solidFill>
                <a:latin typeface="Tahoma"/>
                <a:cs typeface="Tahoma"/>
              </a:rPr>
              <a:t>one </a:t>
            </a:r>
            <a:r>
              <a:rPr dirty="0">
                <a:solidFill>
                  <a:srgbClr val="5F3A13"/>
                </a:solidFill>
                <a:latin typeface="Tahoma"/>
                <a:cs typeface="Tahoma"/>
              </a:rPr>
              <a:t> </a:t>
            </a:r>
            <a:r>
              <a:rPr spc="-4" dirty="0">
                <a:solidFill>
                  <a:srgbClr val="5F3A13"/>
                </a:solidFill>
                <a:latin typeface="Tahoma"/>
                <a:cs typeface="Tahoma"/>
              </a:rPr>
              <a:t>with</a:t>
            </a:r>
            <a:r>
              <a:rPr spc="-9" dirty="0">
                <a:solidFill>
                  <a:srgbClr val="5F3A13"/>
                </a:solidFill>
                <a:latin typeface="Tahoma"/>
                <a:cs typeface="Tahoma"/>
              </a:rPr>
              <a:t> the</a:t>
            </a:r>
            <a:r>
              <a:rPr spc="4" dirty="0">
                <a:solidFill>
                  <a:srgbClr val="5F3A13"/>
                </a:solidFill>
                <a:latin typeface="Tahoma"/>
                <a:cs typeface="Tahoma"/>
              </a:rPr>
              <a:t> </a:t>
            </a:r>
            <a:r>
              <a:rPr spc="-9" dirty="0">
                <a:solidFill>
                  <a:srgbClr val="5F3A13"/>
                </a:solidFill>
                <a:latin typeface="Tahoma"/>
                <a:cs typeface="Tahoma"/>
              </a:rPr>
              <a:t>most</a:t>
            </a:r>
            <a:r>
              <a:rPr dirty="0">
                <a:solidFill>
                  <a:srgbClr val="5F3A13"/>
                </a:solidFill>
                <a:latin typeface="Tahoma"/>
                <a:cs typeface="Tahoma"/>
              </a:rPr>
              <a:t> </a:t>
            </a:r>
            <a:r>
              <a:rPr spc="-9" dirty="0">
                <a:solidFill>
                  <a:srgbClr val="5F3A13"/>
                </a:solidFill>
                <a:latin typeface="Tahoma"/>
                <a:cs typeface="Tahoma"/>
              </a:rPr>
              <a:t>input)</a:t>
            </a:r>
            <a:r>
              <a:rPr spc="27" dirty="0">
                <a:solidFill>
                  <a:srgbClr val="5F3A13"/>
                </a:solidFill>
                <a:latin typeface="Tahoma"/>
                <a:cs typeface="Tahoma"/>
              </a:rPr>
              <a:t> </a:t>
            </a:r>
            <a:r>
              <a:rPr spc="-4" dirty="0">
                <a:solidFill>
                  <a:srgbClr val="5F3A13"/>
                </a:solidFill>
                <a:latin typeface="Tahoma"/>
                <a:cs typeface="Tahoma"/>
              </a:rPr>
              <a:t>is</a:t>
            </a:r>
            <a:r>
              <a:rPr spc="18" dirty="0">
                <a:solidFill>
                  <a:srgbClr val="5F3A13"/>
                </a:solidFill>
                <a:latin typeface="Tahoma"/>
                <a:cs typeface="Tahoma"/>
              </a:rPr>
              <a:t> </a:t>
            </a:r>
            <a:r>
              <a:rPr spc="-9" dirty="0">
                <a:solidFill>
                  <a:srgbClr val="5F3A13"/>
                </a:solidFill>
                <a:latin typeface="Tahoma"/>
                <a:cs typeface="Tahoma"/>
              </a:rPr>
              <a:t>active</a:t>
            </a:r>
            <a:r>
              <a:rPr spc="22" dirty="0">
                <a:solidFill>
                  <a:srgbClr val="5F3A13"/>
                </a:solidFill>
                <a:latin typeface="Tahoma"/>
                <a:cs typeface="Tahoma"/>
              </a:rPr>
              <a:t> </a:t>
            </a:r>
            <a:r>
              <a:rPr spc="-4" dirty="0">
                <a:solidFill>
                  <a:srgbClr val="5F3A13"/>
                </a:solidFill>
                <a:latin typeface="Tahoma"/>
                <a:cs typeface="Tahoma"/>
              </a:rPr>
              <a:t>in</a:t>
            </a:r>
            <a:r>
              <a:rPr spc="18" dirty="0">
                <a:solidFill>
                  <a:srgbClr val="5F3A13"/>
                </a:solidFill>
                <a:latin typeface="Tahoma"/>
                <a:cs typeface="Tahoma"/>
              </a:rPr>
              <a:t> </a:t>
            </a:r>
            <a:r>
              <a:rPr spc="-9" dirty="0">
                <a:solidFill>
                  <a:srgbClr val="5F3A13"/>
                </a:solidFill>
                <a:latin typeface="Tahoma"/>
                <a:cs typeface="Tahoma"/>
              </a:rPr>
              <a:t>response</a:t>
            </a:r>
            <a:r>
              <a:rPr spc="-18" dirty="0">
                <a:solidFill>
                  <a:srgbClr val="5F3A13"/>
                </a:solidFill>
                <a:latin typeface="Tahoma"/>
                <a:cs typeface="Tahoma"/>
              </a:rPr>
              <a:t> </a:t>
            </a:r>
            <a:r>
              <a:rPr spc="-4" dirty="0">
                <a:solidFill>
                  <a:srgbClr val="5F3A13"/>
                </a:solidFill>
                <a:latin typeface="Tahoma"/>
                <a:cs typeface="Tahoma"/>
              </a:rPr>
              <a:t>to</a:t>
            </a:r>
            <a:r>
              <a:rPr spc="18" dirty="0">
                <a:solidFill>
                  <a:srgbClr val="5F3A13"/>
                </a:solidFill>
                <a:latin typeface="Tahoma"/>
                <a:cs typeface="Tahoma"/>
              </a:rPr>
              <a:t> </a:t>
            </a:r>
            <a:r>
              <a:rPr spc="-4" dirty="0">
                <a:solidFill>
                  <a:srgbClr val="5F3A13"/>
                </a:solidFill>
                <a:latin typeface="Tahoma"/>
                <a:cs typeface="Tahoma"/>
              </a:rPr>
              <a:t>each</a:t>
            </a:r>
            <a:r>
              <a:rPr spc="-9" dirty="0">
                <a:solidFill>
                  <a:srgbClr val="5F3A13"/>
                </a:solidFill>
                <a:latin typeface="Tahoma"/>
                <a:cs typeface="Tahoma"/>
              </a:rPr>
              <a:t> output</a:t>
            </a:r>
            <a:r>
              <a:rPr spc="49" dirty="0">
                <a:solidFill>
                  <a:srgbClr val="5F3A13"/>
                </a:solidFill>
                <a:latin typeface="Tahoma"/>
                <a:cs typeface="Tahoma"/>
              </a:rPr>
              <a:t> </a:t>
            </a:r>
            <a:r>
              <a:rPr spc="-4" dirty="0">
                <a:solidFill>
                  <a:srgbClr val="5F3A13"/>
                </a:solidFill>
                <a:latin typeface="Tahoma"/>
                <a:cs typeface="Tahoma"/>
              </a:rPr>
              <a:t>pattern.</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4559" indent="-410291" algn="just">
              <a:lnSpc>
                <a:spcPct val="110000"/>
              </a:lnSpc>
              <a:buFont typeface="Wingdings"/>
              <a:buChar char=""/>
              <a:tabLst>
                <a:tab pos="421688" algn="l"/>
              </a:tabLst>
            </a:pPr>
            <a:r>
              <a:rPr spc="-13" dirty="0">
                <a:solidFill>
                  <a:srgbClr val="5F3A13"/>
                </a:solidFill>
                <a:latin typeface="Tahoma"/>
                <a:cs typeface="Tahoma"/>
              </a:rPr>
              <a:t>The </a:t>
            </a:r>
            <a:r>
              <a:rPr dirty="0">
                <a:solidFill>
                  <a:srgbClr val="5F3A13"/>
                </a:solidFill>
                <a:latin typeface="Tahoma"/>
                <a:cs typeface="Tahoma"/>
              </a:rPr>
              <a:t>total </a:t>
            </a:r>
            <a:r>
              <a:rPr spc="-4" dirty="0">
                <a:solidFill>
                  <a:srgbClr val="5F3A13"/>
                </a:solidFill>
                <a:latin typeface="Tahoma"/>
                <a:cs typeface="Tahoma"/>
              </a:rPr>
              <a:t>weight </a:t>
            </a:r>
            <a:r>
              <a:rPr spc="-9" dirty="0">
                <a:solidFill>
                  <a:srgbClr val="5F3A13"/>
                </a:solidFill>
                <a:latin typeface="Tahoma"/>
                <a:cs typeface="Tahoma"/>
              </a:rPr>
              <a:t>from </a:t>
            </a:r>
            <a:r>
              <a:rPr dirty="0">
                <a:solidFill>
                  <a:srgbClr val="5F3A13"/>
                </a:solidFill>
                <a:latin typeface="Tahoma"/>
                <a:cs typeface="Tahoma"/>
              </a:rPr>
              <a:t>the </a:t>
            </a:r>
            <a:r>
              <a:rPr spc="-9" dirty="0">
                <a:solidFill>
                  <a:srgbClr val="5F3A13"/>
                </a:solidFill>
                <a:latin typeface="Tahoma"/>
                <a:cs typeface="Tahoma"/>
              </a:rPr>
              <a:t>input layer </a:t>
            </a:r>
            <a:r>
              <a:rPr spc="-4" dirty="0">
                <a:solidFill>
                  <a:srgbClr val="5F3A13"/>
                </a:solidFill>
                <a:latin typeface="Tahoma"/>
                <a:cs typeface="Tahoma"/>
              </a:rPr>
              <a:t>to </a:t>
            </a:r>
            <a:r>
              <a:rPr dirty="0">
                <a:solidFill>
                  <a:srgbClr val="5F3A13"/>
                </a:solidFill>
                <a:latin typeface="Tahoma"/>
                <a:cs typeface="Tahoma"/>
              </a:rPr>
              <a:t>each </a:t>
            </a:r>
            <a:r>
              <a:rPr spc="-4" dirty="0">
                <a:solidFill>
                  <a:srgbClr val="5F3A13"/>
                </a:solidFill>
                <a:latin typeface="Tahoma"/>
                <a:cs typeface="Tahoma"/>
              </a:rPr>
              <a:t>output neuron </a:t>
            </a:r>
            <a:r>
              <a:rPr spc="4" dirty="0">
                <a:solidFill>
                  <a:srgbClr val="5F3A13"/>
                </a:solidFill>
                <a:latin typeface="Tahoma"/>
                <a:cs typeface="Tahoma"/>
              </a:rPr>
              <a:t>is </a:t>
            </a:r>
            <a:r>
              <a:rPr spc="9" dirty="0">
                <a:solidFill>
                  <a:srgbClr val="5F3A13"/>
                </a:solidFill>
                <a:latin typeface="Tahoma"/>
                <a:cs typeface="Tahoma"/>
              </a:rPr>
              <a:t> </a:t>
            </a:r>
            <a:r>
              <a:rPr spc="-4" dirty="0">
                <a:solidFill>
                  <a:srgbClr val="5F3A13"/>
                </a:solidFill>
                <a:latin typeface="Tahoma"/>
                <a:cs typeface="Tahoma"/>
              </a:rPr>
              <a:t>limited.</a:t>
            </a:r>
            <a:r>
              <a:rPr dirty="0">
                <a:solidFill>
                  <a:srgbClr val="5F3A13"/>
                </a:solidFill>
                <a:latin typeface="Tahoma"/>
                <a:cs typeface="Tahoma"/>
              </a:rPr>
              <a:t> </a:t>
            </a:r>
            <a:r>
              <a:rPr spc="4" dirty="0">
                <a:solidFill>
                  <a:srgbClr val="5F3A13"/>
                </a:solidFill>
                <a:latin typeface="Tahoma"/>
                <a:cs typeface="Tahoma"/>
              </a:rPr>
              <a:t>If </a:t>
            </a:r>
            <a:r>
              <a:rPr spc="-9" dirty="0">
                <a:solidFill>
                  <a:srgbClr val="5F3A13"/>
                </a:solidFill>
                <a:latin typeface="Tahoma"/>
                <a:cs typeface="Tahoma"/>
              </a:rPr>
              <a:t>some</a:t>
            </a:r>
            <a:r>
              <a:rPr spc="-4" dirty="0">
                <a:solidFill>
                  <a:srgbClr val="5F3A13"/>
                </a:solidFill>
                <a:latin typeface="Tahoma"/>
                <a:cs typeface="Tahoma"/>
              </a:rPr>
              <a:t> connections</a:t>
            </a:r>
            <a:r>
              <a:rPr dirty="0">
                <a:solidFill>
                  <a:srgbClr val="5F3A13"/>
                </a:solidFill>
                <a:latin typeface="Tahoma"/>
                <a:cs typeface="Tahoma"/>
              </a:rPr>
              <a:t> </a:t>
            </a:r>
            <a:r>
              <a:rPr spc="-4" dirty="0">
                <a:solidFill>
                  <a:srgbClr val="5F3A13"/>
                </a:solidFill>
                <a:latin typeface="Tahoma"/>
                <a:cs typeface="Tahoma"/>
              </a:rPr>
              <a:t>are</a:t>
            </a:r>
            <a:r>
              <a:rPr dirty="0">
                <a:solidFill>
                  <a:srgbClr val="5F3A13"/>
                </a:solidFill>
                <a:latin typeface="Tahoma"/>
                <a:cs typeface="Tahoma"/>
              </a:rPr>
              <a:t> </a:t>
            </a:r>
            <a:r>
              <a:rPr spc="-9" dirty="0">
                <a:solidFill>
                  <a:srgbClr val="5F3A13"/>
                </a:solidFill>
                <a:latin typeface="Tahoma"/>
                <a:cs typeface="Tahoma"/>
              </a:rPr>
              <a:t>strengthened,</a:t>
            </a:r>
            <a:r>
              <a:rPr spc="-4" dirty="0">
                <a:solidFill>
                  <a:srgbClr val="5F3A13"/>
                </a:solidFill>
                <a:latin typeface="Tahoma"/>
                <a:cs typeface="Tahoma"/>
              </a:rPr>
              <a:t> others</a:t>
            </a:r>
            <a:r>
              <a:rPr dirty="0">
                <a:solidFill>
                  <a:srgbClr val="5F3A13"/>
                </a:solidFill>
                <a:latin typeface="Tahoma"/>
                <a:cs typeface="Tahoma"/>
              </a:rPr>
              <a:t> </a:t>
            </a:r>
            <a:r>
              <a:rPr spc="-9" dirty="0">
                <a:solidFill>
                  <a:srgbClr val="5F3A13"/>
                </a:solidFill>
                <a:latin typeface="Tahoma"/>
                <a:cs typeface="Tahoma"/>
              </a:rPr>
              <a:t>must</a:t>
            </a:r>
            <a:r>
              <a:rPr spc="-4" dirty="0">
                <a:solidFill>
                  <a:srgbClr val="5F3A13"/>
                </a:solidFill>
                <a:latin typeface="Tahoma"/>
                <a:cs typeface="Tahoma"/>
              </a:rPr>
              <a:t> be </a:t>
            </a:r>
            <a:r>
              <a:rPr spc="-547" dirty="0">
                <a:solidFill>
                  <a:srgbClr val="5F3A13"/>
                </a:solidFill>
                <a:latin typeface="Tahoma"/>
                <a:cs typeface="Tahoma"/>
              </a:rPr>
              <a:t> </a:t>
            </a:r>
            <a:r>
              <a:rPr spc="-9" dirty="0">
                <a:solidFill>
                  <a:srgbClr val="5F3A13"/>
                </a:solidFill>
                <a:latin typeface="Tahoma"/>
                <a:cs typeface="Tahoma"/>
              </a:rPr>
              <a:t>weakened.</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5129" indent="-410291" algn="just">
              <a:lnSpc>
                <a:spcPct val="110000"/>
              </a:lnSpc>
              <a:buFont typeface="Wingdings"/>
              <a:buChar char=""/>
              <a:tabLst>
                <a:tab pos="421688" algn="l"/>
              </a:tabLst>
            </a:pPr>
            <a:r>
              <a:rPr spc="-4" dirty="0">
                <a:solidFill>
                  <a:srgbClr val="5F3A13"/>
                </a:solidFill>
                <a:latin typeface="Tahoma"/>
                <a:cs typeface="Tahoma"/>
              </a:rPr>
              <a:t>A </a:t>
            </a:r>
            <a:r>
              <a:rPr spc="-9" dirty="0">
                <a:solidFill>
                  <a:srgbClr val="5F3A13"/>
                </a:solidFill>
                <a:latin typeface="Tahoma"/>
                <a:cs typeface="Tahoma"/>
              </a:rPr>
              <a:t>consequence </a:t>
            </a:r>
            <a:r>
              <a:rPr spc="-4" dirty="0">
                <a:solidFill>
                  <a:srgbClr val="5F3A13"/>
                </a:solidFill>
                <a:latin typeface="Tahoma"/>
                <a:cs typeface="Tahoma"/>
              </a:rPr>
              <a:t>is that </a:t>
            </a:r>
            <a:r>
              <a:rPr dirty="0">
                <a:solidFill>
                  <a:srgbClr val="5F3A13"/>
                </a:solidFill>
                <a:latin typeface="Tahoma"/>
                <a:cs typeface="Tahoma"/>
              </a:rPr>
              <a:t>the </a:t>
            </a:r>
            <a:r>
              <a:rPr spc="-9" dirty="0">
                <a:solidFill>
                  <a:srgbClr val="5F3A13"/>
                </a:solidFill>
                <a:latin typeface="Tahoma"/>
                <a:cs typeface="Tahoma"/>
              </a:rPr>
              <a:t>winner </a:t>
            </a:r>
            <a:r>
              <a:rPr spc="-4" dirty="0">
                <a:solidFill>
                  <a:srgbClr val="5F3A13"/>
                </a:solidFill>
                <a:latin typeface="Tahoma"/>
                <a:cs typeface="Tahoma"/>
              </a:rPr>
              <a:t>is </a:t>
            </a:r>
            <a:r>
              <a:rPr spc="-9" dirty="0">
                <a:solidFill>
                  <a:srgbClr val="5F3A13"/>
                </a:solidFill>
                <a:latin typeface="Tahoma"/>
                <a:cs typeface="Tahoma"/>
              </a:rPr>
              <a:t>the </a:t>
            </a:r>
            <a:r>
              <a:rPr spc="-4" dirty="0">
                <a:solidFill>
                  <a:srgbClr val="5F3A13"/>
                </a:solidFill>
                <a:latin typeface="Tahoma"/>
                <a:cs typeface="Tahoma"/>
              </a:rPr>
              <a:t>output neuron </a:t>
            </a:r>
            <a:r>
              <a:rPr spc="-9" dirty="0">
                <a:solidFill>
                  <a:srgbClr val="5F3A13"/>
                </a:solidFill>
                <a:latin typeface="Tahoma"/>
                <a:cs typeface="Tahoma"/>
              </a:rPr>
              <a:t>whose </a:t>
            </a:r>
            <a:r>
              <a:rPr spc="-4" dirty="0">
                <a:solidFill>
                  <a:srgbClr val="5F3A13"/>
                </a:solidFill>
                <a:latin typeface="Tahoma"/>
                <a:cs typeface="Tahoma"/>
              </a:rPr>
              <a:t> weights</a:t>
            </a:r>
            <a:r>
              <a:rPr spc="-31" dirty="0">
                <a:solidFill>
                  <a:srgbClr val="5F3A13"/>
                </a:solidFill>
                <a:latin typeface="Tahoma"/>
                <a:cs typeface="Tahoma"/>
              </a:rPr>
              <a:t> </a:t>
            </a:r>
            <a:r>
              <a:rPr spc="-4" dirty="0">
                <a:solidFill>
                  <a:srgbClr val="5F3A13"/>
                </a:solidFill>
                <a:latin typeface="Tahoma"/>
                <a:cs typeface="Tahoma"/>
              </a:rPr>
              <a:t>best</a:t>
            </a:r>
            <a:r>
              <a:rPr dirty="0">
                <a:solidFill>
                  <a:srgbClr val="5F3A13"/>
                </a:solidFill>
                <a:latin typeface="Tahoma"/>
                <a:cs typeface="Tahoma"/>
              </a:rPr>
              <a:t> </a:t>
            </a:r>
            <a:r>
              <a:rPr spc="-4" dirty="0">
                <a:solidFill>
                  <a:srgbClr val="5F3A13"/>
                </a:solidFill>
                <a:latin typeface="Tahoma"/>
                <a:cs typeface="Tahoma"/>
              </a:rPr>
              <a:t>match</a:t>
            </a:r>
            <a:r>
              <a:rPr spc="13"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activation</a:t>
            </a:r>
            <a:r>
              <a:rPr spc="58" dirty="0">
                <a:solidFill>
                  <a:srgbClr val="5F3A13"/>
                </a:solidFill>
                <a:latin typeface="Tahoma"/>
                <a:cs typeface="Tahoma"/>
              </a:rPr>
              <a:t> </a:t>
            </a:r>
            <a:r>
              <a:rPr spc="-9" dirty="0">
                <a:solidFill>
                  <a:srgbClr val="5F3A13"/>
                </a:solidFill>
                <a:latin typeface="Tahoma"/>
                <a:cs typeface="Tahoma"/>
              </a:rPr>
              <a:t>pattern.</a:t>
            </a:r>
            <a:endParaRPr>
              <a:latin typeface="Tahoma"/>
              <a:cs typeface="Tahoma"/>
            </a:endParaRPr>
          </a:p>
        </p:txBody>
      </p:sp>
    </p:spTree>
    <p:extLst>
      <p:ext uri="{BB962C8B-B14F-4D97-AF65-F5344CB8AC3E}">
        <p14:creationId xmlns:p14="http://schemas.microsoft.com/office/powerpoint/2010/main" val="1067704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2854" y="1443767"/>
            <a:ext cx="5474855" cy="290793"/>
          </a:xfrm>
          <a:prstGeom prst="rect">
            <a:avLst/>
          </a:prstGeom>
        </p:spPr>
        <p:txBody>
          <a:bodyPr vert="horz" wrap="square" lIns="0" tIns="10257" rIns="0" bIns="0" rtlCol="0">
            <a:spAutoFit/>
          </a:bodyPr>
          <a:lstStyle/>
          <a:p>
            <a:pPr marL="421688" indent="-410291">
              <a:spcBef>
                <a:spcPts val="81"/>
              </a:spcBef>
              <a:buClr>
                <a:srgbClr val="B58B7F"/>
              </a:buClr>
              <a:buSzPct val="70000"/>
              <a:buFont typeface="Wingdings"/>
              <a:buChar char=""/>
              <a:tabLst>
                <a:tab pos="421118" algn="l"/>
                <a:tab pos="421688" algn="l"/>
              </a:tabLst>
            </a:pPr>
            <a:r>
              <a:rPr spc="-9" dirty="0">
                <a:solidFill>
                  <a:srgbClr val="5F3A13"/>
                </a:solidFill>
                <a:latin typeface="Tahoma"/>
                <a:cs typeface="Tahoma"/>
              </a:rPr>
              <a:t>Network</a:t>
            </a:r>
            <a:r>
              <a:rPr spc="9" dirty="0">
                <a:solidFill>
                  <a:srgbClr val="5F3A13"/>
                </a:solidFill>
                <a:latin typeface="Tahoma"/>
                <a:cs typeface="Tahoma"/>
              </a:rPr>
              <a:t> </a:t>
            </a:r>
            <a:r>
              <a:rPr spc="-4" dirty="0">
                <a:solidFill>
                  <a:srgbClr val="5F3A13"/>
                </a:solidFill>
                <a:latin typeface="Tahoma"/>
                <a:cs typeface="Tahoma"/>
              </a:rPr>
              <a:t>Organization</a:t>
            </a:r>
            <a:r>
              <a:rPr spc="18" dirty="0">
                <a:solidFill>
                  <a:srgbClr val="5F3A13"/>
                </a:solidFill>
                <a:latin typeface="Tahoma"/>
                <a:cs typeface="Tahoma"/>
              </a:rPr>
              <a:t> </a:t>
            </a:r>
            <a:r>
              <a:rPr spc="-4" dirty="0">
                <a:solidFill>
                  <a:srgbClr val="5F3A13"/>
                </a:solidFill>
                <a:latin typeface="Tahoma"/>
                <a:cs typeface="Tahoma"/>
              </a:rPr>
              <a:t>is </a:t>
            </a:r>
            <a:r>
              <a:rPr spc="-9" dirty="0">
                <a:solidFill>
                  <a:srgbClr val="5F3A13"/>
                </a:solidFill>
                <a:latin typeface="Tahoma"/>
                <a:cs typeface="Tahoma"/>
              </a:rPr>
              <a:t>fundamental</a:t>
            </a:r>
            <a:r>
              <a:rPr spc="22" dirty="0">
                <a:solidFill>
                  <a:srgbClr val="5F3A13"/>
                </a:solidFill>
                <a:latin typeface="Tahoma"/>
                <a:cs typeface="Tahoma"/>
              </a:rPr>
              <a:t> </a:t>
            </a:r>
            <a:r>
              <a:rPr spc="-4" dirty="0">
                <a:solidFill>
                  <a:srgbClr val="5F3A13"/>
                </a:solidFill>
                <a:latin typeface="Tahoma"/>
                <a:cs typeface="Tahoma"/>
              </a:rPr>
              <a:t>to</a:t>
            </a:r>
            <a:r>
              <a:rPr dirty="0">
                <a:solidFill>
                  <a:srgbClr val="5F3A13"/>
                </a:solidFill>
                <a:latin typeface="Tahoma"/>
                <a:cs typeface="Tahoma"/>
              </a:rPr>
              <a:t> </a:t>
            </a:r>
            <a:r>
              <a:rPr spc="-9" dirty="0">
                <a:solidFill>
                  <a:srgbClr val="5F3A13"/>
                </a:solidFill>
                <a:latin typeface="Tahoma"/>
                <a:cs typeface="Tahoma"/>
              </a:rPr>
              <a:t>the</a:t>
            </a:r>
            <a:r>
              <a:rPr spc="22" dirty="0">
                <a:solidFill>
                  <a:srgbClr val="5F3A13"/>
                </a:solidFill>
                <a:latin typeface="Tahoma"/>
                <a:cs typeface="Tahoma"/>
              </a:rPr>
              <a:t> </a:t>
            </a:r>
            <a:r>
              <a:rPr spc="-9" dirty="0">
                <a:solidFill>
                  <a:srgbClr val="5F3A13"/>
                </a:solidFill>
                <a:latin typeface="Tahoma"/>
                <a:cs typeface="Tahoma"/>
              </a:rPr>
              <a:t>brain</a:t>
            </a:r>
            <a:endParaRPr>
              <a:latin typeface="Tahoma"/>
              <a:cs typeface="Tahoma"/>
            </a:endParaRPr>
          </a:p>
        </p:txBody>
      </p:sp>
      <p:sp>
        <p:nvSpPr>
          <p:cNvPr id="4" name="object 4"/>
          <p:cNvSpPr txBox="1"/>
          <p:nvPr/>
        </p:nvSpPr>
        <p:spPr>
          <a:xfrm>
            <a:off x="4865371" y="2627109"/>
            <a:ext cx="3375314" cy="290793"/>
          </a:xfrm>
          <a:prstGeom prst="rect">
            <a:avLst/>
          </a:prstGeom>
        </p:spPr>
        <p:txBody>
          <a:bodyPr vert="horz" wrap="square" lIns="0" tIns="10257" rIns="0" bIns="0" rtlCol="0">
            <a:spAutoFit/>
          </a:bodyPr>
          <a:lstStyle/>
          <a:p>
            <a:pPr marL="11397">
              <a:spcBef>
                <a:spcPts val="81"/>
              </a:spcBef>
              <a:tabLst>
                <a:tab pos="596632" algn="l"/>
                <a:tab pos="1338005" algn="l"/>
                <a:tab pos="2612188" algn="l"/>
              </a:tabLst>
            </a:pPr>
            <a:r>
              <a:rPr spc="4" dirty="0">
                <a:solidFill>
                  <a:srgbClr val="5F3A13"/>
                </a:solidFill>
                <a:latin typeface="Tahoma"/>
                <a:cs typeface="Tahoma"/>
              </a:rPr>
              <a:t>a</a:t>
            </a:r>
            <a:r>
              <a:rPr spc="-13" dirty="0">
                <a:solidFill>
                  <a:srgbClr val="5F3A13"/>
                </a:solidFill>
                <a:latin typeface="Tahoma"/>
                <a:cs typeface="Tahoma"/>
              </a:rPr>
              <a:t>n</a:t>
            </a:r>
            <a:r>
              <a:rPr spc="-4" dirty="0">
                <a:solidFill>
                  <a:srgbClr val="5F3A13"/>
                </a:solidFill>
                <a:latin typeface="Tahoma"/>
                <a:cs typeface="Tahoma"/>
              </a:rPr>
              <a:t>d</a:t>
            </a:r>
            <a:r>
              <a:rPr dirty="0">
                <a:solidFill>
                  <a:srgbClr val="5F3A13"/>
                </a:solidFill>
                <a:latin typeface="Tahoma"/>
                <a:cs typeface="Tahoma"/>
              </a:rPr>
              <a:t>	</a:t>
            </a:r>
            <a:r>
              <a:rPr spc="-9" dirty="0">
                <a:solidFill>
                  <a:srgbClr val="5F3A13"/>
                </a:solidFill>
                <a:latin typeface="Tahoma"/>
                <a:cs typeface="Tahoma"/>
              </a:rPr>
              <a:t>s</a:t>
            </a:r>
            <a:r>
              <a:rPr dirty="0">
                <a:solidFill>
                  <a:srgbClr val="5F3A13"/>
                </a:solidFill>
                <a:latin typeface="Tahoma"/>
                <a:cs typeface="Tahoma"/>
              </a:rPr>
              <a:t>e</a:t>
            </a:r>
            <a:r>
              <a:rPr spc="-4" dirty="0">
                <a:solidFill>
                  <a:srgbClr val="5F3A13"/>
                </a:solidFill>
                <a:latin typeface="Tahoma"/>
                <a:cs typeface="Tahoma"/>
              </a:rPr>
              <a:t>ri</a:t>
            </a:r>
            <a:r>
              <a:rPr spc="4" dirty="0">
                <a:solidFill>
                  <a:srgbClr val="5F3A13"/>
                </a:solidFill>
                <a:latin typeface="Tahoma"/>
                <a:cs typeface="Tahoma"/>
              </a:rPr>
              <a:t>a</a:t>
            </a:r>
            <a:r>
              <a:rPr spc="-4" dirty="0">
                <a:solidFill>
                  <a:srgbClr val="5F3A13"/>
                </a:solidFill>
                <a:latin typeface="Tahoma"/>
                <a:cs typeface="Tahoma"/>
              </a:rPr>
              <a:t>l</a:t>
            </a:r>
            <a:r>
              <a:rPr dirty="0">
                <a:solidFill>
                  <a:srgbClr val="5F3A13"/>
                </a:solidFill>
                <a:latin typeface="Tahoma"/>
                <a:cs typeface="Tahoma"/>
              </a:rPr>
              <a:t>	</a:t>
            </a:r>
            <a:r>
              <a:rPr spc="-4" dirty="0">
                <a:solidFill>
                  <a:srgbClr val="5F3A13"/>
                </a:solidFill>
                <a:latin typeface="Tahoma"/>
                <a:cs typeface="Tahoma"/>
              </a:rPr>
              <a:t>pr</a:t>
            </a:r>
            <a:r>
              <a:rPr spc="-9" dirty="0">
                <a:solidFill>
                  <a:srgbClr val="5F3A13"/>
                </a:solidFill>
                <a:latin typeface="Tahoma"/>
                <a:cs typeface="Tahoma"/>
              </a:rPr>
              <a:t>o</a:t>
            </a:r>
            <a:r>
              <a:rPr spc="-13" dirty="0">
                <a:solidFill>
                  <a:srgbClr val="5F3A13"/>
                </a:solidFill>
                <a:latin typeface="Tahoma"/>
                <a:cs typeface="Tahoma"/>
              </a:rPr>
              <a:t>c</a:t>
            </a:r>
            <a:r>
              <a:rPr dirty="0">
                <a:solidFill>
                  <a:srgbClr val="5F3A13"/>
                </a:solidFill>
                <a:latin typeface="Tahoma"/>
                <a:cs typeface="Tahoma"/>
              </a:rPr>
              <a:t>e</a:t>
            </a:r>
            <a:r>
              <a:rPr spc="-9" dirty="0">
                <a:solidFill>
                  <a:srgbClr val="5F3A13"/>
                </a:solidFill>
                <a:latin typeface="Tahoma"/>
                <a:cs typeface="Tahoma"/>
              </a:rPr>
              <a:t>ss</a:t>
            </a:r>
            <a:r>
              <a:rPr spc="-4" dirty="0">
                <a:solidFill>
                  <a:srgbClr val="5F3A13"/>
                </a:solidFill>
                <a:latin typeface="Tahoma"/>
                <a:cs typeface="Tahoma"/>
              </a:rPr>
              <a:t>i</a:t>
            </a:r>
            <a:r>
              <a:rPr spc="-13" dirty="0">
                <a:solidFill>
                  <a:srgbClr val="5F3A13"/>
                </a:solidFill>
                <a:latin typeface="Tahoma"/>
                <a:cs typeface="Tahoma"/>
              </a:rPr>
              <a:t>n</a:t>
            </a:r>
            <a:r>
              <a:rPr spc="-4" dirty="0">
                <a:solidFill>
                  <a:srgbClr val="5F3A13"/>
                </a:solidFill>
                <a:latin typeface="Tahoma"/>
                <a:cs typeface="Tahoma"/>
              </a:rPr>
              <a:t>g</a:t>
            </a:r>
            <a:r>
              <a:rPr dirty="0">
                <a:solidFill>
                  <a:srgbClr val="5F3A13"/>
                </a:solidFill>
                <a:latin typeface="Tahoma"/>
                <a:cs typeface="Tahoma"/>
              </a:rPr>
              <a:t>	</a:t>
            </a:r>
            <a:r>
              <a:rPr spc="-4" dirty="0">
                <a:solidFill>
                  <a:srgbClr val="5F3A13"/>
                </a:solidFill>
                <a:latin typeface="Tahoma"/>
                <a:cs typeface="Tahoma"/>
              </a:rPr>
              <a:t>r</a:t>
            </a:r>
            <a:r>
              <a:rPr dirty="0">
                <a:solidFill>
                  <a:srgbClr val="5F3A13"/>
                </a:solidFill>
                <a:latin typeface="Tahoma"/>
                <a:cs typeface="Tahoma"/>
              </a:rPr>
              <a:t>e</a:t>
            </a:r>
            <a:r>
              <a:rPr spc="-4" dirty="0">
                <a:solidFill>
                  <a:srgbClr val="5F3A13"/>
                </a:solidFill>
                <a:latin typeface="Tahoma"/>
                <a:cs typeface="Tahoma"/>
              </a:rPr>
              <a:t>q</a:t>
            </a:r>
            <a:r>
              <a:rPr spc="-13" dirty="0">
                <a:solidFill>
                  <a:srgbClr val="5F3A13"/>
                </a:solidFill>
                <a:latin typeface="Tahoma"/>
                <a:cs typeface="Tahoma"/>
              </a:rPr>
              <a:t>u</a:t>
            </a:r>
            <a:r>
              <a:rPr spc="-4" dirty="0">
                <a:solidFill>
                  <a:srgbClr val="5F3A13"/>
                </a:solidFill>
                <a:latin typeface="Tahoma"/>
                <a:cs typeface="Tahoma"/>
              </a:rPr>
              <a:t>ire</a:t>
            </a:r>
            <a:endParaRPr>
              <a:latin typeface="Tahoma"/>
              <a:cs typeface="Tahoma"/>
            </a:endParaRPr>
          </a:p>
        </p:txBody>
      </p:sp>
      <p:sp>
        <p:nvSpPr>
          <p:cNvPr id="5" name="object 5"/>
          <p:cNvSpPr txBox="1"/>
          <p:nvPr/>
        </p:nvSpPr>
        <p:spPr>
          <a:xfrm>
            <a:off x="1526310" y="2007468"/>
            <a:ext cx="3143250" cy="1228172"/>
          </a:xfrm>
          <a:prstGeom prst="rect">
            <a:avLst/>
          </a:prstGeom>
        </p:spPr>
        <p:txBody>
          <a:bodyPr vert="horz" wrap="square" lIns="0" tIns="38750" rIns="0" bIns="0" rtlCol="0">
            <a:spAutoFit/>
          </a:bodyPr>
          <a:lstStyle/>
          <a:p>
            <a:pPr marL="421688" indent="-410291">
              <a:spcBef>
                <a:spcPts val="305"/>
              </a:spcBef>
              <a:buClr>
                <a:srgbClr val="F0A22D"/>
              </a:buClr>
              <a:buSzPct val="70000"/>
              <a:buChar char="•"/>
              <a:tabLst>
                <a:tab pos="421118" algn="l"/>
                <a:tab pos="421688" algn="l"/>
              </a:tabLst>
            </a:pPr>
            <a:r>
              <a:rPr spc="-9" dirty="0">
                <a:solidFill>
                  <a:srgbClr val="5F3A13"/>
                </a:solidFill>
                <a:latin typeface="Tahoma"/>
                <a:cs typeface="Tahoma"/>
              </a:rPr>
              <a:t>Functional</a:t>
            </a:r>
            <a:r>
              <a:rPr spc="18" dirty="0">
                <a:solidFill>
                  <a:srgbClr val="5F3A13"/>
                </a:solidFill>
                <a:latin typeface="Tahoma"/>
                <a:cs typeface="Tahoma"/>
              </a:rPr>
              <a:t> </a:t>
            </a:r>
            <a:r>
              <a:rPr spc="-9" dirty="0">
                <a:solidFill>
                  <a:srgbClr val="5F3A13"/>
                </a:solidFill>
                <a:latin typeface="Tahoma"/>
                <a:cs typeface="Tahoma"/>
              </a:rPr>
              <a:t>structure.</a:t>
            </a:r>
            <a:endParaRPr>
              <a:latin typeface="Tahoma"/>
              <a:cs typeface="Tahoma"/>
            </a:endParaRPr>
          </a:p>
          <a:p>
            <a:pPr marL="421688" indent="-410291">
              <a:spcBef>
                <a:spcPts val="215"/>
              </a:spcBef>
              <a:buClr>
                <a:srgbClr val="F0A22D"/>
              </a:buClr>
              <a:buSzPct val="70000"/>
              <a:buChar char="•"/>
              <a:tabLst>
                <a:tab pos="421118" algn="l"/>
                <a:tab pos="421688" algn="l"/>
              </a:tabLst>
            </a:pPr>
            <a:r>
              <a:rPr spc="-13" dirty="0">
                <a:solidFill>
                  <a:srgbClr val="5F3A13"/>
                </a:solidFill>
                <a:latin typeface="Tahoma"/>
                <a:cs typeface="Tahoma"/>
              </a:rPr>
              <a:t>Layered</a:t>
            </a:r>
            <a:r>
              <a:rPr spc="-18" dirty="0">
                <a:solidFill>
                  <a:srgbClr val="5F3A13"/>
                </a:solidFill>
                <a:latin typeface="Tahoma"/>
                <a:cs typeface="Tahoma"/>
              </a:rPr>
              <a:t> </a:t>
            </a:r>
            <a:r>
              <a:rPr spc="-9" dirty="0">
                <a:solidFill>
                  <a:srgbClr val="5F3A13"/>
                </a:solidFill>
                <a:latin typeface="Tahoma"/>
                <a:cs typeface="Tahoma"/>
              </a:rPr>
              <a:t>structure.</a:t>
            </a:r>
            <a:endParaRPr>
              <a:latin typeface="Tahoma"/>
              <a:cs typeface="Tahoma"/>
            </a:endParaRPr>
          </a:p>
          <a:p>
            <a:pPr marL="421688" marR="4559" indent="-410291">
              <a:lnSpc>
                <a:spcPct val="110000"/>
              </a:lnSpc>
              <a:buClr>
                <a:srgbClr val="F0A22D"/>
              </a:buClr>
              <a:buSzPct val="70000"/>
              <a:buChar char="•"/>
              <a:tabLst>
                <a:tab pos="421118" algn="l"/>
                <a:tab pos="421688" algn="l"/>
                <a:tab pos="1094110" algn="l"/>
                <a:tab pos="2029802" algn="l"/>
              </a:tabLst>
            </a:pPr>
            <a:r>
              <a:rPr spc="-4" dirty="0">
                <a:solidFill>
                  <a:srgbClr val="5F3A13"/>
                </a:solidFill>
                <a:latin typeface="Tahoma"/>
                <a:cs typeface="Tahoma"/>
              </a:rPr>
              <a:t>B</a:t>
            </a:r>
            <a:r>
              <a:rPr spc="-9" dirty="0">
                <a:solidFill>
                  <a:srgbClr val="5F3A13"/>
                </a:solidFill>
                <a:latin typeface="Tahoma"/>
                <a:cs typeface="Tahoma"/>
              </a:rPr>
              <a:t>o</a:t>
            </a:r>
            <a:r>
              <a:rPr spc="-4" dirty="0">
                <a:solidFill>
                  <a:srgbClr val="5F3A13"/>
                </a:solidFill>
                <a:latin typeface="Tahoma"/>
                <a:cs typeface="Tahoma"/>
              </a:rPr>
              <a:t>th</a:t>
            </a:r>
            <a:r>
              <a:rPr dirty="0">
                <a:solidFill>
                  <a:srgbClr val="5F3A13"/>
                </a:solidFill>
                <a:latin typeface="Tahoma"/>
                <a:cs typeface="Tahoma"/>
              </a:rPr>
              <a:t>	</a:t>
            </a:r>
            <a:r>
              <a:rPr spc="-4" dirty="0">
                <a:solidFill>
                  <a:srgbClr val="5F3A13"/>
                </a:solidFill>
                <a:latin typeface="Tahoma"/>
                <a:cs typeface="Tahoma"/>
              </a:rPr>
              <a:t>p</a:t>
            </a:r>
            <a:r>
              <a:rPr spc="4" dirty="0">
                <a:solidFill>
                  <a:srgbClr val="5F3A13"/>
                </a:solidFill>
                <a:latin typeface="Tahoma"/>
                <a:cs typeface="Tahoma"/>
              </a:rPr>
              <a:t>a</a:t>
            </a:r>
            <a:r>
              <a:rPr spc="-27" dirty="0">
                <a:solidFill>
                  <a:srgbClr val="5F3A13"/>
                </a:solidFill>
                <a:latin typeface="Tahoma"/>
                <a:cs typeface="Tahoma"/>
              </a:rPr>
              <a:t>r</a:t>
            </a:r>
            <a:r>
              <a:rPr spc="4" dirty="0">
                <a:solidFill>
                  <a:srgbClr val="5F3A13"/>
                </a:solidFill>
                <a:latin typeface="Tahoma"/>
                <a:cs typeface="Tahoma"/>
              </a:rPr>
              <a:t>a</a:t>
            </a:r>
            <a:r>
              <a:rPr spc="-4" dirty="0">
                <a:solidFill>
                  <a:srgbClr val="5F3A13"/>
                </a:solidFill>
                <a:latin typeface="Tahoma"/>
                <a:cs typeface="Tahoma"/>
              </a:rPr>
              <a:t>ll</a:t>
            </a:r>
            <a:r>
              <a:rPr dirty="0">
                <a:solidFill>
                  <a:srgbClr val="5F3A13"/>
                </a:solidFill>
                <a:latin typeface="Tahoma"/>
                <a:cs typeface="Tahoma"/>
              </a:rPr>
              <a:t>e</a:t>
            </a:r>
            <a:r>
              <a:rPr spc="-4" dirty="0">
                <a:solidFill>
                  <a:srgbClr val="5F3A13"/>
                </a:solidFill>
                <a:latin typeface="Tahoma"/>
                <a:cs typeface="Tahoma"/>
              </a:rPr>
              <a:t>l</a:t>
            </a:r>
            <a:r>
              <a:rPr dirty="0">
                <a:solidFill>
                  <a:srgbClr val="5F3A13"/>
                </a:solidFill>
                <a:latin typeface="Tahoma"/>
                <a:cs typeface="Tahoma"/>
              </a:rPr>
              <a:t>	</a:t>
            </a:r>
            <a:r>
              <a:rPr spc="-4" dirty="0">
                <a:solidFill>
                  <a:srgbClr val="5F3A13"/>
                </a:solidFill>
                <a:latin typeface="Tahoma"/>
                <a:cs typeface="Tahoma"/>
              </a:rPr>
              <a:t>pr</a:t>
            </a:r>
            <a:r>
              <a:rPr spc="-9" dirty="0">
                <a:solidFill>
                  <a:srgbClr val="5F3A13"/>
                </a:solidFill>
                <a:latin typeface="Tahoma"/>
                <a:cs typeface="Tahoma"/>
              </a:rPr>
              <a:t>o</a:t>
            </a:r>
            <a:r>
              <a:rPr spc="-13" dirty="0">
                <a:solidFill>
                  <a:srgbClr val="5F3A13"/>
                </a:solidFill>
                <a:latin typeface="Tahoma"/>
                <a:cs typeface="Tahoma"/>
              </a:rPr>
              <a:t>c</a:t>
            </a:r>
            <a:r>
              <a:rPr dirty="0">
                <a:solidFill>
                  <a:srgbClr val="5F3A13"/>
                </a:solidFill>
                <a:latin typeface="Tahoma"/>
                <a:cs typeface="Tahoma"/>
              </a:rPr>
              <a:t>e</a:t>
            </a:r>
            <a:r>
              <a:rPr spc="-9" dirty="0">
                <a:solidFill>
                  <a:srgbClr val="5F3A13"/>
                </a:solidFill>
                <a:latin typeface="Tahoma"/>
                <a:cs typeface="Tahoma"/>
              </a:rPr>
              <a:t>ss</a:t>
            </a:r>
            <a:r>
              <a:rPr spc="-4" dirty="0">
                <a:solidFill>
                  <a:srgbClr val="5F3A13"/>
                </a:solidFill>
                <a:latin typeface="Tahoma"/>
                <a:cs typeface="Tahoma"/>
              </a:rPr>
              <a:t>i</a:t>
            </a:r>
            <a:r>
              <a:rPr spc="-13" dirty="0">
                <a:solidFill>
                  <a:srgbClr val="5F3A13"/>
                </a:solidFill>
                <a:latin typeface="Tahoma"/>
                <a:cs typeface="Tahoma"/>
              </a:rPr>
              <a:t>n</a:t>
            </a:r>
            <a:r>
              <a:rPr spc="-4" dirty="0">
                <a:solidFill>
                  <a:srgbClr val="5F3A13"/>
                </a:solidFill>
                <a:latin typeface="Tahoma"/>
                <a:cs typeface="Tahoma"/>
              </a:rPr>
              <a:t>g  organization</a:t>
            </a:r>
            <a:r>
              <a:rPr spc="-22" dirty="0">
                <a:solidFill>
                  <a:srgbClr val="5F3A13"/>
                </a:solidFill>
                <a:latin typeface="Tahoma"/>
                <a:cs typeface="Tahoma"/>
              </a:rPr>
              <a:t> </a:t>
            </a:r>
            <a:r>
              <a:rPr spc="-9" dirty="0">
                <a:solidFill>
                  <a:srgbClr val="5F3A13"/>
                </a:solidFill>
                <a:latin typeface="Tahoma"/>
                <a:cs typeface="Tahoma"/>
              </a:rPr>
              <a:t>of</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brain.</a:t>
            </a:r>
            <a:endParaRPr>
              <a:latin typeface="Tahoma"/>
              <a:cs typeface="Tahoma"/>
            </a:endParaRPr>
          </a:p>
        </p:txBody>
      </p:sp>
      <p:sp>
        <p:nvSpPr>
          <p:cNvPr id="6" name="object 6"/>
          <p:cNvSpPr txBox="1">
            <a:spLocks noGrp="1"/>
          </p:cNvSpPr>
          <p:nvPr>
            <p:ph type="title"/>
          </p:nvPr>
        </p:nvSpPr>
        <p:spPr>
          <a:xfrm>
            <a:off x="902855" y="330225"/>
            <a:ext cx="3296227" cy="933687"/>
          </a:xfrm>
          <a:prstGeom prst="rect">
            <a:avLst/>
          </a:prstGeom>
        </p:spPr>
        <p:txBody>
          <a:bodyPr vert="horz" wrap="square" lIns="0" tIns="10257" rIns="0" bIns="0" rtlCol="0">
            <a:spAutoFit/>
          </a:bodyPr>
          <a:lstStyle/>
          <a:p>
            <a:pPr marL="11397">
              <a:spcBef>
                <a:spcPts val="81"/>
              </a:spcBef>
            </a:pPr>
            <a:r>
              <a:rPr spc="-13" dirty="0"/>
              <a:t>SELF-ORGANIZATION</a:t>
            </a:r>
          </a:p>
        </p:txBody>
      </p:sp>
    </p:spTree>
    <p:extLst>
      <p:ext uri="{BB962C8B-B14F-4D97-AF65-F5344CB8AC3E}">
        <p14:creationId xmlns:p14="http://schemas.microsoft.com/office/powerpoint/2010/main" val="1177518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5130223" cy="933687"/>
          </a:xfrm>
          <a:prstGeom prst="rect">
            <a:avLst/>
          </a:prstGeom>
        </p:spPr>
        <p:txBody>
          <a:bodyPr vert="horz" wrap="square" lIns="0" tIns="10257" rIns="0" bIns="0" rtlCol="0">
            <a:spAutoFit/>
          </a:bodyPr>
          <a:lstStyle/>
          <a:p>
            <a:pPr marL="11397">
              <a:spcBef>
                <a:spcPts val="81"/>
              </a:spcBef>
            </a:pPr>
            <a:r>
              <a:rPr spc="-9" dirty="0"/>
              <a:t>SELF-ORGANIZING</a:t>
            </a:r>
            <a:r>
              <a:rPr spc="49" dirty="0"/>
              <a:t> </a:t>
            </a:r>
            <a:r>
              <a:rPr spc="-9" dirty="0"/>
              <a:t>FEATURE</a:t>
            </a:r>
            <a:r>
              <a:rPr spc="9" dirty="0"/>
              <a:t> </a:t>
            </a:r>
            <a:r>
              <a:rPr spc="-13" dirty="0"/>
              <a:t>MAP</a:t>
            </a:r>
          </a:p>
        </p:txBody>
      </p:sp>
      <p:sp>
        <p:nvSpPr>
          <p:cNvPr id="4" name="object 4"/>
          <p:cNvSpPr txBox="1"/>
          <p:nvPr/>
        </p:nvSpPr>
        <p:spPr>
          <a:xfrm>
            <a:off x="902855" y="1415798"/>
            <a:ext cx="7336559" cy="2143617"/>
          </a:xfrm>
          <a:prstGeom prst="rect">
            <a:avLst/>
          </a:prstGeom>
        </p:spPr>
        <p:txBody>
          <a:bodyPr vert="horz" wrap="square" lIns="0" tIns="15956" rIns="0" bIns="0" rtlCol="0">
            <a:spAutoFit/>
          </a:bodyPr>
          <a:lstStyle/>
          <a:p>
            <a:pPr marL="11397" marR="4559" algn="just">
              <a:lnSpc>
                <a:spcPct val="108400"/>
              </a:lnSpc>
              <a:spcBef>
                <a:spcPts val="126"/>
              </a:spcBef>
            </a:pPr>
            <a:r>
              <a:rPr spc="-9" dirty="0">
                <a:solidFill>
                  <a:srgbClr val="5F3A13"/>
                </a:solidFill>
                <a:latin typeface="Tahoma"/>
                <a:cs typeface="Tahoma"/>
              </a:rPr>
              <a:t>Our brain </a:t>
            </a:r>
            <a:r>
              <a:rPr spc="-4" dirty="0">
                <a:solidFill>
                  <a:srgbClr val="5F3A13"/>
                </a:solidFill>
                <a:latin typeface="Tahoma"/>
                <a:cs typeface="Tahoma"/>
              </a:rPr>
              <a:t>is dominated by </a:t>
            </a:r>
            <a:r>
              <a:rPr spc="-13" dirty="0">
                <a:solidFill>
                  <a:srgbClr val="5F3A13"/>
                </a:solidFill>
                <a:latin typeface="Tahoma"/>
                <a:cs typeface="Tahoma"/>
              </a:rPr>
              <a:t>the </a:t>
            </a:r>
            <a:r>
              <a:rPr spc="-9" dirty="0">
                <a:solidFill>
                  <a:srgbClr val="5F3A13"/>
                </a:solidFill>
                <a:latin typeface="Tahoma"/>
                <a:cs typeface="Tahoma"/>
              </a:rPr>
              <a:t>cerebral cortex, </a:t>
            </a:r>
            <a:r>
              <a:rPr spc="-4" dirty="0">
                <a:solidFill>
                  <a:srgbClr val="5F3A13"/>
                </a:solidFill>
                <a:latin typeface="Tahoma"/>
                <a:cs typeface="Tahoma"/>
              </a:rPr>
              <a:t>a </a:t>
            </a:r>
            <a:r>
              <a:rPr spc="-13" dirty="0">
                <a:solidFill>
                  <a:srgbClr val="5F3A13"/>
                </a:solidFill>
                <a:latin typeface="Tahoma"/>
                <a:cs typeface="Tahoma"/>
              </a:rPr>
              <a:t>very </a:t>
            </a:r>
            <a:r>
              <a:rPr spc="-4" dirty="0">
                <a:solidFill>
                  <a:srgbClr val="5F3A13"/>
                </a:solidFill>
                <a:latin typeface="Tahoma"/>
                <a:cs typeface="Tahoma"/>
              </a:rPr>
              <a:t>complex </a:t>
            </a:r>
            <a:r>
              <a:rPr spc="-9" dirty="0">
                <a:solidFill>
                  <a:srgbClr val="5F3A13"/>
                </a:solidFill>
                <a:latin typeface="Tahoma"/>
                <a:cs typeface="Tahoma"/>
              </a:rPr>
              <a:t>structure </a:t>
            </a:r>
            <a:r>
              <a:rPr spc="-547" dirty="0">
                <a:solidFill>
                  <a:srgbClr val="5F3A13"/>
                </a:solidFill>
                <a:latin typeface="Tahoma"/>
                <a:cs typeface="Tahoma"/>
              </a:rPr>
              <a:t> </a:t>
            </a:r>
            <a:r>
              <a:rPr spc="-9" dirty="0">
                <a:solidFill>
                  <a:srgbClr val="5F3A13"/>
                </a:solidFill>
                <a:latin typeface="Tahoma"/>
                <a:cs typeface="Tahoma"/>
              </a:rPr>
              <a:t>of </a:t>
            </a:r>
            <a:r>
              <a:rPr dirty="0">
                <a:solidFill>
                  <a:srgbClr val="5F3A13"/>
                </a:solidFill>
                <a:latin typeface="Tahoma"/>
                <a:cs typeface="Tahoma"/>
              </a:rPr>
              <a:t>billions </a:t>
            </a:r>
            <a:r>
              <a:rPr spc="4" dirty="0">
                <a:solidFill>
                  <a:srgbClr val="5F3A13"/>
                </a:solidFill>
                <a:latin typeface="Tahoma"/>
                <a:cs typeface="Tahoma"/>
              </a:rPr>
              <a:t>of </a:t>
            </a:r>
            <a:r>
              <a:rPr spc="-4" dirty="0">
                <a:solidFill>
                  <a:srgbClr val="5F3A13"/>
                </a:solidFill>
                <a:latin typeface="Tahoma"/>
                <a:cs typeface="Tahoma"/>
              </a:rPr>
              <a:t>neurons and </a:t>
            </a:r>
            <a:r>
              <a:rPr spc="-9" dirty="0">
                <a:solidFill>
                  <a:srgbClr val="5F3A13"/>
                </a:solidFill>
                <a:latin typeface="Tahoma"/>
                <a:cs typeface="Tahoma"/>
              </a:rPr>
              <a:t>hundreds of </a:t>
            </a:r>
            <a:r>
              <a:rPr dirty="0">
                <a:solidFill>
                  <a:srgbClr val="5F3A13"/>
                </a:solidFill>
                <a:latin typeface="Tahoma"/>
                <a:cs typeface="Tahoma"/>
              </a:rPr>
              <a:t>billions </a:t>
            </a:r>
            <a:r>
              <a:rPr spc="-9" dirty="0">
                <a:solidFill>
                  <a:srgbClr val="5F3A13"/>
                </a:solidFill>
                <a:latin typeface="Tahoma"/>
                <a:cs typeface="Tahoma"/>
              </a:rPr>
              <a:t>of </a:t>
            </a:r>
            <a:r>
              <a:rPr spc="-4" dirty="0">
                <a:solidFill>
                  <a:srgbClr val="5F3A13"/>
                </a:solidFill>
                <a:latin typeface="Tahoma"/>
                <a:cs typeface="Tahoma"/>
              </a:rPr>
              <a:t>synapses. </a:t>
            </a:r>
            <a:r>
              <a:rPr spc="-13" dirty="0">
                <a:solidFill>
                  <a:srgbClr val="5F3A13"/>
                </a:solidFill>
                <a:latin typeface="Tahoma"/>
                <a:cs typeface="Tahoma"/>
              </a:rPr>
              <a:t>The </a:t>
            </a:r>
            <a:r>
              <a:rPr spc="-4" dirty="0">
                <a:solidFill>
                  <a:srgbClr val="5F3A13"/>
                </a:solidFill>
                <a:latin typeface="Tahoma"/>
                <a:cs typeface="Tahoma"/>
              </a:rPr>
              <a:t>cortex </a:t>
            </a:r>
            <a:r>
              <a:rPr dirty="0">
                <a:solidFill>
                  <a:srgbClr val="5F3A13"/>
                </a:solidFill>
                <a:latin typeface="Tahoma"/>
                <a:cs typeface="Tahoma"/>
              </a:rPr>
              <a:t> </a:t>
            </a:r>
            <a:r>
              <a:rPr spc="-4" dirty="0">
                <a:solidFill>
                  <a:srgbClr val="5F3A13"/>
                </a:solidFill>
                <a:latin typeface="Tahoma"/>
                <a:cs typeface="Tahoma"/>
              </a:rPr>
              <a:t>includes</a:t>
            </a:r>
            <a:r>
              <a:rPr dirty="0">
                <a:solidFill>
                  <a:srgbClr val="5F3A13"/>
                </a:solidFill>
                <a:latin typeface="Tahoma"/>
                <a:cs typeface="Tahoma"/>
              </a:rPr>
              <a:t> areas</a:t>
            </a:r>
            <a:r>
              <a:rPr spc="4" dirty="0">
                <a:solidFill>
                  <a:srgbClr val="5F3A13"/>
                </a:solidFill>
                <a:latin typeface="Tahoma"/>
                <a:cs typeface="Tahoma"/>
              </a:rPr>
              <a:t> </a:t>
            </a:r>
            <a:r>
              <a:rPr spc="-4" dirty="0">
                <a:solidFill>
                  <a:srgbClr val="5F3A13"/>
                </a:solidFill>
                <a:latin typeface="Tahoma"/>
                <a:cs typeface="Tahoma"/>
              </a:rPr>
              <a:t>that</a:t>
            </a:r>
            <a:r>
              <a:rPr dirty="0">
                <a:solidFill>
                  <a:srgbClr val="5F3A13"/>
                </a:solidFill>
                <a:latin typeface="Tahoma"/>
                <a:cs typeface="Tahoma"/>
              </a:rPr>
              <a:t> </a:t>
            </a:r>
            <a:r>
              <a:rPr spc="-4" dirty="0">
                <a:solidFill>
                  <a:srgbClr val="5F3A13"/>
                </a:solidFill>
                <a:latin typeface="Tahoma"/>
                <a:cs typeface="Tahoma"/>
              </a:rPr>
              <a:t>are</a:t>
            </a:r>
            <a:r>
              <a:rPr dirty="0">
                <a:solidFill>
                  <a:srgbClr val="5F3A13"/>
                </a:solidFill>
                <a:latin typeface="Tahoma"/>
                <a:cs typeface="Tahoma"/>
              </a:rPr>
              <a:t> </a:t>
            </a:r>
            <a:r>
              <a:rPr spc="-9" dirty="0">
                <a:solidFill>
                  <a:srgbClr val="5F3A13"/>
                </a:solidFill>
                <a:latin typeface="Tahoma"/>
                <a:cs typeface="Tahoma"/>
              </a:rPr>
              <a:t>responsible</a:t>
            </a:r>
            <a:r>
              <a:rPr spc="-4" dirty="0">
                <a:solidFill>
                  <a:srgbClr val="5F3A13"/>
                </a:solidFill>
                <a:latin typeface="Tahoma"/>
                <a:cs typeface="Tahoma"/>
              </a:rPr>
              <a:t> </a:t>
            </a:r>
            <a:r>
              <a:rPr spc="-18" dirty="0">
                <a:solidFill>
                  <a:srgbClr val="5F3A13"/>
                </a:solidFill>
                <a:latin typeface="Tahoma"/>
                <a:cs typeface="Tahoma"/>
              </a:rPr>
              <a:t>for</a:t>
            </a:r>
            <a:r>
              <a:rPr spc="-13" dirty="0">
                <a:solidFill>
                  <a:srgbClr val="5F3A13"/>
                </a:solidFill>
                <a:latin typeface="Tahoma"/>
                <a:cs typeface="Tahoma"/>
              </a:rPr>
              <a:t> </a:t>
            </a:r>
            <a:r>
              <a:rPr spc="-9" dirty="0">
                <a:solidFill>
                  <a:srgbClr val="5F3A13"/>
                </a:solidFill>
                <a:latin typeface="Tahoma"/>
                <a:cs typeface="Tahoma"/>
              </a:rPr>
              <a:t>different</a:t>
            </a:r>
            <a:r>
              <a:rPr spc="543" dirty="0">
                <a:solidFill>
                  <a:srgbClr val="5F3A13"/>
                </a:solidFill>
                <a:latin typeface="Tahoma"/>
                <a:cs typeface="Tahoma"/>
              </a:rPr>
              <a:t> </a:t>
            </a:r>
            <a:r>
              <a:rPr spc="-9" dirty="0">
                <a:solidFill>
                  <a:srgbClr val="5F3A13"/>
                </a:solidFill>
                <a:latin typeface="Tahoma"/>
                <a:cs typeface="Tahoma"/>
              </a:rPr>
              <a:t>human</a:t>
            </a:r>
            <a:r>
              <a:rPr spc="543" dirty="0">
                <a:solidFill>
                  <a:srgbClr val="5F3A13"/>
                </a:solidFill>
                <a:latin typeface="Tahoma"/>
                <a:cs typeface="Tahoma"/>
              </a:rPr>
              <a:t> </a:t>
            </a:r>
            <a:r>
              <a:rPr dirty="0">
                <a:solidFill>
                  <a:srgbClr val="5F3A13"/>
                </a:solidFill>
                <a:latin typeface="Tahoma"/>
                <a:cs typeface="Tahoma"/>
              </a:rPr>
              <a:t>activities </a:t>
            </a:r>
            <a:r>
              <a:rPr spc="4" dirty="0">
                <a:solidFill>
                  <a:srgbClr val="5F3A13"/>
                </a:solidFill>
                <a:latin typeface="Tahoma"/>
                <a:cs typeface="Tahoma"/>
              </a:rPr>
              <a:t> </a:t>
            </a:r>
            <a:r>
              <a:rPr spc="-40" dirty="0">
                <a:solidFill>
                  <a:srgbClr val="5F3A13"/>
                </a:solidFill>
                <a:latin typeface="Tahoma"/>
                <a:cs typeface="Tahoma"/>
              </a:rPr>
              <a:t>(motor,</a:t>
            </a:r>
            <a:r>
              <a:rPr spc="-36" dirty="0">
                <a:solidFill>
                  <a:srgbClr val="5F3A13"/>
                </a:solidFill>
                <a:latin typeface="Tahoma"/>
                <a:cs typeface="Tahoma"/>
              </a:rPr>
              <a:t> </a:t>
            </a:r>
            <a:r>
              <a:rPr spc="-9" dirty="0">
                <a:solidFill>
                  <a:srgbClr val="5F3A13"/>
                </a:solidFill>
                <a:latin typeface="Tahoma"/>
                <a:cs typeface="Tahoma"/>
              </a:rPr>
              <a:t>visual,</a:t>
            </a:r>
            <a:r>
              <a:rPr spc="-4" dirty="0">
                <a:solidFill>
                  <a:srgbClr val="5F3A13"/>
                </a:solidFill>
                <a:latin typeface="Tahoma"/>
                <a:cs typeface="Tahoma"/>
              </a:rPr>
              <a:t> </a:t>
            </a:r>
            <a:r>
              <a:rPr spc="-22" dirty="0">
                <a:solidFill>
                  <a:srgbClr val="5F3A13"/>
                </a:solidFill>
                <a:latin typeface="Tahoma"/>
                <a:cs typeface="Tahoma"/>
              </a:rPr>
              <a:t>auditory,</a:t>
            </a:r>
            <a:r>
              <a:rPr spc="-18" dirty="0">
                <a:solidFill>
                  <a:srgbClr val="5F3A13"/>
                </a:solidFill>
                <a:latin typeface="Tahoma"/>
                <a:cs typeface="Tahoma"/>
              </a:rPr>
              <a:t> etc.)</a:t>
            </a:r>
            <a:r>
              <a:rPr spc="-13" dirty="0">
                <a:solidFill>
                  <a:srgbClr val="5F3A13"/>
                </a:solidFill>
                <a:latin typeface="Tahoma"/>
                <a:cs typeface="Tahoma"/>
              </a:rPr>
              <a:t> </a:t>
            </a:r>
            <a:r>
              <a:rPr spc="-4" dirty="0">
                <a:solidFill>
                  <a:srgbClr val="5F3A13"/>
                </a:solidFill>
                <a:latin typeface="Tahoma"/>
                <a:cs typeface="Tahoma"/>
              </a:rPr>
              <a:t>and</a:t>
            </a:r>
            <a:r>
              <a:rPr dirty="0">
                <a:solidFill>
                  <a:srgbClr val="5F3A13"/>
                </a:solidFill>
                <a:latin typeface="Tahoma"/>
                <a:cs typeface="Tahoma"/>
              </a:rPr>
              <a:t> </a:t>
            </a:r>
            <a:r>
              <a:rPr spc="-4" dirty="0">
                <a:solidFill>
                  <a:srgbClr val="5F3A13"/>
                </a:solidFill>
                <a:latin typeface="Tahoma"/>
                <a:cs typeface="Tahoma"/>
              </a:rPr>
              <a:t>associated</a:t>
            </a:r>
            <a:r>
              <a:rPr dirty="0">
                <a:solidFill>
                  <a:srgbClr val="5F3A13"/>
                </a:solidFill>
                <a:latin typeface="Tahoma"/>
                <a:cs typeface="Tahoma"/>
              </a:rPr>
              <a:t> </a:t>
            </a:r>
            <a:r>
              <a:rPr spc="-4" dirty="0">
                <a:solidFill>
                  <a:srgbClr val="5F3A13"/>
                </a:solidFill>
                <a:latin typeface="Tahoma"/>
                <a:cs typeface="Tahoma"/>
              </a:rPr>
              <a:t>with </a:t>
            </a:r>
            <a:r>
              <a:rPr spc="-9" dirty="0">
                <a:solidFill>
                  <a:srgbClr val="5F3A13"/>
                </a:solidFill>
                <a:latin typeface="Tahoma"/>
                <a:cs typeface="Tahoma"/>
              </a:rPr>
              <a:t>different</a:t>
            </a:r>
            <a:r>
              <a:rPr spc="-4" dirty="0">
                <a:solidFill>
                  <a:srgbClr val="5F3A13"/>
                </a:solidFill>
                <a:latin typeface="Tahoma"/>
                <a:cs typeface="Tahoma"/>
              </a:rPr>
              <a:t> sensory </a:t>
            </a:r>
            <a:r>
              <a:rPr dirty="0">
                <a:solidFill>
                  <a:srgbClr val="5F3A13"/>
                </a:solidFill>
                <a:latin typeface="Tahoma"/>
                <a:cs typeface="Tahoma"/>
              </a:rPr>
              <a:t> </a:t>
            </a:r>
            <a:r>
              <a:rPr spc="-9" dirty="0">
                <a:solidFill>
                  <a:srgbClr val="5F3A13"/>
                </a:solidFill>
                <a:latin typeface="Tahoma"/>
                <a:cs typeface="Tahoma"/>
              </a:rPr>
              <a:t>inputs.</a:t>
            </a:r>
            <a:r>
              <a:rPr spc="-4" dirty="0">
                <a:solidFill>
                  <a:srgbClr val="5F3A13"/>
                </a:solidFill>
                <a:latin typeface="Tahoma"/>
                <a:cs typeface="Tahoma"/>
              </a:rPr>
              <a:t> </a:t>
            </a:r>
            <a:r>
              <a:rPr spc="-9" dirty="0">
                <a:solidFill>
                  <a:srgbClr val="5F3A13"/>
                </a:solidFill>
                <a:latin typeface="Tahoma"/>
                <a:cs typeface="Tahoma"/>
              </a:rPr>
              <a:t>One</a:t>
            </a:r>
            <a:r>
              <a:rPr spc="-4" dirty="0">
                <a:solidFill>
                  <a:srgbClr val="5F3A13"/>
                </a:solidFill>
                <a:latin typeface="Tahoma"/>
                <a:cs typeface="Tahoma"/>
              </a:rPr>
              <a:t> can</a:t>
            </a:r>
            <a:r>
              <a:rPr dirty="0">
                <a:solidFill>
                  <a:srgbClr val="5F3A13"/>
                </a:solidFill>
                <a:latin typeface="Tahoma"/>
                <a:cs typeface="Tahoma"/>
              </a:rPr>
              <a:t> </a:t>
            </a:r>
            <a:r>
              <a:rPr spc="-4" dirty="0">
                <a:solidFill>
                  <a:srgbClr val="5F3A13"/>
                </a:solidFill>
                <a:latin typeface="Tahoma"/>
                <a:cs typeface="Tahoma"/>
              </a:rPr>
              <a:t>say</a:t>
            </a:r>
            <a:r>
              <a:rPr dirty="0">
                <a:solidFill>
                  <a:srgbClr val="5F3A13"/>
                </a:solidFill>
                <a:latin typeface="Tahoma"/>
                <a:cs typeface="Tahoma"/>
              </a:rPr>
              <a:t> that</a:t>
            </a:r>
            <a:r>
              <a:rPr spc="4" dirty="0">
                <a:solidFill>
                  <a:srgbClr val="5F3A13"/>
                </a:solidFill>
                <a:latin typeface="Tahoma"/>
                <a:cs typeface="Tahoma"/>
              </a:rPr>
              <a:t> </a:t>
            </a:r>
            <a:r>
              <a:rPr spc="-4" dirty="0">
                <a:solidFill>
                  <a:srgbClr val="5F3A13"/>
                </a:solidFill>
                <a:latin typeface="Tahoma"/>
                <a:cs typeface="Tahoma"/>
              </a:rPr>
              <a:t>each</a:t>
            </a:r>
            <a:r>
              <a:rPr dirty="0">
                <a:solidFill>
                  <a:srgbClr val="5F3A13"/>
                </a:solidFill>
                <a:latin typeface="Tahoma"/>
                <a:cs typeface="Tahoma"/>
              </a:rPr>
              <a:t> </a:t>
            </a:r>
            <a:r>
              <a:rPr spc="-4" dirty="0">
                <a:solidFill>
                  <a:srgbClr val="5F3A13"/>
                </a:solidFill>
                <a:latin typeface="Tahoma"/>
                <a:cs typeface="Tahoma"/>
              </a:rPr>
              <a:t>sensory</a:t>
            </a:r>
            <a:r>
              <a:rPr dirty="0">
                <a:solidFill>
                  <a:srgbClr val="5F3A13"/>
                </a:solidFill>
                <a:latin typeface="Tahoma"/>
                <a:cs typeface="Tahoma"/>
              </a:rPr>
              <a:t> </a:t>
            </a:r>
            <a:r>
              <a:rPr spc="-4" dirty="0">
                <a:solidFill>
                  <a:srgbClr val="5F3A13"/>
                </a:solidFill>
                <a:latin typeface="Tahoma"/>
                <a:cs typeface="Tahoma"/>
              </a:rPr>
              <a:t>input</a:t>
            </a:r>
            <a:r>
              <a:rPr dirty="0">
                <a:solidFill>
                  <a:srgbClr val="5F3A13"/>
                </a:solidFill>
                <a:latin typeface="Tahoma"/>
                <a:cs typeface="Tahoma"/>
              </a:rPr>
              <a:t> </a:t>
            </a:r>
            <a:r>
              <a:rPr spc="-4" dirty="0">
                <a:solidFill>
                  <a:srgbClr val="5F3A13"/>
                </a:solidFill>
                <a:latin typeface="Tahoma"/>
                <a:cs typeface="Tahoma"/>
              </a:rPr>
              <a:t>is</a:t>
            </a:r>
            <a:r>
              <a:rPr dirty="0">
                <a:solidFill>
                  <a:srgbClr val="5F3A13"/>
                </a:solidFill>
                <a:latin typeface="Tahoma"/>
                <a:cs typeface="Tahoma"/>
              </a:rPr>
              <a:t> </a:t>
            </a:r>
            <a:r>
              <a:rPr spc="-4" dirty="0">
                <a:solidFill>
                  <a:srgbClr val="5F3A13"/>
                </a:solidFill>
                <a:latin typeface="Tahoma"/>
                <a:cs typeface="Tahoma"/>
              </a:rPr>
              <a:t>mapped</a:t>
            </a:r>
            <a:r>
              <a:rPr dirty="0">
                <a:solidFill>
                  <a:srgbClr val="5F3A13"/>
                </a:solidFill>
                <a:latin typeface="Tahoma"/>
                <a:cs typeface="Tahoma"/>
              </a:rPr>
              <a:t> </a:t>
            </a:r>
            <a:r>
              <a:rPr spc="-9" dirty="0">
                <a:solidFill>
                  <a:srgbClr val="5F3A13"/>
                </a:solidFill>
                <a:latin typeface="Tahoma"/>
                <a:cs typeface="Tahoma"/>
              </a:rPr>
              <a:t>into</a:t>
            </a:r>
            <a:r>
              <a:rPr spc="-4" dirty="0">
                <a:solidFill>
                  <a:srgbClr val="5F3A13"/>
                </a:solidFill>
                <a:latin typeface="Tahoma"/>
                <a:cs typeface="Tahoma"/>
              </a:rPr>
              <a:t> a </a:t>
            </a:r>
            <a:r>
              <a:rPr dirty="0">
                <a:solidFill>
                  <a:srgbClr val="5F3A13"/>
                </a:solidFill>
                <a:latin typeface="Tahoma"/>
                <a:cs typeface="Tahoma"/>
              </a:rPr>
              <a:t> </a:t>
            </a:r>
            <a:r>
              <a:rPr spc="-4" dirty="0">
                <a:solidFill>
                  <a:srgbClr val="5F3A13"/>
                </a:solidFill>
                <a:latin typeface="Tahoma"/>
                <a:cs typeface="Tahoma"/>
              </a:rPr>
              <a:t>corresponding</a:t>
            </a:r>
            <a:r>
              <a:rPr dirty="0">
                <a:solidFill>
                  <a:srgbClr val="5F3A13"/>
                </a:solidFill>
                <a:latin typeface="Tahoma"/>
                <a:cs typeface="Tahoma"/>
              </a:rPr>
              <a:t> </a:t>
            </a:r>
            <a:r>
              <a:rPr spc="-4" dirty="0">
                <a:solidFill>
                  <a:srgbClr val="5F3A13"/>
                </a:solidFill>
                <a:latin typeface="Tahoma"/>
                <a:cs typeface="Tahoma"/>
              </a:rPr>
              <a:t>area</a:t>
            </a:r>
            <a:r>
              <a:rPr dirty="0">
                <a:solidFill>
                  <a:srgbClr val="5F3A13"/>
                </a:solidFill>
                <a:latin typeface="Tahoma"/>
                <a:cs typeface="Tahoma"/>
              </a:rPr>
              <a:t> </a:t>
            </a:r>
            <a:r>
              <a:rPr spc="-9" dirty="0">
                <a:solidFill>
                  <a:srgbClr val="5F3A13"/>
                </a:solidFill>
                <a:latin typeface="Tahoma"/>
                <a:cs typeface="Tahoma"/>
              </a:rPr>
              <a:t>of</a:t>
            </a:r>
            <a:r>
              <a:rPr spc="-4"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cerebral</a:t>
            </a:r>
            <a:r>
              <a:rPr spc="-4" dirty="0">
                <a:solidFill>
                  <a:srgbClr val="5F3A13"/>
                </a:solidFill>
                <a:latin typeface="Tahoma"/>
                <a:cs typeface="Tahoma"/>
              </a:rPr>
              <a:t> </a:t>
            </a:r>
            <a:r>
              <a:rPr spc="-9" dirty="0">
                <a:solidFill>
                  <a:srgbClr val="5F3A13"/>
                </a:solidFill>
                <a:latin typeface="Tahoma"/>
                <a:cs typeface="Tahoma"/>
              </a:rPr>
              <a:t>cortex.</a:t>
            </a:r>
            <a:r>
              <a:rPr spc="-4" dirty="0">
                <a:solidFill>
                  <a:srgbClr val="5F3A13"/>
                </a:solidFill>
                <a:latin typeface="Tahoma"/>
                <a:cs typeface="Tahoma"/>
              </a:rPr>
              <a:t> </a:t>
            </a:r>
            <a:r>
              <a:rPr sz="1900" b="1" i="1" spc="-188" dirty="0">
                <a:solidFill>
                  <a:srgbClr val="5F3A13"/>
                </a:solidFill>
                <a:latin typeface="Verdana"/>
                <a:cs typeface="Verdana"/>
              </a:rPr>
              <a:t>The</a:t>
            </a:r>
            <a:r>
              <a:rPr sz="1900" b="1" i="1" spc="-183" dirty="0">
                <a:solidFill>
                  <a:srgbClr val="5F3A13"/>
                </a:solidFill>
                <a:latin typeface="Verdana"/>
                <a:cs typeface="Verdana"/>
              </a:rPr>
              <a:t> </a:t>
            </a:r>
            <a:r>
              <a:rPr sz="1900" b="1" i="1" spc="-171" dirty="0">
                <a:solidFill>
                  <a:srgbClr val="5F3A13"/>
                </a:solidFill>
                <a:latin typeface="Verdana"/>
                <a:cs typeface="Verdana"/>
              </a:rPr>
              <a:t>cortex</a:t>
            </a:r>
            <a:r>
              <a:rPr sz="1900" b="1" i="1" spc="-166" dirty="0">
                <a:solidFill>
                  <a:srgbClr val="5F3A13"/>
                </a:solidFill>
                <a:latin typeface="Verdana"/>
                <a:cs typeface="Verdana"/>
              </a:rPr>
              <a:t> </a:t>
            </a:r>
            <a:r>
              <a:rPr sz="1900" b="1" i="1" spc="-157" dirty="0">
                <a:solidFill>
                  <a:srgbClr val="5F3A13"/>
                </a:solidFill>
                <a:latin typeface="Verdana"/>
                <a:cs typeface="Verdana"/>
              </a:rPr>
              <a:t>is</a:t>
            </a:r>
            <a:r>
              <a:rPr sz="1900" b="1" i="1" spc="-153" dirty="0">
                <a:solidFill>
                  <a:srgbClr val="5F3A13"/>
                </a:solidFill>
                <a:latin typeface="Verdana"/>
                <a:cs typeface="Verdana"/>
              </a:rPr>
              <a:t> </a:t>
            </a:r>
            <a:r>
              <a:rPr sz="1900" b="1" i="1" spc="-193" dirty="0">
                <a:solidFill>
                  <a:srgbClr val="5F3A13"/>
                </a:solidFill>
                <a:latin typeface="Verdana"/>
                <a:cs typeface="Verdana"/>
              </a:rPr>
              <a:t>a</a:t>
            </a:r>
            <a:r>
              <a:rPr sz="1900" b="1" i="1" spc="-188" dirty="0">
                <a:solidFill>
                  <a:srgbClr val="5F3A13"/>
                </a:solidFill>
                <a:latin typeface="Verdana"/>
                <a:cs typeface="Verdana"/>
              </a:rPr>
              <a:t> </a:t>
            </a:r>
            <a:r>
              <a:rPr sz="1900" b="1" i="1" spc="-148" dirty="0">
                <a:solidFill>
                  <a:srgbClr val="5F3A13"/>
                </a:solidFill>
                <a:latin typeface="Verdana"/>
                <a:cs typeface="Verdana"/>
              </a:rPr>
              <a:t>self- </a:t>
            </a:r>
            <a:r>
              <a:rPr sz="1900" b="1" i="1" spc="-144" dirty="0">
                <a:solidFill>
                  <a:srgbClr val="5F3A13"/>
                </a:solidFill>
                <a:latin typeface="Verdana"/>
                <a:cs typeface="Verdana"/>
              </a:rPr>
              <a:t> </a:t>
            </a:r>
            <a:r>
              <a:rPr sz="1900" b="1" i="1" spc="-202" dirty="0">
                <a:solidFill>
                  <a:srgbClr val="5F3A13"/>
                </a:solidFill>
                <a:latin typeface="Verdana"/>
                <a:cs typeface="Verdana"/>
              </a:rPr>
              <a:t>o</a:t>
            </a:r>
            <a:r>
              <a:rPr sz="1900" b="1" i="1" spc="-166" dirty="0">
                <a:solidFill>
                  <a:srgbClr val="5F3A13"/>
                </a:solidFill>
                <a:latin typeface="Verdana"/>
                <a:cs typeface="Verdana"/>
              </a:rPr>
              <a:t>r</a:t>
            </a:r>
            <a:r>
              <a:rPr sz="1900" b="1" i="1" spc="-202" dirty="0">
                <a:solidFill>
                  <a:srgbClr val="5F3A13"/>
                </a:solidFill>
                <a:latin typeface="Verdana"/>
                <a:cs typeface="Verdana"/>
              </a:rPr>
              <a:t>g</a:t>
            </a:r>
            <a:r>
              <a:rPr sz="1900" b="1" i="1" spc="-188" dirty="0">
                <a:solidFill>
                  <a:srgbClr val="5F3A13"/>
                </a:solidFill>
                <a:latin typeface="Verdana"/>
                <a:cs typeface="Verdana"/>
              </a:rPr>
              <a:t>a</a:t>
            </a:r>
            <a:r>
              <a:rPr sz="1900" b="1" i="1" spc="-206" dirty="0">
                <a:solidFill>
                  <a:srgbClr val="5F3A13"/>
                </a:solidFill>
                <a:latin typeface="Verdana"/>
                <a:cs typeface="Verdana"/>
              </a:rPr>
              <a:t>n</a:t>
            </a:r>
            <a:r>
              <a:rPr sz="1900" b="1" i="1" spc="-112" dirty="0">
                <a:solidFill>
                  <a:srgbClr val="5F3A13"/>
                </a:solidFill>
                <a:latin typeface="Verdana"/>
                <a:cs typeface="Verdana"/>
              </a:rPr>
              <a:t>i</a:t>
            </a:r>
            <a:r>
              <a:rPr sz="1900" b="1" i="1" spc="-183" dirty="0">
                <a:solidFill>
                  <a:srgbClr val="5F3A13"/>
                </a:solidFill>
                <a:latin typeface="Verdana"/>
                <a:cs typeface="Verdana"/>
              </a:rPr>
              <a:t>z</a:t>
            </a:r>
            <a:r>
              <a:rPr sz="1900" b="1" i="1" spc="-112" dirty="0">
                <a:solidFill>
                  <a:srgbClr val="5F3A13"/>
                </a:solidFill>
                <a:latin typeface="Verdana"/>
                <a:cs typeface="Verdana"/>
              </a:rPr>
              <a:t>i</a:t>
            </a:r>
            <a:r>
              <a:rPr sz="1900" b="1" i="1" spc="-206" dirty="0">
                <a:solidFill>
                  <a:srgbClr val="5F3A13"/>
                </a:solidFill>
                <a:latin typeface="Verdana"/>
                <a:cs typeface="Verdana"/>
              </a:rPr>
              <a:t>n</a:t>
            </a:r>
            <a:r>
              <a:rPr sz="1900" b="1" i="1" spc="-193" dirty="0">
                <a:solidFill>
                  <a:srgbClr val="5F3A13"/>
                </a:solidFill>
                <a:latin typeface="Verdana"/>
                <a:cs typeface="Verdana"/>
              </a:rPr>
              <a:t>g</a:t>
            </a:r>
            <a:r>
              <a:rPr sz="1900" b="1" i="1" spc="-112" dirty="0">
                <a:solidFill>
                  <a:srgbClr val="5F3A13"/>
                </a:solidFill>
                <a:latin typeface="Verdana"/>
                <a:cs typeface="Verdana"/>
              </a:rPr>
              <a:t> </a:t>
            </a:r>
            <a:r>
              <a:rPr sz="1900" b="1" i="1" spc="-171" dirty="0">
                <a:solidFill>
                  <a:srgbClr val="5F3A13"/>
                </a:solidFill>
                <a:latin typeface="Verdana"/>
                <a:cs typeface="Verdana"/>
              </a:rPr>
              <a:t>c</a:t>
            </a:r>
            <a:r>
              <a:rPr sz="1900" b="1" i="1" spc="-202" dirty="0">
                <a:solidFill>
                  <a:srgbClr val="5F3A13"/>
                </a:solidFill>
                <a:latin typeface="Verdana"/>
                <a:cs typeface="Verdana"/>
              </a:rPr>
              <a:t>o</a:t>
            </a:r>
            <a:r>
              <a:rPr sz="1900" b="1" i="1" spc="-296" dirty="0">
                <a:solidFill>
                  <a:srgbClr val="5F3A13"/>
                </a:solidFill>
                <a:latin typeface="Verdana"/>
                <a:cs typeface="Verdana"/>
              </a:rPr>
              <a:t>m</a:t>
            </a:r>
            <a:r>
              <a:rPr sz="1900" b="1" i="1" spc="-202" dirty="0">
                <a:solidFill>
                  <a:srgbClr val="5F3A13"/>
                </a:solidFill>
                <a:latin typeface="Verdana"/>
                <a:cs typeface="Verdana"/>
              </a:rPr>
              <a:t>p</a:t>
            </a:r>
            <a:r>
              <a:rPr sz="1900" b="1" i="1" spc="-206" dirty="0">
                <a:solidFill>
                  <a:srgbClr val="5F3A13"/>
                </a:solidFill>
                <a:latin typeface="Verdana"/>
                <a:cs typeface="Verdana"/>
              </a:rPr>
              <a:t>u</a:t>
            </a:r>
            <a:r>
              <a:rPr sz="1900" b="1" i="1" spc="-130" dirty="0">
                <a:solidFill>
                  <a:srgbClr val="5F3A13"/>
                </a:solidFill>
                <a:latin typeface="Verdana"/>
                <a:cs typeface="Verdana"/>
              </a:rPr>
              <a:t>t</a:t>
            </a:r>
            <a:r>
              <a:rPr sz="1900" b="1" i="1" spc="-188" dirty="0">
                <a:solidFill>
                  <a:srgbClr val="5F3A13"/>
                </a:solidFill>
                <a:latin typeface="Verdana"/>
                <a:cs typeface="Verdana"/>
              </a:rPr>
              <a:t>a</a:t>
            </a:r>
            <a:r>
              <a:rPr sz="1900" b="1" i="1" spc="-130" dirty="0">
                <a:solidFill>
                  <a:srgbClr val="5F3A13"/>
                </a:solidFill>
                <a:latin typeface="Verdana"/>
                <a:cs typeface="Verdana"/>
              </a:rPr>
              <a:t>t</a:t>
            </a:r>
            <a:r>
              <a:rPr sz="1900" b="1" i="1" spc="-112" dirty="0">
                <a:solidFill>
                  <a:srgbClr val="5F3A13"/>
                </a:solidFill>
                <a:latin typeface="Verdana"/>
                <a:cs typeface="Verdana"/>
              </a:rPr>
              <a:t>i</a:t>
            </a:r>
            <a:r>
              <a:rPr sz="1900" b="1" i="1" spc="-202" dirty="0">
                <a:solidFill>
                  <a:srgbClr val="5F3A13"/>
                </a:solidFill>
                <a:latin typeface="Verdana"/>
                <a:cs typeface="Verdana"/>
              </a:rPr>
              <a:t>o</a:t>
            </a:r>
            <a:r>
              <a:rPr sz="1900" b="1" i="1" spc="-206" dirty="0">
                <a:solidFill>
                  <a:srgbClr val="5F3A13"/>
                </a:solidFill>
                <a:latin typeface="Verdana"/>
                <a:cs typeface="Verdana"/>
              </a:rPr>
              <a:t>n</a:t>
            </a:r>
            <a:r>
              <a:rPr sz="1900" b="1" i="1" spc="-188" dirty="0">
                <a:solidFill>
                  <a:srgbClr val="5F3A13"/>
                </a:solidFill>
                <a:latin typeface="Verdana"/>
                <a:cs typeface="Verdana"/>
              </a:rPr>
              <a:t>a</a:t>
            </a:r>
            <a:r>
              <a:rPr sz="1900" b="1" i="1" spc="-108" dirty="0">
                <a:solidFill>
                  <a:srgbClr val="5F3A13"/>
                </a:solidFill>
                <a:latin typeface="Verdana"/>
                <a:cs typeface="Verdana"/>
              </a:rPr>
              <a:t>l</a:t>
            </a:r>
            <a:r>
              <a:rPr sz="1900" b="1" i="1" spc="-45" dirty="0">
                <a:solidFill>
                  <a:srgbClr val="5F3A13"/>
                </a:solidFill>
                <a:latin typeface="Verdana"/>
                <a:cs typeface="Verdana"/>
              </a:rPr>
              <a:t> </a:t>
            </a:r>
            <a:r>
              <a:rPr sz="1900" b="1" i="1" spc="-296" dirty="0">
                <a:solidFill>
                  <a:srgbClr val="5F3A13"/>
                </a:solidFill>
                <a:latin typeface="Verdana"/>
                <a:cs typeface="Verdana"/>
              </a:rPr>
              <a:t>m</a:t>
            </a:r>
            <a:r>
              <a:rPr sz="1900" b="1" i="1" spc="-188" dirty="0">
                <a:solidFill>
                  <a:srgbClr val="5F3A13"/>
                </a:solidFill>
                <a:latin typeface="Verdana"/>
                <a:cs typeface="Verdana"/>
              </a:rPr>
              <a:t>a</a:t>
            </a:r>
            <a:r>
              <a:rPr sz="1900" b="1" i="1" spc="-193" dirty="0">
                <a:solidFill>
                  <a:srgbClr val="5F3A13"/>
                </a:solidFill>
                <a:latin typeface="Verdana"/>
                <a:cs typeface="Verdana"/>
              </a:rPr>
              <a:t>p</a:t>
            </a:r>
            <a:r>
              <a:rPr sz="1900" b="1" i="1" spc="-94" dirty="0">
                <a:solidFill>
                  <a:srgbClr val="5F3A13"/>
                </a:solidFill>
                <a:latin typeface="Verdana"/>
                <a:cs typeface="Verdana"/>
              </a:rPr>
              <a:t> </a:t>
            </a:r>
            <a:r>
              <a:rPr sz="1900" b="1" i="1" spc="-112" dirty="0">
                <a:solidFill>
                  <a:srgbClr val="5F3A13"/>
                </a:solidFill>
                <a:latin typeface="Verdana"/>
                <a:cs typeface="Verdana"/>
              </a:rPr>
              <a:t>i</a:t>
            </a:r>
            <a:r>
              <a:rPr sz="1900" b="1" i="1" spc="-202" dirty="0">
                <a:solidFill>
                  <a:srgbClr val="5F3A13"/>
                </a:solidFill>
                <a:latin typeface="Verdana"/>
                <a:cs typeface="Verdana"/>
              </a:rPr>
              <a:t>n</a:t>
            </a:r>
            <a:r>
              <a:rPr sz="1900" b="1" i="1" spc="-135" dirty="0">
                <a:solidFill>
                  <a:srgbClr val="5F3A13"/>
                </a:solidFill>
                <a:latin typeface="Verdana"/>
                <a:cs typeface="Verdana"/>
              </a:rPr>
              <a:t> </a:t>
            </a:r>
            <a:r>
              <a:rPr sz="1900" b="1" i="1" spc="-130" dirty="0">
                <a:solidFill>
                  <a:srgbClr val="5F3A13"/>
                </a:solidFill>
                <a:latin typeface="Verdana"/>
                <a:cs typeface="Verdana"/>
              </a:rPr>
              <a:t>t</a:t>
            </a:r>
            <a:r>
              <a:rPr sz="1900" b="1" i="1" spc="-206" dirty="0">
                <a:solidFill>
                  <a:srgbClr val="5F3A13"/>
                </a:solidFill>
                <a:latin typeface="Verdana"/>
                <a:cs typeface="Verdana"/>
              </a:rPr>
              <a:t>h</a:t>
            </a:r>
            <a:r>
              <a:rPr sz="1900" b="1" i="1" spc="-193" dirty="0">
                <a:solidFill>
                  <a:srgbClr val="5F3A13"/>
                </a:solidFill>
                <a:latin typeface="Verdana"/>
                <a:cs typeface="Verdana"/>
              </a:rPr>
              <a:t>e</a:t>
            </a:r>
            <a:r>
              <a:rPr sz="1900" b="1" i="1" spc="-90" dirty="0">
                <a:solidFill>
                  <a:srgbClr val="5F3A13"/>
                </a:solidFill>
                <a:latin typeface="Verdana"/>
                <a:cs typeface="Verdana"/>
              </a:rPr>
              <a:t> </a:t>
            </a:r>
            <a:r>
              <a:rPr sz="1900" b="1" i="1" spc="-206" dirty="0">
                <a:solidFill>
                  <a:srgbClr val="5F3A13"/>
                </a:solidFill>
                <a:latin typeface="Verdana"/>
                <a:cs typeface="Verdana"/>
              </a:rPr>
              <a:t>hu</a:t>
            </a:r>
            <a:r>
              <a:rPr sz="1900" b="1" i="1" spc="-296" dirty="0">
                <a:solidFill>
                  <a:srgbClr val="5F3A13"/>
                </a:solidFill>
                <a:latin typeface="Verdana"/>
                <a:cs typeface="Verdana"/>
              </a:rPr>
              <a:t>m</a:t>
            </a:r>
            <a:r>
              <a:rPr sz="1900" b="1" i="1" spc="-188" dirty="0">
                <a:solidFill>
                  <a:srgbClr val="5F3A13"/>
                </a:solidFill>
                <a:latin typeface="Verdana"/>
                <a:cs typeface="Verdana"/>
              </a:rPr>
              <a:t>a</a:t>
            </a:r>
            <a:r>
              <a:rPr sz="1900" b="1" i="1" spc="-202" dirty="0">
                <a:solidFill>
                  <a:srgbClr val="5F3A13"/>
                </a:solidFill>
                <a:latin typeface="Verdana"/>
                <a:cs typeface="Verdana"/>
              </a:rPr>
              <a:t>n</a:t>
            </a:r>
            <a:r>
              <a:rPr sz="1900" b="1" i="1" spc="-112" dirty="0">
                <a:solidFill>
                  <a:srgbClr val="5F3A13"/>
                </a:solidFill>
                <a:latin typeface="Verdana"/>
                <a:cs typeface="Verdana"/>
              </a:rPr>
              <a:t> </a:t>
            </a:r>
            <a:r>
              <a:rPr sz="1900" b="1" i="1" spc="-202" dirty="0">
                <a:solidFill>
                  <a:srgbClr val="5F3A13"/>
                </a:solidFill>
                <a:latin typeface="Verdana"/>
                <a:cs typeface="Verdana"/>
              </a:rPr>
              <a:t>b</a:t>
            </a:r>
            <a:r>
              <a:rPr sz="1900" b="1" i="1" spc="-166" dirty="0">
                <a:solidFill>
                  <a:srgbClr val="5F3A13"/>
                </a:solidFill>
                <a:latin typeface="Verdana"/>
                <a:cs typeface="Verdana"/>
              </a:rPr>
              <a:t>r</a:t>
            </a:r>
            <a:r>
              <a:rPr sz="1900" b="1" i="1" spc="-188" dirty="0">
                <a:solidFill>
                  <a:srgbClr val="5F3A13"/>
                </a:solidFill>
                <a:latin typeface="Verdana"/>
                <a:cs typeface="Verdana"/>
              </a:rPr>
              <a:t>a</a:t>
            </a:r>
            <a:r>
              <a:rPr sz="1900" b="1" i="1" spc="-112" dirty="0">
                <a:solidFill>
                  <a:srgbClr val="5F3A13"/>
                </a:solidFill>
                <a:latin typeface="Verdana"/>
                <a:cs typeface="Verdana"/>
              </a:rPr>
              <a:t>i</a:t>
            </a:r>
            <a:r>
              <a:rPr sz="1900" b="1" i="1" spc="-206" dirty="0">
                <a:solidFill>
                  <a:srgbClr val="5F3A13"/>
                </a:solidFill>
                <a:latin typeface="Verdana"/>
                <a:cs typeface="Verdana"/>
              </a:rPr>
              <a:t>n</a:t>
            </a:r>
            <a:r>
              <a:rPr sz="1900" b="1" i="1" spc="-126" dirty="0">
                <a:solidFill>
                  <a:srgbClr val="5F3A13"/>
                </a:solidFill>
                <a:latin typeface="Verdana"/>
                <a:cs typeface="Verdana"/>
              </a:rPr>
              <a:t>.</a:t>
            </a:r>
            <a:endParaRPr sz="1900">
              <a:latin typeface="Verdana"/>
              <a:cs typeface="Verdana"/>
            </a:endParaRPr>
          </a:p>
        </p:txBody>
      </p:sp>
    </p:spTree>
    <p:extLst>
      <p:ext uri="{BB962C8B-B14F-4D97-AF65-F5344CB8AC3E}">
        <p14:creationId xmlns:p14="http://schemas.microsoft.com/office/powerpoint/2010/main" val="163322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2854" y="1443767"/>
            <a:ext cx="7335982" cy="2389470"/>
          </a:xfrm>
          <a:prstGeom prst="rect">
            <a:avLst/>
          </a:prstGeom>
        </p:spPr>
        <p:txBody>
          <a:bodyPr vert="horz" wrap="square" lIns="0" tIns="10257" rIns="0" bIns="0" rtlCol="0">
            <a:spAutoFit/>
          </a:bodyPr>
          <a:lstStyle/>
          <a:p>
            <a:pPr marL="421688" indent="-410291">
              <a:spcBef>
                <a:spcPts val="81"/>
              </a:spcBef>
              <a:buClr>
                <a:srgbClr val="B58B7F"/>
              </a:buClr>
              <a:buSzPct val="70000"/>
              <a:buFont typeface="Wingdings"/>
              <a:buChar char=""/>
              <a:tabLst>
                <a:tab pos="421118" algn="l"/>
                <a:tab pos="421688" algn="l"/>
              </a:tabLst>
            </a:pPr>
            <a:r>
              <a:rPr spc="-13" dirty="0">
                <a:solidFill>
                  <a:srgbClr val="5F3A13"/>
                </a:solidFill>
                <a:latin typeface="Tahoma"/>
                <a:cs typeface="Tahoma"/>
              </a:rPr>
              <a:t>Discover</a:t>
            </a:r>
            <a:r>
              <a:rPr spc="22" dirty="0">
                <a:solidFill>
                  <a:srgbClr val="5F3A13"/>
                </a:solidFill>
                <a:latin typeface="Tahoma"/>
                <a:cs typeface="Tahoma"/>
              </a:rPr>
              <a:t> </a:t>
            </a:r>
            <a:r>
              <a:rPr spc="-9" dirty="0">
                <a:solidFill>
                  <a:srgbClr val="5F3A13"/>
                </a:solidFill>
                <a:latin typeface="Tahoma"/>
                <a:cs typeface="Tahoma"/>
              </a:rPr>
              <a:t>significant</a:t>
            </a:r>
            <a:r>
              <a:rPr spc="72" dirty="0">
                <a:solidFill>
                  <a:srgbClr val="5F3A13"/>
                </a:solidFill>
                <a:latin typeface="Tahoma"/>
                <a:cs typeface="Tahoma"/>
              </a:rPr>
              <a:t> </a:t>
            </a:r>
            <a:r>
              <a:rPr spc="-9" dirty="0">
                <a:solidFill>
                  <a:srgbClr val="5F3A13"/>
                </a:solidFill>
                <a:latin typeface="Tahoma"/>
                <a:cs typeface="Tahoma"/>
              </a:rPr>
              <a:t>patterns</a:t>
            </a:r>
            <a:r>
              <a:rPr spc="4" dirty="0">
                <a:solidFill>
                  <a:srgbClr val="5F3A13"/>
                </a:solidFill>
                <a:latin typeface="Tahoma"/>
                <a:cs typeface="Tahoma"/>
              </a:rPr>
              <a:t> </a:t>
            </a:r>
            <a:r>
              <a:rPr spc="-9" dirty="0">
                <a:solidFill>
                  <a:srgbClr val="5F3A13"/>
                </a:solidFill>
                <a:latin typeface="Tahoma"/>
                <a:cs typeface="Tahoma"/>
              </a:rPr>
              <a:t>or</a:t>
            </a:r>
            <a:r>
              <a:rPr spc="22" dirty="0">
                <a:solidFill>
                  <a:srgbClr val="5F3A13"/>
                </a:solidFill>
                <a:latin typeface="Tahoma"/>
                <a:cs typeface="Tahoma"/>
              </a:rPr>
              <a:t> </a:t>
            </a:r>
            <a:r>
              <a:rPr spc="-9" dirty="0">
                <a:solidFill>
                  <a:srgbClr val="5F3A13"/>
                </a:solidFill>
                <a:latin typeface="Tahoma"/>
                <a:cs typeface="Tahoma"/>
              </a:rPr>
              <a:t>features</a:t>
            </a:r>
            <a:r>
              <a:rPr dirty="0">
                <a:solidFill>
                  <a:srgbClr val="5F3A13"/>
                </a:solidFill>
                <a:latin typeface="Tahoma"/>
                <a:cs typeface="Tahoma"/>
              </a:rPr>
              <a:t> </a:t>
            </a:r>
            <a:r>
              <a:rPr spc="-4" dirty="0">
                <a:solidFill>
                  <a:srgbClr val="5F3A13"/>
                </a:solidFill>
                <a:latin typeface="Tahoma"/>
                <a:cs typeface="Tahoma"/>
              </a:rPr>
              <a:t>in</a:t>
            </a:r>
            <a:r>
              <a:rPr spc="22" dirty="0">
                <a:solidFill>
                  <a:srgbClr val="5F3A13"/>
                </a:solidFill>
                <a:latin typeface="Tahoma"/>
                <a:cs typeface="Tahoma"/>
              </a:rPr>
              <a:t> </a:t>
            </a:r>
            <a:r>
              <a:rPr spc="-9" dirty="0">
                <a:solidFill>
                  <a:srgbClr val="5F3A13"/>
                </a:solidFill>
                <a:latin typeface="Tahoma"/>
                <a:cs typeface="Tahoma"/>
              </a:rPr>
              <a:t>the</a:t>
            </a:r>
            <a:r>
              <a:rPr spc="9" dirty="0">
                <a:solidFill>
                  <a:srgbClr val="5F3A13"/>
                </a:solidFill>
                <a:latin typeface="Tahoma"/>
                <a:cs typeface="Tahoma"/>
              </a:rPr>
              <a:t> </a:t>
            </a:r>
            <a:r>
              <a:rPr spc="-9" dirty="0">
                <a:solidFill>
                  <a:srgbClr val="5F3A13"/>
                </a:solidFill>
                <a:latin typeface="Tahoma"/>
                <a:cs typeface="Tahoma"/>
              </a:rPr>
              <a:t>input</a:t>
            </a:r>
            <a:r>
              <a:rPr spc="27" dirty="0">
                <a:solidFill>
                  <a:srgbClr val="5F3A13"/>
                </a:solidFill>
                <a:latin typeface="Tahoma"/>
                <a:cs typeface="Tahoma"/>
              </a:rPr>
              <a:t> </a:t>
            </a:r>
            <a:r>
              <a:rPr dirty="0">
                <a:solidFill>
                  <a:srgbClr val="5F3A13"/>
                </a:solidFill>
                <a:latin typeface="Tahoma"/>
                <a:cs typeface="Tahoma"/>
              </a:rPr>
              <a:t>data.</a:t>
            </a:r>
            <a:endParaRPr>
              <a:latin typeface="Tahoma"/>
              <a:cs typeface="Tahoma"/>
            </a:endParaRPr>
          </a:p>
          <a:p>
            <a:pPr>
              <a:spcBef>
                <a:spcPts val="40"/>
              </a:spcBef>
              <a:buClr>
                <a:srgbClr val="B58B7F"/>
              </a:buClr>
              <a:buFont typeface="Wingdings"/>
              <a:buChar char=""/>
            </a:pPr>
            <a:endParaRPr sz="2100">
              <a:latin typeface="Tahoma"/>
              <a:cs typeface="Tahoma"/>
            </a:endParaRPr>
          </a:p>
          <a:p>
            <a:pPr marL="421688" indent="-410291">
              <a:buClr>
                <a:srgbClr val="B58B7F"/>
              </a:buClr>
              <a:buSzPct val="70000"/>
              <a:buFont typeface="Wingdings"/>
              <a:buChar char=""/>
              <a:tabLst>
                <a:tab pos="421118" algn="l"/>
                <a:tab pos="421688" algn="l"/>
              </a:tabLst>
            </a:pPr>
            <a:r>
              <a:rPr spc="-13" dirty="0">
                <a:solidFill>
                  <a:srgbClr val="5F3A13"/>
                </a:solidFill>
                <a:latin typeface="Tahoma"/>
                <a:cs typeface="Tahoma"/>
              </a:rPr>
              <a:t>Discovery</a:t>
            </a:r>
            <a:r>
              <a:rPr spc="31" dirty="0">
                <a:solidFill>
                  <a:srgbClr val="5F3A13"/>
                </a:solidFill>
                <a:latin typeface="Tahoma"/>
                <a:cs typeface="Tahoma"/>
              </a:rPr>
              <a:t> </a:t>
            </a:r>
            <a:r>
              <a:rPr spc="-4" dirty="0">
                <a:solidFill>
                  <a:srgbClr val="5F3A13"/>
                </a:solidFill>
                <a:latin typeface="Tahoma"/>
                <a:cs typeface="Tahoma"/>
              </a:rPr>
              <a:t>is </a:t>
            </a:r>
            <a:r>
              <a:rPr spc="-9" dirty="0">
                <a:solidFill>
                  <a:srgbClr val="5F3A13"/>
                </a:solidFill>
                <a:latin typeface="Tahoma"/>
                <a:cs typeface="Tahoma"/>
              </a:rPr>
              <a:t>done</a:t>
            </a:r>
            <a:r>
              <a:rPr spc="22" dirty="0">
                <a:solidFill>
                  <a:srgbClr val="5F3A13"/>
                </a:solidFill>
                <a:latin typeface="Tahoma"/>
                <a:cs typeface="Tahoma"/>
              </a:rPr>
              <a:t> </a:t>
            </a:r>
            <a:r>
              <a:rPr spc="-9" dirty="0">
                <a:solidFill>
                  <a:srgbClr val="5F3A13"/>
                </a:solidFill>
                <a:latin typeface="Tahoma"/>
                <a:cs typeface="Tahoma"/>
              </a:rPr>
              <a:t>without</a:t>
            </a:r>
            <a:r>
              <a:rPr spc="22" dirty="0">
                <a:solidFill>
                  <a:srgbClr val="5F3A13"/>
                </a:solidFill>
                <a:latin typeface="Tahoma"/>
                <a:cs typeface="Tahoma"/>
              </a:rPr>
              <a:t> </a:t>
            </a:r>
            <a:r>
              <a:rPr spc="-4" dirty="0">
                <a:solidFill>
                  <a:srgbClr val="5F3A13"/>
                </a:solidFill>
                <a:latin typeface="Tahoma"/>
                <a:cs typeface="Tahoma"/>
              </a:rPr>
              <a:t>a</a:t>
            </a:r>
            <a:r>
              <a:rPr spc="4" dirty="0">
                <a:solidFill>
                  <a:srgbClr val="5F3A13"/>
                </a:solidFill>
                <a:latin typeface="Tahoma"/>
                <a:cs typeface="Tahoma"/>
              </a:rPr>
              <a:t> </a:t>
            </a:r>
            <a:r>
              <a:rPr spc="-36" dirty="0">
                <a:solidFill>
                  <a:srgbClr val="5F3A13"/>
                </a:solidFill>
                <a:latin typeface="Tahoma"/>
                <a:cs typeface="Tahoma"/>
              </a:rPr>
              <a:t>teacher.</a:t>
            </a:r>
            <a:endParaRPr>
              <a:latin typeface="Tahoma"/>
              <a:cs typeface="Tahoma"/>
            </a:endParaRPr>
          </a:p>
          <a:p>
            <a:pPr>
              <a:spcBef>
                <a:spcPts val="36"/>
              </a:spcBef>
              <a:buClr>
                <a:srgbClr val="B58B7F"/>
              </a:buClr>
              <a:buFont typeface="Wingdings"/>
              <a:buChar char=""/>
            </a:pPr>
            <a:endParaRPr sz="2100">
              <a:latin typeface="Tahoma"/>
              <a:cs typeface="Tahoma"/>
            </a:endParaRPr>
          </a:p>
          <a:p>
            <a:pPr marL="421688" indent="-410291">
              <a:buClr>
                <a:srgbClr val="B58B7F"/>
              </a:buClr>
              <a:buSzPct val="70000"/>
              <a:buFont typeface="Wingdings"/>
              <a:buChar char=""/>
              <a:tabLst>
                <a:tab pos="421118" algn="l"/>
                <a:tab pos="421688" algn="l"/>
              </a:tabLst>
            </a:pPr>
            <a:r>
              <a:rPr spc="-9" dirty="0">
                <a:solidFill>
                  <a:srgbClr val="5F3A13"/>
                </a:solidFill>
                <a:latin typeface="Tahoma"/>
                <a:cs typeface="Tahoma"/>
              </a:rPr>
              <a:t>Synaptic</a:t>
            </a:r>
            <a:r>
              <a:rPr spc="9" dirty="0">
                <a:solidFill>
                  <a:srgbClr val="5F3A13"/>
                </a:solidFill>
                <a:latin typeface="Tahoma"/>
                <a:cs typeface="Tahoma"/>
              </a:rPr>
              <a:t> </a:t>
            </a:r>
            <a:r>
              <a:rPr spc="-4" dirty="0">
                <a:solidFill>
                  <a:srgbClr val="5F3A13"/>
                </a:solidFill>
                <a:latin typeface="Tahoma"/>
                <a:cs typeface="Tahoma"/>
              </a:rPr>
              <a:t>weights are</a:t>
            </a:r>
            <a:r>
              <a:rPr spc="-18" dirty="0">
                <a:solidFill>
                  <a:srgbClr val="5F3A13"/>
                </a:solidFill>
                <a:latin typeface="Tahoma"/>
                <a:cs typeface="Tahoma"/>
              </a:rPr>
              <a:t> </a:t>
            </a:r>
            <a:r>
              <a:rPr spc="-9" dirty="0">
                <a:solidFill>
                  <a:srgbClr val="5F3A13"/>
                </a:solidFill>
                <a:latin typeface="Tahoma"/>
                <a:cs typeface="Tahoma"/>
              </a:rPr>
              <a:t>changed</a:t>
            </a:r>
            <a:r>
              <a:rPr spc="22" dirty="0">
                <a:solidFill>
                  <a:srgbClr val="5F3A13"/>
                </a:solidFill>
                <a:latin typeface="Tahoma"/>
                <a:cs typeface="Tahoma"/>
              </a:rPr>
              <a:t> </a:t>
            </a:r>
            <a:r>
              <a:rPr spc="-9" dirty="0">
                <a:solidFill>
                  <a:srgbClr val="5F3A13"/>
                </a:solidFill>
                <a:latin typeface="Tahoma"/>
                <a:cs typeface="Tahoma"/>
              </a:rPr>
              <a:t>according</a:t>
            </a:r>
            <a:r>
              <a:rPr spc="18" dirty="0">
                <a:solidFill>
                  <a:srgbClr val="5F3A13"/>
                </a:solidFill>
                <a:latin typeface="Tahoma"/>
                <a:cs typeface="Tahoma"/>
              </a:rPr>
              <a:t> </a:t>
            </a:r>
            <a:r>
              <a:rPr spc="-4" dirty="0">
                <a:solidFill>
                  <a:srgbClr val="5F3A13"/>
                </a:solidFill>
                <a:latin typeface="Tahoma"/>
                <a:cs typeface="Tahoma"/>
              </a:rPr>
              <a:t>to local</a:t>
            </a:r>
            <a:r>
              <a:rPr spc="40" dirty="0">
                <a:solidFill>
                  <a:srgbClr val="5F3A13"/>
                </a:solidFill>
                <a:latin typeface="Tahoma"/>
                <a:cs typeface="Tahoma"/>
              </a:rPr>
              <a:t> </a:t>
            </a:r>
            <a:r>
              <a:rPr spc="-4" dirty="0">
                <a:solidFill>
                  <a:srgbClr val="5F3A13"/>
                </a:solidFill>
                <a:latin typeface="Tahoma"/>
                <a:cs typeface="Tahoma"/>
              </a:rPr>
              <a:t>rules.</a:t>
            </a:r>
            <a:endParaRPr>
              <a:latin typeface="Tahoma"/>
              <a:cs typeface="Tahoma"/>
            </a:endParaRPr>
          </a:p>
          <a:p>
            <a:pPr>
              <a:spcBef>
                <a:spcPts val="40"/>
              </a:spcBef>
              <a:buClr>
                <a:srgbClr val="B58B7F"/>
              </a:buClr>
              <a:buFont typeface="Wingdings"/>
              <a:buChar char=""/>
            </a:pPr>
            <a:endParaRPr sz="1900">
              <a:latin typeface="Tahoma"/>
              <a:cs typeface="Tahoma"/>
            </a:endParaRPr>
          </a:p>
          <a:p>
            <a:pPr marL="421688" marR="4559" indent="-410291">
              <a:lnSpc>
                <a:spcPct val="110000"/>
              </a:lnSpc>
              <a:buClr>
                <a:srgbClr val="B58B7F"/>
              </a:buClr>
              <a:buSzPct val="70000"/>
              <a:buFont typeface="Wingdings"/>
              <a:buChar char=""/>
              <a:tabLst>
                <a:tab pos="421118" algn="l"/>
                <a:tab pos="421688" algn="l"/>
              </a:tabLst>
            </a:pPr>
            <a:r>
              <a:rPr spc="-13" dirty="0">
                <a:solidFill>
                  <a:srgbClr val="5F3A13"/>
                </a:solidFill>
                <a:latin typeface="Tahoma"/>
                <a:cs typeface="Tahoma"/>
              </a:rPr>
              <a:t>The</a:t>
            </a:r>
            <a:r>
              <a:rPr spc="130" dirty="0">
                <a:solidFill>
                  <a:srgbClr val="5F3A13"/>
                </a:solidFill>
                <a:latin typeface="Tahoma"/>
                <a:cs typeface="Tahoma"/>
              </a:rPr>
              <a:t> </a:t>
            </a:r>
            <a:r>
              <a:rPr spc="-4" dirty="0">
                <a:solidFill>
                  <a:srgbClr val="5F3A13"/>
                </a:solidFill>
                <a:latin typeface="Tahoma"/>
                <a:cs typeface="Tahoma"/>
              </a:rPr>
              <a:t>changes</a:t>
            </a:r>
            <a:r>
              <a:rPr spc="130" dirty="0">
                <a:solidFill>
                  <a:srgbClr val="5F3A13"/>
                </a:solidFill>
                <a:latin typeface="Tahoma"/>
                <a:cs typeface="Tahoma"/>
              </a:rPr>
              <a:t> </a:t>
            </a:r>
            <a:r>
              <a:rPr spc="-13" dirty="0">
                <a:solidFill>
                  <a:srgbClr val="5F3A13"/>
                </a:solidFill>
                <a:latin typeface="Tahoma"/>
                <a:cs typeface="Tahoma"/>
              </a:rPr>
              <a:t>affect</a:t>
            </a:r>
            <a:r>
              <a:rPr spc="135" dirty="0">
                <a:solidFill>
                  <a:srgbClr val="5F3A13"/>
                </a:solidFill>
                <a:latin typeface="Tahoma"/>
                <a:cs typeface="Tahoma"/>
              </a:rPr>
              <a:t> </a:t>
            </a:r>
            <a:r>
              <a:rPr spc="-4" dirty="0">
                <a:solidFill>
                  <a:srgbClr val="5F3A13"/>
                </a:solidFill>
                <a:latin typeface="Tahoma"/>
                <a:cs typeface="Tahoma"/>
              </a:rPr>
              <a:t>a</a:t>
            </a:r>
            <a:r>
              <a:rPr spc="139" dirty="0">
                <a:solidFill>
                  <a:srgbClr val="5F3A13"/>
                </a:solidFill>
                <a:latin typeface="Tahoma"/>
                <a:cs typeface="Tahoma"/>
              </a:rPr>
              <a:t> </a:t>
            </a:r>
            <a:r>
              <a:rPr spc="-13" dirty="0">
                <a:solidFill>
                  <a:srgbClr val="5F3A13"/>
                </a:solidFill>
                <a:latin typeface="Tahoma"/>
                <a:cs typeface="Tahoma"/>
              </a:rPr>
              <a:t>neuron’s</a:t>
            </a:r>
            <a:r>
              <a:rPr spc="130" dirty="0">
                <a:solidFill>
                  <a:srgbClr val="5F3A13"/>
                </a:solidFill>
                <a:latin typeface="Tahoma"/>
                <a:cs typeface="Tahoma"/>
              </a:rPr>
              <a:t> </a:t>
            </a:r>
            <a:r>
              <a:rPr spc="-4" dirty="0">
                <a:solidFill>
                  <a:srgbClr val="5F3A13"/>
                </a:solidFill>
                <a:latin typeface="Tahoma"/>
                <a:cs typeface="Tahoma"/>
              </a:rPr>
              <a:t>immediate</a:t>
            </a:r>
            <a:r>
              <a:rPr spc="135" dirty="0">
                <a:solidFill>
                  <a:srgbClr val="5F3A13"/>
                </a:solidFill>
                <a:latin typeface="Tahoma"/>
                <a:cs typeface="Tahoma"/>
              </a:rPr>
              <a:t> </a:t>
            </a:r>
            <a:r>
              <a:rPr spc="-4" dirty="0">
                <a:solidFill>
                  <a:srgbClr val="5F3A13"/>
                </a:solidFill>
                <a:latin typeface="Tahoma"/>
                <a:cs typeface="Tahoma"/>
              </a:rPr>
              <a:t>environment</a:t>
            </a:r>
            <a:r>
              <a:rPr spc="135" dirty="0">
                <a:solidFill>
                  <a:srgbClr val="5F3A13"/>
                </a:solidFill>
                <a:latin typeface="Tahoma"/>
                <a:cs typeface="Tahoma"/>
              </a:rPr>
              <a:t> </a:t>
            </a:r>
            <a:r>
              <a:rPr spc="-4" dirty="0">
                <a:solidFill>
                  <a:srgbClr val="5F3A13"/>
                </a:solidFill>
                <a:latin typeface="Tahoma"/>
                <a:cs typeface="Tahoma"/>
              </a:rPr>
              <a:t>until</a:t>
            </a:r>
            <a:r>
              <a:rPr spc="130" dirty="0">
                <a:solidFill>
                  <a:srgbClr val="5F3A13"/>
                </a:solidFill>
                <a:latin typeface="Tahoma"/>
                <a:cs typeface="Tahoma"/>
              </a:rPr>
              <a:t> </a:t>
            </a:r>
            <a:r>
              <a:rPr spc="-4" dirty="0">
                <a:solidFill>
                  <a:srgbClr val="5F3A13"/>
                </a:solidFill>
                <a:latin typeface="Tahoma"/>
                <a:cs typeface="Tahoma"/>
              </a:rPr>
              <a:t>a</a:t>
            </a:r>
            <a:r>
              <a:rPr spc="139" dirty="0">
                <a:solidFill>
                  <a:srgbClr val="5F3A13"/>
                </a:solidFill>
                <a:latin typeface="Tahoma"/>
                <a:cs typeface="Tahoma"/>
              </a:rPr>
              <a:t> </a:t>
            </a:r>
            <a:r>
              <a:rPr spc="-4" dirty="0">
                <a:solidFill>
                  <a:srgbClr val="5F3A13"/>
                </a:solidFill>
                <a:latin typeface="Tahoma"/>
                <a:cs typeface="Tahoma"/>
              </a:rPr>
              <a:t>final </a:t>
            </a:r>
            <a:r>
              <a:rPr spc="-547" dirty="0">
                <a:solidFill>
                  <a:srgbClr val="5F3A13"/>
                </a:solidFill>
                <a:latin typeface="Tahoma"/>
                <a:cs typeface="Tahoma"/>
              </a:rPr>
              <a:t> </a:t>
            </a:r>
            <a:r>
              <a:rPr spc="-9" dirty="0">
                <a:solidFill>
                  <a:srgbClr val="5F3A13"/>
                </a:solidFill>
                <a:latin typeface="Tahoma"/>
                <a:cs typeface="Tahoma"/>
              </a:rPr>
              <a:t>configuration</a:t>
            </a:r>
            <a:r>
              <a:rPr spc="31" dirty="0">
                <a:solidFill>
                  <a:srgbClr val="5F3A13"/>
                </a:solidFill>
                <a:latin typeface="Tahoma"/>
                <a:cs typeface="Tahoma"/>
              </a:rPr>
              <a:t> </a:t>
            </a:r>
            <a:r>
              <a:rPr spc="-9" dirty="0">
                <a:solidFill>
                  <a:srgbClr val="5F3A13"/>
                </a:solidFill>
                <a:latin typeface="Tahoma"/>
                <a:cs typeface="Tahoma"/>
              </a:rPr>
              <a:t>develops.</a:t>
            </a:r>
            <a:endParaRPr>
              <a:latin typeface="Tahoma"/>
              <a:cs typeface="Tahoma"/>
            </a:endParaRPr>
          </a:p>
        </p:txBody>
      </p:sp>
      <p:sp>
        <p:nvSpPr>
          <p:cNvPr id="4" name="object 4"/>
          <p:cNvSpPr txBox="1">
            <a:spLocks noGrp="1"/>
          </p:cNvSpPr>
          <p:nvPr>
            <p:ph type="title"/>
          </p:nvPr>
        </p:nvSpPr>
        <p:spPr>
          <a:xfrm>
            <a:off x="1041400" y="276437"/>
            <a:ext cx="4748645" cy="933687"/>
          </a:xfrm>
          <a:prstGeom prst="rect">
            <a:avLst/>
          </a:prstGeom>
        </p:spPr>
        <p:txBody>
          <a:bodyPr vert="horz" wrap="square" lIns="0" tIns="10257" rIns="0" bIns="0" rtlCol="0">
            <a:spAutoFit/>
          </a:bodyPr>
          <a:lstStyle/>
          <a:p>
            <a:pPr marL="11397">
              <a:spcBef>
                <a:spcPts val="81"/>
              </a:spcBef>
            </a:pPr>
            <a:r>
              <a:rPr spc="-9" dirty="0"/>
              <a:t>SELF-ORGANIZING</a:t>
            </a:r>
            <a:r>
              <a:rPr spc="27" dirty="0"/>
              <a:t> </a:t>
            </a:r>
            <a:r>
              <a:rPr spc="-13" dirty="0"/>
              <a:t>NETWORKS</a:t>
            </a:r>
          </a:p>
        </p:txBody>
      </p:sp>
    </p:spTree>
    <p:extLst>
      <p:ext uri="{BB962C8B-B14F-4D97-AF65-F5344CB8AC3E}">
        <p14:creationId xmlns:p14="http://schemas.microsoft.com/office/powerpoint/2010/main" val="445578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483951"/>
            <a:ext cx="7467600" cy="933687"/>
          </a:xfrm>
          <a:prstGeom prst="rect">
            <a:avLst/>
          </a:prstGeom>
        </p:spPr>
        <p:txBody>
          <a:bodyPr vert="horz" wrap="square" lIns="0" tIns="10257" rIns="0" bIns="0" rtlCol="0">
            <a:spAutoFit/>
          </a:bodyPr>
          <a:lstStyle/>
          <a:p>
            <a:pPr marL="101433" marR="4559">
              <a:spcBef>
                <a:spcPts val="81"/>
              </a:spcBef>
            </a:pPr>
            <a:r>
              <a:rPr spc="-13" dirty="0"/>
              <a:t>KOHONEN</a:t>
            </a:r>
            <a:r>
              <a:rPr spc="18" dirty="0"/>
              <a:t> </a:t>
            </a:r>
            <a:r>
              <a:rPr spc="-9" dirty="0"/>
              <a:t>SELF-ORGANIZING</a:t>
            </a:r>
            <a:r>
              <a:rPr spc="76" dirty="0"/>
              <a:t> </a:t>
            </a:r>
            <a:r>
              <a:rPr spc="-9" dirty="0"/>
              <a:t>FEATURE</a:t>
            </a:r>
            <a:r>
              <a:rPr spc="31" dirty="0"/>
              <a:t> </a:t>
            </a:r>
            <a:r>
              <a:rPr spc="-13" dirty="0"/>
              <a:t>MAP </a:t>
            </a:r>
            <a:r>
              <a:rPr spc="-669" dirty="0"/>
              <a:t> </a:t>
            </a:r>
            <a:r>
              <a:rPr spc="-13" dirty="0"/>
              <a:t>(KSOFM)</a:t>
            </a:r>
          </a:p>
        </p:txBody>
      </p:sp>
      <p:sp>
        <p:nvSpPr>
          <p:cNvPr id="4" name="object 4"/>
          <p:cNvSpPr txBox="1"/>
          <p:nvPr/>
        </p:nvSpPr>
        <p:spPr>
          <a:xfrm>
            <a:off x="1041400" y="1847179"/>
            <a:ext cx="7198014" cy="3903731"/>
          </a:xfrm>
          <a:prstGeom prst="rect">
            <a:avLst/>
          </a:prstGeom>
        </p:spPr>
        <p:txBody>
          <a:bodyPr vert="horz" wrap="square" lIns="0" tIns="10257" rIns="0" bIns="0" rtlCol="0">
            <a:spAutoFit/>
          </a:bodyPr>
          <a:lstStyle/>
          <a:p>
            <a:pPr marL="421118" indent="-410291">
              <a:spcBef>
                <a:spcPts val="81"/>
              </a:spcBef>
              <a:buFont typeface="Wingdings"/>
              <a:buChar char=""/>
              <a:tabLst>
                <a:tab pos="421118" algn="l"/>
                <a:tab pos="421688" algn="l"/>
              </a:tabLst>
            </a:pPr>
            <a:r>
              <a:rPr spc="-13" dirty="0">
                <a:solidFill>
                  <a:srgbClr val="5F3A13"/>
                </a:solidFill>
                <a:latin typeface="Tahoma"/>
                <a:cs typeface="Tahoma"/>
              </a:rPr>
              <a:t>The</a:t>
            </a:r>
            <a:r>
              <a:rPr spc="-4" dirty="0">
                <a:solidFill>
                  <a:srgbClr val="5F3A13"/>
                </a:solidFill>
                <a:latin typeface="Tahoma"/>
                <a:cs typeface="Tahoma"/>
              </a:rPr>
              <a:t> </a:t>
            </a:r>
            <a:r>
              <a:rPr spc="-13" dirty="0">
                <a:solidFill>
                  <a:srgbClr val="5F3A13"/>
                </a:solidFill>
                <a:latin typeface="Tahoma"/>
                <a:cs typeface="Tahoma"/>
              </a:rPr>
              <a:t>Kohonen</a:t>
            </a:r>
            <a:r>
              <a:rPr spc="4" dirty="0">
                <a:solidFill>
                  <a:srgbClr val="5F3A13"/>
                </a:solidFill>
                <a:latin typeface="Tahoma"/>
                <a:cs typeface="Tahoma"/>
              </a:rPr>
              <a:t> </a:t>
            </a:r>
            <a:r>
              <a:rPr spc="-4" dirty="0">
                <a:solidFill>
                  <a:srgbClr val="5F3A13"/>
                </a:solidFill>
                <a:latin typeface="Tahoma"/>
                <a:cs typeface="Tahoma"/>
              </a:rPr>
              <a:t>model</a:t>
            </a:r>
            <a:r>
              <a:rPr spc="-9" dirty="0">
                <a:solidFill>
                  <a:srgbClr val="5F3A13"/>
                </a:solidFill>
                <a:latin typeface="Tahoma"/>
                <a:cs typeface="Tahoma"/>
              </a:rPr>
              <a:t> </a:t>
            </a:r>
            <a:r>
              <a:rPr spc="-4" dirty="0">
                <a:solidFill>
                  <a:srgbClr val="5F3A13"/>
                </a:solidFill>
                <a:latin typeface="Tahoma"/>
                <a:cs typeface="Tahoma"/>
              </a:rPr>
              <a:t>provides</a:t>
            </a:r>
            <a:r>
              <a:rPr spc="-13" dirty="0">
                <a:solidFill>
                  <a:srgbClr val="5F3A13"/>
                </a:solidFill>
                <a:latin typeface="Tahoma"/>
                <a:cs typeface="Tahoma"/>
              </a:rPr>
              <a:t> </a:t>
            </a:r>
            <a:r>
              <a:rPr spc="-4" dirty="0">
                <a:solidFill>
                  <a:srgbClr val="5F3A13"/>
                </a:solidFill>
                <a:latin typeface="Tahoma"/>
                <a:cs typeface="Tahoma"/>
              </a:rPr>
              <a:t>a topological</a:t>
            </a:r>
            <a:r>
              <a:rPr spc="9" dirty="0">
                <a:solidFill>
                  <a:srgbClr val="5F3A13"/>
                </a:solidFill>
                <a:latin typeface="Tahoma"/>
                <a:cs typeface="Tahoma"/>
              </a:rPr>
              <a:t> </a:t>
            </a:r>
            <a:r>
              <a:rPr spc="-4" dirty="0">
                <a:solidFill>
                  <a:srgbClr val="5F3A13"/>
                </a:solidFill>
                <a:latin typeface="Tahoma"/>
                <a:cs typeface="Tahoma"/>
              </a:rPr>
              <a:t>mapping.</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5129" indent="-410291" algn="just">
              <a:lnSpc>
                <a:spcPct val="110000"/>
              </a:lnSpc>
              <a:buFont typeface="Wingdings"/>
              <a:buChar char=""/>
              <a:tabLst>
                <a:tab pos="421688" algn="l"/>
              </a:tabLst>
            </a:pPr>
            <a:r>
              <a:rPr spc="-4" dirty="0">
                <a:solidFill>
                  <a:srgbClr val="5F3A13"/>
                </a:solidFill>
                <a:latin typeface="Tahoma"/>
                <a:cs typeface="Tahoma"/>
              </a:rPr>
              <a:t>It places a </a:t>
            </a:r>
            <a:r>
              <a:rPr spc="-13" dirty="0">
                <a:solidFill>
                  <a:srgbClr val="5F3A13"/>
                </a:solidFill>
                <a:latin typeface="Tahoma"/>
                <a:cs typeface="Tahoma"/>
              </a:rPr>
              <a:t>fixed</a:t>
            </a:r>
            <a:r>
              <a:rPr spc="534" dirty="0">
                <a:solidFill>
                  <a:srgbClr val="5F3A13"/>
                </a:solidFill>
                <a:latin typeface="Tahoma"/>
                <a:cs typeface="Tahoma"/>
              </a:rPr>
              <a:t> </a:t>
            </a:r>
            <a:r>
              <a:rPr spc="-9" dirty="0">
                <a:solidFill>
                  <a:srgbClr val="5F3A13"/>
                </a:solidFill>
                <a:latin typeface="Tahoma"/>
                <a:cs typeface="Tahoma"/>
              </a:rPr>
              <a:t>number of </a:t>
            </a:r>
            <a:r>
              <a:rPr spc="-4" dirty="0">
                <a:solidFill>
                  <a:srgbClr val="5F3A13"/>
                </a:solidFill>
                <a:latin typeface="Tahoma"/>
                <a:cs typeface="Tahoma"/>
              </a:rPr>
              <a:t>input </a:t>
            </a:r>
            <a:r>
              <a:rPr spc="-9" dirty="0">
                <a:solidFill>
                  <a:srgbClr val="5F3A13"/>
                </a:solidFill>
                <a:latin typeface="Tahoma"/>
                <a:cs typeface="Tahoma"/>
              </a:rPr>
              <a:t>patterns from the</a:t>
            </a:r>
            <a:r>
              <a:rPr spc="543" dirty="0">
                <a:solidFill>
                  <a:srgbClr val="5F3A13"/>
                </a:solidFill>
                <a:latin typeface="Tahoma"/>
                <a:cs typeface="Tahoma"/>
              </a:rPr>
              <a:t> </a:t>
            </a:r>
            <a:r>
              <a:rPr spc="-9" dirty="0">
                <a:solidFill>
                  <a:srgbClr val="5F3A13"/>
                </a:solidFill>
                <a:latin typeface="Tahoma"/>
                <a:cs typeface="Tahoma"/>
              </a:rPr>
              <a:t>input layer </a:t>
            </a:r>
            <a:r>
              <a:rPr spc="-4" dirty="0">
                <a:solidFill>
                  <a:srgbClr val="5F3A13"/>
                </a:solidFill>
                <a:latin typeface="Tahoma"/>
                <a:cs typeface="Tahoma"/>
              </a:rPr>
              <a:t> </a:t>
            </a:r>
            <a:r>
              <a:rPr spc="-9" dirty="0">
                <a:solidFill>
                  <a:srgbClr val="5F3A13"/>
                </a:solidFill>
                <a:latin typeface="Tahoma"/>
                <a:cs typeface="Tahoma"/>
              </a:rPr>
              <a:t>into </a:t>
            </a:r>
            <a:r>
              <a:rPr spc="-4" dirty="0">
                <a:solidFill>
                  <a:srgbClr val="5F3A13"/>
                </a:solidFill>
                <a:latin typeface="Tahoma"/>
                <a:cs typeface="Tahoma"/>
              </a:rPr>
              <a:t>a</a:t>
            </a:r>
            <a:r>
              <a:rPr spc="4" dirty="0">
                <a:solidFill>
                  <a:srgbClr val="5F3A13"/>
                </a:solidFill>
                <a:latin typeface="Tahoma"/>
                <a:cs typeface="Tahoma"/>
              </a:rPr>
              <a:t> </a:t>
            </a:r>
            <a:r>
              <a:rPr spc="-9" dirty="0">
                <a:solidFill>
                  <a:srgbClr val="5F3A13"/>
                </a:solidFill>
                <a:latin typeface="Tahoma"/>
                <a:cs typeface="Tahoma"/>
              </a:rPr>
              <a:t>higher</a:t>
            </a:r>
            <a:r>
              <a:rPr spc="18" dirty="0">
                <a:solidFill>
                  <a:srgbClr val="5F3A13"/>
                </a:solidFill>
                <a:latin typeface="Tahoma"/>
                <a:cs typeface="Tahoma"/>
              </a:rPr>
              <a:t> </a:t>
            </a:r>
            <a:r>
              <a:rPr spc="-4" dirty="0">
                <a:solidFill>
                  <a:srgbClr val="5F3A13"/>
                </a:solidFill>
                <a:latin typeface="Tahoma"/>
                <a:cs typeface="Tahoma"/>
              </a:rPr>
              <a:t>dimensional</a:t>
            </a:r>
            <a:r>
              <a:rPr spc="18" dirty="0">
                <a:solidFill>
                  <a:srgbClr val="5F3A13"/>
                </a:solidFill>
                <a:latin typeface="Tahoma"/>
                <a:cs typeface="Tahoma"/>
              </a:rPr>
              <a:t> </a:t>
            </a:r>
            <a:r>
              <a:rPr spc="-9" dirty="0">
                <a:solidFill>
                  <a:srgbClr val="5F3A13"/>
                </a:solidFill>
                <a:latin typeface="Tahoma"/>
                <a:cs typeface="Tahoma"/>
              </a:rPr>
              <a:t>output</a:t>
            </a:r>
            <a:r>
              <a:rPr spc="18" dirty="0">
                <a:solidFill>
                  <a:srgbClr val="5F3A13"/>
                </a:solidFill>
                <a:latin typeface="Tahoma"/>
                <a:cs typeface="Tahoma"/>
              </a:rPr>
              <a:t> </a:t>
            </a:r>
            <a:r>
              <a:rPr spc="-9" dirty="0">
                <a:solidFill>
                  <a:srgbClr val="5F3A13"/>
                </a:solidFill>
                <a:latin typeface="Tahoma"/>
                <a:cs typeface="Tahoma"/>
              </a:rPr>
              <a:t>or</a:t>
            </a:r>
            <a:r>
              <a:rPr dirty="0">
                <a:solidFill>
                  <a:srgbClr val="5F3A13"/>
                </a:solidFill>
                <a:latin typeface="Tahoma"/>
                <a:cs typeface="Tahoma"/>
              </a:rPr>
              <a:t> </a:t>
            </a:r>
            <a:r>
              <a:rPr spc="-13" dirty="0">
                <a:solidFill>
                  <a:srgbClr val="5F3A13"/>
                </a:solidFill>
                <a:latin typeface="Tahoma"/>
                <a:cs typeface="Tahoma"/>
              </a:rPr>
              <a:t>Kohonen</a:t>
            </a:r>
            <a:r>
              <a:rPr spc="36" dirty="0">
                <a:solidFill>
                  <a:srgbClr val="5F3A13"/>
                </a:solidFill>
                <a:latin typeface="Tahoma"/>
                <a:cs typeface="Tahoma"/>
              </a:rPr>
              <a:t> </a:t>
            </a:r>
            <a:r>
              <a:rPr spc="-49" dirty="0">
                <a:solidFill>
                  <a:srgbClr val="5F3A13"/>
                </a:solidFill>
                <a:latin typeface="Tahoma"/>
                <a:cs typeface="Tahoma"/>
              </a:rPr>
              <a:t>layer.</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4559" indent="-410291" algn="just">
              <a:lnSpc>
                <a:spcPct val="110000"/>
              </a:lnSpc>
              <a:buFont typeface="Wingdings"/>
              <a:buChar char=""/>
              <a:tabLst>
                <a:tab pos="421688" algn="l"/>
              </a:tabLst>
            </a:pPr>
            <a:r>
              <a:rPr spc="-31" dirty="0">
                <a:solidFill>
                  <a:srgbClr val="5F3A13"/>
                </a:solidFill>
                <a:latin typeface="Tahoma"/>
                <a:cs typeface="Tahoma"/>
              </a:rPr>
              <a:t>Training</a:t>
            </a:r>
            <a:r>
              <a:rPr spc="-27" dirty="0">
                <a:solidFill>
                  <a:srgbClr val="5F3A13"/>
                </a:solidFill>
                <a:latin typeface="Tahoma"/>
                <a:cs typeface="Tahoma"/>
              </a:rPr>
              <a:t> </a:t>
            </a:r>
            <a:r>
              <a:rPr spc="-4" dirty="0">
                <a:solidFill>
                  <a:srgbClr val="5F3A13"/>
                </a:solidFill>
                <a:latin typeface="Tahoma"/>
                <a:cs typeface="Tahoma"/>
              </a:rPr>
              <a:t>in</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13" dirty="0">
                <a:solidFill>
                  <a:srgbClr val="5F3A13"/>
                </a:solidFill>
                <a:latin typeface="Tahoma"/>
                <a:cs typeface="Tahoma"/>
              </a:rPr>
              <a:t>Kohonen</a:t>
            </a:r>
            <a:r>
              <a:rPr spc="-9" dirty="0">
                <a:solidFill>
                  <a:srgbClr val="5F3A13"/>
                </a:solidFill>
                <a:latin typeface="Tahoma"/>
                <a:cs typeface="Tahoma"/>
              </a:rPr>
              <a:t> </a:t>
            </a:r>
            <a:r>
              <a:rPr spc="-4" dirty="0">
                <a:solidFill>
                  <a:srgbClr val="5F3A13"/>
                </a:solidFill>
                <a:latin typeface="Tahoma"/>
                <a:cs typeface="Tahoma"/>
              </a:rPr>
              <a:t>network</a:t>
            </a:r>
            <a:r>
              <a:rPr dirty="0">
                <a:solidFill>
                  <a:srgbClr val="5F3A13"/>
                </a:solidFill>
                <a:latin typeface="Tahoma"/>
                <a:cs typeface="Tahoma"/>
              </a:rPr>
              <a:t> </a:t>
            </a:r>
            <a:r>
              <a:rPr spc="-4" dirty="0">
                <a:solidFill>
                  <a:srgbClr val="5F3A13"/>
                </a:solidFill>
                <a:latin typeface="Tahoma"/>
                <a:cs typeface="Tahoma"/>
              </a:rPr>
              <a:t>begins</a:t>
            </a:r>
            <a:r>
              <a:rPr dirty="0">
                <a:solidFill>
                  <a:srgbClr val="5F3A13"/>
                </a:solidFill>
                <a:latin typeface="Tahoma"/>
                <a:cs typeface="Tahoma"/>
              </a:rPr>
              <a:t> with</a:t>
            </a:r>
            <a:r>
              <a:rPr spc="4" dirty="0">
                <a:solidFill>
                  <a:srgbClr val="5F3A13"/>
                </a:solidFill>
                <a:latin typeface="Tahoma"/>
                <a:cs typeface="Tahoma"/>
              </a:rPr>
              <a:t> </a:t>
            </a:r>
            <a:r>
              <a:rPr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winner’s </a:t>
            </a:r>
            <a:r>
              <a:rPr spc="-4" dirty="0">
                <a:solidFill>
                  <a:srgbClr val="5F3A13"/>
                </a:solidFill>
                <a:latin typeface="Tahoma"/>
                <a:cs typeface="Tahoma"/>
              </a:rPr>
              <a:t> </a:t>
            </a:r>
            <a:r>
              <a:rPr spc="-9" dirty="0">
                <a:solidFill>
                  <a:srgbClr val="5F3A13"/>
                </a:solidFill>
                <a:latin typeface="Tahoma"/>
                <a:cs typeface="Tahoma"/>
              </a:rPr>
              <a:t>neighborhood</a:t>
            </a:r>
            <a:r>
              <a:rPr spc="328" dirty="0">
                <a:solidFill>
                  <a:srgbClr val="5F3A13"/>
                </a:solidFill>
                <a:latin typeface="Tahoma"/>
                <a:cs typeface="Tahoma"/>
              </a:rPr>
              <a:t> </a:t>
            </a:r>
            <a:r>
              <a:rPr spc="4" dirty="0">
                <a:solidFill>
                  <a:srgbClr val="5F3A13"/>
                </a:solidFill>
                <a:latin typeface="Tahoma"/>
                <a:cs typeface="Tahoma"/>
              </a:rPr>
              <a:t>of</a:t>
            </a:r>
            <a:r>
              <a:rPr spc="314" dirty="0">
                <a:solidFill>
                  <a:srgbClr val="5F3A13"/>
                </a:solidFill>
                <a:latin typeface="Tahoma"/>
                <a:cs typeface="Tahoma"/>
              </a:rPr>
              <a:t> </a:t>
            </a:r>
            <a:r>
              <a:rPr spc="-4" dirty="0">
                <a:solidFill>
                  <a:srgbClr val="5F3A13"/>
                </a:solidFill>
                <a:latin typeface="Tahoma"/>
                <a:cs typeface="Tahoma"/>
              </a:rPr>
              <a:t>a</a:t>
            </a:r>
            <a:r>
              <a:rPr spc="354" dirty="0">
                <a:solidFill>
                  <a:srgbClr val="5F3A13"/>
                </a:solidFill>
                <a:latin typeface="Tahoma"/>
                <a:cs typeface="Tahoma"/>
              </a:rPr>
              <a:t> </a:t>
            </a:r>
            <a:r>
              <a:rPr spc="-4" dirty="0">
                <a:solidFill>
                  <a:srgbClr val="5F3A13"/>
                </a:solidFill>
                <a:latin typeface="Tahoma"/>
                <a:cs typeface="Tahoma"/>
              </a:rPr>
              <a:t>fairly</a:t>
            </a:r>
            <a:r>
              <a:rPr spc="319" dirty="0">
                <a:solidFill>
                  <a:srgbClr val="5F3A13"/>
                </a:solidFill>
                <a:latin typeface="Tahoma"/>
                <a:cs typeface="Tahoma"/>
              </a:rPr>
              <a:t> </a:t>
            </a:r>
            <a:r>
              <a:rPr dirty="0">
                <a:solidFill>
                  <a:srgbClr val="5F3A13"/>
                </a:solidFill>
                <a:latin typeface="Tahoma"/>
                <a:cs typeface="Tahoma"/>
              </a:rPr>
              <a:t>large</a:t>
            </a:r>
            <a:r>
              <a:rPr spc="332" dirty="0">
                <a:solidFill>
                  <a:srgbClr val="5F3A13"/>
                </a:solidFill>
                <a:latin typeface="Tahoma"/>
                <a:cs typeface="Tahoma"/>
              </a:rPr>
              <a:t> </a:t>
            </a:r>
            <a:r>
              <a:rPr spc="-4" dirty="0">
                <a:solidFill>
                  <a:srgbClr val="5F3A13"/>
                </a:solidFill>
                <a:latin typeface="Tahoma"/>
                <a:cs typeface="Tahoma"/>
              </a:rPr>
              <a:t>size.</a:t>
            </a:r>
            <a:r>
              <a:rPr spc="323" dirty="0">
                <a:solidFill>
                  <a:srgbClr val="5F3A13"/>
                </a:solidFill>
                <a:latin typeface="Tahoma"/>
                <a:cs typeface="Tahoma"/>
              </a:rPr>
              <a:t> </a:t>
            </a:r>
            <a:r>
              <a:rPr spc="-9" dirty="0">
                <a:solidFill>
                  <a:srgbClr val="5F3A13"/>
                </a:solidFill>
                <a:latin typeface="Tahoma"/>
                <a:cs typeface="Tahoma"/>
              </a:rPr>
              <a:t>Then,</a:t>
            </a:r>
            <a:r>
              <a:rPr spc="323" dirty="0">
                <a:solidFill>
                  <a:srgbClr val="5F3A13"/>
                </a:solidFill>
                <a:latin typeface="Tahoma"/>
                <a:cs typeface="Tahoma"/>
              </a:rPr>
              <a:t> </a:t>
            </a:r>
            <a:r>
              <a:rPr dirty="0">
                <a:solidFill>
                  <a:srgbClr val="5F3A13"/>
                </a:solidFill>
                <a:latin typeface="Tahoma"/>
                <a:cs typeface="Tahoma"/>
              </a:rPr>
              <a:t>as</a:t>
            </a:r>
            <a:r>
              <a:rPr spc="323" dirty="0">
                <a:solidFill>
                  <a:srgbClr val="5F3A13"/>
                </a:solidFill>
                <a:latin typeface="Tahoma"/>
                <a:cs typeface="Tahoma"/>
              </a:rPr>
              <a:t> </a:t>
            </a:r>
            <a:r>
              <a:rPr spc="-4" dirty="0">
                <a:solidFill>
                  <a:srgbClr val="5F3A13"/>
                </a:solidFill>
                <a:latin typeface="Tahoma"/>
                <a:cs typeface="Tahoma"/>
              </a:rPr>
              <a:t>training</a:t>
            </a:r>
            <a:r>
              <a:rPr spc="328" dirty="0">
                <a:solidFill>
                  <a:srgbClr val="5F3A13"/>
                </a:solidFill>
                <a:latin typeface="Tahoma"/>
                <a:cs typeface="Tahoma"/>
              </a:rPr>
              <a:t> </a:t>
            </a:r>
            <a:r>
              <a:rPr spc="-9" dirty="0">
                <a:solidFill>
                  <a:srgbClr val="5F3A13"/>
                </a:solidFill>
                <a:latin typeface="Tahoma"/>
                <a:cs typeface="Tahoma"/>
              </a:rPr>
              <a:t>proceeds, </a:t>
            </a:r>
            <a:r>
              <a:rPr spc="-552" dirty="0">
                <a:solidFill>
                  <a:srgbClr val="5F3A13"/>
                </a:solidFill>
                <a:latin typeface="Tahoma"/>
                <a:cs typeface="Tahoma"/>
              </a:rPr>
              <a:t> </a:t>
            </a:r>
            <a:r>
              <a:rPr spc="-9" dirty="0">
                <a:solidFill>
                  <a:srgbClr val="5F3A13"/>
                </a:solidFill>
                <a:latin typeface="Tahoma"/>
                <a:cs typeface="Tahoma"/>
              </a:rPr>
              <a:t>the</a:t>
            </a:r>
            <a:r>
              <a:rPr spc="-18" dirty="0">
                <a:solidFill>
                  <a:srgbClr val="5F3A13"/>
                </a:solidFill>
                <a:latin typeface="Tahoma"/>
                <a:cs typeface="Tahoma"/>
              </a:rPr>
              <a:t> </a:t>
            </a:r>
            <a:r>
              <a:rPr spc="-9" dirty="0">
                <a:solidFill>
                  <a:srgbClr val="5F3A13"/>
                </a:solidFill>
                <a:latin typeface="Tahoma"/>
                <a:cs typeface="Tahoma"/>
              </a:rPr>
              <a:t>neighborhood</a:t>
            </a:r>
            <a:r>
              <a:rPr spc="45" dirty="0">
                <a:solidFill>
                  <a:srgbClr val="5F3A13"/>
                </a:solidFill>
                <a:latin typeface="Tahoma"/>
                <a:cs typeface="Tahoma"/>
              </a:rPr>
              <a:t> </a:t>
            </a:r>
            <a:r>
              <a:rPr spc="-4" dirty="0">
                <a:solidFill>
                  <a:srgbClr val="5F3A13"/>
                </a:solidFill>
                <a:latin typeface="Tahoma"/>
                <a:cs typeface="Tahoma"/>
              </a:rPr>
              <a:t>size</a:t>
            </a:r>
            <a:r>
              <a:rPr spc="4" dirty="0">
                <a:solidFill>
                  <a:srgbClr val="5F3A13"/>
                </a:solidFill>
                <a:latin typeface="Tahoma"/>
                <a:cs typeface="Tahoma"/>
              </a:rPr>
              <a:t> </a:t>
            </a:r>
            <a:r>
              <a:rPr spc="-9" dirty="0">
                <a:solidFill>
                  <a:srgbClr val="5F3A13"/>
                </a:solidFill>
                <a:latin typeface="Tahoma"/>
                <a:cs typeface="Tahoma"/>
              </a:rPr>
              <a:t>gradually </a:t>
            </a:r>
            <a:r>
              <a:rPr spc="-4" dirty="0">
                <a:solidFill>
                  <a:srgbClr val="5F3A13"/>
                </a:solidFill>
                <a:latin typeface="Tahoma"/>
                <a:cs typeface="Tahoma"/>
              </a:rPr>
              <a:t>decreases.</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13" dirty="0">
                <a:solidFill>
                  <a:srgbClr val="5F3A13"/>
                </a:solidFill>
                <a:latin typeface="Tahoma"/>
                <a:cs typeface="Tahoma"/>
              </a:rPr>
              <a:t>Kohonen </a:t>
            </a:r>
            <a:r>
              <a:rPr spc="-9" dirty="0">
                <a:solidFill>
                  <a:srgbClr val="5F3A13"/>
                </a:solidFill>
                <a:latin typeface="Tahoma"/>
                <a:cs typeface="Tahoma"/>
              </a:rPr>
              <a:t>SOMs</a:t>
            </a:r>
            <a:r>
              <a:rPr spc="-4" dirty="0">
                <a:solidFill>
                  <a:srgbClr val="5F3A13"/>
                </a:solidFill>
                <a:latin typeface="Tahoma"/>
                <a:cs typeface="Tahoma"/>
              </a:rPr>
              <a:t> result</a:t>
            </a:r>
            <a:r>
              <a:rPr spc="18" dirty="0">
                <a:solidFill>
                  <a:srgbClr val="5F3A13"/>
                </a:solidFill>
                <a:latin typeface="Tahoma"/>
                <a:cs typeface="Tahoma"/>
              </a:rPr>
              <a:t> </a:t>
            </a:r>
            <a:r>
              <a:rPr spc="-9" dirty="0">
                <a:solidFill>
                  <a:srgbClr val="5F3A13"/>
                </a:solidFill>
                <a:latin typeface="Tahoma"/>
                <a:cs typeface="Tahoma"/>
              </a:rPr>
              <a:t>from</a:t>
            </a:r>
            <a:r>
              <a:rPr spc="4" dirty="0">
                <a:solidFill>
                  <a:srgbClr val="5F3A13"/>
                </a:solidFill>
                <a:latin typeface="Tahoma"/>
                <a:cs typeface="Tahoma"/>
              </a:rPr>
              <a:t> </a:t>
            </a:r>
            <a:r>
              <a:rPr spc="-9" dirty="0">
                <a:solidFill>
                  <a:srgbClr val="5F3A13"/>
                </a:solidFill>
                <a:latin typeface="Tahoma"/>
                <a:cs typeface="Tahoma"/>
              </a:rPr>
              <a:t>the</a:t>
            </a:r>
            <a:r>
              <a:rPr dirty="0">
                <a:solidFill>
                  <a:srgbClr val="5F3A13"/>
                </a:solidFill>
                <a:latin typeface="Tahoma"/>
                <a:cs typeface="Tahoma"/>
              </a:rPr>
              <a:t> </a:t>
            </a:r>
            <a:r>
              <a:rPr spc="-9" dirty="0">
                <a:solidFill>
                  <a:srgbClr val="5F3A13"/>
                </a:solidFill>
                <a:latin typeface="Tahoma"/>
                <a:cs typeface="Tahoma"/>
              </a:rPr>
              <a:t>synergy</a:t>
            </a:r>
            <a:r>
              <a:rPr spc="9" dirty="0">
                <a:solidFill>
                  <a:srgbClr val="5F3A13"/>
                </a:solidFill>
                <a:latin typeface="Tahoma"/>
                <a:cs typeface="Tahoma"/>
              </a:rPr>
              <a:t> </a:t>
            </a:r>
            <a:r>
              <a:rPr spc="-9" dirty="0">
                <a:solidFill>
                  <a:srgbClr val="5F3A13"/>
                </a:solidFill>
                <a:latin typeface="Tahoma"/>
                <a:cs typeface="Tahoma"/>
              </a:rPr>
              <a:t>of</a:t>
            </a:r>
            <a:r>
              <a:rPr spc="4" dirty="0">
                <a:solidFill>
                  <a:srgbClr val="5F3A13"/>
                </a:solidFill>
                <a:latin typeface="Tahoma"/>
                <a:cs typeface="Tahoma"/>
              </a:rPr>
              <a:t> </a:t>
            </a:r>
            <a:r>
              <a:rPr spc="-4" dirty="0">
                <a:solidFill>
                  <a:srgbClr val="5F3A13"/>
                </a:solidFill>
                <a:latin typeface="Tahoma"/>
                <a:cs typeface="Tahoma"/>
              </a:rPr>
              <a:t>three</a:t>
            </a:r>
            <a:r>
              <a:rPr spc="4" dirty="0">
                <a:solidFill>
                  <a:srgbClr val="5F3A13"/>
                </a:solidFill>
                <a:latin typeface="Tahoma"/>
                <a:cs typeface="Tahoma"/>
              </a:rPr>
              <a:t> </a:t>
            </a:r>
            <a:r>
              <a:rPr spc="-4" dirty="0">
                <a:solidFill>
                  <a:srgbClr val="5F3A13"/>
                </a:solidFill>
                <a:latin typeface="Tahoma"/>
                <a:cs typeface="Tahoma"/>
              </a:rPr>
              <a:t>basic</a:t>
            </a:r>
            <a:r>
              <a:rPr spc="-13" dirty="0">
                <a:solidFill>
                  <a:srgbClr val="5F3A13"/>
                </a:solidFill>
                <a:latin typeface="Tahoma"/>
                <a:cs typeface="Tahoma"/>
              </a:rPr>
              <a:t> </a:t>
            </a:r>
            <a:r>
              <a:rPr spc="-4" dirty="0">
                <a:solidFill>
                  <a:srgbClr val="5F3A13"/>
                </a:solidFill>
                <a:latin typeface="Tahoma"/>
                <a:cs typeface="Tahoma"/>
              </a:rPr>
              <a:t>processes</a:t>
            </a:r>
            <a:endParaRPr>
              <a:latin typeface="Tahoma"/>
              <a:cs typeface="Tahoma"/>
            </a:endParaRPr>
          </a:p>
          <a:p>
            <a:pPr marL="831980" lvl="1" indent="-410291">
              <a:spcBef>
                <a:spcPts val="215"/>
              </a:spcBef>
              <a:buFont typeface="Arial MT"/>
              <a:buChar char="•"/>
              <a:tabLst>
                <a:tab pos="831410" algn="l"/>
                <a:tab pos="831980" algn="l"/>
              </a:tabLst>
            </a:pPr>
            <a:r>
              <a:rPr spc="-4" dirty="0">
                <a:solidFill>
                  <a:srgbClr val="5F3A13"/>
                </a:solidFill>
                <a:latin typeface="Tahoma"/>
                <a:cs typeface="Tahoma"/>
              </a:rPr>
              <a:t>Competition,</a:t>
            </a:r>
            <a:endParaRPr>
              <a:latin typeface="Tahoma"/>
              <a:cs typeface="Tahoma"/>
            </a:endParaRPr>
          </a:p>
          <a:p>
            <a:pPr marL="831980" lvl="1" indent="-410291">
              <a:spcBef>
                <a:spcPts val="215"/>
              </a:spcBef>
              <a:buFont typeface="Arial MT"/>
              <a:buChar char="•"/>
              <a:tabLst>
                <a:tab pos="831410" algn="l"/>
                <a:tab pos="831980" algn="l"/>
              </a:tabLst>
            </a:pPr>
            <a:r>
              <a:rPr spc="-9" dirty="0">
                <a:solidFill>
                  <a:srgbClr val="5F3A13"/>
                </a:solidFill>
                <a:latin typeface="Tahoma"/>
                <a:cs typeface="Tahoma"/>
              </a:rPr>
              <a:t>Cooperation,</a:t>
            </a:r>
            <a:endParaRPr>
              <a:latin typeface="Tahoma"/>
              <a:cs typeface="Tahoma"/>
            </a:endParaRPr>
          </a:p>
          <a:p>
            <a:pPr marL="831410" lvl="1" indent="-410291">
              <a:spcBef>
                <a:spcPts val="215"/>
              </a:spcBef>
              <a:buFont typeface="Arial MT"/>
              <a:buChar char="•"/>
              <a:tabLst>
                <a:tab pos="831410" algn="l"/>
                <a:tab pos="831980" algn="l"/>
              </a:tabLst>
            </a:pPr>
            <a:r>
              <a:rPr spc="-4" dirty="0">
                <a:solidFill>
                  <a:srgbClr val="5F3A13"/>
                </a:solidFill>
                <a:latin typeface="Tahoma"/>
                <a:cs typeface="Tahoma"/>
              </a:rPr>
              <a:t>Adaptation.</a:t>
            </a:r>
            <a:endParaRPr>
              <a:latin typeface="Tahoma"/>
              <a:cs typeface="Tahoma"/>
            </a:endParaRPr>
          </a:p>
        </p:txBody>
      </p:sp>
    </p:spTree>
    <p:extLst>
      <p:ext uri="{BB962C8B-B14F-4D97-AF65-F5344CB8AC3E}">
        <p14:creationId xmlns:p14="http://schemas.microsoft.com/office/powerpoint/2010/main" val="1452096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708" y="276437"/>
            <a:ext cx="4044373" cy="933687"/>
          </a:xfrm>
          <a:prstGeom prst="rect">
            <a:avLst/>
          </a:prstGeom>
        </p:spPr>
        <p:txBody>
          <a:bodyPr vert="horz" wrap="square" lIns="0" tIns="10257" rIns="0" bIns="0" rtlCol="0">
            <a:spAutoFit/>
          </a:bodyPr>
          <a:lstStyle/>
          <a:p>
            <a:pPr marL="11397">
              <a:spcBef>
                <a:spcPts val="81"/>
              </a:spcBef>
            </a:pPr>
            <a:r>
              <a:rPr spc="-13" dirty="0"/>
              <a:t>ARCHITECTURE</a:t>
            </a:r>
            <a:r>
              <a:rPr spc="49" dirty="0"/>
              <a:t> </a:t>
            </a:r>
            <a:r>
              <a:rPr spc="-9" dirty="0"/>
              <a:t>OF</a:t>
            </a:r>
            <a:r>
              <a:rPr dirty="0"/>
              <a:t> </a:t>
            </a:r>
            <a:r>
              <a:rPr spc="-13" dirty="0"/>
              <a:t>KSOFM</a:t>
            </a:r>
          </a:p>
        </p:txBody>
      </p:sp>
      <p:pic>
        <p:nvPicPr>
          <p:cNvPr id="3" name="object 3"/>
          <p:cNvPicPr/>
          <p:nvPr/>
        </p:nvPicPr>
        <p:blipFill>
          <a:blip r:embed="rId2" cstate="print"/>
          <a:stretch>
            <a:fillRect/>
          </a:stretch>
        </p:blipFill>
        <p:spPr>
          <a:xfrm>
            <a:off x="1931323" y="1632472"/>
            <a:ext cx="5284123" cy="3595744"/>
          </a:xfrm>
          <a:prstGeom prst="rect">
            <a:avLst/>
          </a:prstGeom>
        </p:spPr>
      </p:pic>
    </p:spTree>
    <p:extLst>
      <p:ext uri="{BB962C8B-B14F-4D97-AF65-F5344CB8AC3E}">
        <p14:creationId xmlns:p14="http://schemas.microsoft.com/office/powerpoint/2010/main" val="1194138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872345" cy="933687"/>
          </a:xfrm>
          <a:prstGeom prst="rect">
            <a:avLst/>
          </a:prstGeom>
        </p:spPr>
        <p:txBody>
          <a:bodyPr vert="horz" wrap="square" lIns="0" tIns="10257" rIns="0" bIns="0" rtlCol="0">
            <a:spAutoFit/>
          </a:bodyPr>
          <a:lstStyle/>
          <a:p>
            <a:pPr marL="11397">
              <a:spcBef>
                <a:spcPts val="81"/>
              </a:spcBef>
            </a:pPr>
            <a:r>
              <a:rPr spc="-13" dirty="0"/>
              <a:t>COMPETITION</a:t>
            </a:r>
            <a:r>
              <a:rPr spc="63" dirty="0"/>
              <a:t> </a:t>
            </a:r>
            <a:r>
              <a:rPr spc="-9" dirty="0"/>
              <a:t>OF </a:t>
            </a:r>
            <a:r>
              <a:rPr spc="-13" dirty="0"/>
              <a:t>KSOFM</a:t>
            </a:r>
          </a:p>
        </p:txBody>
      </p:sp>
      <p:sp>
        <p:nvSpPr>
          <p:cNvPr id="4" name="object 4"/>
          <p:cNvSpPr txBox="1"/>
          <p:nvPr/>
        </p:nvSpPr>
        <p:spPr>
          <a:xfrm>
            <a:off x="902854" y="1415797"/>
            <a:ext cx="3945082" cy="3643272"/>
          </a:xfrm>
          <a:prstGeom prst="rect">
            <a:avLst/>
          </a:prstGeom>
        </p:spPr>
        <p:txBody>
          <a:bodyPr vert="horz" wrap="square" lIns="0" tIns="11397" rIns="0" bIns="0" rtlCol="0">
            <a:spAutoFit/>
          </a:bodyPr>
          <a:lstStyle/>
          <a:p>
            <a:pPr marL="421688" marR="4559" indent="-410291" algn="just">
              <a:lnSpc>
                <a:spcPct val="110000"/>
              </a:lnSpc>
              <a:spcBef>
                <a:spcPts val="90"/>
              </a:spcBef>
              <a:buClr>
                <a:srgbClr val="5F3A13"/>
              </a:buClr>
              <a:buFont typeface="Wingdings"/>
              <a:buChar char=""/>
              <a:tabLst>
                <a:tab pos="492919" algn="l"/>
              </a:tabLst>
            </a:pPr>
            <a:r>
              <a:rPr dirty="0"/>
              <a:t>	</a:t>
            </a:r>
            <a:r>
              <a:rPr spc="-4" dirty="0">
                <a:solidFill>
                  <a:srgbClr val="5F3A13"/>
                </a:solidFill>
                <a:latin typeface="Tahoma"/>
                <a:cs typeface="Tahoma"/>
              </a:rPr>
              <a:t>Each</a:t>
            </a:r>
            <a:r>
              <a:rPr dirty="0">
                <a:solidFill>
                  <a:srgbClr val="5F3A13"/>
                </a:solidFill>
                <a:latin typeface="Tahoma"/>
                <a:cs typeface="Tahoma"/>
              </a:rPr>
              <a:t> </a:t>
            </a:r>
            <a:r>
              <a:rPr spc="-9" dirty="0">
                <a:solidFill>
                  <a:srgbClr val="5F3A13"/>
                </a:solidFill>
                <a:latin typeface="Tahoma"/>
                <a:cs typeface="Tahoma"/>
              </a:rPr>
              <a:t>neuron</a:t>
            </a:r>
            <a:r>
              <a:rPr spc="-4" dirty="0">
                <a:solidFill>
                  <a:srgbClr val="5F3A13"/>
                </a:solidFill>
                <a:latin typeface="Tahoma"/>
                <a:cs typeface="Tahoma"/>
              </a:rPr>
              <a:t> </a:t>
            </a:r>
            <a:r>
              <a:rPr spc="4" dirty="0">
                <a:solidFill>
                  <a:srgbClr val="5F3A13"/>
                </a:solidFill>
                <a:latin typeface="Tahoma"/>
                <a:cs typeface="Tahoma"/>
              </a:rPr>
              <a:t>in</a:t>
            </a:r>
            <a:r>
              <a:rPr spc="9" dirty="0">
                <a:solidFill>
                  <a:srgbClr val="5F3A13"/>
                </a:solidFill>
                <a:latin typeface="Tahoma"/>
                <a:cs typeface="Tahoma"/>
              </a:rPr>
              <a:t> </a:t>
            </a:r>
            <a:r>
              <a:rPr dirty="0">
                <a:solidFill>
                  <a:srgbClr val="5F3A13"/>
                </a:solidFill>
                <a:latin typeface="Tahoma"/>
                <a:cs typeface="Tahoma"/>
              </a:rPr>
              <a:t>an</a:t>
            </a:r>
            <a:r>
              <a:rPr spc="4" dirty="0">
                <a:solidFill>
                  <a:srgbClr val="5F3A13"/>
                </a:solidFill>
                <a:latin typeface="Tahoma"/>
                <a:cs typeface="Tahoma"/>
              </a:rPr>
              <a:t> </a:t>
            </a:r>
            <a:r>
              <a:rPr dirty="0">
                <a:solidFill>
                  <a:srgbClr val="5F3A13"/>
                </a:solidFill>
                <a:latin typeface="Tahoma"/>
                <a:cs typeface="Tahoma"/>
              </a:rPr>
              <a:t>SOM</a:t>
            </a:r>
            <a:r>
              <a:rPr spc="4"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assigned a weight </a:t>
            </a:r>
            <a:r>
              <a:rPr spc="-9" dirty="0">
                <a:solidFill>
                  <a:srgbClr val="5F3A13"/>
                </a:solidFill>
                <a:latin typeface="Tahoma"/>
                <a:cs typeface="Tahoma"/>
              </a:rPr>
              <a:t>vector </a:t>
            </a:r>
            <a:r>
              <a:rPr dirty="0">
                <a:solidFill>
                  <a:srgbClr val="5F3A13"/>
                </a:solidFill>
                <a:latin typeface="Tahoma"/>
                <a:cs typeface="Tahoma"/>
              </a:rPr>
              <a:t>with the </a:t>
            </a:r>
            <a:r>
              <a:rPr spc="4" dirty="0">
                <a:solidFill>
                  <a:srgbClr val="5F3A13"/>
                </a:solidFill>
                <a:latin typeface="Tahoma"/>
                <a:cs typeface="Tahoma"/>
              </a:rPr>
              <a:t> </a:t>
            </a:r>
            <a:r>
              <a:rPr spc="-4" dirty="0">
                <a:solidFill>
                  <a:srgbClr val="5F3A13"/>
                </a:solidFill>
                <a:latin typeface="Tahoma"/>
                <a:cs typeface="Tahoma"/>
              </a:rPr>
              <a:t>same</a:t>
            </a:r>
            <a:r>
              <a:rPr dirty="0">
                <a:solidFill>
                  <a:srgbClr val="5F3A13"/>
                </a:solidFill>
                <a:latin typeface="Tahoma"/>
                <a:cs typeface="Tahoma"/>
              </a:rPr>
              <a:t> </a:t>
            </a:r>
            <a:r>
              <a:rPr spc="-4" dirty="0">
                <a:solidFill>
                  <a:srgbClr val="5F3A13"/>
                </a:solidFill>
                <a:latin typeface="Tahoma"/>
                <a:cs typeface="Tahoma"/>
              </a:rPr>
              <a:t>dimensionality</a:t>
            </a:r>
            <a:r>
              <a:rPr dirty="0">
                <a:solidFill>
                  <a:srgbClr val="5F3A13"/>
                </a:solidFill>
                <a:latin typeface="Tahoma"/>
                <a:cs typeface="Tahoma"/>
              </a:rPr>
              <a:t> </a:t>
            </a:r>
            <a:r>
              <a:rPr spc="-9" dirty="0">
                <a:solidFill>
                  <a:srgbClr val="5F3A13"/>
                </a:solidFill>
                <a:latin typeface="Tahoma"/>
                <a:cs typeface="Tahoma"/>
              </a:rPr>
              <a:t>N</a:t>
            </a:r>
            <a:r>
              <a:rPr spc="-4" dirty="0">
                <a:solidFill>
                  <a:srgbClr val="5F3A13"/>
                </a:solidFill>
                <a:latin typeface="Tahoma"/>
                <a:cs typeface="Tahoma"/>
              </a:rPr>
              <a:t> </a:t>
            </a:r>
            <a:r>
              <a:rPr dirty="0">
                <a:solidFill>
                  <a:srgbClr val="5F3A13"/>
                </a:solidFill>
                <a:latin typeface="Tahoma"/>
                <a:cs typeface="Tahoma"/>
              </a:rPr>
              <a:t>as</a:t>
            </a:r>
            <a:r>
              <a:rPr spc="561" dirty="0">
                <a:solidFill>
                  <a:srgbClr val="5F3A13"/>
                </a:solidFill>
                <a:latin typeface="Tahoma"/>
                <a:cs typeface="Tahoma"/>
              </a:rPr>
              <a:t> </a:t>
            </a:r>
            <a:r>
              <a:rPr spc="-9" dirty="0">
                <a:solidFill>
                  <a:srgbClr val="5F3A13"/>
                </a:solidFill>
                <a:latin typeface="Tahoma"/>
                <a:cs typeface="Tahoma"/>
              </a:rPr>
              <a:t>the </a:t>
            </a:r>
            <a:r>
              <a:rPr spc="-4"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space.</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7408" indent="-410291" algn="just">
              <a:lnSpc>
                <a:spcPct val="110000"/>
              </a:lnSpc>
              <a:buClr>
                <a:srgbClr val="5F3A13"/>
              </a:buClr>
              <a:buFont typeface="Wingdings"/>
              <a:buChar char=""/>
              <a:tabLst>
                <a:tab pos="492919" algn="l"/>
              </a:tabLst>
            </a:pPr>
            <a:r>
              <a:rPr dirty="0"/>
              <a:t>	</a:t>
            </a:r>
            <a:r>
              <a:rPr spc="-13" dirty="0">
                <a:solidFill>
                  <a:srgbClr val="5F3A13"/>
                </a:solidFill>
                <a:latin typeface="Tahoma"/>
                <a:cs typeface="Tahoma"/>
              </a:rPr>
              <a:t>Any</a:t>
            </a:r>
            <a:r>
              <a:rPr spc="538" dirty="0">
                <a:solidFill>
                  <a:srgbClr val="5F3A13"/>
                </a:solidFill>
                <a:latin typeface="Tahoma"/>
                <a:cs typeface="Tahoma"/>
              </a:rPr>
              <a:t> </a:t>
            </a:r>
            <a:r>
              <a:rPr spc="-4" dirty="0">
                <a:solidFill>
                  <a:srgbClr val="5F3A13"/>
                </a:solidFill>
                <a:latin typeface="Tahoma"/>
                <a:cs typeface="Tahoma"/>
              </a:rPr>
              <a:t>given</a:t>
            </a:r>
            <a:r>
              <a:rPr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pattern</a:t>
            </a:r>
            <a:r>
              <a:rPr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compared to </a:t>
            </a:r>
            <a:r>
              <a:rPr spc="-9" dirty="0">
                <a:solidFill>
                  <a:srgbClr val="5F3A13"/>
                </a:solidFill>
                <a:latin typeface="Tahoma"/>
                <a:cs typeface="Tahoma"/>
              </a:rPr>
              <a:t>the </a:t>
            </a:r>
            <a:r>
              <a:rPr spc="-4" dirty="0">
                <a:solidFill>
                  <a:srgbClr val="5F3A13"/>
                </a:solidFill>
                <a:latin typeface="Tahoma"/>
                <a:cs typeface="Tahoma"/>
              </a:rPr>
              <a:t>weight </a:t>
            </a:r>
            <a:r>
              <a:rPr spc="-13" dirty="0">
                <a:solidFill>
                  <a:srgbClr val="5F3A13"/>
                </a:solidFill>
                <a:latin typeface="Tahoma"/>
                <a:cs typeface="Tahoma"/>
              </a:rPr>
              <a:t>vector </a:t>
            </a:r>
            <a:r>
              <a:rPr spc="4" dirty="0">
                <a:solidFill>
                  <a:srgbClr val="5F3A13"/>
                </a:solidFill>
                <a:latin typeface="Tahoma"/>
                <a:cs typeface="Tahoma"/>
              </a:rPr>
              <a:t>of </a:t>
            </a:r>
            <a:r>
              <a:rPr spc="9" dirty="0">
                <a:solidFill>
                  <a:srgbClr val="5F3A13"/>
                </a:solidFill>
                <a:latin typeface="Tahoma"/>
                <a:cs typeface="Tahoma"/>
              </a:rPr>
              <a:t> </a:t>
            </a:r>
            <a:r>
              <a:rPr spc="-4" dirty="0">
                <a:solidFill>
                  <a:srgbClr val="5F3A13"/>
                </a:solidFill>
                <a:latin typeface="Tahoma"/>
                <a:cs typeface="Tahoma"/>
              </a:rPr>
              <a:t>each</a:t>
            </a:r>
            <a:r>
              <a:rPr dirty="0">
                <a:solidFill>
                  <a:srgbClr val="5F3A13"/>
                </a:solidFill>
                <a:latin typeface="Tahoma"/>
                <a:cs typeface="Tahoma"/>
              </a:rPr>
              <a:t> </a:t>
            </a:r>
            <a:r>
              <a:rPr spc="-9" dirty="0">
                <a:solidFill>
                  <a:srgbClr val="5F3A13"/>
                </a:solidFill>
                <a:latin typeface="Tahoma"/>
                <a:cs typeface="Tahoma"/>
              </a:rPr>
              <a:t>neuron</a:t>
            </a:r>
            <a:r>
              <a:rPr spc="-4" dirty="0">
                <a:solidFill>
                  <a:srgbClr val="5F3A13"/>
                </a:solidFill>
                <a:latin typeface="Tahoma"/>
                <a:cs typeface="Tahoma"/>
              </a:rPr>
              <a:t> and</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closest </a:t>
            </a:r>
            <a:r>
              <a:rPr spc="-547" dirty="0">
                <a:solidFill>
                  <a:srgbClr val="5F3A13"/>
                </a:solidFill>
                <a:latin typeface="Tahoma"/>
                <a:cs typeface="Tahoma"/>
              </a:rPr>
              <a:t> </a:t>
            </a:r>
            <a:r>
              <a:rPr spc="-9" dirty="0">
                <a:solidFill>
                  <a:srgbClr val="5F3A13"/>
                </a:solidFill>
                <a:latin typeface="Tahoma"/>
                <a:cs typeface="Tahoma"/>
              </a:rPr>
              <a:t>neuron</a:t>
            </a:r>
            <a:r>
              <a:rPr spc="-13" dirty="0">
                <a:solidFill>
                  <a:srgbClr val="5F3A13"/>
                </a:solidFill>
                <a:latin typeface="Tahoma"/>
                <a:cs typeface="Tahoma"/>
              </a:rPr>
              <a:t> </a:t>
            </a:r>
            <a:r>
              <a:rPr spc="-4" dirty="0">
                <a:solidFill>
                  <a:srgbClr val="5F3A13"/>
                </a:solidFill>
                <a:latin typeface="Tahoma"/>
                <a:cs typeface="Tahoma"/>
              </a:rPr>
              <a:t>is</a:t>
            </a:r>
            <a:r>
              <a:rPr spc="-9" dirty="0">
                <a:solidFill>
                  <a:srgbClr val="5F3A13"/>
                </a:solidFill>
                <a:latin typeface="Tahoma"/>
                <a:cs typeface="Tahoma"/>
              </a:rPr>
              <a:t> </a:t>
            </a:r>
            <a:r>
              <a:rPr spc="-4" dirty="0">
                <a:solidFill>
                  <a:srgbClr val="5F3A13"/>
                </a:solidFill>
                <a:latin typeface="Tahoma"/>
                <a:cs typeface="Tahoma"/>
              </a:rPr>
              <a:t>declared </a:t>
            </a:r>
            <a:r>
              <a:rPr spc="-9" dirty="0">
                <a:solidFill>
                  <a:srgbClr val="5F3A13"/>
                </a:solidFill>
                <a:latin typeface="Tahoma"/>
                <a:cs typeface="Tahoma"/>
              </a:rPr>
              <a:t>the</a:t>
            </a:r>
            <a:r>
              <a:rPr spc="4" dirty="0">
                <a:solidFill>
                  <a:srgbClr val="5F3A13"/>
                </a:solidFill>
                <a:latin typeface="Tahoma"/>
                <a:cs typeface="Tahoma"/>
              </a:rPr>
              <a:t> </a:t>
            </a:r>
            <a:r>
              <a:rPr spc="-40" dirty="0">
                <a:solidFill>
                  <a:srgbClr val="5F3A13"/>
                </a:solidFill>
                <a:latin typeface="Tahoma"/>
                <a:cs typeface="Tahoma"/>
              </a:rPr>
              <a:t>winner.</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6268" indent="-410291" algn="just">
              <a:lnSpc>
                <a:spcPct val="110000"/>
              </a:lnSpc>
              <a:buClr>
                <a:srgbClr val="5F3A13"/>
              </a:buClr>
              <a:buFont typeface="Wingdings"/>
              <a:buChar char=""/>
              <a:tabLst>
                <a:tab pos="492919" algn="l"/>
              </a:tabLst>
            </a:pPr>
            <a:r>
              <a:rPr dirty="0"/>
              <a:t>	</a:t>
            </a:r>
            <a:r>
              <a:rPr spc="-13" dirty="0">
                <a:solidFill>
                  <a:srgbClr val="5F3A13"/>
                </a:solidFill>
                <a:latin typeface="Tahoma"/>
                <a:cs typeface="Tahoma"/>
              </a:rPr>
              <a:t>The </a:t>
            </a:r>
            <a:r>
              <a:rPr spc="-4" dirty="0">
                <a:solidFill>
                  <a:srgbClr val="5F3A13"/>
                </a:solidFill>
                <a:latin typeface="Tahoma"/>
                <a:cs typeface="Tahoma"/>
              </a:rPr>
              <a:t>Euclidean norm is commonly </a:t>
            </a:r>
            <a:r>
              <a:rPr dirty="0">
                <a:solidFill>
                  <a:srgbClr val="5F3A13"/>
                </a:solidFill>
                <a:latin typeface="Tahoma"/>
                <a:cs typeface="Tahoma"/>
              </a:rPr>
              <a:t> </a:t>
            </a:r>
            <a:r>
              <a:rPr spc="-9" dirty="0">
                <a:solidFill>
                  <a:srgbClr val="5F3A13"/>
                </a:solidFill>
                <a:latin typeface="Tahoma"/>
                <a:cs typeface="Tahoma"/>
              </a:rPr>
              <a:t>used</a:t>
            </a:r>
            <a:r>
              <a:rPr spc="-27" dirty="0">
                <a:solidFill>
                  <a:srgbClr val="5F3A13"/>
                </a:solidFill>
                <a:latin typeface="Tahoma"/>
                <a:cs typeface="Tahoma"/>
              </a:rPr>
              <a:t> </a:t>
            </a:r>
            <a:r>
              <a:rPr spc="-4" dirty="0">
                <a:solidFill>
                  <a:srgbClr val="5F3A13"/>
                </a:solidFill>
                <a:latin typeface="Tahoma"/>
                <a:cs typeface="Tahoma"/>
              </a:rPr>
              <a:t>to</a:t>
            </a:r>
            <a:r>
              <a:rPr spc="-9" dirty="0">
                <a:solidFill>
                  <a:srgbClr val="5F3A13"/>
                </a:solidFill>
                <a:latin typeface="Tahoma"/>
                <a:cs typeface="Tahoma"/>
              </a:rPr>
              <a:t> </a:t>
            </a:r>
            <a:r>
              <a:rPr spc="-4" dirty="0">
                <a:solidFill>
                  <a:srgbClr val="5F3A13"/>
                </a:solidFill>
                <a:latin typeface="Tahoma"/>
                <a:cs typeface="Tahoma"/>
              </a:rPr>
              <a:t>measure</a:t>
            </a:r>
            <a:r>
              <a:rPr dirty="0">
                <a:solidFill>
                  <a:srgbClr val="5F3A13"/>
                </a:solidFill>
                <a:latin typeface="Tahoma"/>
                <a:cs typeface="Tahoma"/>
              </a:rPr>
              <a:t> </a:t>
            </a:r>
            <a:r>
              <a:rPr spc="-4" dirty="0">
                <a:solidFill>
                  <a:srgbClr val="5F3A13"/>
                </a:solidFill>
                <a:latin typeface="Tahoma"/>
                <a:cs typeface="Tahoma"/>
              </a:rPr>
              <a:t>distance.</a:t>
            </a:r>
            <a:endParaRPr>
              <a:latin typeface="Tahoma"/>
              <a:cs typeface="Tahoma"/>
            </a:endParaRPr>
          </a:p>
        </p:txBody>
      </p:sp>
      <p:pic>
        <p:nvPicPr>
          <p:cNvPr id="5" name="object 5"/>
          <p:cNvPicPr/>
          <p:nvPr/>
        </p:nvPicPr>
        <p:blipFill>
          <a:blip r:embed="rId2" cstate="print"/>
          <a:stretch>
            <a:fillRect/>
          </a:stretch>
        </p:blipFill>
        <p:spPr>
          <a:xfrm>
            <a:off x="4987636" y="1613647"/>
            <a:ext cx="3532909" cy="3211157"/>
          </a:xfrm>
          <a:prstGeom prst="rect">
            <a:avLst/>
          </a:prstGeom>
        </p:spPr>
      </p:pic>
    </p:spTree>
    <p:extLst>
      <p:ext uri="{BB962C8B-B14F-4D97-AF65-F5344CB8AC3E}">
        <p14:creationId xmlns:p14="http://schemas.microsoft.com/office/powerpoint/2010/main" val="1439644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4058805" cy="933687"/>
          </a:xfrm>
          <a:prstGeom prst="rect">
            <a:avLst/>
          </a:prstGeom>
        </p:spPr>
        <p:txBody>
          <a:bodyPr vert="horz" wrap="square" lIns="0" tIns="10257" rIns="0" bIns="0" rtlCol="0">
            <a:spAutoFit/>
          </a:bodyPr>
          <a:lstStyle/>
          <a:p>
            <a:pPr marL="11397">
              <a:spcBef>
                <a:spcPts val="81"/>
              </a:spcBef>
            </a:pPr>
            <a:r>
              <a:rPr spc="-13" dirty="0"/>
              <a:t>CO-OPERATION</a:t>
            </a:r>
            <a:r>
              <a:rPr spc="54" dirty="0"/>
              <a:t> </a:t>
            </a:r>
            <a:r>
              <a:rPr spc="-9" dirty="0"/>
              <a:t>OF</a:t>
            </a:r>
            <a:r>
              <a:rPr dirty="0"/>
              <a:t> </a:t>
            </a:r>
            <a:r>
              <a:rPr spc="-13" dirty="0"/>
              <a:t>KSOFM</a:t>
            </a:r>
          </a:p>
        </p:txBody>
      </p:sp>
      <p:sp>
        <p:nvSpPr>
          <p:cNvPr id="4" name="object 4"/>
          <p:cNvSpPr txBox="1">
            <a:spLocks noGrp="1"/>
          </p:cNvSpPr>
          <p:nvPr>
            <p:ph sz="quarter" idx="1"/>
          </p:nvPr>
        </p:nvSpPr>
        <p:spPr>
          <a:xfrm>
            <a:off x="457200" y="1600200"/>
            <a:ext cx="7467600" cy="5188310"/>
          </a:xfrm>
          <a:prstGeom prst="rect">
            <a:avLst/>
          </a:prstGeom>
        </p:spPr>
        <p:txBody>
          <a:bodyPr vert="horz" wrap="square" lIns="0" tIns="11397" rIns="0" bIns="0" rtlCol="0">
            <a:spAutoFit/>
          </a:bodyPr>
          <a:lstStyle/>
          <a:p>
            <a:pPr marL="421688" marR="6838" indent="-410291">
              <a:lnSpc>
                <a:spcPct val="110000"/>
              </a:lnSpc>
              <a:spcBef>
                <a:spcPts val="90"/>
              </a:spcBef>
              <a:buFont typeface="Wingdings"/>
              <a:buChar char=""/>
              <a:tabLst>
                <a:tab pos="421118" algn="l"/>
                <a:tab pos="421688" algn="l"/>
              </a:tabLst>
            </a:pPr>
            <a:r>
              <a:rPr spc="-13" dirty="0"/>
              <a:t>The</a:t>
            </a:r>
            <a:r>
              <a:rPr spc="305" dirty="0"/>
              <a:t> </a:t>
            </a:r>
            <a:r>
              <a:rPr spc="-4" dirty="0"/>
              <a:t>activation</a:t>
            </a:r>
            <a:r>
              <a:rPr spc="296" dirty="0"/>
              <a:t> </a:t>
            </a:r>
            <a:r>
              <a:rPr spc="4" dirty="0"/>
              <a:t>of</a:t>
            </a:r>
            <a:r>
              <a:rPr spc="287" dirty="0"/>
              <a:t> </a:t>
            </a:r>
            <a:r>
              <a:rPr dirty="0"/>
              <a:t>the</a:t>
            </a:r>
            <a:r>
              <a:rPr spc="310" dirty="0"/>
              <a:t> </a:t>
            </a:r>
            <a:r>
              <a:rPr spc="-4" dirty="0"/>
              <a:t>winning</a:t>
            </a:r>
            <a:r>
              <a:rPr spc="305" dirty="0"/>
              <a:t> </a:t>
            </a:r>
            <a:r>
              <a:rPr spc="-4" dirty="0"/>
              <a:t>neuron</a:t>
            </a:r>
            <a:r>
              <a:rPr spc="292" dirty="0"/>
              <a:t> </a:t>
            </a:r>
            <a:r>
              <a:rPr spc="-4" dirty="0"/>
              <a:t>is</a:t>
            </a:r>
            <a:r>
              <a:rPr spc="323" dirty="0"/>
              <a:t> </a:t>
            </a:r>
            <a:r>
              <a:rPr spc="-4" dirty="0"/>
              <a:t>spread</a:t>
            </a:r>
            <a:r>
              <a:rPr spc="301" dirty="0"/>
              <a:t> </a:t>
            </a:r>
            <a:r>
              <a:rPr spc="-4" dirty="0"/>
              <a:t>to</a:t>
            </a:r>
            <a:r>
              <a:rPr spc="301" dirty="0"/>
              <a:t> </a:t>
            </a:r>
            <a:r>
              <a:rPr spc="-4" dirty="0"/>
              <a:t>neurons</a:t>
            </a:r>
            <a:r>
              <a:rPr spc="296" dirty="0"/>
              <a:t> </a:t>
            </a:r>
            <a:r>
              <a:rPr spc="4" dirty="0"/>
              <a:t>in</a:t>
            </a:r>
            <a:r>
              <a:rPr spc="296" dirty="0"/>
              <a:t> </a:t>
            </a:r>
            <a:r>
              <a:rPr dirty="0"/>
              <a:t>its </a:t>
            </a:r>
            <a:r>
              <a:rPr spc="-547" dirty="0"/>
              <a:t> </a:t>
            </a:r>
            <a:r>
              <a:rPr spc="-4" dirty="0"/>
              <a:t>immediate</a:t>
            </a:r>
            <a:r>
              <a:rPr spc="-45" dirty="0"/>
              <a:t> </a:t>
            </a:r>
            <a:r>
              <a:rPr spc="-9" dirty="0"/>
              <a:t>neighborhood.</a:t>
            </a:r>
          </a:p>
          <a:p>
            <a:pPr marL="831980" marR="6838" lvl="1" indent="-410291">
              <a:lnSpc>
                <a:spcPct val="110000"/>
              </a:lnSpc>
              <a:buFont typeface="Arial MT"/>
              <a:buChar char="•"/>
              <a:tabLst>
                <a:tab pos="831410" algn="l"/>
                <a:tab pos="831980" algn="l"/>
              </a:tabLst>
            </a:pPr>
            <a:r>
              <a:rPr sz="1800" spc="-9" dirty="0">
                <a:solidFill>
                  <a:srgbClr val="5F3A13"/>
                </a:solidFill>
                <a:latin typeface="Tahoma"/>
                <a:cs typeface="Tahoma"/>
              </a:rPr>
              <a:t>This</a:t>
            </a:r>
            <a:r>
              <a:rPr sz="1800" spc="188" dirty="0">
                <a:solidFill>
                  <a:srgbClr val="5F3A13"/>
                </a:solidFill>
                <a:latin typeface="Tahoma"/>
                <a:cs typeface="Tahoma"/>
              </a:rPr>
              <a:t> </a:t>
            </a:r>
            <a:r>
              <a:rPr sz="1800" spc="-4" dirty="0">
                <a:solidFill>
                  <a:srgbClr val="5F3A13"/>
                </a:solidFill>
                <a:latin typeface="Tahoma"/>
                <a:cs typeface="Tahoma"/>
              </a:rPr>
              <a:t>allows</a:t>
            </a:r>
            <a:r>
              <a:rPr sz="1800" spc="188" dirty="0">
                <a:solidFill>
                  <a:srgbClr val="5F3A13"/>
                </a:solidFill>
                <a:latin typeface="Tahoma"/>
                <a:cs typeface="Tahoma"/>
              </a:rPr>
              <a:t> </a:t>
            </a:r>
            <a:r>
              <a:rPr sz="1800" dirty="0">
                <a:solidFill>
                  <a:srgbClr val="5F3A13"/>
                </a:solidFill>
                <a:latin typeface="Tahoma"/>
                <a:cs typeface="Tahoma"/>
              </a:rPr>
              <a:t>topologically</a:t>
            </a:r>
            <a:r>
              <a:rPr sz="1800" spc="183" dirty="0">
                <a:solidFill>
                  <a:srgbClr val="5F3A13"/>
                </a:solidFill>
                <a:latin typeface="Tahoma"/>
                <a:cs typeface="Tahoma"/>
              </a:rPr>
              <a:t> </a:t>
            </a:r>
            <a:r>
              <a:rPr sz="1800" spc="-4" dirty="0">
                <a:solidFill>
                  <a:srgbClr val="5F3A13"/>
                </a:solidFill>
                <a:latin typeface="Tahoma"/>
                <a:cs typeface="Tahoma"/>
              </a:rPr>
              <a:t>close</a:t>
            </a:r>
            <a:r>
              <a:rPr sz="1800" spc="197" dirty="0">
                <a:solidFill>
                  <a:srgbClr val="5F3A13"/>
                </a:solidFill>
                <a:latin typeface="Tahoma"/>
                <a:cs typeface="Tahoma"/>
              </a:rPr>
              <a:t> </a:t>
            </a:r>
            <a:r>
              <a:rPr sz="1800" spc="-9" dirty="0">
                <a:solidFill>
                  <a:srgbClr val="5F3A13"/>
                </a:solidFill>
                <a:latin typeface="Tahoma"/>
                <a:cs typeface="Tahoma"/>
              </a:rPr>
              <a:t>neurons</a:t>
            </a:r>
            <a:r>
              <a:rPr sz="1800" spc="188" dirty="0">
                <a:solidFill>
                  <a:srgbClr val="5F3A13"/>
                </a:solidFill>
                <a:latin typeface="Tahoma"/>
                <a:cs typeface="Tahoma"/>
              </a:rPr>
              <a:t> </a:t>
            </a:r>
            <a:r>
              <a:rPr sz="1800" spc="-4" dirty="0">
                <a:solidFill>
                  <a:srgbClr val="5F3A13"/>
                </a:solidFill>
                <a:latin typeface="Tahoma"/>
                <a:cs typeface="Tahoma"/>
              </a:rPr>
              <a:t>to</a:t>
            </a:r>
            <a:r>
              <a:rPr sz="1800" spc="193" dirty="0">
                <a:solidFill>
                  <a:srgbClr val="5F3A13"/>
                </a:solidFill>
                <a:latin typeface="Tahoma"/>
                <a:cs typeface="Tahoma"/>
              </a:rPr>
              <a:t> </a:t>
            </a:r>
            <a:r>
              <a:rPr sz="1800" spc="-9" dirty="0">
                <a:solidFill>
                  <a:srgbClr val="5F3A13"/>
                </a:solidFill>
                <a:latin typeface="Tahoma"/>
                <a:cs typeface="Tahoma"/>
              </a:rPr>
              <a:t>become</a:t>
            </a:r>
            <a:r>
              <a:rPr sz="1800" spc="197" dirty="0">
                <a:solidFill>
                  <a:srgbClr val="5F3A13"/>
                </a:solidFill>
                <a:latin typeface="Tahoma"/>
                <a:cs typeface="Tahoma"/>
              </a:rPr>
              <a:t> </a:t>
            </a:r>
            <a:r>
              <a:rPr sz="1800" spc="-9" dirty="0">
                <a:solidFill>
                  <a:srgbClr val="5F3A13"/>
                </a:solidFill>
                <a:latin typeface="Tahoma"/>
                <a:cs typeface="Tahoma"/>
              </a:rPr>
              <a:t>sensitive</a:t>
            </a:r>
            <a:r>
              <a:rPr sz="1800" spc="197" dirty="0">
                <a:solidFill>
                  <a:srgbClr val="5F3A13"/>
                </a:solidFill>
                <a:latin typeface="Tahoma"/>
                <a:cs typeface="Tahoma"/>
              </a:rPr>
              <a:t> </a:t>
            </a:r>
            <a:r>
              <a:rPr sz="1800" spc="4" dirty="0">
                <a:solidFill>
                  <a:srgbClr val="5F3A13"/>
                </a:solidFill>
                <a:latin typeface="Tahoma"/>
                <a:cs typeface="Tahoma"/>
              </a:rPr>
              <a:t>to </a:t>
            </a:r>
            <a:r>
              <a:rPr sz="1800" spc="-547" dirty="0">
                <a:solidFill>
                  <a:srgbClr val="5F3A13"/>
                </a:solidFill>
                <a:latin typeface="Tahoma"/>
                <a:cs typeface="Tahoma"/>
              </a:rPr>
              <a:t> </a:t>
            </a:r>
            <a:r>
              <a:rPr sz="1800" spc="-4" dirty="0">
                <a:solidFill>
                  <a:srgbClr val="5F3A13"/>
                </a:solidFill>
                <a:latin typeface="Tahoma"/>
                <a:cs typeface="Tahoma"/>
              </a:rPr>
              <a:t>similar </a:t>
            </a:r>
            <a:r>
              <a:rPr sz="1800" spc="-9" dirty="0">
                <a:solidFill>
                  <a:srgbClr val="5F3A13"/>
                </a:solidFill>
                <a:latin typeface="Tahoma"/>
                <a:cs typeface="Tahoma"/>
              </a:rPr>
              <a:t>patterns.</a:t>
            </a:r>
            <a:endParaRPr sz="1800" dirty="0">
              <a:latin typeface="Tahoma"/>
              <a:cs typeface="Tahoma"/>
            </a:endParaRPr>
          </a:p>
          <a:p>
            <a:pPr marL="489500" indent="-478673">
              <a:buFont typeface="Wingdings"/>
              <a:buChar char=""/>
              <a:tabLst>
                <a:tab pos="489500" algn="l"/>
                <a:tab pos="490070" algn="l"/>
              </a:tabLst>
            </a:pPr>
            <a:r>
              <a:rPr spc="-13" dirty="0" smtClean="0"/>
              <a:t>The</a:t>
            </a:r>
            <a:r>
              <a:rPr spc="27" dirty="0" smtClean="0"/>
              <a:t> </a:t>
            </a:r>
            <a:r>
              <a:rPr spc="-9" dirty="0"/>
              <a:t>winner’s</a:t>
            </a:r>
            <a:r>
              <a:rPr spc="22" dirty="0"/>
              <a:t> </a:t>
            </a:r>
            <a:r>
              <a:rPr spc="-9" dirty="0"/>
              <a:t>neighborhood</a:t>
            </a:r>
            <a:r>
              <a:rPr spc="27" dirty="0"/>
              <a:t> </a:t>
            </a:r>
            <a:r>
              <a:rPr spc="-4" dirty="0"/>
              <a:t>is</a:t>
            </a:r>
            <a:r>
              <a:rPr spc="22" dirty="0"/>
              <a:t> </a:t>
            </a:r>
            <a:r>
              <a:rPr spc="-4" dirty="0"/>
              <a:t>determined</a:t>
            </a:r>
            <a:r>
              <a:rPr spc="-18" dirty="0"/>
              <a:t> </a:t>
            </a:r>
            <a:r>
              <a:rPr spc="-9" dirty="0"/>
              <a:t>on</a:t>
            </a:r>
            <a:r>
              <a:rPr spc="18" dirty="0"/>
              <a:t> </a:t>
            </a:r>
            <a:r>
              <a:rPr spc="-9" dirty="0"/>
              <a:t>the</a:t>
            </a:r>
            <a:r>
              <a:rPr spc="9" dirty="0"/>
              <a:t> </a:t>
            </a:r>
            <a:r>
              <a:rPr spc="-9" dirty="0"/>
              <a:t>lattice</a:t>
            </a:r>
            <a:r>
              <a:rPr spc="49" dirty="0"/>
              <a:t> </a:t>
            </a:r>
            <a:r>
              <a:rPr spc="-27" dirty="0"/>
              <a:t>topology.</a:t>
            </a:r>
          </a:p>
          <a:p>
            <a:pPr marL="831980" marR="4559" lvl="1" indent="-410291">
              <a:lnSpc>
                <a:spcPct val="110000"/>
              </a:lnSpc>
              <a:buFont typeface="Arial MT"/>
              <a:buChar char="•"/>
              <a:tabLst>
                <a:tab pos="831410" algn="l"/>
                <a:tab pos="832549" algn="l"/>
                <a:tab pos="2530130" algn="l"/>
                <a:tab pos="3514828" algn="l"/>
                <a:tab pos="4669343" algn="l"/>
                <a:tab pos="5415845" algn="l"/>
                <a:tab pos="6301960" algn="l"/>
              </a:tabLst>
            </a:pPr>
            <a:r>
              <a:rPr sz="1800" spc="-4" dirty="0">
                <a:solidFill>
                  <a:srgbClr val="5F3A13"/>
                </a:solidFill>
                <a:latin typeface="Tahoma"/>
                <a:cs typeface="Tahoma"/>
              </a:rPr>
              <a:t>Distance</a:t>
            </a:r>
            <a:r>
              <a:rPr sz="1800" spc="337" dirty="0">
                <a:solidFill>
                  <a:srgbClr val="5F3A13"/>
                </a:solidFill>
                <a:latin typeface="Tahoma"/>
                <a:cs typeface="Tahoma"/>
              </a:rPr>
              <a:t> </a:t>
            </a:r>
            <a:r>
              <a:rPr sz="1800" spc="4" dirty="0">
                <a:solidFill>
                  <a:srgbClr val="5F3A13"/>
                </a:solidFill>
                <a:latin typeface="Tahoma"/>
                <a:cs typeface="Tahoma"/>
              </a:rPr>
              <a:t>in</a:t>
            </a:r>
            <a:r>
              <a:rPr sz="1800" spc="323" dirty="0">
                <a:solidFill>
                  <a:srgbClr val="5F3A13"/>
                </a:solidFill>
                <a:latin typeface="Tahoma"/>
                <a:cs typeface="Tahoma"/>
              </a:rPr>
              <a:t> </a:t>
            </a:r>
            <a:r>
              <a:rPr sz="1800" spc="-9" dirty="0">
                <a:solidFill>
                  <a:srgbClr val="5F3A13"/>
                </a:solidFill>
                <a:latin typeface="Tahoma"/>
                <a:cs typeface="Tahoma"/>
              </a:rPr>
              <a:t>the	</a:t>
            </a:r>
            <a:r>
              <a:rPr sz="1800" spc="-4" dirty="0">
                <a:solidFill>
                  <a:srgbClr val="5F3A13"/>
                </a:solidFill>
                <a:latin typeface="Tahoma"/>
                <a:cs typeface="Tahoma"/>
              </a:rPr>
              <a:t>lattice</a:t>
            </a:r>
            <a:r>
              <a:rPr sz="1800" spc="341" dirty="0">
                <a:solidFill>
                  <a:srgbClr val="5F3A13"/>
                </a:solidFill>
                <a:latin typeface="Tahoma"/>
                <a:cs typeface="Tahoma"/>
              </a:rPr>
              <a:t> </a:t>
            </a:r>
            <a:r>
              <a:rPr sz="1800" spc="-4" dirty="0">
                <a:solidFill>
                  <a:srgbClr val="5F3A13"/>
                </a:solidFill>
                <a:latin typeface="Tahoma"/>
                <a:cs typeface="Tahoma"/>
              </a:rPr>
              <a:t>is	a</a:t>
            </a:r>
            <a:r>
              <a:rPr sz="1800" spc="341" dirty="0">
                <a:solidFill>
                  <a:srgbClr val="5F3A13"/>
                </a:solidFill>
                <a:latin typeface="Tahoma"/>
                <a:cs typeface="Tahoma"/>
              </a:rPr>
              <a:t> </a:t>
            </a:r>
            <a:r>
              <a:rPr sz="1800" spc="-9" dirty="0">
                <a:solidFill>
                  <a:srgbClr val="5F3A13"/>
                </a:solidFill>
                <a:latin typeface="Tahoma"/>
                <a:cs typeface="Tahoma"/>
              </a:rPr>
              <a:t>function	of</a:t>
            </a:r>
            <a:r>
              <a:rPr sz="1800" spc="337" dirty="0">
                <a:solidFill>
                  <a:srgbClr val="5F3A13"/>
                </a:solidFill>
                <a:latin typeface="Tahoma"/>
                <a:cs typeface="Tahoma"/>
              </a:rPr>
              <a:t> </a:t>
            </a:r>
            <a:r>
              <a:rPr sz="1800" spc="-9" dirty="0">
                <a:solidFill>
                  <a:srgbClr val="5F3A13"/>
                </a:solidFill>
                <a:latin typeface="Tahoma"/>
                <a:cs typeface="Tahoma"/>
              </a:rPr>
              <a:t>the	number	of</a:t>
            </a:r>
            <a:r>
              <a:rPr sz="1800" spc="265" dirty="0">
                <a:solidFill>
                  <a:srgbClr val="5F3A13"/>
                </a:solidFill>
                <a:latin typeface="Tahoma"/>
                <a:cs typeface="Tahoma"/>
              </a:rPr>
              <a:t> </a:t>
            </a:r>
            <a:r>
              <a:rPr sz="1800" spc="-4" dirty="0">
                <a:solidFill>
                  <a:srgbClr val="5F3A13"/>
                </a:solidFill>
                <a:latin typeface="Tahoma"/>
                <a:cs typeface="Tahoma"/>
              </a:rPr>
              <a:t>lateral </a:t>
            </a:r>
            <a:r>
              <a:rPr sz="1800" spc="-547" dirty="0">
                <a:solidFill>
                  <a:srgbClr val="5F3A13"/>
                </a:solidFill>
                <a:latin typeface="Tahoma"/>
                <a:cs typeface="Tahoma"/>
              </a:rPr>
              <a:t> </a:t>
            </a:r>
            <a:r>
              <a:rPr sz="1800" spc="-9" dirty="0">
                <a:solidFill>
                  <a:srgbClr val="5F3A13"/>
                </a:solidFill>
                <a:latin typeface="Tahoma"/>
                <a:cs typeface="Tahoma"/>
              </a:rPr>
              <a:t>connections</a:t>
            </a:r>
            <a:r>
              <a:rPr sz="1800" spc="36" dirty="0">
                <a:solidFill>
                  <a:srgbClr val="5F3A13"/>
                </a:solidFill>
                <a:latin typeface="Tahoma"/>
                <a:cs typeface="Tahoma"/>
              </a:rPr>
              <a:t> </a:t>
            </a:r>
            <a:r>
              <a:rPr sz="1800" spc="-4" dirty="0">
                <a:solidFill>
                  <a:srgbClr val="5F3A13"/>
                </a:solidFill>
                <a:latin typeface="Tahoma"/>
                <a:cs typeface="Tahoma"/>
              </a:rPr>
              <a:t>to </a:t>
            </a:r>
            <a:r>
              <a:rPr sz="1800" spc="-9" dirty="0">
                <a:solidFill>
                  <a:srgbClr val="5F3A13"/>
                </a:solidFill>
                <a:latin typeface="Tahoma"/>
                <a:cs typeface="Tahoma"/>
              </a:rPr>
              <a:t>the</a:t>
            </a:r>
            <a:r>
              <a:rPr sz="1800" spc="22" dirty="0">
                <a:solidFill>
                  <a:srgbClr val="5F3A13"/>
                </a:solidFill>
                <a:latin typeface="Tahoma"/>
                <a:cs typeface="Tahoma"/>
              </a:rPr>
              <a:t> </a:t>
            </a:r>
            <a:r>
              <a:rPr sz="1800" spc="-40" dirty="0">
                <a:solidFill>
                  <a:srgbClr val="5F3A13"/>
                </a:solidFill>
                <a:latin typeface="Tahoma"/>
                <a:cs typeface="Tahoma"/>
              </a:rPr>
              <a:t>winner.</a:t>
            </a:r>
            <a:endParaRPr sz="1800" dirty="0">
              <a:latin typeface="Tahoma"/>
              <a:cs typeface="Tahoma"/>
            </a:endParaRPr>
          </a:p>
          <a:p>
            <a:pPr marL="421688" marR="6838" indent="-410291">
              <a:lnSpc>
                <a:spcPct val="110000"/>
              </a:lnSpc>
              <a:buClr>
                <a:srgbClr val="5F3A13"/>
              </a:buClr>
              <a:buFont typeface="Wingdings"/>
              <a:buChar char=""/>
              <a:tabLst>
                <a:tab pos="492350" algn="l"/>
                <a:tab pos="492919" algn="l"/>
                <a:tab pos="987548" algn="l"/>
                <a:tab pos="1479898" algn="l"/>
                <a:tab pos="1794454" algn="l"/>
                <a:tab pos="2237227" algn="l"/>
                <a:tab pos="3742198" algn="l"/>
                <a:tab pos="4012877" algn="l"/>
                <a:tab pos="4834029" algn="l"/>
                <a:tab pos="5520697" algn="l"/>
                <a:tab pos="5969168" algn="l"/>
                <a:tab pos="6792030" algn="l"/>
              </a:tabLst>
            </a:pPr>
            <a:r>
              <a:rPr dirty="0">
                <a:solidFill>
                  <a:srgbClr val="000000"/>
                </a:solidFill>
              </a:rPr>
              <a:t>	</a:t>
            </a:r>
            <a:r>
              <a:rPr spc="-18" dirty="0"/>
              <a:t>T</a:t>
            </a:r>
            <a:r>
              <a:rPr spc="-13" dirty="0"/>
              <a:t>h</a:t>
            </a:r>
            <a:r>
              <a:rPr spc="-4" dirty="0"/>
              <a:t>e</a:t>
            </a:r>
            <a:r>
              <a:rPr dirty="0"/>
              <a:t>	</a:t>
            </a:r>
            <a:r>
              <a:rPr spc="-9" dirty="0"/>
              <a:t>s</a:t>
            </a:r>
            <a:r>
              <a:rPr spc="-4" dirty="0"/>
              <a:t>ize</a:t>
            </a:r>
            <a:r>
              <a:rPr dirty="0"/>
              <a:t>	</a:t>
            </a:r>
            <a:r>
              <a:rPr spc="13" dirty="0"/>
              <a:t>o</a:t>
            </a:r>
            <a:r>
              <a:rPr spc="-4" dirty="0"/>
              <a:t>f</a:t>
            </a:r>
            <a:r>
              <a:rPr dirty="0"/>
              <a:t>	</a:t>
            </a:r>
            <a:r>
              <a:rPr spc="18" dirty="0"/>
              <a:t>t</a:t>
            </a:r>
            <a:r>
              <a:rPr spc="-13" dirty="0"/>
              <a:t>h</a:t>
            </a:r>
            <a:r>
              <a:rPr spc="-4" dirty="0"/>
              <a:t>e</a:t>
            </a:r>
            <a:r>
              <a:rPr dirty="0"/>
              <a:t>	</a:t>
            </a:r>
            <a:r>
              <a:rPr spc="-13" dirty="0"/>
              <a:t>n</a:t>
            </a:r>
            <a:r>
              <a:rPr dirty="0"/>
              <a:t>e</a:t>
            </a:r>
            <a:r>
              <a:rPr spc="-4" dirty="0"/>
              <a:t>i</a:t>
            </a:r>
            <a:r>
              <a:rPr spc="18" dirty="0"/>
              <a:t>g</a:t>
            </a:r>
            <a:r>
              <a:rPr spc="-13" dirty="0"/>
              <a:t>h</a:t>
            </a:r>
            <a:r>
              <a:rPr spc="-4" dirty="0"/>
              <a:t>b</a:t>
            </a:r>
            <a:r>
              <a:rPr spc="-9" dirty="0"/>
              <a:t>o</a:t>
            </a:r>
            <a:r>
              <a:rPr spc="18" dirty="0"/>
              <a:t>r</a:t>
            </a:r>
            <a:r>
              <a:rPr spc="-13" dirty="0"/>
              <a:t>h</a:t>
            </a:r>
            <a:r>
              <a:rPr spc="-9" dirty="0"/>
              <a:t>oo</a:t>
            </a:r>
            <a:r>
              <a:rPr spc="-4" dirty="0"/>
              <a:t>d</a:t>
            </a:r>
            <a:r>
              <a:rPr dirty="0"/>
              <a:t>	</a:t>
            </a:r>
            <a:r>
              <a:rPr spc="-4" dirty="0"/>
              <a:t>is</a:t>
            </a:r>
            <a:r>
              <a:rPr dirty="0"/>
              <a:t>	</a:t>
            </a:r>
            <a:r>
              <a:rPr spc="18" dirty="0"/>
              <a:t>i</a:t>
            </a:r>
            <a:r>
              <a:rPr spc="-13" dirty="0"/>
              <a:t>n</a:t>
            </a:r>
            <a:r>
              <a:rPr spc="-4" dirty="0"/>
              <a:t>iti</a:t>
            </a:r>
            <a:r>
              <a:rPr spc="22" dirty="0"/>
              <a:t>a</a:t>
            </a:r>
            <a:r>
              <a:rPr spc="-4" dirty="0"/>
              <a:t>l</a:t>
            </a:r>
            <a:r>
              <a:rPr spc="18" dirty="0"/>
              <a:t>l</a:t>
            </a:r>
            <a:r>
              <a:rPr spc="-4" dirty="0"/>
              <a:t>y</a:t>
            </a:r>
            <a:r>
              <a:rPr dirty="0"/>
              <a:t>	</a:t>
            </a:r>
            <a:r>
              <a:rPr spc="-4" dirty="0"/>
              <a:t>l</a:t>
            </a:r>
            <a:r>
              <a:rPr spc="4" dirty="0"/>
              <a:t>a</a:t>
            </a:r>
            <a:r>
              <a:rPr spc="-4" dirty="0"/>
              <a:t>rg</a:t>
            </a:r>
            <a:r>
              <a:rPr dirty="0"/>
              <a:t>e</a:t>
            </a:r>
            <a:r>
              <a:rPr spc="-4" dirty="0"/>
              <a:t>,</a:t>
            </a:r>
            <a:r>
              <a:rPr dirty="0"/>
              <a:t>	</a:t>
            </a:r>
            <a:r>
              <a:rPr spc="-4" dirty="0"/>
              <a:t>b</a:t>
            </a:r>
            <a:r>
              <a:rPr spc="-13" dirty="0"/>
              <a:t>u</a:t>
            </a:r>
            <a:r>
              <a:rPr spc="-4" dirty="0"/>
              <a:t>t</a:t>
            </a:r>
            <a:r>
              <a:rPr dirty="0"/>
              <a:t>	</a:t>
            </a:r>
            <a:r>
              <a:rPr spc="-9" dirty="0"/>
              <a:t>s</a:t>
            </a:r>
            <a:r>
              <a:rPr spc="-13" dirty="0"/>
              <a:t>h</a:t>
            </a:r>
            <a:r>
              <a:rPr spc="-4" dirty="0"/>
              <a:t>r</a:t>
            </a:r>
            <a:r>
              <a:rPr spc="18" dirty="0"/>
              <a:t>i</a:t>
            </a:r>
            <a:r>
              <a:rPr spc="-13" dirty="0"/>
              <a:t>nk</a:t>
            </a:r>
            <a:r>
              <a:rPr spc="-4" dirty="0"/>
              <a:t>s</a:t>
            </a:r>
            <a:r>
              <a:rPr dirty="0"/>
              <a:t>	</a:t>
            </a:r>
            <a:r>
              <a:rPr spc="13" dirty="0"/>
              <a:t>o</a:t>
            </a:r>
            <a:r>
              <a:rPr spc="-36" dirty="0"/>
              <a:t>v</a:t>
            </a:r>
            <a:r>
              <a:rPr dirty="0"/>
              <a:t>e</a:t>
            </a:r>
            <a:r>
              <a:rPr spc="-4" dirty="0"/>
              <a:t>r  time.</a:t>
            </a:r>
          </a:p>
          <a:p>
            <a:pPr marL="831980" marR="6838" lvl="1" indent="-410291">
              <a:lnSpc>
                <a:spcPct val="110000"/>
              </a:lnSpc>
              <a:buFont typeface="Arial MT"/>
              <a:buChar char="•"/>
              <a:tabLst>
                <a:tab pos="831410" algn="l"/>
                <a:tab pos="831980" algn="l"/>
              </a:tabLst>
            </a:pPr>
            <a:r>
              <a:rPr sz="1800" spc="-4" dirty="0">
                <a:solidFill>
                  <a:srgbClr val="5F3A13"/>
                </a:solidFill>
                <a:latin typeface="Tahoma"/>
                <a:cs typeface="Tahoma"/>
              </a:rPr>
              <a:t>An</a:t>
            </a:r>
            <a:r>
              <a:rPr sz="1800" spc="76" dirty="0">
                <a:solidFill>
                  <a:srgbClr val="5F3A13"/>
                </a:solidFill>
                <a:latin typeface="Tahoma"/>
                <a:cs typeface="Tahoma"/>
              </a:rPr>
              <a:t> </a:t>
            </a:r>
            <a:r>
              <a:rPr sz="1800" dirty="0">
                <a:solidFill>
                  <a:srgbClr val="5F3A13"/>
                </a:solidFill>
                <a:latin typeface="Tahoma"/>
                <a:cs typeface="Tahoma"/>
              </a:rPr>
              <a:t>initially</a:t>
            </a:r>
            <a:r>
              <a:rPr sz="1800" spc="99" dirty="0">
                <a:solidFill>
                  <a:srgbClr val="5F3A13"/>
                </a:solidFill>
                <a:latin typeface="Tahoma"/>
                <a:cs typeface="Tahoma"/>
              </a:rPr>
              <a:t> </a:t>
            </a:r>
            <a:r>
              <a:rPr sz="1800" spc="-4" dirty="0">
                <a:solidFill>
                  <a:srgbClr val="5F3A13"/>
                </a:solidFill>
                <a:latin typeface="Tahoma"/>
                <a:cs typeface="Tahoma"/>
              </a:rPr>
              <a:t>large</a:t>
            </a:r>
            <a:r>
              <a:rPr sz="1800" spc="94" dirty="0">
                <a:solidFill>
                  <a:srgbClr val="5F3A13"/>
                </a:solidFill>
                <a:latin typeface="Tahoma"/>
                <a:cs typeface="Tahoma"/>
              </a:rPr>
              <a:t> </a:t>
            </a:r>
            <a:r>
              <a:rPr sz="1800" spc="-9" dirty="0">
                <a:solidFill>
                  <a:srgbClr val="5F3A13"/>
                </a:solidFill>
                <a:latin typeface="Tahoma"/>
                <a:cs typeface="Tahoma"/>
              </a:rPr>
              <a:t>neighborhood</a:t>
            </a:r>
            <a:r>
              <a:rPr sz="1800" spc="85" dirty="0">
                <a:solidFill>
                  <a:srgbClr val="5F3A13"/>
                </a:solidFill>
                <a:latin typeface="Tahoma"/>
                <a:cs typeface="Tahoma"/>
              </a:rPr>
              <a:t> </a:t>
            </a:r>
            <a:r>
              <a:rPr sz="1800" spc="-4" dirty="0">
                <a:solidFill>
                  <a:srgbClr val="5F3A13"/>
                </a:solidFill>
                <a:latin typeface="Tahoma"/>
                <a:cs typeface="Tahoma"/>
              </a:rPr>
              <a:t>promotes</a:t>
            </a:r>
            <a:r>
              <a:rPr sz="1800" spc="85" dirty="0">
                <a:solidFill>
                  <a:srgbClr val="5F3A13"/>
                </a:solidFill>
                <a:latin typeface="Tahoma"/>
                <a:cs typeface="Tahoma"/>
              </a:rPr>
              <a:t> </a:t>
            </a:r>
            <a:r>
              <a:rPr sz="1800" spc="-4" dirty="0">
                <a:solidFill>
                  <a:srgbClr val="5F3A13"/>
                </a:solidFill>
                <a:latin typeface="Tahoma"/>
                <a:cs typeface="Tahoma"/>
              </a:rPr>
              <a:t>a</a:t>
            </a:r>
            <a:r>
              <a:rPr sz="1800" spc="94" dirty="0">
                <a:solidFill>
                  <a:srgbClr val="5F3A13"/>
                </a:solidFill>
                <a:latin typeface="Tahoma"/>
                <a:cs typeface="Tahoma"/>
              </a:rPr>
              <a:t> </a:t>
            </a:r>
            <a:r>
              <a:rPr sz="1800" spc="-4" dirty="0">
                <a:solidFill>
                  <a:srgbClr val="5F3A13"/>
                </a:solidFill>
                <a:latin typeface="Tahoma"/>
                <a:cs typeface="Tahoma"/>
              </a:rPr>
              <a:t>topology-preserving </a:t>
            </a:r>
            <a:r>
              <a:rPr sz="1800" spc="-547" dirty="0">
                <a:solidFill>
                  <a:srgbClr val="5F3A13"/>
                </a:solidFill>
                <a:latin typeface="Tahoma"/>
                <a:cs typeface="Tahoma"/>
              </a:rPr>
              <a:t> </a:t>
            </a:r>
            <a:r>
              <a:rPr sz="1800" spc="-4" dirty="0">
                <a:solidFill>
                  <a:srgbClr val="5F3A13"/>
                </a:solidFill>
                <a:latin typeface="Tahoma"/>
                <a:cs typeface="Tahoma"/>
              </a:rPr>
              <a:t>mapping.</a:t>
            </a:r>
            <a:endParaRPr sz="1800" dirty="0">
              <a:latin typeface="Tahoma"/>
              <a:cs typeface="Tahoma"/>
            </a:endParaRPr>
          </a:p>
          <a:p>
            <a:pPr marL="831980" marR="6838" lvl="1" indent="-410291">
              <a:lnSpc>
                <a:spcPct val="110000"/>
              </a:lnSpc>
              <a:buFont typeface="Arial MT"/>
              <a:buChar char="•"/>
              <a:tabLst>
                <a:tab pos="831410" algn="l"/>
                <a:tab pos="832549" algn="l"/>
                <a:tab pos="6576057" algn="l"/>
                <a:tab pos="6907710" algn="l"/>
              </a:tabLst>
            </a:pPr>
            <a:r>
              <a:rPr sz="1800" spc="-13" dirty="0">
                <a:solidFill>
                  <a:srgbClr val="5F3A13"/>
                </a:solidFill>
                <a:latin typeface="Tahoma"/>
                <a:cs typeface="Tahoma"/>
              </a:rPr>
              <a:t>S</a:t>
            </a:r>
            <a:r>
              <a:rPr sz="1800" spc="-4" dirty="0">
                <a:solidFill>
                  <a:srgbClr val="5F3A13"/>
                </a:solidFill>
                <a:latin typeface="Tahoma"/>
                <a:cs typeface="Tahoma"/>
              </a:rPr>
              <a:t>m</a:t>
            </a:r>
            <a:r>
              <a:rPr sz="1800" spc="4" dirty="0">
                <a:solidFill>
                  <a:srgbClr val="5F3A13"/>
                </a:solidFill>
                <a:latin typeface="Tahoma"/>
                <a:cs typeface="Tahoma"/>
              </a:rPr>
              <a:t>a</a:t>
            </a:r>
            <a:r>
              <a:rPr sz="1800" spc="-4" dirty="0">
                <a:solidFill>
                  <a:srgbClr val="5F3A13"/>
                </a:solidFill>
                <a:latin typeface="Tahoma"/>
                <a:cs typeface="Tahoma"/>
              </a:rPr>
              <a:t>ll</a:t>
            </a:r>
            <a:r>
              <a:rPr sz="1800" dirty="0">
                <a:solidFill>
                  <a:srgbClr val="5F3A13"/>
                </a:solidFill>
                <a:latin typeface="Tahoma"/>
                <a:cs typeface="Tahoma"/>
              </a:rPr>
              <a:t>e</a:t>
            </a:r>
            <a:r>
              <a:rPr sz="1800" spc="-4" dirty="0">
                <a:solidFill>
                  <a:srgbClr val="5F3A13"/>
                </a:solidFill>
                <a:latin typeface="Tahoma"/>
                <a:cs typeface="Tahoma"/>
              </a:rPr>
              <a:t>r</a:t>
            </a:r>
            <a:r>
              <a:rPr sz="1800" dirty="0">
                <a:solidFill>
                  <a:srgbClr val="5F3A13"/>
                </a:solidFill>
                <a:latin typeface="Tahoma"/>
                <a:cs typeface="Tahoma"/>
              </a:rPr>
              <a:t> </a:t>
            </a:r>
            <a:r>
              <a:rPr sz="1800" spc="-13" dirty="0">
                <a:solidFill>
                  <a:srgbClr val="5F3A13"/>
                </a:solidFill>
                <a:latin typeface="Tahoma"/>
                <a:cs typeface="Tahoma"/>
              </a:rPr>
              <a:t>n</a:t>
            </a:r>
            <a:r>
              <a:rPr sz="1800" dirty="0">
                <a:solidFill>
                  <a:srgbClr val="5F3A13"/>
                </a:solidFill>
                <a:latin typeface="Tahoma"/>
                <a:cs typeface="Tahoma"/>
              </a:rPr>
              <a:t>e</a:t>
            </a:r>
            <a:r>
              <a:rPr sz="1800" spc="-4" dirty="0">
                <a:solidFill>
                  <a:srgbClr val="5F3A13"/>
                </a:solidFill>
                <a:latin typeface="Tahoma"/>
                <a:cs typeface="Tahoma"/>
              </a:rPr>
              <a:t>ig</a:t>
            </a:r>
            <a:r>
              <a:rPr sz="1800" spc="-13" dirty="0">
                <a:solidFill>
                  <a:srgbClr val="5F3A13"/>
                </a:solidFill>
                <a:latin typeface="Tahoma"/>
                <a:cs typeface="Tahoma"/>
              </a:rPr>
              <a:t>h</a:t>
            </a:r>
            <a:r>
              <a:rPr sz="1800" spc="-4" dirty="0">
                <a:solidFill>
                  <a:srgbClr val="5F3A13"/>
                </a:solidFill>
                <a:latin typeface="Tahoma"/>
                <a:cs typeface="Tahoma"/>
              </a:rPr>
              <a:t>b</a:t>
            </a:r>
            <a:r>
              <a:rPr sz="1800" spc="-9" dirty="0">
                <a:solidFill>
                  <a:srgbClr val="5F3A13"/>
                </a:solidFill>
                <a:latin typeface="Tahoma"/>
                <a:cs typeface="Tahoma"/>
              </a:rPr>
              <a:t>o</a:t>
            </a:r>
            <a:r>
              <a:rPr sz="1800" spc="-4" dirty="0">
                <a:solidFill>
                  <a:srgbClr val="5F3A13"/>
                </a:solidFill>
                <a:latin typeface="Tahoma"/>
                <a:cs typeface="Tahoma"/>
              </a:rPr>
              <a:t>r</a:t>
            </a:r>
            <a:r>
              <a:rPr sz="1800" spc="-13" dirty="0">
                <a:solidFill>
                  <a:srgbClr val="5F3A13"/>
                </a:solidFill>
                <a:latin typeface="Tahoma"/>
                <a:cs typeface="Tahoma"/>
              </a:rPr>
              <a:t>h</a:t>
            </a:r>
            <a:r>
              <a:rPr sz="1800" spc="-9" dirty="0">
                <a:solidFill>
                  <a:srgbClr val="5F3A13"/>
                </a:solidFill>
                <a:latin typeface="Tahoma"/>
                <a:cs typeface="Tahoma"/>
              </a:rPr>
              <a:t>oo</a:t>
            </a:r>
            <a:r>
              <a:rPr sz="1800" spc="-4" dirty="0">
                <a:solidFill>
                  <a:srgbClr val="5F3A13"/>
                </a:solidFill>
                <a:latin typeface="Tahoma"/>
                <a:cs typeface="Tahoma"/>
              </a:rPr>
              <a:t>ds</a:t>
            </a:r>
            <a:r>
              <a:rPr sz="1800" spc="18" dirty="0">
                <a:solidFill>
                  <a:srgbClr val="5F3A13"/>
                </a:solidFill>
                <a:latin typeface="Tahoma"/>
                <a:cs typeface="Tahoma"/>
              </a:rPr>
              <a:t> </a:t>
            </a:r>
            <a:r>
              <a:rPr sz="1800" spc="4" dirty="0">
                <a:solidFill>
                  <a:srgbClr val="5F3A13"/>
                </a:solidFill>
                <a:latin typeface="Tahoma"/>
                <a:cs typeface="Tahoma"/>
              </a:rPr>
              <a:t>a</a:t>
            </a:r>
            <a:r>
              <a:rPr sz="1800" spc="-4" dirty="0">
                <a:solidFill>
                  <a:srgbClr val="5F3A13"/>
                </a:solidFill>
                <a:latin typeface="Tahoma"/>
                <a:cs typeface="Tahoma"/>
              </a:rPr>
              <a:t>ll</a:t>
            </a:r>
            <a:r>
              <a:rPr sz="1800" spc="-9" dirty="0">
                <a:solidFill>
                  <a:srgbClr val="5F3A13"/>
                </a:solidFill>
                <a:latin typeface="Tahoma"/>
                <a:cs typeface="Tahoma"/>
              </a:rPr>
              <a:t>ow</a:t>
            </a:r>
            <a:r>
              <a:rPr sz="1800" spc="27" dirty="0">
                <a:solidFill>
                  <a:srgbClr val="5F3A13"/>
                </a:solidFill>
                <a:latin typeface="Tahoma"/>
                <a:cs typeface="Tahoma"/>
              </a:rPr>
              <a:t> </a:t>
            </a:r>
            <a:r>
              <a:rPr sz="1800" spc="-13" dirty="0">
                <a:solidFill>
                  <a:srgbClr val="5F3A13"/>
                </a:solidFill>
                <a:latin typeface="Tahoma"/>
                <a:cs typeface="Tahoma"/>
              </a:rPr>
              <a:t>n</a:t>
            </a:r>
            <a:r>
              <a:rPr sz="1800" dirty="0">
                <a:solidFill>
                  <a:srgbClr val="5F3A13"/>
                </a:solidFill>
                <a:latin typeface="Tahoma"/>
                <a:cs typeface="Tahoma"/>
              </a:rPr>
              <a:t>e</a:t>
            </a:r>
            <a:r>
              <a:rPr sz="1800" spc="-13" dirty="0">
                <a:solidFill>
                  <a:srgbClr val="5F3A13"/>
                </a:solidFill>
                <a:latin typeface="Tahoma"/>
                <a:cs typeface="Tahoma"/>
              </a:rPr>
              <a:t>u</a:t>
            </a:r>
            <a:r>
              <a:rPr sz="1800" spc="-4" dirty="0">
                <a:solidFill>
                  <a:srgbClr val="5F3A13"/>
                </a:solidFill>
                <a:latin typeface="Tahoma"/>
                <a:cs typeface="Tahoma"/>
              </a:rPr>
              <a:t>r</a:t>
            </a:r>
            <a:r>
              <a:rPr sz="1800" spc="-9" dirty="0">
                <a:solidFill>
                  <a:srgbClr val="5F3A13"/>
                </a:solidFill>
                <a:latin typeface="Tahoma"/>
                <a:cs typeface="Tahoma"/>
              </a:rPr>
              <a:t>o</a:t>
            </a:r>
            <a:r>
              <a:rPr sz="1800" spc="-13" dirty="0">
                <a:solidFill>
                  <a:srgbClr val="5F3A13"/>
                </a:solidFill>
                <a:latin typeface="Tahoma"/>
                <a:cs typeface="Tahoma"/>
              </a:rPr>
              <a:t>n</a:t>
            </a:r>
            <a:r>
              <a:rPr sz="1800" spc="-4" dirty="0">
                <a:solidFill>
                  <a:srgbClr val="5F3A13"/>
                </a:solidFill>
                <a:latin typeface="Tahoma"/>
                <a:cs typeface="Tahoma"/>
              </a:rPr>
              <a:t>s</a:t>
            </a:r>
            <a:r>
              <a:rPr sz="1800" spc="18" dirty="0">
                <a:solidFill>
                  <a:srgbClr val="5F3A13"/>
                </a:solidFill>
                <a:latin typeface="Tahoma"/>
                <a:cs typeface="Tahoma"/>
              </a:rPr>
              <a:t> </a:t>
            </a:r>
            <a:r>
              <a:rPr sz="1800" spc="-4" dirty="0">
                <a:solidFill>
                  <a:srgbClr val="5F3A13"/>
                </a:solidFill>
                <a:latin typeface="Tahoma"/>
                <a:cs typeface="Tahoma"/>
              </a:rPr>
              <a:t>to</a:t>
            </a:r>
            <a:r>
              <a:rPr sz="1800" spc="18" dirty="0">
                <a:solidFill>
                  <a:srgbClr val="5F3A13"/>
                </a:solidFill>
                <a:latin typeface="Tahoma"/>
                <a:cs typeface="Tahoma"/>
              </a:rPr>
              <a:t> </a:t>
            </a:r>
            <a:r>
              <a:rPr sz="1800" spc="-9" dirty="0">
                <a:solidFill>
                  <a:srgbClr val="5F3A13"/>
                </a:solidFill>
                <a:latin typeface="Tahoma"/>
                <a:cs typeface="Tahoma"/>
              </a:rPr>
              <a:t>s</a:t>
            </a:r>
            <a:r>
              <a:rPr sz="1800" spc="-4" dirty="0">
                <a:solidFill>
                  <a:srgbClr val="5F3A13"/>
                </a:solidFill>
                <a:latin typeface="Tahoma"/>
                <a:cs typeface="Tahoma"/>
              </a:rPr>
              <a:t>p</a:t>
            </a:r>
            <a:r>
              <a:rPr sz="1800" dirty="0">
                <a:solidFill>
                  <a:srgbClr val="5F3A13"/>
                </a:solidFill>
                <a:latin typeface="Tahoma"/>
                <a:cs typeface="Tahoma"/>
              </a:rPr>
              <a:t>e</a:t>
            </a:r>
            <a:r>
              <a:rPr sz="1800" spc="-13" dirty="0">
                <a:solidFill>
                  <a:srgbClr val="5F3A13"/>
                </a:solidFill>
                <a:latin typeface="Tahoma"/>
                <a:cs typeface="Tahoma"/>
              </a:rPr>
              <a:t>c</a:t>
            </a:r>
            <a:r>
              <a:rPr sz="1800" spc="-4" dirty="0">
                <a:solidFill>
                  <a:srgbClr val="5F3A13"/>
                </a:solidFill>
                <a:latin typeface="Tahoma"/>
                <a:cs typeface="Tahoma"/>
              </a:rPr>
              <a:t>i</a:t>
            </a:r>
            <a:r>
              <a:rPr sz="1800" spc="4" dirty="0">
                <a:solidFill>
                  <a:srgbClr val="5F3A13"/>
                </a:solidFill>
                <a:latin typeface="Tahoma"/>
                <a:cs typeface="Tahoma"/>
              </a:rPr>
              <a:t>a</a:t>
            </a:r>
            <a:r>
              <a:rPr sz="1800" spc="-4" dirty="0">
                <a:solidFill>
                  <a:srgbClr val="5F3A13"/>
                </a:solidFill>
                <a:latin typeface="Tahoma"/>
                <a:cs typeface="Tahoma"/>
              </a:rPr>
              <a:t>lize</a:t>
            </a:r>
            <a:r>
              <a:rPr sz="1800" dirty="0">
                <a:solidFill>
                  <a:srgbClr val="5F3A13"/>
                </a:solidFill>
                <a:latin typeface="Tahoma"/>
                <a:cs typeface="Tahoma"/>
              </a:rPr>
              <a:t>	</a:t>
            </a:r>
            <a:r>
              <a:rPr sz="1800" spc="-4" dirty="0">
                <a:solidFill>
                  <a:srgbClr val="5F3A13"/>
                </a:solidFill>
                <a:latin typeface="Tahoma"/>
                <a:cs typeface="Tahoma"/>
              </a:rPr>
              <a:t>in</a:t>
            </a:r>
            <a:r>
              <a:rPr sz="1800" dirty="0">
                <a:solidFill>
                  <a:srgbClr val="5F3A13"/>
                </a:solidFill>
                <a:latin typeface="Tahoma"/>
                <a:cs typeface="Tahoma"/>
              </a:rPr>
              <a:t>	</a:t>
            </a:r>
            <a:r>
              <a:rPr sz="1800" spc="-4" dirty="0">
                <a:solidFill>
                  <a:srgbClr val="5F3A13"/>
                </a:solidFill>
                <a:latin typeface="Tahoma"/>
                <a:cs typeface="Tahoma"/>
              </a:rPr>
              <a:t>t</a:t>
            </a:r>
            <a:r>
              <a:rPr sz="1800" spc="-13" dirty="0">
                <a:solidFill>
                  <a:srgbClr val="5F3A13"/>
                </a:solidFill>
                <a:latin typeface="Tahoma"/>
                <a:cs typeface="Tahoma"/>
              </a:rPr>
              <a:t>h</a:t>
            </a:r>
            <a:r>
              <a:rPr sz="1800" spc="-4" dirty="0">
                <a:solidFill>
                  <a:srgbClr val="5F3A13"/>
                </a:solidFill>
                <a:latin typeface="Tahoma"/>
                <a:cs typeface="Tahoma"/>
              </a:rPr>
              <a:t>e  latter stages</a:t>
            </a:r>
            <a:r>
              <a:rPr sz="1800" spc="-27" dirty="0">
                <a:solidFill>
                  <a:srgbClr val="5F3A13"/>
                </a:solidFill>
                <a:latin typeface="Tahoma"/>
                <a:cs typeface="Tahoma"/>
              </a:rPr>
              <a:t> </a:t>
            </a:r>
            <a:r>
              <a:rPr sz="1800" spc="-9" dirty="0">
                <a:solidFill>
                  <a:srgbClr val="5F3A13"/>
                </a:solidFill>
                <a:latin typeface="Tahoma"/>
                <a:cs typeface="Tahoma"/>
              </a:rPr>
              <a:t>of</a:t>
            </a:r>
            <a:r>
              <a:rPr sz="1800" spc="9" dirty="0">
                <a:solidFill>
                  <a:srgbClr val="5F3A13"/>
                </a:solidFill>
                <a:latin typeface="Tahoma"/>
                <a:cs typeface="Tahoma"/>
              </a:rPr>
              <a:t> </a:t>
            </a:r>
            <a:r>
              <a:rPr sz="1800" spc="-9" dirty="0">
                <a:solidFill>
                  <a:srgbClr val="5F3A13"/>
                </a:solidFill>
                <a:latin typeface="Tahoma"/>
                <a:cs typeface="Tahoma"/>
              </a:rPr>
              <a:t>training.</a:t>
            </a:r>
            <a:endParaRPr sz="1800" dirty="0">
              <a:latin typeface="Tahoma"/>
              <a:cs typeface="Tahoma"/>
            </a:endParaRPr>
          </a:p>
        </p:txBody>
      </p:sp>
    </p:spTree>
    <p:extLst>
      <p:ext uri="{BB962C8B-B14F-4D97-AF65-F5344CB8AC3E}">
        <p14:creationId xmlns:p14="http://schemas.microsoft.com/office/powerpoint/2010/main" val="729347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708" y="262990"/>
            <a:ext cx="3684731" cy="933687"/>
          </a:xfrm>
          <a:prstGeom prst="rect">
            <a:avLst/>
          </a:prstGeom>
        </p:spPr>
        <p:txBody>
          <a:bodyPr vert="horz" wrap="square" lIns="0" tIns="10257" rIns="0" bIns="0" rtlCol="0">
            <a:spAutoFit/>
          </a:bodyPr>
          <a:lstStyle/>
          <a:p>
            <a:pPr marL="11397">
              <a:spcBef>
                <a:spcPts val="81"/>
              </a:spcBef>
            </a:pPr>
            <a:r>
              <a:rPr spc="-9" dirty="0"/>
              <a:t>ADAPTATION</a:t>
            </a:r>
            <a:r>
              <a:rPr spc="-4" dirty="0"/>
              <a:t> </a:t>
            </a:r>
            <a:r>
              <a:rPr spc="-9" dirty="0"/>
              <a:t>OF</a:t>
            </a:r>
            <a:r>
              <a:rPr spc="-18" dirty="0"/>
              <a:t> </a:t>
            </a:r>
            <a:r>
              <a:rPr spc="-13" dirty="0"/>
              <a:t>KSOFM</a:t>
            </a:r>
          </a:p>
        </p:txBody>
      </p:sp>
      <p:sp>
        <p:nvSpPr>
          <p:cNvPr id="4" name="object 4"/>
          <p:cNvSpPr txBox="1"/>
          <p:nvPr/>
        </p:nvSpPr>
        <p:spPr>
          <a:xfrm>
            <a:off x="972016" y="1443767"/>
            <a:ext cx="4221595" cy="3857564"/>
          </a:xfrm>
          <a:prstGeom prst="rect">
            <a:avLst/>
          </a:prstGeom>
        </p:spPr>
        <p:txBody>
          <a:bodyPr vert="horz" wrap="square" lIns="0" tIns="10257" rIns="0" bIns="0" rtlCol="0">
            <a:spAutoFit/>
          </a:bodyPr>
          <a:lstStyle/>
          <a:p>
            <a:pPr marL="11397" marR="4559" algn="just">
              <a:spcBef>
                <a:spcPts val="81"/>
              </a:spcBef>
            </a:pPr>
            <a:r>
              <a:rPr spc="-4" dirty="0">
                <a:solidFill>
                  <a:srgbClr val="5F3A13"/>
                </a:solidFill>
                <a:latin typeface="Tahoma"/>
                <a:cs typeface="Tahoma"/>
              </a:rPr>
              <a:t>During training, </a:t>
            </a:r>
            <a:r>
              <a:rPr dirty="0">
                <a:solidFill>
                  <a:srgbClr val="5F3A13"/>
                </a:solidFill>
                <a:latin typeface="Tahoma"/>
                <a:cs typeface="Tahoma"/>
              </a:rPr>
              <a:t>the winner </a:t>
            </a:r>
            <a:r>
              <a:rPr spc="-4" dirty="0">
                <a:solidFill>
                  <a:srgbClr val="5F3A13"/>
                </a:solidFill>
                <a:latin typeface="Tahoma"/>
                <a:cs typeface="Tahoma"/>
              </a:rPr>
              <a:t>neuron and </a:t>
            </a:r>
            <a:r>
              <a:rPr dirty="0">
                <a:solidFill>
                  <a:srgbClr val="5F3A13"/>
                </a:solidFill>
                <a:latin typeface="Tahoma"/>
                <a:cs typeface="Tahoma"/>
              </a:rPr>
              <a:t> </a:t>
            </a:r>
            <a:r>
              <a:rPr spc="-4" dirty="0">
                <a:solidFill>
                  <a:srgbClr val="5F3A13"/>
                </a:solidFill>
                <a:latin typeface="Tahoma"/>
                <a:cs typeface="Tahoma"/>
              </a:rPr>
              <a:t>its topological neighbors </a:t>
            </a:r>
            <a:r>
              <a:rPr spc="4" dirty="0">
                <a:solidFill>
                  <a:srgbClr val="5F3A13"/>
                </a:solidFill>
                <a:latin typeface="Tahoma"/>
                <a:cs typeface="Tahoma"/>
              </a:rPr>
              <a:t>are </a:t>
            </a:r>
            <a:r>
              <a:rPr spc="-4" dirty="0">
                <a:solidFill>
                  <a:srgbClr val="5F3A13"/>
                </a:solidFill>
                <a:latin typeface="Tahoma"/>
                <a:cs typeface="Tahoma"/>
              </a:rPr>
              <a:t>adapted to </a:t>
            </a:r>
            <a:r>
              <a:rPr dirty="0">
                <a:solidFill>
                  <a:srgbClr val="5F3A13"/>
                </a:solidFill>
                <a:latin typeface="Tahoma"/>
                <a:cs typeface="Tahoma"/>
              </a:rPr>
              <a:t> </a:t>
            </a:r>
            <a:r>
              <a:rPr spc="-9" dirty="0">
                <a:solidFill>
                  <a:srgbClr val="5F3A13"/>
                </a:solidFill>
                <a:latin typeface="Tahoma"/>
                <a:cs typeface="Tahoma"/>
              </a:rPr>
              <a:t>make </a:t>
            </a:r>
            <a:r>
              <a:rPr spc="-4" dirty="0">
                <a:solidFill>
                  <a:srgbClr val="5F3A13"/>
                </a:solidFill>
                <a:latin typeface="Tahoma"/>
                <a:cs typeface="Tahoma"/>
              </a:rPr>
              <a:t>their weight</a:t>
            </a:r>
            <a:r>
              <a:rPr spc="552" dirty="0">
                <a:solidFill>
                  <a:srgbClr val="5F3A13"/>
                </a:solidFill>
                <a:latin typeface="Tahoma"/>
                <a:cs typeface="Tahoma"/>
              </a:rPr>
              <a:t> </a:t>
            </a:r>
            <a:r>
              <a:rPr spc="-9" dirty="0">
                <a:solidFill>
                  <a:srgbClr val="5F3A13"/>
                </a:solidFill>
                <a:latin typeface="Tahoma"/>
                <a:cs typeface="Tahoma"/>
              </a:rPr>
              <a:t>vectors </a:t>
            </a:r>
            <a:r>
              <a:rPr spc="-4" dirty="0">
                <a:solidFill>
                  <a:srgbClr val="5F3A13"/>
                </a:solidFill>
                <a:latin typeface="Tahoma"/>
                <a:cs typeface="Tahoma"/>
              </a:rPr>
              <a:t>more </a:t>
            </a:r>
            <a:r>
              <a:rPr dirty="0">
                <a:solidFill>
                  <a:srgbClr val="5F3A13"/>
                </a:solidFill>
                <a:latin typeface="Tahoma"/>
                <a:cs typeface="Tahoma"/>
              </a:rPr>
              <a:t>similar </a:t>
            </a:r>
            <a:r>
              <a:rPr spc="4" dirty="0">
                <a:solidFill>
                  <a:srgbClr val="5F3A13"/>
                </a:solidFill>
                <a:latin typeface="Tahoma"/>
                <a:cs typeface="Tahoma"/>
              </a:rPr>
              <a:t> </a:t>
            </a:r>
            <a:r>
              <a:rPr spc="-4" dirty="0">
                <a:solidFill>
                  <a:srgbClr val="5F3A13"/>
                </a:solidFill>
                <a:latin typeface="Tahoma"/>
                <a:cs typeface="Tahoma"/>
              </a:rPr>
              <a:t>to</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pattern</a:t>
            </a:r>
            <a:r>
              <a:rPr dirty="0">
                <a:solidFill>
                  <a:srgbClr val="5F3A13"/>
                </a:solidFill>
                <a:latin typeface="Tahoma"/>
                <a:cs typeface="Tahoma"/>
              </a:rPr>
              <a:t> that</a:t>
            </a:r>
            <a:r>
              <a:rPr spc="4" dirty="0">
                <a:solidFill>
                  <a:srgbClr val="5F3A13"/>
                </a:solidFill>
                <a:latin typeface="Tahoma"/>
                <a:cs typeface="Tahoma"/>
              </a:rPr>
              <a:t> </a:t>
            </a:r>
            <a:r>
              <a:rPr spc="-9" dirty="0">
                <a:solidFill>
                  <a:srgbClr val="5F3A13"/>
                </a:solidFill>
                <a:latin typeface="Tahoma"/>
                <a:cs typeface="Tahoma"/>
              </a:rPr>
              <a:t>caused</a:t>
            </a:r>
            <a:r>
              <a:rPr spc="-4" dirty="0">
                <a:solidFill>
                  <a:srgbClr val="5F3A13"/>
                </a:solidFill>
                <a:latin typeface="Tahoma"/>
                <a:cs typeface="Tahoma"/>
              </a:rPr>
              <a:t> </a:t>
            </a:r>
            <a:r>
              <a:rPr spc="-9" dirty="0">
                <a:solidFill>
                  <a:srgbClr val="5F3A13"/>
                </a:solidFill>
                <a:latin typeface="Tahoma"/>
                <a:cs typeface="Tahoma"/>
              </a:rPr>
              <a:t>the </a:t>
            </a:r>
            <a:r>
              <a:rPr spc="-4" dirty="0">
                <a:solidFill>
                  <a:srgbClr val="5F3A13"/>
                </a:solidFill>
                <a:latin typeface="Tahoma"/>
                <a:cs typeface="Tahoma"/>
              </a:rPr>
              <a:t> </a:t>
            </a:r>
            <a:r>
              <a:rPr spc="-9" dirty="0">
                <a:solidFill>
                  <a:srgbClr val="5F3A13"/>
                </a:solidFill>
                <a:latin typeface="Tahoma"/>
                <a:cs typeface="Tahoma"/>
              </a:rPr>
              <a:t>activation.</a:t>
            </a:r>
            <a:endParaRPr>
              <a:latin typeface="Tahoma"/>
              <a:cs typeface="Tahoma"/>
            </a:endParaRPr>
          </a:p>
          <a:p>
            <a:pPr>
              <a:spcBef>
                <a:spcPts val="40"/>
              </a:spcBef>
            </a:pPr>
            <a:endParaRPr sz="1700">
              <a:latin typeface="Tahoma"/>
              <a:cs typeface="Tahoma"/>
            </a:endParaRPr>
          </a:p>
          <a:p>
            <a:pPr marL="11397" marR="6838" algn="just"/>
            <a:r>
              <a:rPr spc="-9" dirty="0">
                <a:solidFill>
                  <a:srgbClr val="5F3A13"/>
                </a:solidFill>
                <a:latin typeface="Tahoma"/>
                <a:cs typeface="Tahoma"/>
              </a:rPr>
              <a:t>Neurons</a:t>
            </a:r>
            <a:r>
              <a:rPr spc="485" dirty="0">
                <a:solidFill>
                  <a:srgbClr val="5F3A13"/>
                </a:solidFill>
                <a:latin typeface="Tahoma"/>
                <a:cs typeface="Tahoma"/>
              </a:rPr>
              <a:t> </a:t>
            </a:r>
            <a:r>
              <a:rPr dirty="0">
                <a:solidFill>
                  <a:srgbClr val="5F3A13"/>
                </a:solidFill>
                <a:latin typeface="Tahoma"/>
                <a:cs typeface="Tahoma"/>
              </a:rPr>
              <a:t>that</a:t>
            </a:r>
            <a:r>
              <a:rPr spc="498" dirty="0">
                <a:solidFill>
                  <a:srgbClr val="5F3A13"/>
                </a:solidFill>
                <a:latin typeface="Tahoma"/>
                <a:cs typeface="Tahoma"/>
              </a:rPr>
              <a:t> </a:t>
            </a:r>
            <a:r>
              <a:rPr spc="-4" dirty="0">
                <a:solidFill>
                  <a:srgbClr val="5F3A13"/>
                </a:solidFill>
                <a:latin typeface="Tahoma"/>
                <a:cs typeface="Tahoma"/>
              </a:rPr>
              <a:t>are</a:t>
            </a:r>
            <a:r>
              <a:rPr spc="494" dirty="0">
                <a:solidFill>
                  <a:srgbClr val="5F3A13"/>
                </a:solidFill>
                <a:latin typeface="Tahoma"/>
                <a:cs typeface="Tahoma"/>
              </a:rPr>
              <a:t> </a:t>
            </a:r>
            <a:r>
              <a:rPr spc="-9" dirty="0">
                <a:solidFill>
                  <a:srgbClr val="5F3A13"/>
                </a:solidFill>
                <a:latin typeface="Tahoma"/>
                <a:cs typeface="Tahoma"/>
              </a:rPr>
              <a:t>closer</a:t>
            </a:r>
            <a:r>
              <a:rPr spc="494" dirty="0">
                <a:solidFill>
                  <a:srgbClr val="5F3A13"/>
                </a:solidFill>
                <a:latin typeface="Tahoma"/>
                <a:cs typeface="Tahoma"/>
              </a:rPr>
              <a:t> </a:t>
            </a:r>
            <a:r>
              <a:rPr spc="-4" dirty="0">
                <a:solidFill>
                  <a:srgbClr val="5F3A13"/>
                </a:solidFill>
                <a:latin typeface="Tahoma"/>
                <a:cs typeface="Tahoma"/>
              </a:rPr>
              <a:t>to</a:t>
            </a:r>
            <a:r>
              <a:rPr spc="489" dirty="0">
                <a:solidFill>
                  <a:srgbClr val="5F3A13"/>
                </a:solidFill>
                <a:latin typeface="Tahoma"/>
                <a:cs typeface="Tahoma"/>
              </a:rPr>
              <a:t> </a:t>
            </a:r>
            <a:r>
              <a:rPr spc="-9" dirty="0">
                <a:solidFill>
                  <a:srgbClr val="5F3A13"/>
                </a:solidFill>
                <a:latin typeface="Tahoma"/>
                <a:cs typeface="Tahoma"/>
              </a:rPr>
              <a:t>the</a:t>
            </a:r>
            <a:r>
              <a:rPr spc="494" dirty="0">
                <a:solidFill>
                  <a:srgbClr val="5F3A13"/>
                </a:solidFill>
                <a:latin typeface="Tahoma"/>
                <a:cs typeface="Tahoma"/>
              </a:rPr>
              <a:t> </a:t>
            </a:r>
            <a:r>
              <a:rPr spc="-4" dirty="0">
                <a:solidFill>
                  <a:srgbClr val="5F3A13"/>
                </a:solidFill>
                <a:latin typeface="Tahoma"/>
                <a:cs typeface="Tahoma"/>
              </a:rPr>
              <a:t>winner </a:t>
            </a:r>
            <a:r>
              <a:rPr spc="-552" dirty="0">
                <a:solidFill>
                  <a:srgbClr val="5F3A13"/>
                </a:solidFill>
                <a:latin typeface="Tahoma"/>
                <a:cs typeface="Tahoma"/>
              </a:rPr>
              <a:t> </a:t>
            </a:r>
            <a:r>
              <a:rPr spc="-4" dirty="0">
                <a:solidFill>
                  <a:srgbClr val="5F3A13"/>
                </a:solidFill>
                <a:latin typeface="Tahoma"/>
                <a:cs typeface="Tahoma"/>
              </a:rPr>
              <a:t>will</a:t>
            </a:r>
            <a:r>
              <a:rPr dirty="0">
                <a:solidFill>
                  <a:srgbClr val="5F3A13"/>
                </a:solidFill>
                <a:latin typeface="Tahoma"/>
                <a:cs typeface="Tahoma"/>
              </a:rPr>
              <a:t> adapt</a:t>
            </a:r>
            <a:r>
              <a:rPr spc="4" dirty="0">
                <a:solidFill>
                  <a:srgbClr val="5F3A13"/>
                </a:solidFill>
                <a:latin typeface="Tahoma"/>
                <a:cs typeface="Tahoma"/>
              </a:rPr>
              <a:t> </a:t>
            </a:r>
            <a:r>
              <a:rPr spc="-4" dirty="0">
                <a:solidFill>
                  <a:srgbClr val="5F3A13"/>
                </a:solidFill>
                <a:latin typeface="Tahoma"/>
                <a:cs typeface="Tahoma"/>
              </a:rPr>
              <a:t>more</a:t>
            </a:r>
            <a:r>
              <a:rPr dirty="0">
                <a:solidFill>
                  <a:srgbClr val="5F3A13"/>
                </a:solidFill>
                <a:latin typeface="Tahoma"/>
                <a:cs typeface="Tahoma"/>
              </a:rPr>
              <a:t> </a:t>
            </a:r>
            <a:r>
              <a:rPr spc="-4" dirty="0">
                <a:solidFill>
                  <a:srgbClr val="5F3A13"/>
                </a:solidFill>
                <a:latin typeface="Tahoma"/>
                <a:cs typeface="Tahoma"/>
              </a:rPr>
              <a:t>heavily</a:t>
            </a:r>
            <a:r>
              <a:rPr dirty="0">
                <a:solidFill>
                  <a:srgbClr val="5F3A13"/>
                </a:solidFill>
                <a:latin typeface="Tahoma"/>
                <a:cs typeface="Tahoma"/>
              </a:rPr>
              <a:t> </a:t>
            </a:r>
            <a:r>
              <a:rPr spc="-4" dirty="0">
                <a:solidFill>
                  <a:srgbClr val="5F3A13"/>
                </a:solidFill>
                <a:latin typeface="Tahoma"/>
                <a:cs typeface="Tahoma"/>
              </a:rPr>
              <a:t>than</a:t>
            </a:r>
            <a:r>
              <a:rPr spc="552" dirty="0">
                <a:solidFill>
                  <a:srgbClr val="5F3A13"/>
                </a:solidFill>
                <a:latin typeface="Tahoma"/>
                <a:cs typeface="Tahoma"/>
              </a:rPr>
              <a:t> </a:t>
            </a:r>
            <a:r>
              <a:rPr spc="-4" dirty="0">
                <a:solidFill>
                  <a:srgbClr val="5F3A13"/>
                </a:solidFill>
                <a:latin typeface="Tahoma"/>
                <a:cs typeface="Tahoma"/>
              </a:rPr>
              <a:t>neurons </a:t>
            </a:r>
            <a:r>
              <a:rPr dirty="0">
                <a:solidFill>
                  <a:srgbClr val="5F3A13"/>
                </a:solidFill>
                <a:latin typeface="Tahoma"/>
                <a:cs typeface="Tahoma"/>
              </a:rPr>
              <a:t> </a:t>
            </a:r>
            <a:r>
              <a:rPr spc="-4" dirty="0">
                <a:solidFill>
                  <a:srgbClr val="5F3A13"/>
                </a:solidFill>
                <a:latin typeface="Tahoma"/>
                <a:cs typeface="Tahoma"/>
              </a:rPr>
              <a:t>that</a:t>
            </a:r>
            <a:r>
              <a:rPr spc="-27" dirty="0">
                <a:solidFill>
                  <a:srgbClr val="5F3A13"/>
                </a:solidFill>
                <a:latin typeface="Tahoma"/>
                <a:cs typeface="Tahoma"/>
              </a:rPr>
              <a:t> </a:t>
            </a:r>
            <a:r>
              <a:rPr spc="-4" dirty="0">
                <a:solidFill>
                  <a:srgbClr val="5F3A13"/>
                </a:solidFill>
                <a:latin typeface="Tahoma"/>
                <a:cs typeface="Tahoma"/>
              </a:rPr>
              <a:t>are</a:t>
            </a:r>
            <a:r>
              <a:rPr spc="4" dirty="0">
                <a:solidFill>
                  <a:srgbClr val="5F3A13"/>
                </a:solidFill>
                <a:latin typeface="Tahoma"/>
                <a:cs typeface="Tahoma"/>
              </a:rPr>
              <a:t> </a:t>
            </a:r>
            <a:r>
              <a:rPr spc="-13" dirty="0">
                <a:solidFill>
                  <a:srgbClr val="5F3A13"/>
                </a:solidFill>
                <a:latin typeface="Tahoma"/>
                <a:cs typeface="Tahoma"/>
              </a:rPr>
              <a:t>further</a:t>
            </a:r>
            <a:r>
              <a:rPr spc="40" dirty="0">
                <a:solidFill>
                  <a:srgbClr val="5F3A13"/>
                </a:solidFill>
                <a:latin typeface="Tahoma"/>
                <a:cs typeface="Tahoma"/>
              </a:rPr>
              <a:t> </a:t>
            </a:r>
            <a:r>
              <a:rPr spc="-40" dirty="0">
                <a:solidFill>
                  <a:srgbClr val="5F3A13"/>
                </a:solidFill>
                <a:latin typeface="Tahoma"/>
                <a:cs typeface="Tahoma"/>
              </a:rPr>
              <a:t>away.</a:t>
            </a:r>
            <a:endParaRPr>
              <a:latin typeface="Tahoma"/>
              <a:cs typeface="Tahoma"/>
            </a:endParaRPr>
          </a:p>
          <a:p>
            <a:pPr>
              <a:spcBef>
                <a:spcPts val="40"/>
              </a:spcBef>
            </a:pPr>
            <a:endParaRPr sz="1700">
              <a:latin typeface="Tahoma"/>
              <a:cs typeface="Tahoma"/>
            </a:endParaRPr>
          </a:p>
          <a:p>
            <a:pPr marL="11397" marR="6838" indent="-570" algn="just">
              <a:spcBef>
                <a:spcPts val="4"/>
              </a:spcBef>
            </a:pPr>
            <a:r>
              <a:rPr spc="-13" dirty="0">
                <a:solidFill>
                  <a:srgbClr val="5F3A13"/>
                </a:solidFill>
                <a:latin typeface="Tahoma"/>
                <a:cs typeface="Tahoma"/>
              </a:rPr>
              <a:t>The</a:t>
            </a:r>
            <a:r>
              <a:rPr spc="-9" dirty="0">
                <a:solidFill>
                  <a:srgbClr val="5F3A13"/>
                </a:solidFill>
                <a:latin typeface="Tahoma"/>
                <a:cs typeface="Tahoma"/>
              </a:rPr>
              <a:t> </a:t>
            </a:r>
            <a:r>
              <a:rPr spc="-4" dirty="0">
                <a:solidFill>
                  <a:srgbClr val="5F3A13"/>
                </a:solidFill>
                <a:latin typeface="Tahoma"/>
                <a:cs typeface="Tahoma"/>
              </a:rPr>
              <a:t>magnitude</a:t>
            </a:r>
            <a:r>
              <a:rPr dirty="0">
                <a:solidFill>
                  <a:srgbClr val="5F3A13"/>
                </a:solidFill>
                <a:latin typeface="Tahoma"/>
                <a:cs typeface="Tahoma"/>
              </a:rPr>
              <a:t> </a:t>
            </a:r>
            <a:r>
              <a:rPr spc="4" dirty="0">
                <a:solidFill>
                  <a:srgbClr val="5F3A13"/>
                </a:solidFill>
                <a:latin typeface="Tahoma"/>
                <a:cs typeface="Tahoma"/>
              </a:rPr>
              <a:t>of</a:t>
            </a:r>
            <a:r>
              <a:rPr spc="9"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adaptation</a:t>
            </a:r>
            <a:r>
              <a:rPr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controlled</a:t>
            </a:r>
            <a:r>
              <a:rPr dirty="0">
                <a:solidFill>
                  <a:srgbClr val="5F3A13"/>
                </a:solidFill>
                <a:latin typeface="Tahoma"/>
                <a:cs typeface="Tahoma"/>
              </a:rPr>
              <a:t> with</a:t>
            </a:r>
            <a:r>
              <a:rPr spc="4" dirty="0">
                <a:solidFill>
                  <a:srgbClr val="5F3A13"/>
                </a:solidFill>
                <a:latin typeface="Tahoma"/>
                <a:cs typeface="Tahoma"/>
              </a:rPr>
              <a:t> </a:t>
            </a:r>
            <a:r>
              <a:rPr spc="-4" dirty="0">
                <a:solidFill>
                  <a:srgbClr val="5F3A13"/>
                </a:solidFill>
                <a:latin typeface="Tahoma"/>
                <a:cs typeface="Tahoma"/>
              </a:rPr>
              <a:t>a</a:t>
            </a:r>
            <a:r>
              <a:rPr dirty="0">
                <a:solidFill>
                  <a:srgbClr val="5F3A13"/>
                </a:solidFill>
                <a:latin typeface="Tahoma"/>
                <a:cs typeface="Tahoma"/>
              </a:rPr>
              <a:t> </a:t>
            </a:r>
            <a:r>
              <a:rPr spc="-4" dirty="0">
                <a:solidFill>
                  <a:srgbClr val="5F3A13"/>
                </a:solidFill>
                <a:latin typeface="Tahoma"/>
                <a:cs typeface="Tahoma"/>
              </a:rPr>
              <a:t>learning</a:t>
            </a:r>
            <a:r>
              <a:rPr dirty="0">
                <a:solidFill>
                  <a:srgbClr val="5F3A13"/>
                </a:solidFill>
                <a:latin typeface="Tahoma"/>
                <a:cs typeface="Tahoma"/>
              </a:rPr>
              <a:t> </a:t>
            </a:r>
            <a:r>
              <a:rPr spc="-9" dirty="0">
                <a:solidFill>
                  <a:srgbClr val="5F3A13"/>
                </a:solidFill>
                <a:latin typeface="Tahoma"/>
                <a:cs typeface="Tahoma"/>
              </a:rPr>
              <a:t>rate,</a:t>
            </a:r>
            <a:r>
              <a:rPr spc="-4" dirty="0">
                <a:solidFill>
                  <a:srgbClr val="5F3A13"/>
                </a:solidFill>
                <a:latin typeface="Tahoma"/>
                <a:cs typeface="Tahoma"/>
              </a:rPr>
              <a:t> </a:t>
            </a:r>
            <a:r>
              <a:rPr spc="-9" dirty="0">
                <a:solidFill>
                  <a:srgbClr val="5F3A13"/>
                </a:solidFill>
                <a:latin typeface="Tahoma"/>
                <a:cs typeface="Tahoma"/>
              </a:rPr>
              <a:t>which </a:t>
            </a:r>
            <a:r>
              <a:rPr spc="-547" dirty="0">
                <a:solidFill>
                  <a:srgbClr val="5F3A13"/>
                </a:solidFill>
                <a:latin typeface="Tahoma"/>
                <a:cs typeface="Tahoma"/>
              </a:rPr>
              <a:t> </a:t>
            </a:r>
            <a:r>
              <a:rPr spc="-9" dirty="0">
                <a:solidFill>
                  <a:srgbClr val="5F3A13"/>
                </a:solidFill>
                <a:latin typeface="Tahoma"/>
                <a:cs typeface="Tahoma"/>
              </a:rPr>
              <a:t>decays over </a:t>
            </a:r>
            <a:r>
              <a:rPr dirty="0">
                <a:solidFill>
                  <a:srgbClr val="5F3A13"/>
                </a:solidFill>
                <a:latin typeface="Tahoma"/>
                <a:cs typeface="Tahoma"/>
              </a:rPr>
              <a:t>time </a:t>
            </a:r>
            <a:r>
              <a:rPr spc="-4" dirty="0">
                <a:solidFill>
                  <a:srgbClr val="5F3A13"/>
                </a:solidFill>
                <a:latin typeface="Tahoma"/>
                <a:cs typeface="Tahoma"/>
              </a:rPr>
              <a:t>to ensure </a:t>
            </a:r>
            <a:r>
              <a:rPr spc="-9" dirty="0">
                <a:solidFill>
                  <a:srgbClr val="5F3A13"/>
                </a:solidFill>
                <a:latin typeface="Tahoma"/>
                <a:cs typeface="Tahoma"/>
              </a:rPr>
              <a:t>convergence </a:t>
            </a:r>
            <a:r>
              <a:rPr spc="-4" dirty="0">
                <a:solidFill>
                  <a:srgbClr val="5F3A13"/>
                </a:solidFill>
                <a:latin typeface="Tahoma"/>
                <a:cs typeface="Tahoma"/>
              </a:rPr>
              <a:t> </a:t>
            </a:r>
            <a:r>
              <a:rPr spc="-9" dirty="0">
                <a:solidFill>
                  <a:srgbClr val="5F3A13"/>
                </a:solidFill>
                <a:latin typeface="Tahoma"/>
                <a:cs typeface="Tahoma"/>
              </a:rPr>
              <a:t>of</a:t>
            </a:r>
            <a:r>
              <a:rPr spc="-18"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SOM.</a:t>
            </a:r>
            <a:endParaRPr>
              <a:latin typeface="Tahoma"/>
              <a:cs typeface="Tahoma"/>
            </a:endParaRPr>
          </a:p>
        </p:txBody>
      </p:sp>
      <p:pic>
        <p:nvPicPr>
          <p:cNvPr id="5" name="object 5"/>
          <p:cNvPicPr/>
          <p:nvPr/>
        </p:nvPicPr>
        <p:blipFill>
          <a:blip r:embed="rId2" cstate="print"/>
          <a:stretch>
            <a:fillRect/>
          </a:stretch>
        </p:blipFill>
        <p:spPr>
          <a:xfrm>
            <a:off x="5472545" y="2089672"/>
            <a:ext cx="2712720" cy="2681343"/>
          </a:xfrm>
          <a:prstGeom prst="rect">
            <a:avLst/>
          </a:prstGeom>
        </p:spPr>
      </p:pic>
    </p:spTree>
    <p:extLst>
      <p:ext uri="{BB962C8B-B14F-4D97-AF65-F5344CB8AC3E}">
        <p14:creationId xmlns:p14="http://schemas.microsoft.com/office/powerpoint/2010/main" val="972423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399"/>
            <a:ext cx="8077200" cy="65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oAutofit/>
          </a:bodyPr>
          <a:lstStyle/>
          <a:p>
            <a:r>
              <a:rPr lang="en-IN" dirty="0"/>
              <a:t>Training </a:t>
            </a:r>
            <a:r>
              <a:rPr lang="en-IN" dirty="0" smtClean="0"/>
              <a:t>algorithm </a:t>
            </a:r>
            <a:r>
              <a:rPr lang="en-IN" dirty="0"/>
              <a:t>for pattern</a:t>
            </a:r>
            <a:r>
              <a:rPr lang="en-IN" sz="2400" b="1" dirty="0" smtClean="0">
                <a:solidFill>
                  <a:srgbClr val="FF0000"/>
                </a:solidFill>
                <a:latin typeface="+mn-lt"/>
              </a:rPr>
              <a:t> </a:t>
            </a:r>
            <a:r>
              <a:rPr lang="en-IN" dirty="0" smtClean="0"/>
              <a:t>association-Hebb Rule </a:t>
            </a:r>
            <a:endParaRPr lang="en-IN" dirty="0"/>
          </a:p>
        </p:txBody>
      </p:sp>
      <p:sp>
        <p:nvSpPr>
          <p:cNvPr id="5" name="Content Placeholder 4"/>
          <p:cNvSpPr>
            <a:spLocks noGrp="1"/>
          </p:cNvSpPr>
          <p:nvPr>
            <p:ph sz="quarter" idx="1"/>
          </p:nvPr>
        </p:nvSpPr>
        <p:spPr/>
        <p:txBody>
          <a:bodyPr rtlCol="0">
            <a:noAutofit/>
          </a:bodyPr>
          <a:lstStyle/>
          <a:p>
            <a:pPr algn="just" eaLnBrk="1" fontAlgn="auto" hangingPunct="1">
              <a:spcAft>
                <a:spcPts val="0"/>
              </a:spcAft>
              <a:buFont typeface="Arial" pitchFamily="34" charset="0"/>
              <a:buChar char="•"/>
              <a:defRPr/>
            </a:pPr>
            <a:r>
              <a:rPr lang="en-US" sz="1800" b="1" dirty="0" smtClean="0">
                <a:cs typeface="Times New Roman" pitchFamily="18" charset="0"/>
              </a:rPr>
              <a:t>Hebb rule</a:t>
            </a:r>
          </a:p>
          <a:p>
            <a:pPr lvl="1" algn="just" eaLnBrk="1" fontAlgn="auto" hangingPunct="1">
              <a:spcAft>
                <a:spcPts val="0"/>
              </a:spcAft>
              <a:buFont typeface="Arial" pitchFamily="34" charset="0"/>
              <a:buChar char="–"/>
              <a:defRPr/>
            </a:pPr>
            <a:r>
              <a:rPr lang="en-US" sz="1800" dirty="0" smtClean="0">
                <a:cs typeface="Times New Roman" pitchFamily="18" charset="0"/>
              </a:rPr>
              <a:t>Used for finding the weights of an associative memory neural net.</a:t>
            </a:r>
          </a:p>
          <a:p>
            <a:pPr lvl="1" algn="just" eaLnBrk="1" fontAlgn="auto" hangingPunct="1">
              <a:spcAft>
                <a:spcPts val="0"/>
              </a:spcAft>
              <a:buFont typeface="Arial" pitchFamily="34" charset="0"/>
              <a:buChar char="–"/>
              <a:defRPr/>
            </a:pPr>
            <a:r>
              <a:rPr lang="en-US" sz="1800" dirty="0" smtClean="0">
                <a:cs typeface="Times New Roman" pitchFamily="18" charset="0"/>
              </a:rPr>
              <a:t>Training vector pairs are denoted by s:t</a:t>
            </a:r>
          </a:p>
          <a:p>
            <a:pPr algn="just" eaLnBrk="1" fontAlgn="auto" hangingPunct="1">
              <a:spcAft>
                <a:spcPts val="0"/>
              </a:spcAft>
              <a:buFont typeface="Arial" pitchFamily="34" charset="0"/>
              <a:buChar char="•"/>
              <a:defRPr/>
            </a:pPr>
            <a:r>
              <a:rPr lang="en-US" sz="1800" dirty="0" smtClean="0">
                <a:cs typeface="Times New Roman" pitchFamily="18" charset="0"/>
              </a:rPr>
              <a:t>Algorithm</a:t>
            </a:r>
          </a:p>
          <a:p>
            <a:pPr lvl="1" algn="just" eaLnBrk="1" fontAlgn="auto" hangingPunct="1">
              <a:spcAft>
                <a:spcPts val="0"/>
              </a:spcAft>
              <a:buFont typeface="Arial" pitchFamily="34" charset="0"/>
              <a:buChar char="–"/>
              <a:defRPr/>
            </a:pPr>
            <a:r>
              <a:rPr lang="en-US" sz="1800" dirty="0" smtClean="0">
                <a:cs typeface="Times New Roman" pitchFamily="18" charset="0"/>
              </a:rPr>
              <a:t>Step 0: Initialize weights to 0</a:t>
            </a:r>
          </a:p>
          <a:p>
            <a:pPr lvl="2" algn="just" eaLnBrk="1" fontAlgn="auto" hangingPunct="1">
              <a:spcAft>
                <a:spcPts val="0"/>
              </a:spcAft>
              <a:buFont typeface="Arial" pitchFamily="34" charset="0"/>
              <a:buChar char="•"/>
              <a:defRPr/>
            </a:pPr>
            <a:r>
              <a:rPr lang="en-US" sz="1800" i="1" dirty="0" err="1" smtClean="0"/>
              <a:t>w</a:t>
            </a:r>
            <a:r>
              <a:rPr lang="en-US" sz="1800" i="1" baseline="-25000" dirty="0" err="1" smtClean="0"/>
              <a:t>ij</a:t>
            </a:r>
            <a:r>
              <a:rPr lang="en-US" sz="1800" dirty="0" smtClean="0"/>
              <a:t>=0 (</a:t>
            </a:r>
            <a:r>
              <a:rPr lang="en-US" sz="1800" i="1" dirty="0" err="1" smtClean="0"/>
              <a:t>i</a:t>
            </a:r>
            <a:r>
              <a:rPr lang="en-US" sz="1800" i="1" dirty="0" smtClean="0"/>
              <a:t>= 1 to n, j=1 to M)</a:t>
            </a:r>
            <a:endParaRPr lang="en-US" sz="1800" dirty="0" smtClean="0">
              <a:cs typeface="Times New Roman" pitchFamily="18" charset="0"/>
            </a:endParaRPr>
          </a:p>
          <a:p>
            <a:pPr lvl="1" algn="just" eaLnBrk="1" fontAlgn="auto" hangingPunct="1">
              <a:spcAft>
                <a:spcPts val="0"/>
              </a:spcAft>
              <a:buFont typeface="Arial" pitchFamily="34" charset="0"/>
              <a:buChar char="–"/>
              <a:defRPr/>
            </a:pPr>
            <a:r>
              <a:rPr lang="en-US" sz="1800" dirty="0" smtClean="0">
                <a:cs typeface="Times New Roman" pitchFamily="18" charset="0"/>
              </a:rPr>
              <a:t>For each training target input output vectors </a:t>
            </a:r>
            <a:r>
              <a:rPr lang="en-US" sz="1800" i="1" dirty="0" smtClean="0">
                <a:cs typeface="Times New Roman" pitchFamily="18" charset="0"/>
              </a:rPr>
              <a:t>s:t,</a:t>
            </a:r>
            <a:endParaRPr lang="en-US" sz="1800" dirty="0" smtClean="0">
              <a:cs typeface="Times New Roman" pitchFamily="18" charset="0"/>
            </a:endParaRPr>
          </a:p>
          <a:p>
            <a:pPr lvl="1" algn="just" eaLnBrk="1" fontAlgn="auto" hangingPunct="1">
              <a:spcAft>
                <a:spcPts val="0"/>
              </a:spcAft>
              <a:buFont typeface="Arial" pitchFamily="34" charset="0"/>
              <a:buChar char="–"/>
              <a:defRPr/>
            </a:pPr>
            <a:r>
              <a:rPr lang="en-US" sz="1800" dirty="0" smtClean="0">
                <a:cs typeface="Times New Roman" pitchFamily="18" charset="0"/>
              </a:rPr>
              <a:t>Activate the input layers for training input.</a:t>
            </a:r>
          </a:p>
          <a:p>
            <a:pPr lvl="2" algn="just" eaLnBrk="1" fontAlgn="auto" hangingPunct="1">
              <a:spcAft>
                <a:spcPts val="0"/>
              </a:spcAft>
              <a:buFont typeface="Arial" pitchFamily="34" charset="0"/>
              <a:buChar char="•"/>
              <a:defRPr/>
            </a:pPr>
            <a:r>
              <a:rPr lang="en-US" sz="1800" i="1" dirty="0" smtClean="0">
                <a:cs typeface="Times New Roman" pitchFamily="18" charset="0"/>
              </a:rPr>
              <a:t>x</a:t>
            </a:r>
            <a:r>
              <a:rPr lang="en-US" sz="1800" i="1" baseline="-25000" dirty="0" smtClean="0">
                <a:cs typeface="Times New Roman" pitchFamily="18" charset="0"/>
              </a:rPr>
              <a:t>i</a:t>
            </a:r>
            <a:r>
              <a:rPr lang="en-US" sz="1800" i="1" dirty="0" smtClean="0">
                <a:cs typeface="Times New Roman" pitchFamily="18" charset="0"/>
              </a:rPr>
              <a:t>=</a:t>
            </a:r>
            <a:r>
              <a:rPr lang="en-US" sz="1800" i="1" dirty="0" err="1" smtClean="0">
                <a:cs typeface="Times New Roman" pitchFamily="18" charset="0"/>
              </a:rPr>
              <a:t>s</a:t>
            </a:r>
            <a:r>
              <a:rPr lang="en-US" sz="1800" i="1" baseline="-25000" dirty="0" err="1" smtClean="0">
                <a:cs typeface="Times New Roman" pitchFamily="18" charset="0"/>
              </a:rPr>
              <a:t>i</a:t>
            </a:r>
            <a:r>
              <a:rPr lang="en-US" sz="1800" i="1" dirty="0" smtClean="0">
                <a:cs typeface="Times New Roman" pitchFamily="18" charset="0"/>
              </a:rPr>
              <a:t>(for </a:t>
            </a:r>
            <a:r>
              <a:rPr lang="en-US" sz="1800" i="1" dirty="0" err="1" smtClean="0">
                <a:cs typeface="Times New Roman" pitchFamily="18" charset="0"/>
              </a:rPr>
              <a:t>i</a:t>
            </a:r>
            <a:r>
              <a:rPr lang="en-US" sz="1800" i="1" dirty="0" smtClean="0">
                <a:cs typeface="Times New Roman" pitchFamily="18" charset="0"/>
              </a:rPr>
              <a:t>=1 to n)</a:t>
            </a:r>
            <a:endParaRPr lang="en-US" sz="1800" dirty="0" smtClean="0">
              <a:cs typeface="Times New Roman" pitchFamily="18" charset="0"/>
            </a:endParaRPr>
          </a:p>
          <a:p>
            <a:pPr lvl="1" algn="just" eaLnBrk="1" fontAlgn="auto" hangingPunct="1">
              <a:spcAft>
                <a:spcPts val="0"/>
              </a:spcAft>
              <a:buFont typeface="Arial" pitchFamily="34" charset="0"/>
              <a:buChar char="–"/>
              <a:defRPr/>
            </a:pPr>
            <a:r>
              <a:rPr lang="en-US" sz="1800" dirty="0" smtClean="0">
                <a:cs typeface="Times New Roman" pitchFamily="18" charset="0"/>
              </a:rPr>
              <a:t>Activate the output layers for target output.</a:t>
            </a:r>
            <a:r>
              <a:rPr lang="en-US" sz="1800" i="1" dirty="0" smtClean="0"/>
              <a:t> </a:t>
            </a:r>
            <a:endParaRPr lang="en-US" sz="1800" dirty="0" smtClean="0"/>
          </a:p>
          <a:p>
            <a:pPr lvl="2" eaLnBrk="1" fontAlgn="auto" hangingPunct="1">
              <a:spcAft>
                <a:spcPts val="0"/>
              </a:spcAft>
              <a:buFont typeface="Arial" pitchFamily="34" charset="0"/>
              <a:buChar char="•"/>
              <a:defRPr/>
            </a:pPr>
            <a:r>
              <a:rPr lang="en-US" sz="1800" i="1" dirty="0" smtClean="0">
                <a:cs typeface="Times New Roman" pitchFamily="18" charset="0"/>
              </a:rPr>
              <a:t>y</a:t>
            </a:r>
            <a:r>
              <a:rPr lang="en-US" sz="1800" i="1" baseline="-25000" dirty="0" smtClean="0">
                <a:cs typeface="Times New Roman" pitchFamily="18" charset="0"/>
              </a:rPr>
              <a:t>i</a:t>
            </a:r>
            <a:r>
              <a:rPr lang="en-US" sz="1800" i="1" dirty="0" smtClean="0">
                <a:cs typeface="Times New Roman" pitchFamily="18" charset="0"/>
              </a:rPr>
              <a:t>=</a:t>
            </a:r>
            <a:r>
              <a:rPr lang="en-US" sz="1800" i="1" dirty="0" err="1" smtClean="0">
                <a:cs typeface="Times New Roman" pitchFamily="18" charset="0"/>
              </a:rPr>
              <a:t>t</a:t>
            </a:r>
            <a:r>
              <a:rPr lang="en-US" sz="1800" i="1" baseline="-25000" dirty="0" err="1" smtClean="0">
                <a:cs typeface="Times New Roman" pitchFamily="18" charset="0"/>
              </a:rPr>
              <a:t>i</a:t>
            </a:r>
            <a:r>
              <a:rPr lang="en-US" sz="1800" i="1" baseline="-25000" dirty="0" smtClean="0">
                <a:cs typeface="Times New Roman" pitchFamily="18" charset="0"/>
              </a:rPr>
              <a:t> </a:t>
            </a:r>
            <a:r>
              <a:rPr lang="en-US" sz="1800" i="1" dirty="0" smtClean="0">
                <a:cs typeface="Times New Roman" pitchFamily="18" charset="0"/>
              </a:rPr>
              <a:t>(for j=1 to m)</a:t>
            </a:r>
            <a:endParaRPr lang="en-US" sz="1800" dirty="0" smtClean="0">
              <a:cs typeface="Times New Roman" pitchFamily="18" charset="0"/>
            </a:endParaRPr>
          </a:p>
          <a:p>
            <a:pPr lvl="1" algn="just" eaLnBrk="1" fontAlgn="auto" hangingPunct="1">
              <a:spcAft>
                <a:spcPts val="0"/>
              </a:spcAft>
              <a:buFont typeface="Arial" pitchFamily="34" charset="0"/>
              <a:buChar char="–"/>
              <a:defRPr/>
            </a:pPr>
            <a:r>
              <a:rPr lang="en-US" sz="1800" dirty="0" smtClean="0">
                <a:cs typeface="Times New Roman" pitchFamily="18" charset="0"/>
              </a:rPr>
              <a:t>Start weight adjustment.</a:t>
            </a:r>
          </a:p>
          <a:p>
            <a:pPr lvl="1" algn="just" eaLnBrk="1" fontAlgn="auto" hangingPunct="1">
              <a:spcAft>
                <a:spcPts val="0"/>
              </a:spcAft>
              <a:buFont typeface="Arial" pitchFamily="34" charset="0"/>
              <a:buChar char="–"/>
              <a:defRPr/>
            </a:pPr>
            <a:r>
              <a:rPr lang="en-US" sz="1800" i="1" dirty="0" smtClean="0">
                <a:cs typeface="Times New Roman" pitchFamily="18" charset="0"/>
              </a:rPr>
              <a:t>w</a:t>
            </a:r>
            <a:r>
              <a:rPr lang="en-US" sz="1800" i="1" baseline="-25000" dirty="0" smtClean="0">
                <a:cs typeface="Times New Roman" pitchFamily="18" charset="0"/>
              </a:rPr>
              <a:t>ij</a:t>
            </a:r>
            <a:r>
              <a:rPr lang="en-US" sz="1800" i="1" dirty="0" smtClean="0">
                <a:cs typeface="Times New Roman" pitchFamily="18" charset="0"/>
              </a:rPr>
              <a:t>(new)=w</a:t>
            </a:r>
            <a:r>
              <a:rPr lang="en-US" sz="1800" i="1" baseline="-25000" dirty="0" smtClean="0">
                <a:cs typeface="Times New Roman" pitchFamily="18" charset="0"/>
              </a:rPr>
              <a:t>ij</a:t>
            </a:r>
            <a:r>
              <a:rPr lang="en-US" sz="1800" i="1" dirty="0" smtClean="0">
                <a:cs typeface="Times New Roman" pitchFamily="18" charset="0"/>
              </a:rPr>
              <a:t>(old)+x</a:t>
            </a:r>
            <a:r>
              <a:rPr lang="en-US" sz="1800" i="1" baseline="-25000" dirty="0" smtClean="0">
                <a:cs typeface="Times New Roman" pitchFamily="18" charset="0"/>
              </a:rPr>
              <a:t>i</a:t>
            </a:r>
            <a:r>
              <a:rPr lang="en-US" sz="1800" i="1" dirty="0" smtClean="0">
                <a:cs typeface="Times New Roman" pitchFamily="18" charset="0"/>
              </a:rPr>
              <a:t>y</a:t>
            </a:r>
            <a:r>
              <a:rPr lang="en-US" sz="1800" i="1" baseline="-25000" dirty="0" smtClean="0">
                <a:cs typeface="Times New Roman" pitchFamily="18" charset="0"/>
              </a:rPr>
              <a:t>j</a:t>
            </a:r>
            <a:r>
              <a:rPr lang="en-US" sz="1800" i="1" dirty="0" smtClean="0">
                <a:cs typeface="Times New Roman" pitchFamily="18" charset="0"/>
              </a:rPr>
              <a:t> (for </a:t>
            </a:r>
            <a:r>
              <a:rPr lang="en-US" sz="1800" i="1" dirty="0" err="1" smtClean="0">
                <a:cs typeface="Times New Roman" pitchFamily="18" charset="0"/>
              </a:rPr>
              <a:t>i</a:t>
            </a:r>
            <a:r>
              <a:rPr lang="en-US" sz="1800" i="1" dirty="0" smtClean="0">
                <a:cs typeface="Times New Roman" pitchFamily="18" charset="0"/>
              </a:rPr>
              <a:t>=1 to n, j=1 to m)</a:t>
            </a:r>
          </a:p>
          <a:p>
            <a:pPr lvl="1" algn="just" eaLnBrk="1" fontAlgn="auto" hangingPunct="1">
              <a:spcAft>
                <a:spcPts val="0"/>
              </a:spcAft>
              <a:buFont typeface="Arial" pitchFamily="34" charset="0"/>
              <a:buChar char="–"/>
              <a:defRPr/>
            </a:pPr>
            <a:r>
              <a:rPr lang="en-US" sz="1800" dirty="0" smtClean="0">
                <a:cs typeface="Times New Roman" pitchFamily="18" charset="0"/>
              </a:rPr>
              <a:t>Used with patters that can be represented as either binary or bipolar vectors.</a:t>
            </a:r>
          </a:p>
          <a:p>
            <a:pPr lvl="1" algn="just" eaLnBrk="1" fontAlgn="auto" hangingPunct="1">
              <a:spcAft>
                <a:spcPts val="0"/>
              </a:spcAft>
              <a:buFont typeface="Arial" pitchFamily="34" charset="0"/>
              <a:buChar char="–"/>
              <a:defRPr/>
            </a:pPr>
            <a:endParaRPr lang="en-US" sz="1800" dirty="0" smtClean="0">
              <a:cs typeface="Times New Roman" pitchFamily="18" charset="0"/>
            </a:endParaRPr>
          </a:p>
          <a:p>
            <a:pPr lvl="2" algn="just" eaLnBrk="1" fontAlgn="auto" hangingPunct="1">
              <a:spcAft>
                <a:spcPts val="0"/>
              </a:spcAft>
              <a:buFont typeface="Arial" pitchFamily="34" charset="0"/>
              <a:buNone/>
              <a:defRPr/>
            </a:pPr>
            <a:endParaRPr lang="en-US" sz="1800" dirty="0" smtClean="0"/>
          </a:p>
          <a:p>
            <a:pPr lvl="1" algn="just" eaLnBrk="1" fontAlgn="auto" hangingPunct="1">
              <a:spcAft>
                <a:spcPts val="0"/>
              </a:spcAft>
              <a:buFont typeface="Arial" pitchFamily="34" charset="0"/>
              <a:buChar char="–"/>
              <a:defRPr/>
            </a:pPr>
            <a:endParaRPr lang="en-US" sz="1800" dirty="0" smtClean="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77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086100" cy="933687"/>
          </a:xfrm>
          <a:prstGeom prst="rect">
            <a:avLst/>
          </a:prstGeom>
        </p:spPr>
        <p:txBody>
          <a:bodyPr vert="horz" wrap="square" lIns="0" tIns="10257" rIns="0" bIns="0" rtlCol="0">
            <a:spAutoFit/>
          </a:bodyPr>
          <a:lstStyle/>
          <a:p>
            <a:pPr marL="11397">
              <a:spcBef>
                <a:spcPts val="81"/>
              </a:spcBef>
            </a:pPr>
            <a:r>
              <a:rPr spc="-13" dirty="0"/>
              <a:t>EXAMPLE</a:t>
            </a:r>
            <a:r>
              <a:rPr spc="-4" dirty="0"/>
              <a:t> </a:t>
            </a:r>
            <a:r>
              <a:rPr spc="-9" dirty="0"/>
              <a:t>OF </a:t>
            </a:r>
            <a:r>
              <a:rPr spc="-13" dirty="0"/>
              <a:t>KSOFM</a:t>
            </a:r>
          </a:p>
        </p:txBody>
      </p:sp>
      <p:pic>
        <p:nvPicPr>
          <p:cNvPr id="4" name="object 4"/>
          <p:cNvPicPr/>
          <p:nvPr/>
        </p:nvPicPr>
        <p:blipFill>
          <a:blip r:embed="rId2" cstate="print"/>
          <a:stretch>
            <a:fillRect/>
          </a:stretch>
        </p:blipFill>
        <p:spPr>
          <a:xfrm>
            <a:off x="2189018" y="1411940"/>
            <a:ext cx="4768735" cy="2767405"/>
          </a:xfrm>
          <a:prstGeom prst="rect">
            <a:avLst/>
          </a:prstGeom>
        </p:spPr>
      </p:pic>
      <p:sp>
        <p:nvSpPr>
          <p:cNvPr id="5" name="object 5"/>
          <p:cNvSpPr txBox="1"/>
          <p:nvPr/>
        </p:nvSpPr>
        <p:spPr>
          <a:xfrm>
            <a:off x="902855" y="4200416"/>
            <a:ext cx="6321136" cy="290793"/>
          </a:xfrm>
          <a:prstGeom prst="rect">
            <a:avLst/>
          </a:prstGeom>
        </p:spPr>
        <p:txBody>
          <a:bodyPr vert="horz" wrap="square" lIns="0" tIns="10257" rIns="0" bIns="0" rtlCol="0">
            <a:spAutoFit/>
          </a:bodyPr>
          <a:lstStyle/>
          <a:p>
            <a:pPr marL="11397">
              <a:spcBef>
                <a:spcPts val="81"/>
              </a:spcBef>
            </a:pPr>
            <a:r>
              <a:rPr spc="4" dirty="0">
                <a:latin typeface="Verdana"/>
                <a:cs typeface="Verdana"/>
              </a:rPr>
              <a:t>Find</a:t>
            </a:r>
            <a:r>
              <a:rPr spc="-45"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winning</a:t>
            </a:r>
            <a:r>
              <a:rPr spc="-67" dirty="0">
                <a:latin typeface="Verdana"/>
                <a:cs typeface="Verdana"/>
              </a:rPr>
              <a:t> </a:t>
            </a:r>
            <a:r>
              <a:rPr spc="-9" dirty="0">
                <a:latin typeface="Verdana"/>
                <a:cs typeface="Verdana"/>
              </a:rPr>
              <a:t>neuron</a:t>
            </a:r>
            <a:r>
              <a:rPr spc="9" dirty="0">
                <a:latin typeface="Verdana"/>
                <a:cs typeface="Verdana"/>
              </a:rPr>
              <a:t> </a:t>
            </a:r>
            <a:r>
              <a:rPr dirty="0">
                <a:latin typeface="Verdana"/>
                <a:cs typeface="Verdana"/>
              </a:rPr>
              <a:t>using</a:t>
            </a:r>
            <a:r>
              <a:rPr spc="-22"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Euclidean</a:t>
            </a:r>
            <a:r>
              <a:rPr spc="-13" dirty="0">
                <a:latin typeface="Verdana"/>
                <a:cs typeface="Verdana"/>
              </a:rPr>
              <a:t> </a:t>
            </a:r>
            <a:r>
              <a:rPr spc="-4" dirty="0">
                <a:latin typeface="Verdana"/>
                <a:cs typeface="Verdana"/>
              </a:rPr>
              <a:t>distance:</a:t>
            </a:r>
            <a:endParaRPr>
              <a:latin typeface="Verdana"/>
              <a:cs typeface="Verdana"/>
            </a:endParaRPr>
          </a:p>
        </p:txBody>
      </p:sp>
      <p:pic>
        <p:nvPicPr>
          <p:cNvPr id="6" name="object 6"/>
          <p:cNvPicPr/>
          <p:nvPr/>
        </p:nvPicPr>
        <p:blipFill>
          <a:blip r:embed="rId3" cstate="print"/>
          <a:stretch>
            <a:fillRect/>
          </a:stretch>
        </p:blipFill>
        <p:spPr>
          <a:xfrm>
            <a:off x="2039389" y="4572000"/>
            <a:ext cx="5067992" cy="1210235"/>
          </a:xfrm>
          <a:prstGeom prst="rect">
            <a:avLst/>
          </a:prstGeom>
        </p:spPr>
      </p:pic>
    </p:spTree>
    <p:extLst>
      <p:ext uri="{BB962C8B-B14F-4D97-AF65-F5344CB8AC3E}">
        <p14:creationId xmlns:p14="http://schemas.microsoft.com/office/powerpoint/2010/main" val="37056250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9764" y="1040355"/>
            <a:ext cx="6926695" cy="559734"/>
          </a:xfrm>
          <a:prstGeom prst="rect">
            <a:avLst/>
          </a:prstGeom>
        </p:spPr>
        <p:txBody>
          <a:bodyPr vert="horz" wrap="square" lIns="0" tIns="10257" rIns="0" bIns="0" rtlCol="0">
            <a:spAutoFit/>
          </a:bodyPr>
          <a:lstStyle/>
          <a:p>
            <a:pPr marL="34191" marR="27353">
              <a:spcBef>
                <a:spcPts val="81"/>
              </a:spcBef>
            </a:pPr>
            <a:r>
              <a:rPr spc="-9" dirty="0">
                <a:latin typeface="Verdana"/>
                <a:cs typeface="Verdana"/>
              </a:rPr>
              <a:t>Neuron</a:t>
            </a:r>
            <a:r>
              <a:rPr dirty="0">
                <a:latin typeface="Verdana"/>
                <a:cs typeface="Verdana"/>
              </a:rPr>
              <a:t> </a:t>
            </a:r>
            <a:r>
              <a:rPr spc="-9" dirty="0">
                <a:latin typeface="Verdana"/>
                <a:cs typeface="Verdana"/>
              </a:rPr>
              <a:t>3</a:t>
            </a:r>
            <a:r>
              <a:rPr spc="18" dirty="0">
                <a:latin typeface="Verdana"/>
                <a:cs typeface="Verdana"/>
              </a:rPr>
              <a:t> </a:t>
            </a:r>
            <a:r>
              <a:rPr spc="4" dirty="0">
                <a:latin typeface="Verdana"/>
                <a:cs typeface="Verdana"/>
              </a:rPr>
              <a:t>is</a:t>
            </a:r>
            <a:r>
              <a:rPr spc="-36" dirty="0">
                <a:latin typeface="Verdana"/>
                <a:cs typeface="Verdana"/>
              </a:rPr>
              <a:t> </a:t>
            </a:r>
            <a:r>
              <a:rPr dirty="0">
                <a:latin typeface="Verdana"/>
                <a:cs typeface="Verdana"/>
              </a:rPr>
              <a:t>the</a:t>
            </a:r>
            <a:r>
              <a:rPr spc="-18" dirty="0">
                <a:latin typeface="Verdana"/>
                <a:cs typeface="Verdana"/>
              </a:rPr>
              <a:t> </a:t>
            </a:r>
            <a:r>
              <a:rPr dirty="0">
                <a:latin typeface="Verdana"/>
                <a:cs typeface="Verdana"/>
              </a:rPr>
              <a:t>winner</a:t>
            </a:r>
            <a:r>
              <a:rPr spc="-40" dirty="0">
                <a:latin typeface="Verdana"/>
                <a:cs typeface="Verdana"/>
              </a:rPr>
              <a:t> </a:t>
            </a:r>
            <a:r>
              <a:rPr spc="-4" dirty="0">
                <a:latin typeface="Verdana"/>
                <a:cs typeface="Verdana"/>
              </a:rPr>
              <a:t>and</a:t>
            </a:r>
            <a:r>
              <a:rPr dirty="0">
                <a:latin typeface="Verdana"/>
                <a:cs typeface="Verdana"/>
              </a:rPr>
              <a:t> </a:t>
            </a:r>
            <a:r>
              <a:rPr spc="4" dirty="0">
                <a:latin typeface="Verdana"/>
                <a:cs typeface="Verdana"/>
              </a:rPr>
              <a:t>its</a:t>
            </a:r>
            <a:r>
              <a:rPr spc="-36" dirty="0">
                <a:latin typeface="Verdana"/>
                <a:cs typeface="Verdana"/>
              </a:rPr>
              <a:t> </a:t>
            </a:r>
            <a:r>
              <a:rPr dirty="0">
                <a:latin typeface="Verdana"/>
                <a:cs typeface="Verdana"/>
              </a:rPr>
              <a:t>weight </a:t>
            </a:r>
            <a:r>
              <a:rPr spc="-13" dirty="0">
                <a:latin typeface="Verdana"/>
                <a:cs typeface="Verdana"/>
              </a:rPr>
              <a:t>vector</a:t>
            </a:r>
            <a:r>
              <a:rPr spc="22" dirty="0">
                <a:latin typeface="Verdana"/>
                <a:cs typeface="Verdana"/>
              </a:rPr>
              <a:t> </a:t>
            </a:r>
            <a:r>
              <a:rPr spc="-13" dirty="0">
                <a:latin typeface="Verdana"/>
                <a:cs typeface="Verdana"/>
              </a:rPr>
              <a:t>W</a:t>
            </a:r>
            <a:r>
              <a:rPr spc="-20" baseline="-20576" dirty="0">
                <a:latin typeface="Verdana"/>
                <a:cs typeface="Verdana"/>
              </a:rPr>
              <a:t>3</a:t>
            </a:r>
            <a:r>
              <a:rPr spc="310" baseline="-20576" dirty="0">
                <a:latin typeface="Verdana"/>
                <a:cs typeface="Verdana"/>
              </a:rPr>
              <a:t> </a:t>
            </a:r>
            <a:r>
              <a:rPr spc="4" dirty="0">
                <a:latin typeface="Verdana"/>
                <a:cs typeface="Verdana"/>
              </a:rPr>
              <a:t>is</a:t>
            </a:r>
            <a:r>
              <a:rPr spc="-36" dirty="0">
                <a:latin typeface="Verdana"/>
                <a:cs typeface="Verdana"/>
              </a:rPr>
              <a:t> </a:t>
            </a:r>
            <a:r>
              <a:rPr spc="-4" dirty="0">
                <a:latin typeface="Verdana"/>
                <a:cs typeface="Verdana"/>
              </a:rPr>
              <a:t>updated </a:t>
            </a:r>
            <a:r>
              <a:rPr spc="-619" dirty="0">
                <a:latin typeface="Verdana"/>
                <a:cs typeface="Verdana"/>
              </a:rPr>
              <a:t> </a:t>
            </a:r>
            <a:r>
              <a:rPr spc="-4" dirty="0">
                <a:latin typeface="Verdana"/>
                <a:cs typeface="Verdana"/>
              </a:rPr>
              <a:t>according</a:t>
            </a:r>
            <a:r>
              <a:rPr spc="-27" dirty="0">
                <a:latin typeface="Verdana"/>
                <a:cs typeface="Verdana"/>
              </a:rPr>
              <a:t> </a:t>
            </a:r>
            <a:r>
              <a:rPr spc="-4" dirty="0">
                <a:latin typeface="Verdana"/>
                <a:cs typeface="Verdana"/>
              </a:rPr>
              <a:t>to</a:t>
            </a:r>
            <a:r>
              <a:rPr spc="4"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competitive</a:t>
            </a:r>
            <a:r>
              <a:rPr spc="-18" dirty="0">
                <a:latin typeface="Verdana"/>
                <a:cs typeface="Verdana"/>
              </a:rPr>
              <a:t> </a:t>
            </a:r>
            <a:r>
              <a:rPr dirty="0">
                <a:latin typeface="Verdana"/>
                <a:cs typeface="Verdana"/>
              </a:rPr>
              <a:t>learning</a:t>
            </a:r>
            <a:r>
              <a:rPr spc="-45" dirty="0">
                <a:latin typeface="Verdana"/>
                <a:cs typeface="Verdana"/>
              </a:rPr>
              <a:t> </a:t>
            </a:r>
            <a:r>
              <a:rPr spc="-4" dirty="0">
                <a:latin typeface="Verdana"/>
                <a:cs typeface="Verdana"/>
              </a:rPr>
              <a:t>rule:</a:t>
            </a:r>
            <a:endParaRPr>
              <a:latin typeface="Verdana"/>
              <a:cs typeface="Verdana"/>
            </a:endParaRPr>
          </a:p>
        </p:txBody>
      </p:sp>
      <p:pic>
        <p:nvPicPr>
          <p:cNvPr id="3" name="object 3"/>
          <p:cNvPicPr/>
          <p:nvPr/>
        </p:nvPicPr>
        <p:blipFill>
          <a:blip r:embed="rId2" cstate="print"/>
          <a:stretch>
            <a:fillRect/>
          </a:stretch>
        </p:blipFill>
        <p:spPr>
          <a:xfrm>
            <a:off x="2643447" y="1949824"/>
            <a:ext cx="3859876" cy="699247"/>
          </a:xfrm>
          <a:prstGeom prst="rect">
            <a:avLst/>
          </a:prstGeom>
        </p:spPr>
      </p:pic>
      <p:sp>
        <p:nvSpPr>
          <p:cNvPr id="4" name="object 4"/>
          <p:cNvSpPr txBox="1"/>
          <p:nvPr/>
        </p:nvSpPr>
        <p:spPr>
          <a:xfrm>
            <a:off x="902855" y="2922944"/>
            <a:ext cx="7339445" cy="559734"/>
          </a:xfrm>
          <a:prstGeom prst="rect">
            <a:avLst/>
          </a:prstGeom>
        </p:spPr>
        <p:txBody>
          <a:bodyPr vert="horz" wrap="square" lIns="0" tIns="10257" rIns="0" bIns="0" rtlCol="0">
            <a:spAutoFit/>
          </a:bodyPr>
          <a:lstStyle/>
          <a:p>
            <a:pPr marL="11397" marR="4559">
              <a:spcBef>
                <a:spcPts val="81"/>
              </a:spcBef>
              <a:tabLst>
                <a:tab pos="675841" algn="l"/>
                <a:tab pos="1857708" algn="l"/>
                <a:tab pos="2866910" algn="l"/>
                <a:tab pos="3827106" algn="l"/>
                <a:tab pos="4442543" algn="l"/>
                <a:tab pos="4918937" algn="l"/>
                <a:tab pos="6122458" algn="l"/>
                <a:tab pos="7049601" algn="l"/>
              </a:tabLst>
            </a:pPr>
            <a:r>
              <a:rPr spc="-9" dirty="0">
                <a:latin typeface="Verdana"/>
                <a:cs typeface="Verdana"/>
              </a:rPr>
              <a:t>T</a:t>
            </a:r>
            <a:r>
              <a:rPr dirty="0">
                <a:latin typeface="Verdana"/>
                <a:cs typeface="Verdana"/>
              </a:rPr>
              <a:t>h</a:t>
            </a:r>
            <a:r>
              <a:rPr spc="-4" dirty="0">
                <a:latin typeface="Verdana"/>
                <a:cs typeface="Verdana"/>
              </a:rPr>
              <a:t>e</a:t>
            </a:r>
            <a:r>
              <a:rPr dirty="0">
                <a:latin typeface="Verdana"/>
                <a:cs typeface="Verdana"/>
              </a:rPr>
              <a:t>	upd</a:t>
            </a:r>
            <a:r>
              <a:rPr spc="-4" dirty="0">
                <a:latin typeface="Verdana"/>
                <a:cs typeface="Verdana"/>
              </a:rPr>
              <a:t>a</a:t>
            </a:r>
            <a:r>
              <a:rPr dirty="0">
                <a:latin typeface="Verdana"/>
                <a:cs typeface="Verdana"/>
              </a:rPr>
              <a:t>t</a:t>
            </a:r>
            <a:r>
              <a:rPr spc="-13" dirty="0">
                <a:latin typeface="Verdana"/>
                <a:cs typeface="Verdana"/>
              </a:rPr>
              <a:t>e</a:t>
            </a:r>
            <a:r>
              <a:rPr spc="-4" dirty="0">
                <a:latin typeface="Verdana"/>
                <a:cs typeface="Verdana"/>
              </a:rPr>
              <a:t>d</a:t>
            </a:r>
            <a:r>
              <a:rPr dirty="0">
                <a:latin typeface="Verdana"/>
                <a:cs typeface="Verdana"/>
              </a:rPr>
              <a:t>	</a:t>
            </a:r>
            <a:r>
              <a:rPr spc="13" dirty="0">
                <a:latin typeface="Verdana"/>
                <a:cs typeface="Verdana"/>
              </a:rPr>
              <a:t>w</a:t>
            </a:r>
            <a:r>
              <a:rPr spc="-13" dirty="0">
                <a:latin typeface="Verdana"/>
                <a:cs typeface="Verdana"/>
              </a:rPr>
              <a:t>e</a:t>
            </a:r>
            <a:r>
              <a:rPr spc="18" dirty="0">
                <a:latin typeface="Verdana"/>
                <a:cs typeface="Verdana"/>
              </a:rPr>
              <a:t>i</a:t>
            </a:r>
            <a:r>
              <a:rPr dirty="0">
                <a:latin typeface="Verdana"/>
                <a:cs typeface="Verdana"/>
              </a:rPr>
              <a:t>gh</a:t>
            </a:r>
            <a:r>
              <a:rPr spc="-4" dirty="0">
                <a:latin typeface="Verdana"/>
                <a:cs typeface="Verdana"/>
              </a:rPr>
              <a:t>t</a:t>
            </a:r>
            <a:r>
              <a:rPr dirty="0">
                <a:latin typeface="Verdana"/>
                <a:cs typeface="Verdana"/>
              </a:rPr>
              <a:t>	</a:t>
            </a:r>
            <a:r>
              <a:rPr spc="-9" dirty="0">
                <a:latin typeface="Verdana"/>
                <a:cs typeface="Verdana"/>
              </a:rPr>
              <a:t>v</a:t>
            </a:r>
            <a:r>
              <a:rPr spc="-13" dirty="0">
                <a:latin typeface="Verdana"/>
                <a:cs typeface="Verdana"/>
              </a:rPr>
              <a:t>ec</a:t>
            </a:r>
            <a:r>
              <a:rPr dirty="0">
                <a:latin typeface="Verdana"/>
                <a:cs typeface="Verdana"/>
              </a:rPr>
              <a:t>t</a:t>
            </a:r>
            <a:r>
              <a:rPr spc="9" dirty="0">
                <a:latin typeface="Verdana"/>
                <a:cs typeface="Verdana"/>
              </a:rPr>
              <a:t>o</a:t>
            </a:r>
            <a:r>
              <a:rPr spc="-4" dirty="0">
                <a:latin typeface="Verdana"/>
                <a:cs typeface="Verdana"/>
              </a:rPr>
              <a:t>r</a:t>
            </a:r>
            <a:r>
              <a:rPr dirty="0">
                <a:latin typeface="Verdana"/>
                <a:cs typeface="Verdana"/>
              </a:rPr>
              <a:t>	</a:t>
            </a:r>
            <a:r>
              <a:rPr spc="-13" dirty="0">
                <a:latin typeface="Verdana"/>
                <a:cs typeface="Verdana"/>
              </a:rPr>
              <a:t>W</a:t>
            </a:r>
            <a:r>
              <a:rPr spc="-9" dirty="0">
                <a:latin typeface="Verdana"/>
                <a:cs typeface="Verdana"/>
              </a:rPr>
              <a:t>3</a:t>
            </a:r>
            <a:r>
              <a:rPr dirty="0">
                <a:latin typeface="Verdana"/>
                <a:cs typeface="Verdana"/>
              </a:rPr>
              <a:t>	</a:t>
            </a:r>
            <a:r>
              <a:rPr spc="-4" dirty="0">
                <a:latin typeface="Verdana"/>
                <a:cs typeface="Verdana"/>
              </a:rPr>
              <a:t>at</a:t>
            </a:r>
            <a:r>
              <a:rPr dirty="0">
                <a:latin typeface="Verdana"/>
                <a:cs typeface="Verdana"/>
              </a:rPr>
              <a:t>	</a:t>
            </a:r>
            <a:r>
              <a:rPr spc="18" dirty="0">
                <a:latin typeface="Verdana"/>
                <a:cs typeface="Verdana"/>
              </a:rPr>
              <a:t>i</a:t>
            </a:r>
            <a:r>
              <a:rPr dirty="0">
                <a:latin typeface="Verdana"/>
                <a:cs typeface="Verdana"/>
              </a:rPr>
              <a:t>t</a:t>
            </a:r>
            <a:r>
              <a:rPr spc="-13" dirty="0">
                <a:latin typeface="Verdana"/>
                <a:cs typeface="Verdana"/>
              </a:rPr>
              <a:t>e</a:t>
            </a:r>
            <a:r>
              <a:rPr spc="-36" dirty="0">
                <a:latin typeface="Verdana"/>
                <a:cs typeface="Verdana"/>
              </a:rPr>
              <a:t>r</a:t>
            </a:r>
            <a:r>
              <a:rPr spc="-4" dirty="0">
                <a:latin typeface="Verdana"/>
                <a:cs typeface="Verdana"/>
              </a:rPr>
              <a:t>a</a:t>
            </a:r>
            <a:r>
              <a:rPr dirty="0">
                <a:latin typeface="Verdana"/>
                <a:cs typeface="Verdana"/>
              </a:rPr>
              <a:t>t</a:t>
            </a:r>
            <a:r>
              <a:rPr spc="18" dirty="0">
                <a:latin typeface="Verdana"/>
                <a:cs typeface="Verdana"/>
              </a:rPr>
              <a:t>i</a:t>
            </a:r>
            <a:r>
              <a:rPr spc="-13" dirty="0">
                <a:latin typeface="Verdana"/>
                <a:cs typeface="Verdana"/>
              </a:rPr>
              <a:t>o</a:t>
            </a:r>
            <a:r>
              <a:rPr spc="-9" dirty="0">
                <a:latin typeface="Verdana"/>
                <a:cs typeface="Verdana"/>
              </a:rPr>
              <a:t>n</a:t>
            </a:r>
            <a:r>
              <a:rPr dirty="0">
                <a:latin typeface="Verdana"/>
                <a:cs typeface="Verdana"/>
              </a:rPr>
              <a:t>	(p</a:t>
            </a:r>
            <a:r>
              <a:rPr spc="-9" dirty="0">
                <a:latin typeface="Verdana"/>
                <a:cs typeface="Verdana"/>
              </a:rPr>
              <a:t>+</a:t>
            </a:r>
            <a:r>
              <a:rPr spc="-4" dirty="0">
                <a:latin typeface="Verdana"/>
                <a:cs typeface="Verdana"/>
              </a:rPr>
              <a:t>1)</a:t>
            </a:r>
            <a:r>
              <a:rPr dirty="0">
                <a:latin typeface="Verdana"/>
                <a:cs typeface="Verdana"/>
              </a:rPr>
              <a:t>	</a:t>
            </a:r>
            <a:r>
              <a:rPr spc="18" dirty="0">
                <a:latin typeface="Verdana"/>
                <a:cs typeface="Verdana"/>
              </a:rPr>
              <a:t>i</a:t>
            </a:r>
            <a:r>
              <a:rPr spc="-4" dirty="0">
                <a:latin typeface="Verdana"/>
                <a:cs typeface="Verdana"/>
              </a:rPr>
              <a:t>s  determined</a:t>
            </a:r>
            <a:r>
              <a:rPr spc="-9" dirty="0">
                <a:latin typeface="Verdana"/>
                <a:cs typeface="Verdana"/>
              </a:rPr>
              <a:t> as:</a:t>
            </a:r>
            <a:endParaRPr>
              <a:latin typeface="Verdana"/>
              <a:cs typeface="Verdana"/>
            </a:endParaRPr>
          </a:p>
        </p:txBody>
      </p:sp>
      <p:pic>
        <p:nvPicPr>
          <p:cNvPr id="5" name="object 5"/>
          <p:cNvPicPr/>
          <p:nvPr/>
        </p:nvPicPr>
        <p:blipFill>
          <a:blip r:embed="rId3" cstate="print"/>
          <a:stretch>
            <a:fillRect/>
          </a:stretch>
        </p:blipFill>
        <p:spPr>
          <a:xfrm>
            <a:off x="2197331" y="3630706"/>
            <a:ext cx="4752109" cy="648148"/>
          </a:xfrm>
          <a:prstGeom prst="rect">
            <a:avLst/>
          </a:prstGeom>
        </p:spPr>
      </p:pic>
      <p:sp>
        <p:nvSpPr>
          <p:cNvPr id="6" name="object 6"/>
          <p:cNvSpPr txBox="1"/>
          <p:nvPr/>
        </p:nvSpPr>
        <p:spPr>
          <a:xfrm>
            <a:off x="902855" y="4738299"/>
            <a:ext cx="7334826" cy="559734"/>
          </a:xfrm>
          <a:prstGeom prst="rect">
            <a:avLst/>
          </a:prstGeom>
        </p:spPr>
        <p:txBody>
          <a:bodyPr vert="horz" wrap="square" lIns="0" tIns="10257" rIns="0" bIns="0" rtlCol="0">
            <a:spAutoFit/>
          </a:bodyPr>
          <a:lstStyle/>
          <a:p>
            <a:pPr marL="11397" marR="4559">
              <a:spcBef>
                <a:spcPts val="81"/>
              </a:spcBef>
            </a:pPr>
            <a:r>
              <a:rPr spc="-4" dirty="0">
                <a:latin typeface="Verdana"/>
                <a:cs typeface="Verdana"/>
              </a:rPr>
              <a:t>The</a:t>
            </a:r>
            <a:r>
              <a:rPr spc="31" dirty="0">
                <a:latin typeface="Verdana"/>
                <a:cs typeface="Verdana"/>
              </a:rPr>
              <a:t> </a:t>
            </a:r>
            <a:r>
              <a:rPr dirty="0">
                <a:latin typeface="Verdana"/>
                <a:cs typeface="Verdana"/>
              </a:rPr>
              <a:t>weight</a:t>
            </a:r>
            <a:r>
              <a:rPr spc="45" dirty="0">
                <a:latin typeface="Verdana"/>
                <a:cs typeface="Verdana"/>
              </a:rPr>
              <a:t> </a:t>
            </a:r>
            <a:r>
              <a:rPr spc="-9" dirty="0">
                <a:latin typeface="Verdana"/>
                <a:cs typeface="Verdana"/>
              </a:rPr>
              <a:t>vector</a:t>
            </a:r>
            <a:r>
              <a:rPr spc="31" dirty="0">
                <a:latin typeface="Verdana"/>
                <a:cs typeface="Verdana"/>
              </a:rPr>
              <a:t> </a:t>
            </a:r>
            <a:r>
              <a:rPr spc="-9" dirty="0">
                <a:latin typeface="Verdana"/>
                <a:cs typeface="Verdana"/>
              </a:rPr>
              <a:t>W3</a:t>
            </a:r>
            <a:r>
              <a:rPr spc="67" dirty="0">
                <a:latin typeface="Verdana"/>
                <a:cs typeface="Verdana"/>
              </a:rPr>
              <a:t> </a:t>
            </a:r>
            <a:r>
              <a:rPr dirty="0">
                <a:latin typeface="Verdana"/>
                <a:cs typeface="Verdana"/>
              </a:rPr>
              <a:t>of</a:t>
            </a:r>
            <a:r>
              <a:rPr spc="36" dirty="0">
                <a:latin typeface="Verdana"/>
                <a:cs typeface="Verdana"/>
              </a:rPr>
              <a:t> </a:t>
            </a:r>
            <a:r>
              <a:rPr dirty="0">
                <a:latin typeface="Verdana"/>
                <a:cs typeface="Verdana"/>
              </a:rPr>
              <a:t>the</a:t>
            </a:r>
            <a:r>
              <a:rPr spc="31" dirty="0">
                <a:latin typeface="Verdana"/>
                <a:cs typeface="Verdana"/>
              </a:rPr>
              <a:t> </a:t>
            </a:r>
            <a:r>
              <a:rPr dirty="0">
                <a:latin typeface="Verdana"/>
                <a:cs typeface="Verdana"/>
              </a:rPr>
              <a:t>winning</a:t>
            </a:r>
            <a:r>
              <a:rPr spc="45" dirty="0">
                <a:latin typeface="Verdana"/>
                <a:cs typeface="Verdana"/>
              </a:rPr>
              <a:t> </a:t>
            </a:r>
            <a:r>
              <a:rPr spc="-9" dirty="0">
                <a:latin typeface="Verdana"/>
                <a:cs typeface="Verdana"/>
              </a:rPr>
              <a:t>neuron</a:t>
            </a:r>
            <a:r>
              <a:rPr spc="49" dirty="0">
                <a:latin typeface="Verdana"/>
                <a:cs typeface="Verdana"/>
              </a:rPr>
              <a:t> </a:t>
            </a:r>
            <a:r>
              <a:rPr spc="-9" dirty="0">
                <a:latin typeface="Verdana"/>
                <a:cs typeface="Verdana"/>
              </a:rPr>
              <a:t>3</a:t>
            </a:r>
            <a:r>
              <a:rPr spc="45" dirty="0">
                <a:latin typeface="Verdana"/>
                <a:cs typeface="Verdana"/>
              </a:rPr>
              <a:t> </a:t>
            </a:r>
            <a:r>
              <a:rPr spc="-9" dirty="0">
                <a:latin typeface="Verdana"/>
                <a:cs typeface="Verdana"/>
              </a:rPr>
              <a:t>becomes</a:t>
            </a:r>
            <a:r>
              <a:rPr spc="54" dirty="0">
                <a:latin typeface="Verdana"/>
                <a:cs typeface="Verdana"/>
              </a:rPr>
              <a:t> </a:t>
            </a:r>
            <a:r>
              <a:rPr spc="-9" dirty="0">
                <a:latin typeface="Verdana"/>
                <a:cs typeface="Verdana"/>
              </a:rPr>
              <a:t>closer </a:t>
            </a:r>
            <a:r>
              <a:rPr spc="-619" dirty="0">
                <a:latin typeface="Verdana"/>
                <a:cs typeface="Verdana"/>
              </a:rPr>
              <a:t> </a:t>
            </a:r>
            <a:r>
              <a:rPr spc="-4" dirty="0">
                <a:latin typeface="Verdana"/>
                <a:cs typeface="Verdana"/>
              </a:rPr>
              <a:t>to</a:t>
            </a:r>
            <a:r>
              <a:rPr spc="-22"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input</a:t>
            </a:r>
            <a:r>
              <a:rPr spc="-45" dirty="0">
                <a:latin typeface="Verdana"/>
                <a:cs typeface="Verdana"/>
              </a:rPr>
              <a:t> </a:t>
            </a:r>
            <a:r>
              <a:rPr spc="-13" dirty="0">
                <a:latin typeface="Verdana"/>
                <a:cs typeface="Verdana"/>
              </a:rPr>
              <a:t>vector</a:t>
            </a:r>
            <a:r>
              <a:rPr spc="27" dirty="0">
                <a:latin typeface="Verdana"/>
                <a:cs typeface="Verdana"/>
              </a:rPr>
              <a:t> </a:t>
            </a:r>
            <a:r>
              <a:rPr spc="-9" dirty="0">
                <a:latin typeface="Verdana"/>
                <a:cs typeface="Verdana"/>
              </a:rPr>
              <a:t>X</a:t>
            </a:r>
            <a:r>
              <a:rPr spc="18" dirty="0">
                <a:latin typeface="Verdana"/>
                <a:cs typeface="Verdana"/>
              </a:rPr>
              <a:t> </a:t>
            </a:r>
            <a:r>
              <a:rPr dirty="0">
                <a:latin typeface="Verdana"/>
                <a:cs typeface="Verdana"/>
              </a:rPr>
              <a:t>with</a:t>
            </a:r>
            <a:r>
              <a:rPr spc="-40" dirty="0">
                <a:latin typeface="Verdana"/>
                <a:cs typeface="Verdana"/>
              </a:rPr>
              <a:t> </a:t>
            </a:r>
            <a:r>
              <a:rPr spc="-9" dirty="0">
                <a:latin typeface="Verdana"/>
                <a:cs typeface="Verdana"/>
              </a:rPr>
              <a:t>each</a:t>
            </a:r>
            <a:r>
              <a:rPr spc="18" dirty="0">
                <a:latin typeface="Verdana"/>
                <a:cs typeface="Verdana"/>
              </a:rPr>
              <a:t> </a:t>
            </a:r>
            <a:r>
              <a:rPr spc="-4" dirty="0">
                <a:latin typeface="Verdana"/>
                <a:cs typeface="Verdana"/>
              </a:rPr>
              <a:t>iteration.</a:t>
            </a:r>
            <a:endParaRPr>
              <a:latin typeface="Verdana"/>
              <a:cs typeface="Verdana"/>
            </a:endParaRPr>
          </a:p>
        </p:txBody>
      </p:sp>
    </p:spTree>
    <p:extLst>
      <p:ext uri="{BB962C8B-B14F-4D97-AF65-F5344CB8AC3E}">
        <p14:creationId xmlns:p14="http://schemas.microsoft.com/office/powerpoint/2010/main" val="26338101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7200" y="942508"/>
            <a:ext cx="7467600" cy="475130"/>
          </a:xfrm>
          <a:prstGeom prst="rect">
            <a:avLst/>
          </a:prstGeom>
        </p:spPr>
        <p:txBody>
          <a:bodyPr vert="horz" wrap="square" lIns="0" tIns="13335" rIns="0" bIns="0" rtlCol="0">
            <a:spAutoFit/>
          </a:bodyPr>
          <a:lstStyle/>
          <a:p>
            <a:pPr marL="12700">
              <a:lnSpc>
                <a:spcPct val="100000"/>
              </a:lnSpc>
              <a:spcBef>
                <a:spcPts val="105"/>
              </a:spcBef>
            </a:pPr>
            <a:r>
              <a:rPr lang="en-IN" dirty="0" smtClean="0"/>
              <a:t>ART-</a:t>
            </a:r>
            <a:r>
              <a:rPr dirty="0" smtClean="0"/>
              <a:t>Intr</a:t>
            </a:r>
            <a:r>
              <a:rPr spc="10" dirty="0" smtClean="0"/>
              <a:t>o</a:t>
            </a:r>
            <a:r>
              <a:rPr dirty="0" smtClean="0"/>
              <a:t>duction</a:t>
            </a:r>
            <a:endParaRPr dirty="0"/>
          </a:p>
        </p:txBody>
      </p:sp>
      <p:sp>
        <p:nvSpPr>
          <p:cNvPr id="10" name="Content Placeholder 9"/>
          <p:cNvSpPr>
            <a:spLocks noGrp="1"/>
          </p:cNvSpPr>
          <p:nvPr>
            <p:ph sz="quarter" idx="1"/>
          </p:nvPr>
        </p:nvSpPr>
        <p:spPr/>
        <p:txBody>
          <a:bodyPr/>
          <a:lstStyle/>
          <a:p>
            <a:pPr marL="286385">
              <a:lnSpc>
                <a:spcPts val="3195"/>
              </a:lnSpc>
              <a:tabLst>
                <a:tab pos="287020" algn="l"/>
              </a:tabLst>
            </a:pPr>
            <a:r>
              <a:rPr lang="en-US" spc="-5" dirty="0">
                <a:latin typeface="Times New Roman"/>
                <a:cs typeface="Times New Roman"/>
              </a:rPr>
              <a:t>ART stands for "Adaptive Resonance </a:t>
            </a:r>
            <a:r>
              <a:rPr lang="en-US" spc="-5" dirty="0" smtClean="0">
                <a:latin typeface="Times New Roman"/>
                <a:cs typeface="Times New Roman"/>
              </a:rPr>
              <a:t>Theory</a:t>
            </a:r>
            <a:r>
              <a:rPr lang="en-US" spc="-5" dirty="0">
                <a:latin typeface="Times New Roman"/>
                <a:cs typeface="Times New Roman"/>
              </a:rPr>
              <a:t>", invented by Stephen </a:t>
            </a:r>
            <a:r>
              <a:rPr lang="en-US" spc="-5" dirty="0" err="1">
                <a:latin typeface="Times New Roman"/>
                <a:cs typeface="Times New Roman"/>
              </a:rPr>
              <a:t>Grossberg</a:t>
            </a:r>
            <a:r>
              <a:rPr lang="en-US" spc="-5" dirty="0">
                <a:latin typeface="Times New Roman"/>
                <a:cs typeface="Times New Roman"/>
              </a:rPr>
              <a:t> in 1976.</a:t>
            </a:r>
          </a:p>
          <a:p>
            <a:pPr marL="286385">
              <a:lnSpc>
                <a:spcPts val="3195"/>
              </a:lnSpc>
              <a:tabLst>
                <a:tab pos="287020" algn="l"/>
              </a:tabLst>
            </a:pPr>
            <a:r>
              <a:rPr lang="en-US" spc="-5" dirty="0">
                <a:latin typeface="Times New Roman"/>
                <a:cs typeface="Times New Roman"/>
              </a:rPr>
              <a:t>ART represents a family of neural networks.</a:t>
            </a:r>
          </a:p>
          <a:p>
            <a:pPr marL="286385" marR="499745">
              <a:lnSpc>
                <a:spcPts val="3195"/>
              </a:lnSpc>
              <a:tabLst>
                <a:tab pos="287020" algn="l"/>
              </a:tabLst>
            </a:pPr>
            <a:r>
              <a:rPr lang="en-US" spc="-5" dirty="0">
                <a:latin typeface="Times New Roman"/>
                <a:cs typeface="Times New Roman"/>
              </a:rPr>
              <a:t>The basic ART System is an unsupervised learning  model.</a:t>
            </a:r>
          </a:p>
          <a:p>
            <a:pPr marL="286385" marR="5080">
              <a:lnSpc>
                <a:spcPts val="3195"/>
              </a:lnSpc>
              <a:tabLst>
                <a:tab pos="287020" algn="l"/>
              </a:tabLst>
            </a:pPr>
            <a:r>
              <a:rPr lang="en-US" spc="-5" dirty="0">
                <a:latin typeface="Times New Roman"/>
                <a:cs typeface="Times New Roman"/>
              </a:rPr>
              <a:t>The term "resonance" refers to resonant state of a  neural network in which a category prototype vector  matches close enough to the current input vector</a:t>
            </a:r>
            <a:r>
              <a:rPr lang="en-US" spc="-5" dirty="0" smtClean="0">
                <a:latin typeface="Times New Roman"/>
                <a:cs typeface="Times New Roman"/>
              </a:rPr>
              <a:t>.</a:t>
            </a:r>
          </a:p>
          <a:p>
            <a:pPr marL="286385" marR="5080">
              <a:lnSpc>
                <a:spcPts val="3195"/>
              </a:lnSpc>
              <a:tabLst>
                <a:tab pos="287020" algn="l"/>
              </a:tabLst>
            </a:pPr>
            <a:r>
              <a:rPr lang="en-US" spc="-5" dirty="0" smtClean="0">
                <a:latin typeface="Times New Roman"/>
                <a:cs typeface="Times New Roman"/>
              </a:rPr>
              <a:t> </a:t>
            </a:r>
            <a:r>
              <a:rPr lang="en-US" spc="-5" dirty="0">
                <a:latin typeface="Times New Roman"/>
                <a:cs typeface="Times New Roman"/>
              </a:rPr>
              <a:t>ART  matching leads to this resonant state, which permits  learning. The network learns only in its resonant state.</a:t>
            </a:r>
          </a:p>
          <a:p>
            <a:endParaRPr lang="en-IN" dirty="0"/>
          </a:p>
        </p:txBody>
      </p:sp>
    </p:spTree>
    <p:extLst>
      <p:ext uri="{BB962C8B-B14F-4D97-AF65-F5344CB8AC3E}">
        <p14:creationId xmlns:p14="http://schemas.microsoft.com/office/powerpoint/2010/main" val="386780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900" spc="-5" dirty="0"/>
              <a:t>Key</a:t>
            </a:r>
            <a:r>
              <a:rPr sz="4900" spc="-75" dirty="0"/>
              <a:t> </a:t>
            </a:r>
            <a:r>
              <a:rPr sz="4900" spc="-5" dirty="0"/>
              <a:t>Innovation</a:t>
            </a:r>
            <a:endParaRPr sz="4900" dirty="0"/>
          </a:p>
        </p:txBody>
      </p:sp>
      <p:sp>
        <p:nvSpPr>
          <p:cNvPr id="10" name="Content Placeholder 9"/>
          <p:cNvSpPr>
            <a:spLocks noGrp="1"/>
          </p:cNvSpPr>
          <p:nvPr>
            <p:ph sz="quarter" idx="1"/>
          </p:nvPr>
        </p:nvSpPr>
        <p:spPr/>
        <p:txBody>
          <a:bodyPr/>
          <a:lstStyle/>
          <a:p>
            <a:pPr marL="12700" algn="just">
              <a:lnSpc>
                <a:spcPct val="100000"/>
              </a:lnSpc>
              <a:spcBef>
                <a:spcPts val="1370"/>
              </a:spcBef>
            </a:pPr>
            <a:r>
              <a:rPr lang="en-US" spc="-5" dirty="0">
                <a:latin typeface="Times New Roman"/>
                <a:cs typeface="Times New Roman"/>
              </a:rPr>
              <a:t>The</a:t>
            </a:r>
            <a:r>
              <a:rPr lang="en-US" dirty="0">
                <a:latin typeface="Times New Roman"/>
                <a:cs typeface="Times New Roman"/>
              </a:rPr>
              <a:t> </a:t>
            </a:r>
            <a:r>
              <a:rPr lang="en-US" spc="-5" dirty="0">
                <a:latin typeface="Times New Roman"/>
                <a:cs typeface="Times New Roman"/>
              </a:rPr>
              <a:t>key</a:t>
            </a:r>
            <a:r>
              <a:rPr lang="en-US" spc="5" dirty="0">
                <a:latin typeface="Times New Roman"/>
                <a:cs typeface="Times New Roman"/>
              </a:rPr>
              <a:t> </a:t>
            </a:r>
            <a:r>
              <a:rPr lang="en-US" spc="-5" dirty="0">
                <a:latin typeface="Times New Roman"/>
                <a:cs typeface="Times New Roman"/>
              </a:rPr>
              <a:t>innovation</a:t>
            </a:r>
            <a:r>
              <a:rPr lang="en-US" spc="-15" dirty="0">
                <a:latin typeface="Times New Roman"/>
                <a:cs typeface="Times New Roman"/>
              </a:rPr>
              <a:t> </a:t>
            </a:r>
            <a:r>
              <a:rPr lang="en-US" dirty="0">
                <a:latin typeface="Times New Roman"/>
                <a:cs typeface="Times New Roman"/>
              </a:rPr>
              <a:t>of</a:t>
            </a:r>
            <a:r>
              <a:rPr lang="en-US" spc="-155" dirty="0">
                <a:latin typeface="Times New Roman"/>
                <a:cs typeface="Times New Roman"/>
              </a:rPr>
              <a:t> </a:t>
            </a:r>
            <a:r>
              <a:rPr lang="en-US" spc="-65" dirty="0">
                <a:latin typeface="Times New Roman"/>
                <a:cs typeface="Times New Roman"/>
              </a:rPr>
              <a:t>ART</a:t>
            </a:r>
            <a:r>
              <a:rPr lang="en-US" spc="-25" dirty="0">
                <a:latin typeface="Times New Roman"/>
                <a:cs typeface="Times New Roman"/>
              </a:rPr>
              <a:t> </a:t>
            </a:r>
            <a:r>
              <a:rPr lang="en-US" spc="-5" dirty="0">
                <a:latin typeface="Times New Roman"/>
                <a:cs typeface="Times New Roman"/>
              </a:rPr>
              <a:t>is</a:t>
            </a:r>
            <a:r>
              <a:rPr lang="en-US" spc="-10" dirty="0">
                <a:latin typeface="Times New Roman"/>
                <a:cs typeface="Times New Roman"/>
              </a:rPr>
              <a:t> </a:t>
            </a:r>
            <a:r>
              <a:rPr lang="en-US" dirty="0">
                <a:latin typeface="Times New Roman"/>
                <a:cs typeface="Times New Roman"/>
              </a:rPr>
              <a:t>the </a:t>
            </a:r>
            <a:r>
              <a:rPr lang="en-US" spc="-5" dirty="0">
                <a:latin typeface="Times New Roman"/>
                <a:cs typeface="Times New Roman"/>
              </a:rPr>
              <a:t>use </a:t>
            </a:r>
            <a:r>
              <a:rPr lang="en-US" dirty="0">
                <a:latin typeface="Times New Roman"/>
                <a:cs typeface="Times New Roman"/>
              </a:rPr>
              <a:t>of</a:t>
            </a:r>
            <a:r>
              <a:rPr lang="en-US" spc="10" dirty="0">
                <a:latin typeface="Times New Roman"/>
                <a:cs typeface="Times New Roman"/>
              </a:rPr>
              <a:t> </a:t>
            </a:r>
            <a:r>
              <a:rPr lang="en-US" spc="-5" dirty="0">
                <a:latin typeface="Times New Roman"/>
                <a:cs typeface="Times New Roman"/>
              </a:rPr>
              <a:t>“expectations.”</a:t>
            </a:r>
            <a:endParaRPr lang="en-US" dirty="0">
              <a:latin typeface="Times New Roman"/>
              <a:cs typeface="Times New Roman"/>
            </a:endParaRPr>
          </a:p>
          <a:p>
            <a:pPr marL="12700" marR="905510" algn="just">
              <a:spcBef>
                <a:spcPts val="1370"/>
              </a:spcBef>
              <a:tabLst>
                <a:tab pos="287020" algn="l"/>
              </a:tabLst>
            </a:pPr>
            <a:r>
              <a:rPr lang="en-US" spc="-5" dirty="0">
                <a:latin typeface="Times New Roman"/>
                <a:cs typeface="Times New Roman"/>
              </a:rPr>
              <a:t>As each input is presented to the network, it is  compared with the prototype vector that is most  closely matches.</a:t>
            </a:r>
          </a:p>
          <a:p>
            <a:pPr marL="12700" marR="212725" algn="just">
              <a:spcBef>
                <a:spcPts val="1370"/>
              </a:spcBef>
              <a:tabLst>
                <a:tab pos="287020" algn="l"/>
              </a:tabLst>
            </a:pPr>
            <a:r>
              <a:rPr lang="en-US" spc="-5" dirty="0">
                <a:latin typeface="Times New Roman"/>
                <a:cs typeface="Times New Roman"/>
              </a:rPr>
              <a:t>If the match between the prototype and the input  vector is NOT adequate, a new prototype is selected.  In this way, previous learned memories (prototypes)  are not eroded by new learning.</a:t>
            </a:r>
          </a:p>
          <a:p>
            <a:pPr marL="12700" algn="just">
              <a:spcBef>
                <a:spcPts val="1370"/>
              </a:spcBef>
            </a:pPr>
            <a:endParaRPr lang="en-IN" spc="-5" dirty="0">
              <a:latin typeface="Times New Roman"/>
              <a:cs typeface="Times New Roman"/>
            </a:endParaRPr>
          </a:p>
        </p:txBody>
      </p:sp>
    </p:spTree>
    <p:extLst>
      <p:ext uri="{BB962C8B-B14F-4D97-AF65-F5344CB8AC3E}">
        <p14:creationId xmlns:p14="http://schemas.microsoft.com/office/powerpoint/2010/main" val="2903021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Stability</a:t>
            </a:r>
            <a:r>
              <a:rPr spc="-30" dirty="0"/>
              <a:t> </a:t>
            </a:r>
            <a:r>
              <a:rPr dirty="0"/>
              <a:t>Plasticity</a:t>
            </a:r>
            <a:r>
              <a:rPr spc="-85" dirty="0"/>
              <a:t> </a:t>
            </a:r>
            <a:r>
              <a:rPr dirty="0"/>
              <a:t>Dilemma</a:t>
            </a:r>
          </a:p>
        </p:txBody>
      </p:sp>
      <p:sp>
        <p:nvSpPr>
          <p:cNvPr id="10" name="Content Placeholder 9"/>
          <p:cNvSpPr>
            <a:spLocks noGrp="1"/>
          </p:cNvSpPr>
          <p:nvPr>
            <p:ph sz="quarter" idx="1"/>
          </p:nvPr>
        </p:nvSpPr>
        <p:spPr/>
        <p:txBody>
          <a:bodyPr/>
          <a:lstStyle/>
          <a:p>
            <a:endParaRPr lang="en-IN"/>
          </a:p>
        </p:txBody>
      </p:sp>
      <p:sp>
        <p:nvSpPr>
          <p:cNvPr id="9" name="object 9"/>
          <p:cNvSpPr txBox="1"/>
          <p:nvPr/>
        </p:nvSpPr>
        <p:spPr>
          <a:xfrm>
            <a:off x="535940" y="1921509"/>
            <a:ext cx="7921625" cy="4062095"/>
          </a:xfrm>
          <a:prstGeom prst="rect">
            <a:avLst/>
          </a:prstGeom>
        </p:spPr>
        <p:txBody>
          <a:bodyPr vert="horz" wrap="square" lIns="0" tIns="53340" rIns="0" bIns="0" rtlCol="0">
            <a:spAutoFit/>
          </a:bodyPr>
          <a:lstStyle/>
          <a:p>
            <a:pPr marL="286385" marR="193675" indent="-274320">
              <a:lnSpc>
                <a:spcPts val="2600"/>
              </a:lnSpc>
              <a:spcBef>
                <a:spcPts val="420"/>
              </a:spcBef>
              <a:buClr>
                <a:srgbClr val="0AD0D9"/>
              </a:buClr>
              <a:buSzPct val="93750"/>
              <a:buFont typeface="Segoe UI Symbol"/>
              <a:buChar char="⚫"/>
              <a:tabLst>
                <a:tab pos="287020" algn="l"/>
              </a:tabLst>
            </a:pPr>
            <a:r>
              <a:rPr sz="2400" dirty="0">
                <a:latin typeface="Times New Roman"/>
                <a:cs typeface="Times New Roman"/>
              </a:rPr>
              <a:t>Real</a:t>
            </a:r>
            <a:r>
              <a:rPr sz="2400" spc="-30" dirty="0">
                <a:latin typeface="Times New Roman"/>
                <a:cs typeface="Times New Roman"/>
              </a:rPr>
              <a:t> </a:t>
            </a:r>
            <a:r>
              <a:rPr sz="2400" dirty="0">
                <a:latin typeface="Times New Roman"/>
                <a:cs typeface="Times New Roman"/>
              </a:rPr>
              <a:t>world</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faced</a:t>
            </a:r>
            <a:r>
              <a:rPr sz="2400" spc="-20"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situation</a:t>
            </a:r>
            <a:r>
              <a:rPr sz="2400" spc="-45" dirty="0">
                <a:latin typeface="Times New Roman"/>
                <a:cs typeface="Times New Roman"/>
              </a:rPr>
              <a:t> </a:t>
            </a:r>
            <a:r>
              <a:rPr sz="2400" dirty="0">
                <a:latin typeface="Times New Roman"/>
                <a:cs typeface="Times New Roman"/>
              </a:rPr>
              <a:t>where</a:t>
            </a:r>
            <a:r>
              <a:rPr sz="2400" spc="-20"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spc="-5" dirty="0">
                <a:latin typeface="Times New Roman"/>
                <a:cs typeface="Times New Roman"/>
              </a:rPr>
              <a:t>is </a:t>
            </a:r>
            <a:r>
              <a:rPr sz="2400" dirty="0">
                <a:latin typeface="Times New Roman"/>
                <a:cs typeface="Times New Roman"/>
              </a:rPr>
              <a:t>continuously </a:t>
            </a:r>
            <a:r>
              <a:rPr sz="2400" spc="-585" dirty="0">
                <a:latin typeface="Times New Roman"/>
                <a:cs typeface="Times New Roman"/>
              </a:rPr>
              <a:t> </a:t>
            </a:r>
            <a:r>
              <a:rPr sz="2400" dirty="0">
                <a:latin typeface="Times New Roman"/>
                <a:cs typeface="Times New Roman"/>
              </a:rPr>
              <a:t>changing.</a:t>
            </a:r>
          </a:p>
          <a:p>
            <a:pPr marL="286385" marR="5080" indent="-274320">
              <a:lnSpc>
                <a:spcPts val="2590"/>
              </a:lnSpc>
              <a:spcBef>
                <a:spcPts val="570"/>
              </a:spcBef>
              <a:buClr>
                <a:srgbClr val="0AD0D9"/>
              </a:buClr>
              <a:buSzPct val="93750"/>
              <a:buFont typeface="Segoe UI Symbol"/>
              <a:buChar char="⚫"/>
              <a:tabLst>
                <a:tab pos="287020" algn="l"/>
              </a:tabLst>
            </a:pPr>
            <a:r>
              <a:rPr sz="2400" dirty="0">
                <a:latin typeface="Times New Roman"/>
                <a:cs typeface="Times New Roman"/>
              </a:rPr>
              <a:t>In</a:t>
            </a:r>
            <a:r>
              <a:rPr sz="2400" spc="-5" dirty="0">
                <a:latin typeface="Times New Roman"/>
                <a:cs typeface="Times New Roman"/>
              </a:rPr>
              <a:t> this</a:t>
            </a:r>
            <a:r>
              <a:rPr sz="2400" spc="-20" dirty="0">
                <a:latin typeface="Times New Roman"/>
                <a:cs typeface="Times New Roman"/>
              </a:rPr>
              <a:t> </a:t>
            </a:r>
            <a:r>
              <a:rPr sz="2400" dirty="0">
                <a:latin typeface="Times New Roman"/>
                <a:cs typeface="Times New Roman"/>
              </a:rPr>
              <a:t>situation</a:t>
            </a:r>
            <a:r>
              <a:rPr sz="2400" spc="-40"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learning</a:t>
            </a:r>
            <a:r>
              <a:rPr sz="2400" spc="-20"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spc="-5" dirty="0">
                <a:latin typeface="Times New Roman"/>
                <a:cs typeface="Times New Roman"/>
              </a:rPr>
              <a:t>faces</a:t>
            </a:r>
            <a:r>
              <a:rPr sz="2400" spc="-10" dirty="0">
                <a:latin typeface="Times New Roman"/>
                <a:cs typeface="Times New Roman"/>
              </a:rPr>
              <a:t> </a:t>
            </a:r>
            <a:r>
              <a:rPr sz="2400" dirty="0">
                <a:latin typeface="Times New Roman"/>
                <a:cs typeface="Times New Roman"/>
              </a:rPr>
              <a:t>stability-plasticity </a:t>
            </a:r>
            <a:r>
              <a:rPr sz="2400" spc="-585" dirty="0">
                <a:latin typeface="Times New Roman"/>
                <a:cs typeface="Times New Roman"/>
              </a:rPr>
              <a:t> </a:t>
            </a:r>
            <a:r>
              <a:rPr sz="2400" spc="-5" dirty="0">
                <a:latin typeface="Times New Roman"/>
                <a:cs typeface="Times New Roman"/>
              </a:rPr>
              <a:t>dilemma.</a:t>
            </a:r>
            <a:endParaRPr sz="2400" dirty="0">
              <a:latin typeface="Times New Roman"/>
              <a:cs typeface="Times New Roman"/>
            </a:endParaRPr>
          </a:p>
          <a:p>
            <a:pPr marL="287020" indent="-274320">
              <a:lnSpc>
                <a:spcPct val="100000"/>
              </a:lnSpc>
              <a:spcBef>
                <a:spcPts val="220"/>
              </a:spcBef>
              <a:buClr>
                <a:srgbClr val="0AD0D9"/>
              </a:buClr>
              <a:buSzPct val="95000"/>
              <a:buFont typeface="Segoe UI Symbol"/>
              <a:buChar char="⚫"/>
              <a:tabLst>
                <a:tab pos="286385" algn="l"/>
                <a:tab pos="287020" algn="l"/>
              </a:tabLst>
            </a:pPr>
            <a:r>
              <a:rPr sz="2000" b="1" dirty="0">
                <a:latin typeface="Times New Roman"/>
                <a:cs typeface="Times New Roman"/>
              </a:rPr>
              <a:t>Stability:</a:t>
            </a:r>
            <a:r>
              <a:rPr sz="2000" b="1" spc="-50" dirty="0">
                <a:latin typeface="Times New Roman"/>
                <a:cs typeface="Times New Roman"/>
              </a:rPr>
              <a:t> </a:t>
            </a:r>
            <a:r>
              <a:rPr sz="2000" spc="-5" dirty="0">
                <a:latin typeface="Times New Roman"/>
                <a:cs typeface="Times New Roman"/>
              </a:rPr>
              <a:t>System</a:t>
            </a:r>
            <a:r>
              <a:rPr sz="2000" spc="-20" dirty="0">
                <a:latin typeface="Times New Roman"/>
                <a:cs typeface="Times New Roman"/>
              </a:rPr>
              <a:t> </a:t>
            </a:r>
            <a:r>
              <a:rPr sz="2000" dirty="0">
                <a:latin typeface="Times New Roman"/>
                <a:cs typeface="Times New Roman"/>
              </a:rPr>
              <a:t>behaviour</a:t>
            </a:r>
            <a:r>
              <a:rPr sz="2000" spc="-55" dirty="0">
                <a:latin typeface="Times New Roman"/>
                <a:cs typeface="Times New Roman"/>
              </a:rPr>
              <a:t> </a:t>
            </a:r>
            <a:r>
              <a:rPr sz="2000" spc="-5" dirty="0">
                <a:latin typeface="Times New Roman"/>
                <a:cs typeface="Times New Roman"/>
              </a:rPr>
              <a:t>doesn’t</a:t>
            </a:r>
            <a:r>
              <a:rPr sz="2000" spc="-35" dirty="0">
                <a:latin typeface="Times New Roman"/>
                <a:cs typeface="Times New Roman"/>
              </a:rPr>
              <a:t> </a:t>
            </a:r>
            <a:r>
              <a:rPr sz="2000" dirty="0">
                <a:latin typeface="Times New Roman"/>
                <a:cs typeface="Times New Roman"/>
              </a:rPr>
              <a:t>change</a:t>
            </a:r>
            <a:r>
              <a:rPr sz="2000" spc="-30" dirty="0">
                <a:latin typeface="Times New Roman"/>
                <a:cs typeface="Times New Roman"/>
              </a:rPr>
              <a:t> </a:t>
            </a:r>
            <a:r>
              <a:rPr sz="2000" dirty="0">
                <a:latin typeface="Times New Roman"/>
                <a:cs typeface="Times New Roman"/>
              </a:rPr>
              <a:t>after</a:t>
            </a:r>
            <a:r>
              <a:rPr sz="2000" spc="-15" dirty="0">
                <a:latin typeface="Times New Roman"/>
                <a:cs typeface="Times New Roman"/>
              </a:rPr>
              <a:t> </a:t>
            </a:r>
            <a:r>
              <a:rPr sz="2000" dirty="0">
                <a:latin typeface="Times New Roman"/>
                <a:cs typeface="Times New Roman"/>
              </a:rPr>
              <a:t>irrelevant</a:t>
            </a:r>
            <a:r>
              <a:rPr sz="2000" spc="-45" dirty="0">
                <a:latin typeface="Times New Roman"/>
                <a:cs typeface="Times New Roman"/>
              </a:rPr>
              <a:t> </a:t>
            </a:r>
            <a:r>
              <a:rPr sz="2000" dirty="0">
                <a:latin typeface="Times New Roman"/>
                <a:cs typeface="Times New Roman"/>
              </a:rPr>
              <a:t>events</a:t>
            </a:r>
          </a:p>
          <a:p>
            <a:pPr marL="287020" indent="-274320">
              <a:lnSpc>
                <a:spcPct val="100000"/>
              </a:lnSpc>
              <a:spcBef>
                <a:spcPts val="240"/>
              </a:spcBef>
              <a:buClr>
                <a:srgbClr val="0AD0D9"/>
              </a:buClr>
              <a:buSzPct val="95000"/>
              <a:buFont typeface="Segoe UI Symbol"/>
              <a:buChar char="⚫"/>
              <a:tabLst>
                <a:tab pos="286385" algn="l"/>
                <a:tab pos="287020" algn="l"/>
              </a:tabLst>
            </a:pPr>
            <a:r>
              <a:rPr sz="2000" b="1" dirty="0">
                <a:latin typeface="Times New Roman"/>
                <a:cs typeface="Times New Roman"/>
              </a:rPr>
              <a:t>Plasticity:</a:t>
            </a:r>
            <a:r>
              <a:rPr sz="2000" b="1" spc="-50" dirty="0">
                <a:latin typeface="Times New Roman"/>
                <a:cs typeface="Times New Roman"/>
              </a:rPr>
              <a:t> </a:t>
            </a:r>
            <a:r>
              <a:rPr sz="2000" spc="-5" dirty="0">
                <a:latin typeface="Times New Roman"/>
                <a:cs typeface="Times New Roman"/>
              </a:rPr>
              <a:t>System</a:t>
            </a:r>
            <a:r>
              <a:rPr sz="2000" spc="-25" dirty="0">
                <a:latin typeface="Times New Roman"/>
                <a:cs typeface="Times New Roman"/>
              </a:rPr>
              <a:t> </a:t>
            </a:r>
            <a:r>
              <a:rPr sz="2000" dirty="0">
                <a:latin typeface="Times New Roman"/>
                <a:cs typeface="Times New Roman"/>
              </a:rPr>
              <a:t>adapts</a:t>
            </a:r>
            <a:r>
              <a:rPr sz="2000" spc="-30" dirty="0">
                <a:latin typeface="Times New Roman"/>
                <a:cs typeface="Times New Roman"/>
              </a:rPr>
              <a:t> </a:t>
            </a:r>
            <a:r>
              <a:rPr sz="2000" spc="-5" dirty="0">
                <a:latin typeface="Times New Roman"/>
                <a:cs typeface="Times New Roman"/>
              </a:rPr>
              <a:t>its </a:t>
            </a:r>
            <a:r>
              <a:rPr sz="2000" dirty="0">
                <a:latin typeface="Times New Roman"/>
                <a:cs typeface="Times New Roman"/>
              </a:rPr>
              <a:t>behaviour</a:t>
            </a:r>
            <a:r>
              <a:rPr sz="2000" spc="-45" dirty="0">
                <a:latin typeface="Times New Roman"/>
                <a:cs typeface="Times New Roman"/>
              </a:rPr>
              <a:t> </a:t>
            </a:r>
            <a:r>
              <a:rPr sz="2000" dirty="0">
                <a:latin typeface="Times New Roman"/>
                <a:cs typeface="Times New Roman"/>
              </a:rPr>
              <a:t>according</a:t>
            </a:r>
            <a:r>
              <a:rPr sz="2000" spc="-4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significant</a:t>
            </a:r>
            <a:r>
              <a:rPr sz="2000" spc="-50" dirty="0">
                <a:latin typeface="Times New Roman"/>
                <a:cs typeface="Times New Roman"/>
              </a:rPr>
              <a:t> </a:t>
            </a:r>
            <a:r>
              <a:rPr sz="2000" dirty="0">
                <a:latin typeface="Times New Roman"/>
                <a:cs typeface="Times New Roman"/>
              </a:rPr>
              <a:t>events</a:t>
            </a:r>
          </a:p>
          <a:p>
            <a:pPr marL="287020" indent="-274320">
              <a:lnSpc>
                <a:spcPct val="100000"/>
              </a:lnSpc>
              <a:spcBef>
                <a:spcPts val="275"/>
              </a:spcBef>
              <a:buClr>
                <a:srgbClr val="0AD0D9"/>
              </a:buClr>
              <a:buSzPct val="93750"/>
              <a:buFont typeface="Segoe UI Symbol"/>
              <a:buChar char="⚫"/>
              <a:tabLst>
                <a:tab pos="287020" algn="l"/>
              </a:tabLst>
            </a:pPr>
            <a:r>
              <a:rPr sz="2400" b="1" dirty="0">
                <a:latin typeface="Times New Roman"/>
                <a:cs typeface="Times New Roman"/>
              </a:rPr>
              <a:t>Dilemma:</a:t>
            </a:r>
            <a:endParaRPr sz="2400" dirty="0">
              <a:latin typeface="Times New Roman"/>
              <a:cs typeface="Times New Roman"/>
            </a:endParaRPr>
          </a:p>
          <a:p>
            <a:pPr marL="527685" marR="732790" indent="-515620">
              <a:lnSpc>
                <a:spcPts val="2590"/>
              </a:lnSpc>
              <a:spcBef>
                <a:spcPts val="615"/>
              </a:spcBef>
              <a:buClr>
                <a:srgbClr val="0AD0D9"/>
              </a:buClr>
              <a:buSzPct val="93750"/>
              <a:buFont typeface="Wingdings"/>
              <a:buChar char=""/>
              <a:tabLst>
                <a:tab pos="527685" algn="l"/>
                <a:tab pos="528320" algn="l"/>
              </a:tabLst>
            </a:pPr>
            <a:r>
              <a:rPr sz="2400" spc="-5" dirty="0">
                <a:latin typeface="Times New Roman"/>
                <a:cs typeface="Times New Roman"/>
              </a:rPr>
              <a:t>How</a:t>
            </a:r>
            <a:r>
              <a:rPr sz="2400" spc="-1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achieve</a:t>
            </a:r>
            <a:r>
              <a:rPr sz="2400" spc="-40" dirty="0">
                <a:latin typeface="Times New Roman"/>
                <a:cs typeface="Times New Roman"/>
              </a:rPr>
              <a:t> </a:t>
            </a:r>
            <a:r>
              <a:rPr sz="2400" dirty="0">
                <a:latin typeface="Times New Roman"/>
                <a:cs typeface="Times New Roman"/>
              </a:rPr>
              <a:t>stability</a:t>
            </a:r>
            <a:r>
              <a:rPr sz="2400" spc="-60" dirty="0">
                <a:latin typeface="Times New Roman"/>
                <a:cs typeface="Times New Roman"/>
              </a:rPr>
              <a:t> </a:t>
            </a:r>
            <a:r>
              <a:rPr sz="2400" dirty="0">
                <a:latin typeface="Times New Roman"/>
                <a:cs typeface="Times New Roman"/>
              </a:rPr>
              <a:t>without</a:t>
            </a:r>
            <a:r>
              <a:rPr sz="2400" spc="-25" dirty="0">
                <a:latin typeface="Times New Roman"/>
                <a:cs typeface="Times New Roman"/>
              </a:rPr>
              <a:t> </a:t>
            </a:r>
            <a:r>
              <a:rPr sz="2400" dirty="0">
                <a:latin typeface="Times New Roman"/>
                <a:cs typeface="Times New Roman"/>
              </a:rPr>
              <a:t>rigidity</a:t>
            </a:r>
            <a:r>
              <a:rPr sz="2400" spc="-4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plasticity </a:t>
            </a:r>
            <a:r>
              <a:rPr sz="2400" spc="-585" dirty="0">
                <a:latin typeface="Times New Roman"/>
                <a:cs typeface="Times New Roman"/>
              </a:rPr>
              <a:t> </a:t>
            </a:r>
            <a:r>
              <a:rPr sz="2400" dirty="0">
                <a:latin typeface="Times New Roman"/>
                <a:cs typeface="Times New Roman"/>
              </a:rPr>
              <a:t>without</a:t>
            </a:r>
            <a:r>
              <a:rPr sz="2400" spc="-35" dirty="0">
                <a:latin typeface="Times New Roman"/>
                <a:cs typeface="Times New Roman"/>
              </a:rPr>
              <a:t> </a:t>
            </a:r>
            <a:r>
              <a:rPr sz="2400" dirty="0">
                <a:latin typeface="Times New Roman"/>
                <a:cs typeface="Times New Roman"/>
              </a:rPr>
              <a:t>chaos?</a:t>
            </a:r>
          </a:p>
          <a:p>
            <a:pPr marL="527685" indent="-515620">
              <a:lnSpc>
                <a:spcPct val="100000"/>
              </a:lnSpc>
              <a:spcBef>
                <a:spcPts val="254"/>
              </a:spcBef>
              <a:buClr>
                <a:srgbClr val="0AD0D9"/>
              </a:buClr>
              <a:buSzPct val="93750"/>
              <a:buFont typeface="Wingdings"/>
              <a:buChar char=""/>
              <a:tabLst>
                <a:tab pos="527685" algn="l"/>
                <a:tab pos="528320" algn="l"/>
              </a:tabLst>
            </a:pPr>
            <a:r>
              <a:rPr sz="2400" spc="-5" dirty="0">
                <a:latin typeface="Times New Roman"/>
                <a:cs typeface="Times New Roman"/>
              </a:rPr>
              <a:t>Ongoing</a:t>
            </a:r>
            <a:r>
              <a:rPr sz="2400" spc="-30" dirty="0">
                <a:latin typeface="Times New Roman"/>
                <a:cs typeface="Times New Roman"/>
              </a:rPr>
              <a:t> </a:t>
            </a:r>
            <a:r>
              <a:rPr sz="2400" dirty="0">
                <a:latin typeface="Times New Roman"/>
                <a:cs typeface="Times New Roman"/>
              </a:rPr>
              <a:t>learning</a:t>
            </a:r>
            <a:r>
              <a:rPr sz="2400" spc="-50" dirty="0">
                <a:latin typeface="Times New Roman"/>
                <a:cs typeface="Times New Roman"/>
              </a:rPr>
              <a:t> </a:t>
            </a:r>
            <a:r>
              <a:rPr sz="2400" dirty="0">
                <a:latin typeface="Times New Roman"/>
                <a:cs typeface="Times New Roman"/>
              </a:rPr>
              <a:t>capability</a:t>
            </a:r>
          </a:p>
          <a:p>
            <a:pPr marL="527685" indent="-515620">
              <a:lnSpc>
                <a:spcPct val="100000"/>
              </a:lnSpc>
              <a:spcBef>
                <a:spcPts val="285"/>
              </a:spcBef>
              <a:buClr>
                <a:srgbClr val="0AD0D9"/>
              </a:buClr>
              <a:buSzPct val="93750"/>
              <a:buFont typeface="Wingdings"/>
              <a:buChar char=""/>
              <a:tabLst>
                <a:tab pos="527685" algn="l"/>
                <a:tab pos="528320" algn="l"/>
              </a:tabLst>
            </a:pPr>
            <a:r>
              <a:rPr sz="2400" dirty="0">
                <a:latin typeface="Times New Roman"/>
                <a:cs typeface="Times New Roman"/>
              </a:rPr>
              <a:t>Preservation</a:t>
            </a:r>
            <a:r>
              <a:rPr sz="2400" spc="-6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learned</a:t>
            </a:r>
            <a:r>
              <a:rPr sz="2400" spc="-55" dirty="0">
                <a:latin typeface="Times New Roman"/>
                <a:cs typeface="Times New Roman"/>
              </a:rPr>
              <a:t> </a:t>
            </a:r>
            <a:r>
              <a:rPr sz="2400" dirty="0">
                <a:latin typeface="Times New Roman"/>
                <a:cs typeface="Times New Roman"/>
              </a:rPr>
              <a:t>knowledge</a:t>
            </a:r>
          </a:p>
        </p:txBody>
      </p:sp>
    </p:spTree>
    <p:extLst>
      <p:ext uri="{BB962C8B-B14F-4D97-AF65-F5344CB8AC3E}">
        <p14:creationId xmlns:p14="http://schemas.microsoft.com/office/powerpoint/2010/main" val="7458184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849736"/>
            <a:ext cx="7995284" cy="4343400"/>
          </a:xfrm>
          <a:prstGeom prst="rect">
            <a:avLst/>
          </a:prstGeom>
        </p:spPr>
        <p:txBody>
          <a:bodyPr vert="horz" wrap="square" lIns="0" tIns="97790" rIns="0" bIns="0" rtlCol="0">
            <a:spAutoFit/>
          </a:bodyPr>
          <a:lstStyle/>
          <a:p>
            <a:pPr marL="287020" indent="-274320">
              <a:lnSpc>
                <a:spcPct val="100000"/>
              </a:lnSpc>
              <a:spcBef>
                <a:spcPts val="770"/>
              </a:spcBef>
              <a:buClr>
                <a:srgbClr val="0AD0D9"/>
              </a:buClr>
              <a:buSzPct val="94642"/>
              <a:buFont typeface="Segoe UI Symbol"/>
              <a:buChar char="⚫"/>
              <a:tabLst>
                <a:tab pos="287020" algn="l"/>
              </a:tabLst>
            </a:pP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plasticity-stability</a:t>
            </a:r>
            <a:r>
              <a:rPr sz="2800" spc="-40" dirty="0">
                <a:latin typeface="Times New Roman"/>
                <a:cs typeface="Times New Roman"/>
              </a:rPr>
              <a:t> </a:t>
            </a:r>
            <a:r>
              <a:rPr sz="2800" spc="-10" dirty="0">
                <a:latin typeface="Times New Roman"/>
                <a:cs typeface="Times New Roman"/>
              </a:rPr>
              <a:t>dilemma</a:t>
            </a:r>
            <a:r>
              <a:rPr sz="2800" spc="20" dirty="0">
                <a:latin typeface="Times New Roman"/>
                <a:cs typeface="Times New Roman"/>
              </a:rPr>
              <a:t> </a:t>
            </a:r>
            <a:r>
              <a:rPr sz="2800" spc="-5" dirty="0">
                <a:latin typeface="Times New Roman"/>
                <a:cs typeface="Times New Roman"/>
              </a:rPr>
              <a:t>poses</a:t>
            </a:r>
            <a:r>
              <a:rPr sz="2800" dirty="0">
                <a:latin typeface="Times New Roman"/>
                <a:cs typeface="Times New Roman"/>
              </a:rPr>
              <a:t> </a:t>
            </a:r>
            <a:r>
              <a:rPr sz="2800" spc="-5" dirty="0">
                <a:latin typeface="Times New Roman"/>
                <a:cs typeface="Times New Roman"/>
              </a:rPr>
              <a:t>few</a:t>
            </a:r>
            <a:r>
              <a:rPr sz="2800" spc="20" dirty="0">
                <a:latin typeface="Times New Roman"/>
                <a:cs typeface="Times New Roman"/>
              </a:rPr>
              <a:t> </a:t>
            </a:r>
            <a:r>
              <a:rPr sz="2800" spc="-5" dirty="0">
                <a:latin typeface="Times New Roman"/>
                <a:cs typeface="Times New Roman"/>
              </a:rPr>
              <a:t>questions</a:t>
            </a:r>
            <a:r>
              <a:rPr sz="2800" spc="-20" dirty="0">
                <a:latin typeface="Times New Roman"/>
                <a:cs typeface="Times New Roman"/>
              </a:rPr>
              <a:t> </a:t>
            </a:r>
            <a:r>
              <a:rPr sz="2800" spc="-5" dirty="0">
                <a:latin typeface="Times New Roman"/>
                <a:cs typeface="Times New Roman"/>
              </a:rPr>
              <a:t>:</a:t>
            </a:r>
            <a:endParaRPr sz="2800">
              <a:latin typeface="Times New Roman"/>
              <a:cs typeface="Times New Roman"/>
            </a:endParaRPr>
          </a:p>
          <a:p>
            <a:pPr marL="286385" marR="175895" indent="-274320">
              <a:lnSpc>
                <a:spcPct val="100000"/>
              </a:lnSpc>
              <a:spcBef>
                <a:spcPts val="630"/>
              </a:spcBef>
              <a:buClr>
                <a:srgbClr val="0AD0D9"/>
              </a:buClr>
              <a:buSzPct val="94230"/>
              <a:buFont typeface="Wingdings"/>
              <a:buChar char=""/>
              <a:tabLst>
                <a:tab pos="287020" algn="l"/>
                <a:tab pos="5470525" algn="l"/>
                <a:tab pos="6184900" algn="l"/>
              </a:tabLst>
            </a:pPr>
            <a:r>
              <a:rPr sz="2600" dirty="0">
                <a:latin typeface="Times New Roman"/>
                <a:cs typeface="Times New Roman"/>
              </a:rPr>
              <a:t>How</a:t>
            </a:r>
            <a:r>
              <a:rPr sz="2600" spc="-30" dirty="0">
                <a:latin typeface="Times New Roman"/>
                <a:cs typeface="Times New Roman"/>
              </a:rPr>
              <a:t> </a:t>
            </a:r>
            <a:r>
              <a:rPr sz="2600" spc="-5" dirty="0">
                <a:latin typeface="Times New Roman"/>
                <a:cs typeface="Times New Roman"/>
              </a:rPr>
              <a:t>can</a:t>
            </a:r>
            <a:r>
              <a:rPr sz="2600" dirty="0">
                <a:latin typeface="Times New Roman"/>
                <a:cs typeface="Times New Roman"/>
              </a:rPr>
              <a:t> we</a:t>
            </a:r>
            <a:r>
              <a:rPr sz="2600" spc="-5" dirty="0">
                <a:latin typeface="Times New Roman"/>
                <a:cs typeface="Times New Roman"/>
              </a:rPr>
              <a:t> </a:t>
            </a:r>
            <a:r>
              <a:rPr sz="2600" dirty="0">
                <a:latin typeface="Times New Roman"/>
                <a:cs typeface="Times New Roman"/>
              </a:rPr>
              <a:t>continue</a:t>
            </a:r>
            <a:r>
              <a:rPr sz="2600" spc="-20" dirty="0">
                <a:latin typeface="Times New Roman"/>
                <a:cs typeface="Times New Roman"/>
              </a:rPr>
              <a:t> </a:t>
            </a:r>
            <a:r>
              <a:rPr sz="2600" dirty="0">
                <a:latin typeface="Times New Roman"/>
                <a:cs typeface="Times New Roman"/>
              </a:rPr>
              <a:t>to</a:t>
            </a:r>
            <a:r>
              <a:rPr sz="2600" spc="10" dirty="0">
                <a:latin typeface="Times New Roman"/>
                <a:cs typeface="Times New Roman"/>
              </a:rPr>
              <a:t> </a:t>
            </a:r>
            <a:r>
              <a:rPr sz="2600" dirty="0">
                <a:latin typeface="Times New Roman"/>
                <a:cs typeface="Times New Roman"/>
              </a:rPr>
              <a:t>quickly </a:t>
            </a:r>
            <a:r>
              <a:rPr sz="2600" spc="-5" dirty="0">
                <a:latin typeface="Times New Roman"/>
                <a:cs typeface="Times New Roman"/>
              </a:rPr>
              <a:t>learn	</a:t>
            </a:r>
            <a:r>
              <a:rPr sz="2600" dirty="0">
                <a:latin typeface="Times New Roman"/>
                <a:cs typeface="Times New Roman"/>
              </a:rPr>
              <a:t>new	things</a:t>
            </a:r>
            <a:r>
              <a:rPr sz="2600" spc="-85" dirty="0">
                <a:latin typeface="Times New Roman"/>
                <a:cs typeface="Times New Roman"/>
              </a:rPr>
              <a:t> </a:t>
            </a:r>
            <a:r>
              <a:rPr sz="2600" dirty="0">
                <a:latin typeface="Times New Roman"/>
                <a:cs typeface="Times New Roman"/>
              </a:rPr>
              <a:t>about </a:t>
            </a:r>
            <a:r>
              <a:rPr sz="2600" spc="-635" dirty="0">
                <a:latin typeface="Times New Roman"/>
                <a:cs typeface="Times New Roman"/>
              </a:rPr>
              <a:t> </a:t>
            </a:r>
            <a:r>
              <a:rPr sz="2600" dirty="0">
                <a:latin typeface="Times New Roman"/>
                <a:cs typeface="Times New Roman"/>
              </a:rPr>
              <a:t>the environment and yet not </a:t>
            </a:r>
            <a:r>
              <a:rPr sz="2600" spc="-5" dirty="0">
                <a:latin typeface="Times New Roman"/>
                <a:cs typeface="Times New Roman"/>
              </a:rPr>
              <a:t>forgetting </a:t>
            </a:r>
            <a:r>
              <a:rPr sz="2600" dirty="0">
                <a:latin typeface="Times New Roman"/>
                <a:cs typeface="Times New Roman"/>
              </a:rPr>
              <a:t>what we have </a:t>
            </a:r>
            <a:r>
              <a:rPr sz="2600" spc="5" dirty="0">
                <a:latin typeface="Times New Roman"/>
                <a:cs typeface="Times New Roman"/>
              </a:rPr>
              <a:t> </a:t>
            </a:r>
            <a:r>
              <a:rPr sz="2600" spc="-5" dirty="0">
                <a:latin typeface="Times New Roman"/>
                <a:cs typeface="Times New Roman"/>
              </a:rPr>
              <a:t>already</a:t>
            </a:r>
            <a:r>
              <a:rPr sz="2600" spc="-30" dirty="0">
                <a:latin typeface="Times New Roman"/>
                <a:cs typeface="Times New Roman"/>
              </a:rPr>
              <a:t> </a:t>
            </a:r>
            <a:r>
              <a:rPr sz="2600" spc="-5" dirty="0">
                <a:latin typeface="Times New Roman"/>
                <a:cs typeface="Times New Roman"/>
              </a:rPr>
              <a:t>learned?</a:t>
            </a:r>
            <a:endParaRPr sz="2600">
              <a:latin typeface="Times New Roman"/>
              <a:cs typeface="Times New Roman"/>
            </a:endParaRPr>
          </a:p>
          <a:p>
            <a:pPr marL="286385" marR="427990" indent="-274320">
              <a:lnSpc>
                <a:spcPct val="100000"/>
              </a:lnSpc>
              <a:spcBef>
                <a:spcPts val="630"/>
              </a:spcBef>
              <a:buClr>
                <a:srgbClr val="0AD0D9"/>
              </a:buClr>
              <a:buSzPct val="94230"/>
              <a:buFont typeface="Wingdings"/>
              <a:buChar char=""/>
              <a:tabLst>
                <a:tab pos="287020" algn="l"/>
              </a:tabLst>
            </a:pPr>
            <a:r>
              <a:rPr sz="2600" dirty="0">
                <a:latin typeface="Times New Roman"/>
                <a:cs typeface="Times New Roman"/>
              </a:rPr>
              <a:t>How</a:t>
            </a:r>
            <a:r>
              <a:rPr sz="2600" spc="-35" dirty="0">
                <a:latin typeface="Times New Roman"/>
                <a:cs typeface="Times New Roman"/>
              </a:rPr>
              <a:t> </a:t>
            </a:r>
            <a:r>
              <a:rPr sz="2600" spc="-5" dirty="0">
                <a:latin typeface="Times New Roman"/>
                <a:cs typeface="Times New Roman"/>
              </a:rPr>
              <a:t>can</a:t>
            </a:r>
            <a:r>
              <a:rPr sz="2600" spc="-10" dirty="0">
                <a:latin typeface="Times New Roman"/>
                <a:cs typeface="Times New Roman"/>
              </a:rPr>
              <a:t> </a:t>
            </a:r>
            <a:r>
              <a:rPr sz="2600" dirty="0">
                <a:latin typeface="Times New Roman"/>
                <a:cs typeface="Times New Roman"/>
              </a:rPr>
              <a:t>a </a:t>
            </a:r>
            <a:r>
              <a:rPr sz="2600" spc="-5" dirty="0">
                <a:latin typeface="Times New Roman"/>
                <a:cs typeface="Times New Roman"/>
              </a:rPr>
              <a:t>learning </a:t>
            </a:r>
            <a:r>
              <a:rPr sz="2600" dirty="0">
                <a:latin typeface="Times New Roman"/>
                <a:cs typeface="Times New Roman"/>
              </a:rPr>
              <a:t>system</a:t>
            </a:r>
            <a:r>
              <a:rPr sz="2600" spc="-10" dirty="0">
                <a:latin typeface="Times New Roman"/>
                <a:cs typeface="Times New Roman"/>
              </a:rPr>
              <a:t> </a:t>
            </a:r>
            <a:r>
              <a:rPr sz="2600" spc="-5" dirty="0">
                <a:latin typeface="Times New Roman"/>
                <a:cs typeface="Times New Roman"/>
              </a:rPr>
              <a:t>remain</a:t>
            </a:r>
            <a:r>
              <a:rPr sz="2600" dirty="0">
                <a:latin typeface="Times New Roman"/>
                <a:cs typeface="Times New Roman"/>
              </a:rPr>
              <a:t> </a:t>
            </a:r>
            <a:r>
              <a:rPr sz="2600" spc="-5" dirty="0">
                <a:latin typeface="Times New Roman"/>
                <a:cs typeface="Times New Roman"/>
              </a:rPr>
              <a:t>plastic</a:t>
            </a:r>
            <a:r>
              <a:rPr sz="2600" dirty="0">
                <a:latin typeface="Times New Roman"/>
                <a:cs typeface="Times New Roman"/>
              </a:rPr>
              <a:t> (adaptive)</a:t>
            </a:r>
            <a:r>
              <a:rPr sz="2600" spc="-35" dirty="0">
                <a:latin typeface="Times New Roman"/>
                <a:cs typeface="Times New Roman"/>
              </a:rPr>
              <a:t> </a:t>
            </a:r>
            <a:r>
              <a:rPr sz="2600" dirty="0">
                <a:latin typeface="Times New Roman"/>
                <a:cs typeface="Times New Roman"/>
              </a:rPr>
              <a:t>in </a:t>
            </a:r>
            <a:r>
              <a:rPr sz="2600" spc="-635" dirty="0">
                <a:latin typeface="Times New Roman"/>
                <a:cs typeface="Times New Roman"/>
              </a:rPr>
              <a:t> </a:t>
            </a:r>
            <a:r>
              <a:rPr sz="2600" dirty="0">
                <a:latin typeface="Times New Roman"/>
                <a:cs typeface="Times New Roman"/>
              </a:rPr>
              <a:t>response to </a:t>
            </a:r>
            <a:r>
              <a:rPr sz="2600" spc="-5" dirty="0">
                <a:latin typeface="Times New Roman"/>
                <a:cs typeface="Times New Roman"/>
              </a:rPr>
              <a:t>significant </a:t>
            </a:r>
            <a:r>
              <a:rPr sz="2600" dirty="0">
                <a:latin typeface="Times New Roman"/>
                <a:cs typeface="Times New Roman"/>
              </a:rPr>
              <a:t>input yet </a:t>
            </a:r>
            <a:r>
              <a:rPr sz="2600" spc="-5" dirty="0">
                <a:latin typeface="Times New Roman"/>
                <a:cs typeface="Times New Roman"/>
              </a:rPr>
              <a:t>stable in </a:t>
            </a:r>
            <a:r>
              <a:rPr sz="2600" dirty="0">
                <a:latin typeface="Times New Roman"/>
                <a:cs typeface="Times New Roman"/>
              </a:rPr>
              <a:t>response to </a:t>
            </a:r>
            <a:r>
              <a:rPr sz="2600" spc="5" dirty="0">
                <a:latin typeface="Times New Roman"/>
                <a:cs typeface="Times New Roman"/>
              </a:rPr>
              <a:t> </a:t>
            </a:r>
            <a:r>
              <a:rPr sz="2600" spc="-5" dirty="0">
                <a:latin typeface="Times New Roman"/>
                <a:cs typeface="Times New Roman"/>
              </a:rPr>
              <a:t>irrelevant</a:t>
            </a:r>
            <a:r>
              <a:rPr sz="2600" spc="-30" dirty="0">
                <a:latin typeface="Times New Roman"/>
                <a:cs typeface="Times New Roman"/>
              </a:rPr>
              <a:t> </a:t>
            </a:r>
            <a:r>
              <a:rPr sz="2600" dirty="0">
                <a:latin typeface="Times New Roman"/>
                <a:cs typeface="Times New Roman"/>
              </a:rPr>
              <a:t>input?</a:t>
            </a:r>
            <a:endParaRPr sz="2600">
              <a:latin typeface="Times New Roman"/>
              <a:cs typeface="Times New Roman"/>
            </a:endParaRPr>
          </a:p>
          <a:p>
            <a:pPr marL="286385" marR="508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How </a:t>
            </a:r>
            <a:r>
              <a:rPr sz="2600" spc="-5" dirty="0">
                <a:latin typeface="Times New Roman"/>
                <a:cs typeface="Times New Roman"/>
              </a:rPr>
              <a:t>can </a:t>
            </a:r>
            <a:r>
              <a:rPr sz="2600" dirty="0">
                <a:latin typeface="Times New Roman"/>
                <a:cs typeface="Times New Roman"/>
              </a:rPr>
              <a:t>a neural network </a:t>
            </a:r>
            <a:r>
              <a:rPr sz="2600" spc="-5" dirty="0">
                <a:latin typeface="Times New Roman"/>
                <a:cs typeface="Times New Roman"/>
              </a:rPr>
              <a:t>can remain plastic </a:t>
            </a:r>
            <a:r>
              <a:rPr sz="2600" dirty="0">
                <a:latin typeface="Times New Roman"/>
                <a:cs typeface="Times New Roman"/>
              </a:rPr>
              <a:t>enough to </a:t>
            </a:r>
            <a:r>
              <a:rPr sz="2600" spc="5" dirty="0">
                <a:latin typeface="Times New Roman"/>
                <a:cs typeface="Times New Roman"/>
              </a:rPr>
              <a:t> </a:t>
            </a:r>
            <a:r>
              <a:rPr sz="2600" spc="-5" dirty="0">
                <a:latin typeface="Times New Roman"/>
                <a:cs typeface="Times New Roman"/>
              </a:rPr>
              <a:t>learn </a:t>
            </a:r>
            <a:r>
              <a:rPr sz="2600" dirty="0">
                <a:latin typeface="Times New Roman"/>
                <a:cs typeface="Times New Roman"/>
              </a:rPr>
              <a:t>new </a:t>
            </a:r>
            <a:r>
              <a:rPr sz="2600" spc="-5" dirty="0">
                <a:latin typeface="Times New Roman"/>
                <a:cs typeface="Times New Roman"/>
              </a:rPr>
              <a:t>patterns and </a:t>
            </a:r>
            <a:r>
              <a:rPr sz="2600" dirty="0">
                <a:latin typeface="Times New Roman"/>
                <a:cs typeface="Times New Roman"/>
              </a:rPr>
              <a:t>yet be able to </a:t>
            </a:r>
            <a:r>
              <a:rPr sz="2600" spc="-5" dirty="0">
                <a:latin typeface="Times New Roman"/>
                <a:cs typeface="Times New Roman"/>
              </a:rPr>
              <a:t>maintain </a:t>
            </a:r>
            <a:r>
              <a:rPr sz="2600" dirty="0">
                <a:latin typeface="Times New Roman"/>
                <a:cs typeface="Times New Roman"/>
              </a:rPr>
              <a:t>the </a:t>
            </a:r>
            <a:r>
              <a:rPr sz="2600" spc="-5" dirty="0">
                <a:latin typeface="Times New Roman"/>
                <a:cs typeface="Times New Roman"/>
              </a:rPr>
              <a:t>stability </a:t>
            </a:r>
            <a:r>
              <a:rPr sz="2600" spc="-635" dirty="0">
                <a:latin typeface="Times New Roman"/>
                <a:cs typeface="Times New Roman"/>
              </a:rPr>
              <a:t> </a:t>
            </a:r>
            <a:r>
              <a:rPr sz="2600" dirty="0">
                <a:latin typeface="Times New Roman"/>
                <a:cs typeface="Times New Roman"/>
              </a:rPr>
              <a:t>of</a:t>
            </a:r>
            <a:r>
              <a:rPr sz="2600" spc="-30" dirty="0">
                <a:latin typeface="Times New Roman"/>
                <a:cs typeface="Times New Roman"/>
              </a:rPr>
              <a:t> </a:t>
            </a:r>
            <a:r>
              <a:rPr sz="2600" dirty="0">
                <a:latin typeface="Times New Roman"/>
                <a:cs typeface="Times New Roman"/>
              </a:rPr>
              <a:t>the </a:t>
            </a:r>
            <a:r>
              <a:rPr sz="2600" spc="-5" dirty="0">
                <a:latin typeface="Times New Roman"/>
                <a:cs typeface="Times New Roman"/>
              </a:rPr>
              <a:t>already</a:t>
            </a:r>
            <a:r>
              <a:rPr sz="2600" spc="-10" dirty="0">
                <a:latin typeface="Times New Roman"/>
                <a:cs typeface="Times New Roman"/>
              </a:rPr>
              <a:t> </a:t>
            </a:r>
            <a:r>
              <a:rPr sz="2600" dirty="0">
                <a:latin typeface="Times New Roman"/>
                <a:cs typeface="Times New Roman"/>
              </a:rPr>
              <a:t>learned</a:t>
            </a:r>
            <a:r>
              <a:rPr sz="2600" spc="-25" dirty="0">
                <a:latin typeface="Times New Roman"/>
                <a:cs typeface="Times New Roman"/>
              </a:rPr>
              <a:t> </a:t>
            </a:r>
            <a:r>
              <a:rPr sz="2600" spc="-5" dirty="0">
                <a:latin typeface="Times New Roman"/>
                <a:cs typeface="Times New Roman"/>
              </a:rPr>
              <a:t>patterns?</a:t>
            </a:r>
            <a:endParaRPr sz="2600">
              <a:latin typeface="Times New Roman"/>
              <a:cs typeface="Times New Roman"/>
            </a:endParaRPr>
          </a:p>
        </p:txBody>
      </p:sp>
    </p:spTree>
    <p:extLst>
      <p:ext uri="{BB962C8B-B14F-4D97-AF65-F5344CB8AC3E}">
        <p14:creationId xmlns:p14="http://schemas.microsoft.com/office/powerpoint/2010/main" val="38903606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67257"/>
            <a:ext cx="7732395" cy="5257800"/>
          </a:xfrm>
          <a:prstGeom prst="rect">
            <a:avLst/>
          </a:prstGeom>
        </p:spPr>
        <p:txBody>
          <a:bodyPr vert="horz" wrap="square" lIns="0" tIns="57785" rIns="0" bIns="0" rtlCol="0">
            <a:spAutoFit/>
          </a:bodyPr>
          <a:lstStyle/>
          <a:p>
            <a:pPr marL="286385" marR="5080" indent="-274320">
              <a:lnSpc>
                <a:spcPts val="2810"/>
              </a:lnSpc>
              <a:spcBef>
                <a:spcPts val="455"/>
              </a:spcBef>
              <a:buClr>
                <a:srgbClr val="0AD0D9"/>
              </a:buClr>
              <a:buSzPct val="94230"/>
              <a:buFont typeface="Wingdings"/>
              <a:buChar char=""/>
              <a:tabLst>
                <a:tab pos="287020" algn="l"/>
              </a:tabLst>
            </a:pPr>
            <a:r>
              <a:rPr sz="2600" dirty="0">
                <a:latin typeface="Times New Roman"/>
                <a:cs typeface="Times New Roman"/>
              </a:rPr>
              <a:t>How</a:t>
            </a:r>
            <a:r>
              <a:rPr sz="2600" spc="-30" dirty="0">
                <a:latin typeface="Times New Roman"/>
                <a:cs typeface="Times New Roman"/>
              </a:rPr>
              <a:t> </a:t>
            </a:r>
            <a:r>
              <a:rPr sz="2600" dirty="0">
                <a:latin typeface="Times New Roman"/>
                <a:cs typeface="Times New Roman"/>
              </a:rPr>
              <a:t>does</a:t>
            </a:r>
            <a:r>
              <a:rPr sz="2600" spc="-20"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5" dirty="0">
                <a:latin typeface="Times New Roman"/>
                <a:cs typeface="Times New Roman"/>
              </a:rPr>
              <a:t>system</a:t>
            </a:r>
            <a:r>
              <a:rPr sz="2600" spc="-10" dirty="0">
                <a:latin typeface="Times New Roman"/>
                <a:cs typeface="Times New Roman"/>
              </a:rPr>
              <a:t> </a:t>
            </a:r>
            <a:r>
              <a:rPr sz="2600" dirty="0">
                <a:latin typeface="Times New Roman"/>
                <a:cs typeface="Times New Roman"/>
              </a:rPr>
              <a:t>know</a:t>
            </a:r>
            <a:r>
              <a:rPr sz="2600" spc="-25" dirty="0">
                <a:latin typeface="Times New Roman"/>
                <a:cs typeface="Times New Roman"/>
              </a:rPr>
              <a:t> </a:t>
            </a:r>
            <a:r>
              <a:rPr sz="2600" dirty="0">
                <a:latin typeface="Times New Roman"/>
                <a:cs typeface="Times New Roman"/>
              </a:rPr>
              <a:t>to</a:t>
            </a:r>
            <a:r>
              <a:rPr sz="2600" spc="5" dirty="0">
                <a:latin typeface="Times New Roman"/>
                <a:cs typeface="Times New Roman"/>
              </a:rPr>
              <a:t> </a:t>
            </a:r>
            <a:r>
              <a:rPr sz="2600" spc="-5" dirty="0">
                <a:latin typeface="Times New Roman"/>
                <a:cs typeface="Times New Roman"/>
              </a:rPr>
              <a:t>switch</a:t>
            </a:r>
            <a:r>
              <a:rPr sz="2600" spc="5" dirty="0">
                <a:latin typeface="Times New Roman"/>
                <a:cs typeface="Times New Roman"/>
              </a:rPr>
              <a:t> </a:t>
            </a:r>
            <a:r>
              <a:rPr sz="2600" dirty="0">
                <a:latin typeface="Times New Roman"/>
                <a:cs typeface="Times New Roman"/>
              </a:rPr>
              <a:t>between</a:t>
            </a:r>
            <a:r>
              <a:rPr sz="2600" spc="-25" dirty="0">
                <a:latin typeface="Times New Roman"/>
                <a:cs typeface="Times New Roman"/>
              </a:rPr>
              <a:t> </a:t>
            </a:r>
            <a:r>
              <a:rPr sz="2600" spc="-5" dirty="0">
                <a:latin typeface="Times New Roman"/>
                <a:cs typeface="Times New Roman"/>
              </a:rPr>
              <a:t>its</a:t>
            </a:r>
            <a:r>
              <a:rPr sz="2600" spc="20" dirty="0">
                <a:latin typeface="Times New Roman"/>
                <a:cs typeface="Times New Roman"/>
              </a:rPr>
              <a:t> </a:t>
            </a:r>
            <a:r>
              <a:rPr sz="2600" spc="-5" dirty="0">
                <a:latin typeface="Times New Roman"/>
                <a:cs typeface="Times New Roman"/>
              </a:rPr>
              <a:t>plastic </a:t>
            </a:r>
            <a:r>
              <a:rPr sz="2600" spc="-635" dirty="0">
                <a:latin typeface="Times New Roman"/>
                <a:cs typeface="Times New Roman"/>
              </a:rPr>
              <a:t> </a:t>
            </a:r>
            <a:r>
              <a:rPr sz="2600" dirty="0">
                <a:latin typeface="Times New Roman"/>
                <a:cs typeface="Times New Roman"/>
              </a:rPr>
              <a:t>and</a:t>
            </a:r>
            <a:r>
              <a:rPr sz="2600" spc="-25" dirty="0">
                <a:latin typeface="Times New Roman"/>
                <a:cs typeface="Times New Roman"/>
              </a:rPr>
              <a:t> </a:t>
            </a:r>
            <a:r>
              <a:rPr sz="2600" spc="-5" dirty="0">
                <a:latin typeface="Times New Roman"/>
                <a:cs typeface="Times New Roman"/>
              </a:rPr>
              <a:t>stable</a:t>
            </a:r>
            <a:r>
              <a:rPr sz="2600" spc="-10" dirty="0">
                <a:latin typeface="Times New Roman"/>
                <a:cs typeface="Times New Roman"/>
              </a:rPr>
              <a:t> </a:t>
            </a:r>
            <a:r>
              <a:rPr sz="2600" spc="-5" dirty="0">
                <a:latin typeface="Times New Roman"/>
                <a:cs typeface="Times New Roman"/>
              </a:rPr>
              <a:t>modes.</a:t>
            </a:r>
            <a:endParaRPr sz="2600">
              <a:latin typeface="Times New Roman"/>
              <a:cs typeface="Times New Roman"/>
            </a:endParaRPr>
          </a:p>
          <a:p>
            <a:pPr>
              <a:lnSpc>
                <a:spcPct val="100000"/>
              </a:lnSpc>
              <a:spcBef>
                <a:spcPts val="20"/>
              </a:spcBef>
            </a:pPr>
            <a:endParaRPr sz="32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spc="-50" dirty="0">
                <a:latin typeface="Times New Roman"/>
                <a:cs typeface="Times New Roman"/>
              </a:rPr>
              <a:t>ART</a:t>
            </a:r>
            <a:r>
              <a:rPr sz="2600" spc="-65" dirty="0">
                <a:latin typeface="Times New Roman"/>
                <a:cs typeface="Times New Roman"/>
              </a:rPr>
              <a:t> </a:t>
            </a:r>
            <a:r>
              <a:rPr sz="2600" dirty="0">
                <a:latin typeface="Times New Roman"/>
                <a:cs typeface="Times New Roman"/>
              </a:rPr>
              <a:t>networks</a:t>
            </a:r>
            <a:r>
              <a:rPr sz="2600" spc="-25" dirty="0">
                <a:latin typeface="Times New Roman"/>
                <a:cs typeface="Times New Roman"/>
              </a:rPr>
              <a:t> </a:t>
            </a:r>
            <a:r>
              <a:rPr sz="2600" spc="-5" dirty="0">
                <a:latin typeface="Times New Roman"/>
                <a:cs typeface="Times New Roman"/>
              </a:rPr>
              <a:t>tackle</a:t>
            </a:r>
            <a:r>
              <a:rPr sz="2600" spc="-10"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5" dirty="0">
                <a:latin typeface="Times New Roman"/>
                <a:cs typeface="Times New Roman"/>
              </a:rPr>
              <a:t>stability-plasticity</a:t>
            </a:r>
            <a:r>
              <a:rPr sz="2600" spc="25" dirty="0">
                <a:latin typeface="Times New Roman"/>
                <a:cs typeface="Times New Roman"/>
              </a:rPr>
              <a:t> </a:t>
            </a:r>
            <a:r>
              <a:rPr sz="2600" spc="-5" dirty="0">
                <a:latin typeface="Times New Roman"/>
                <a:cs typeface="Times New Roman"/>
              </a:rPr>
              <a:t>dilemma.</a:t>
            </a:r>
            <a:endParaRPr sz="2600">
              <a:latin typeface="Times New Roman"/>
              <a:cs typeface="Times New Roman"/>
            </a:endParaRPr>
          </a:p>
          <a:p>
            <a:pPr>
              <a:lnSpc>
                <a:spcPct val="100000"/>
              </a:lnSpc>
              <a:spcBef>
                <a:spcPts val="35"/>
              </a:spcBef>
              <a:buClr>
                <a:srgbClr val="0AD0D9"/>
              </a:buClr>
              <a:buFont typeface="Segoe UI Symbol"/>
              <a:buChar char="⚫"/>
            </a:pPr>
            <a:endParaRPr sz="3500">
              <a:latin typeface="Times New Roman"/>
              <a:cs typeface="Times New Roman"/>
            </a:endParaRPr>
          </a:p>
          <a:p>
            <a:pPr marL="286385" marR="122555" indent="-274320">
              <a:lnSpc>
                <a:spcPct val="90000"/>
              </a:lnSpc>
              <a:buClr>
                <a:srgbClr val="0AD0D9"/>
              </a:buClr>
              <a:buSzPct val="94230"/>
              <a:buFont typeface="Segoe UI Symbol"/>
              <a:buChar char="⚫"/>
              <a:tabLst>
                <a:tab pos="287020" algn="l"/>
              </a:tabLst>
            </a:pPr>
            <a:r>
              <a:rPr sz="2600" dirty="0">
                <a:latin typeface="Times New Roman"/>
                <a:cs typeface="Times New Roman"/>
              </a:rPr>
              <a:t>The</a:t>
            </a:r>
            <a:r>
              <a:rPr sz="2600" spc="-175" dirty="0">
                <a:latin typeface="Times New Roman"/>
                <a:cs typeface="Times New Roman"/>
              </a:rPr>
              <a:t> </a:t>
            </a:r>
            <a:r>
              <a:rPr sz="2600" spc="-50" dirty="0">
                <a:latin typeface="Times New Roman"/>
                <a:cs typeface="Times New Roman"/>
              </a:rPr>
              <a:t>ART</a:t>
            </a:r>
            <a:r>
              <a:rPr sz="2600" spc="-70" dirty="0">
                <a:latin typeface="Times New Roman"/>
                <a:cs typeface="Times New Roman"/>
              </a:rPr>
              <a:t> </a:t>
            </a:r>
            <a:r>
              <a:rPr sz="2600" dirty="0">
                <a:latin typeface="Times New Roman"/>
                <a:cs typeface="Times New Roman"/>
              </a:rPr>
              <a:t>network</a:t>
            </a:r>
            <a:r>
              <a:rPr sz="2600" spc="-25" dirty="0">
                <a:latin typeface="Times New Roman"/>
                <a:cs typeface="Times New Roman"/>
              </a:rPr>
              <a:t>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algorithm </a:t>
            </a:r>
            <a:r>
              <a:rPr sz="2600" spc="-5" dirty="0">
                <a:latin typeface="Times New Roman"/>
                <a:cs typeface="Times New Roman"/>
              </a:rPr>
              <a:t>maintain</a:t>
            </a:r>
            <a:r>
              <a:rPr sz="2600" spc="5" dirty="0">
                <a:latin typeface="Times New Roman"/>
                <a:cs typeface="Times New Roman"/>
              </a:rPr>
              <a:t> </a:t>
            </a:r>
            <a:r>
              <a:rPr sz="2600" dirty="0">
                <a:latin typeface="Times New Roman"/>
                <a:cs typeface="Times New Roman"/>
              </a:rPr>
              <a:t>the </a:t>
            </a:r>
            <a:r>
              <a:rPr sz="2600" spc="-5" dirty="0">
                <a:latin typeface="Times New Roman"/>
                <a:cs typeface="Times New Roman"/>
              </a:rPr>
              <a:t>plasticity </a:t>
            </a:r>
            <a:r>
              <a:rPr sz="2600" spc="-635" dirty="0">
                <a:latin typeface="Times New Roman"/>
                <a:cs typeface="Times New Roman"/>
              </a:rPr>
              <a:t> </a:t>
            </a:r>
            <a:r>
              <a:rPr sz="2600" dirty="0">
                <a:latin typeface="Times New Roman"/>
                <a:cs typeface="Times New Roman"/>
              </a:rPr>
              <a:t>required to </a:t>
            </a:r>
            <a:r>
              <a:rPr sz="2600" spc="-5" dirty="0">
                <a:latin typeface="Times New Roman"/>
                <a:cs typeface="Times New Roman"/>
              </a:rPr>
              <a:t>earn </a:t>
            </a:r>
            <a:r>
              <a:rPr sz="2600" dirty="0">
                <a:latin typeface="Times New Roman"/>
                <a:cs typeface="Times New Roman"/>
              </a:rPr>
              <a:t>new </a:t>
            </a:r>
            <a:r>
              <a:rPr sz="2600" spc="-5" dirty="0">
                <a:latin typeface="Times New Roman"/>
                <a:cs typeface="Times New Roman"/>
              </a:rPr>
              <a:t>patterns </a:t>
            </a:r>
            <a:r>
              <a:rPr sz="2600" dirty="0">
                <a:latin typeface="Times New Roman"/>
                <a:cs typeface="Times New Roman"/>
              </a:rPr>
              <a:t>while preventing the </a:t>
            </a:r>
            <a:r>
              <a:rPr sz="2600" spc="5" dirty="0">
                <a:latin typeface="Times New Roman"/>
                <a:cs typeface="Times New Roman"/>
              </a:rPr>
              <a:t> </a:t>
            </a:r>
            <a:r>
              <a:rPr sz="2600" spc="-5" dirty="0">
                <a:latin typeface="Times New Roman"/>
                <a:cs typeface="Times New Roman"/>
              </a:rPr>
              <a:t>modifications </a:t>
            </a:r>
            <a:r>
              <a:rPr sz="2600" dirty="0">
                <a:latin typeface="Times New Roman"/>
                <a:cs typeface="Times New Roman"/>
              </a:rPr>
              <a:t>of </a:t>
            </a:r>
            <a:r>
              <a:rPr sz="2600" spc="-5" dirty="0">
                <a:latin typeface="Times New Roman"/>
                <a:cs typeface="Times New Roman"/>
              </a:rPr>
              <a:t>patterns that </a:t>
            </a:r>
            <a:r>
              <a:rPr sz="2600" dirty="0">
                <a:latin typeface="Times New Roman"/>
                <a:cs typeface="Times New Roman"/>
              </a:rPr>
              <a:t>have been learned </a:t>
            </a:r>
            <a:r>
              <a:rPr sz="2600" spc="5" dirty="0">
                <a:latin typeface="Times New Roman"/>
                <a:cs typeface="Times New Roman"/>
              </a:rPr>
              <a:t> </a:t>
            </a:r>
            <a:r>
              <a:rPr sz="2600" spc="-15" dirty="0">
                <a:latin typeface="Times New Roman"/>
                <a:cs typeface="Times New Roman"/>
              </a:rPr>
              <a:t>previously.</a:t>
            </a:r>
            <a:endParaRPr sz="2600">
              <a:latin typeface="Times New Roman"/>
              <a:cs typeface="Times New Roman"/>
            </a:endParaRPr>
          </a:p>
          <a:p>
            <a:pPr>
              <a:lnSpc>
                <a:spcPct val="100000"/>
              </a:lnSpc>
              <a:spcBef>
                <a:spcPts val="5"/>
              </a:spcBef>
              <a:buClr>
                <a:srgbClr val="0AD0D9"/>
              </a:buClr>
              <a:buFont typeface="Segoe UI Symbol"/>
              <a:buChar char="⚫"/>
            </a:pPr>
            <a:endParaRPr sz="325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Solves</a:t>
            </a:r>
            <a:r>
              <a:rPr sz="2600" spc="-35" dirty="0">
                <a:latin typeface="Times New Roman"/>
                <a:cs typeface="Times New Roman"/>
              </a:rPr>
              <a:t> </a:t>
            </a:r>
            <a:r>
              <a:rPr sz="2600" spc="-5" dirty="0">
                <a:latin typeface="Times New Roman"/>
                <a:cs typeface="Times New Roman"/>
              </a:rPr>
              <a:t>Stability</a:t>
            </a:r>
            <a:r>
              <a:rPr sz="2600" spc="15" dirty="0">
                <a:latin typeface="Times New Roman"/>
                <a:cs typeface="Times New Roman"/>
              </a:rPr>
              <a:t> </a:t>
            </a:r>
            <a:r>
              <a:rPr sz="2600" dirty="0">
                <a:latin typeface="Times New Roman"/>
                <a:cs typeface="Times New Roman"/>
              </a:rPr>
              <a:t>–</a:t>
            </a:r>
            <a:r>
              <a:rPr sz="2600" spc="-5" dirty="0">
                <a:latin typeface="Times New Roman"/>
                <a:cs typeface="Times New Roman"/>
              </a:rPr>
              <a:t> Plasticity</a:t>
            </a:r>
            <a:r>
              <a:rPr sz="2600" spc="25" dirty="0">
                <a:latin typeface="Times New Roman"/>
                <a:cs typeface="Times New Roman"/>
              </a:rPr>
              <a:t> </a:t>
            </a:r>
            <a:r>
              <a:rPr sz="2600" spc="-5" dirty="0">
                <a:latin typeface="Times New Roman"/>
                <a:cs typeface="Times New Roman"/>
              </a:rPr>
              <a:t>Dilemma.</a:t>
            </a:r>
            <a:endParaRPr sz="2600">
              <a:latin typeface="Times New Roman"/>
              <a:cs typeface="Times New Roman"/>
            </a:endParaRPr>
          </a:p>
          <a:p>
            <a:pPr marL="286385" marR="177800" indent="54610">
              <a:lnSpc>
                <a:spcPts val="2810"/>
              </a:lnSpc>
              <a:spcBef>
                <a:spcPts val="670"/>
              </a:spcBef>
            </a:pPr>
            <a:r>
              <a:rPr sz="2600" dirty="0">
                <a:latin typeface="Times New Roman"/>
                <a:cs typeface="Times New Roman"/>
              </a:rPr>
              <a:t>Forms</a:t>
            </a:r>
            <a:r>
              <a:rPr sz="2600" spc="-10" dirty="0">
                <a:latin typeface="Times New Roman"/>
                <a:cs typeface="Times New Roman"/>
              </a:rPr>
              <a:t> </a:t>
            </a:r>
            <a:r>
              <a:rPr sz="2600" dirty="0">
                <a:latin typeface="Times New Roman"/>
                <a:cs typeface="Times New Roman"/>
              </a:rPr>
              <a:t>new</a:t>
            </a:r>
            <a:r>
              <a:rPr sz="2600" spc="-10" dirty="0">
                <a:latin typeface="Times New Roman"/>
                <a:cs typeface="Times New Roman"/>
              </a:rPr>
              <a:t> </a:t>
            </a:r>
            <a:r>
              <a:rPr sz="2600" spc="-5" dirty="0">
                <a:latin typeface="Times New Roman"/>
                <a:cs typeface="Times New Roman"/>
              </a:rPr>
              <a:t>memories</a:t>
            </a:r>
            <a:r>
              <a:rPr sz="2600" spc="5" dirty="0">
                <a:latin typeface="Times New Roman"/>
                <a:cs typeface="Times New Roman"/>
              </a:rPr>
              <a:t> </a:t>
            </a:r>
            <a:r>
              <a:rPr sz="2600" dirty="0">
                <a:latin typeface="Times New Roman"/>
                <a:cs typeface="Times New Roman"/>
              </a:rPr>
              <a:t>or</a:t>
            </a:r>
            <a:r>
              <a:rPr sz="2600" spc="-15" dirty="0">
                <a:latin typeface="Times New Roman"/>
                <a:cs typeface="Times New Roman"/>
              </a:rPr>
              <a:t> </a:t>
            </a:r>
            <a:r>
              <a:rPr sz="2600" dirty="0">
                <a:latin typeface="Times New Roman"/>
                <a:cs typeface="Times New Roman"/>
              </a:rPr>
              <a:t>incorporates</a:t>
            </a:r>
            <a:r>
              <a:rPr sz="2600" spc="-35" dirty="0">
                <a:latin typeface="Times New Roman"/>
                <a:cs typeface="Times New Roman"/>
              </a:rPr>
              <a:t> </a:t>
            </a:r>
            <a:r>
              <a:rPr sz="2600" dirty="0">
                <a:latin typeface="Times New Roman"/>
                <a:cs typeface="Times New Roman"/>
              </a:rPr>
              <a:t>new</a:t>
            </a:r>
            <a:r>
              <a:rPr sz="2600" spc="-10" dirty="0">
                <a:latin typeface="Times New Roman"/>
                <a:cs typeface="Times New Roman"/>
              </a:rPr>
              <a:t> </a:t>
            </a:r>
            <a:r>
              <a:rPr sz="2600" spc="-5" dirty="0">
                <a:latin typeface="Times New Roman"/>
                <a:cs typeface="Times New Roman"/>
              </a:rPr>
              <a:t>information </a:t>
            </a:r>
            <a:r>
              <a:rPr sz="2600" spc="-635" dirty="0">
                <a:latin typeface="Times New Roman"/>
                <a:cs typeface="Times New Roman"/>
              </a:rPr>
              <a:t> </a:t>
            </a:r>
            <a:r>
              <a:rPr sz="2600" dirty="0">
                <a:latin typeface="Times New Roman"/>
                <a:cs typeface="Times New Roman"/>
              </a:rPr>
              <a:t>based</a:t>
            </a:r>
            <a:r>
              <a:rPr sz="2600" spc="-35" dirty="0">
                <a:latin typeface="Times New Roman"/>
                <a:cs typeface="Times New Roman"/>
              </a:rPr>
              <a:t> </a:t>
            </a:r>
            <a:r>
              <a:rPr sz="2600" dirty="0">
                <a:latin typeface="Times New Roman"/>
                <a:cs typeface="Times New Roman"/>
              </a:rPr>
              <a:t>on</a:t>
            </a:r>
            <a:r>
              <a:rPr sz="2600" spc="-5" dirty="0">
                <a:latin typeface="Times New Roman"/>
                <a:cs typeface="Times New Roman"/>
              </a:rPr>
              <a:t> </a:t>
            </a:r>
            <a:r>
              <a:rPr sz="2600" dirty="0">
                <a:latin typeface="Times New Roman"/>
                <a:cs typeface="Times New Roman"/>
              </a:rPr>
              <a:t>a predefined</a:t>
            </a:r>
            <a:r>
              <a:rPr sz="2600" spc="-45" dirty="0">
                <a:latin typeface="Times New Roman"/>
                <a:cs typeface="Times New Roman"/>
              </a:rPr>
              <a:t> </a:t>
            </a:r>
            <a:r>
              <a:rPr sz="2600" dirty="0">
                <a:latin typeface="Times New Roman"/>
                <a:cs typeface="Times New Roman"/>
              </a:rPr>
              <a:t>vigilance</a:t>
            </a:r>
            <a:r>
              <a:rPr sz="2600" spc="-20" dirty="0">
                <a:latin typeface="Times New Roman"/>
                <a:cs typeface="Times New Roman"/>
              </a:rPr>
              <a:t> parameter.</a:t>
            </a:r>
            <a:endParaRPr sz="2600">
              <a:latin typeface="Times New Roman"/>
              <a:cs typeface="Times New Roman"/>
            </a:endParaRPr>
          </a:p>
        </p:txBody>
      </p:sp>
    </p:spTree>
    <p:extLst>
      <p:ext uri="{BB962C8B-B14F-4D97-AF65-F5344CB8AC3E}">
        <p14:creationId xmlns:p14="http://schemas.microsoft.com/office/powerpoint/2010/main" val="2644508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3627120" cy="788035"/>
          </a:xfrm>
          <a:prstGeom prst="rect">
            <a:avLst/>
          </a:prstGeom>
        </p:spPr>
        <p:txBody>
          <a:bodyPr vert="horz" wrap="square" lIns="0" tIns="13335" rIns="0" bIns="0" rtlCol="0">
            <a:spAutoFit/>
          </a:bodyPr>
          <a:lstStyle/>
          <a:p>
            <a:pPr marL="12700">
              <a:lnSpc>
                <a:spcPct val="100000"/>
              </a:lnSpc>
              <a:spcBef>
                <a:spcPts val="105"/>
              </a:spcBef>
            </a:pPr>
            <a:r>
              <a:rPr spc="-100" dirty="0"/>
              <a:t>ART</a:t>
            </a:r>
            <a:r>
              <a:rPr spc="-155" dirty="0"/>
              <a:t> </a:t>
            </a:r>
            <a:r>
              <a:rPr spc="-5" dirty="0"/>
              <a:t>Network</a:t>
            </a:r>
          </a:p>
        </p:txBody>
      </p:sp>
      <p:sp>
        <p:nvSpPr>
          <p:cNvPr id="3" name="object 3"/>
          <p:cNvSpPr txBox="1"/>
          <p:nvPr/>
        </p:nvSpPr>
        <p:spPr>
          <a:xfrm>
            <a:off x="535940" y="1916938"/>
            <a:ext cx="7847330" cy="4316095"/>
          </a:xfrm>
          <a:prstGeom prst="rect">
            <a:avLst/>
          </a:prstGeom>
        </p:spPr>
        <p:txBody>
          <a:bodyPr vert="horz" wrap="square" lIns="0" tIns="57785" rIns="0" bIns="0" rtlCol="0">
            <a:spAutoFit/>
          </a:bodyPr>
          <a:lstStyle/>
          <a:p>
            <a:pPr marL="286385" marR="490855" indent="-274320">
              <a:lnSpc>
                <a:spcPts val="2810"/>
              </a:lnSpc>
              <a:spcBef>
                <a:spcPts val="455"/>
              </a:spcBef>
              <a:buClr>
                <a:srgbClr val="0AD0D9"/>
              </a:buClr>
              <a:buSzPct val="94230"/>
              <a:buFont typeface="Segoe UI Symbol"/>
              <a:buChar char="⚫"/>
              <a:tabLst>
                <a:tab pos="287020" algn="l"/>
              </a:tabLst>
            </a:pPr>
            <a:r>
              <a:rPr sz="2600" spc="-50" dirty="0">
                <a:latin typeface="Times New Roman"/>
                <a:cs typeface="Times New Roman"/>
              </a:rPr>
              <a:t>ART</a:t>
            </a:r>
            <a:r>
              <a:rPr sz="2600" spc="-70" dirty="0">
                <a:latin typeface="Times New Roman"/>
                <a:cs typeface="Times New Roman"/>
              </a:rPr>
              <a:t> </a:t>
            </a:r>
            <a:r>
              <a:rPr sz="2600" dirty="0">
                <a:latin typeface="Times New Roman"/>
                <a:cs typeface="Times New Roman"/>
              </a:rPr>
              <a:t>networks</a:t>
            </a:r>
            <a:r>
              <a:rPr sz="2600" spc="-30" dirty="0">
                <a:latin typeface="Times New Roman"/>
                <a:cs typeface="Times New Roman"/>
              </a:rPr>
              <a:t> </a:t>
            </a:r>
            <a:r>
              <a:rPr sz="2600" dirty="0">
                <a:latin typeface="Times New Roman"/>
                <a:cs typeface="Times New Roman"/>
              </a:rPr>
              <a:t>consist</a:t>
            </a:r>
            <a:r>
              <a:rPr sz="2600" spc="-10" dirty="0">
                <a:latin typeface="Times New Roman"/>
                <a:cs typeface="Times New Roman"/>
              </a:rPr>
              <a:t> </a:t>
            </a:r>
            <a:r>
              <a:rPr sz="2600" dirty="0">
                <a:latin typeface="Times New Roman"/>
                <a:cs typeface="Times New Roman"/>
              </a:rPr>
              <a:t>of</a:t>
            </a:r>
            <a:r>
              <a:rPr sz="2600" spc="-10" dirty="0">
                <a:latin typeface="Times New Roman"/>
                <a:cs typeface="Times New Roman"/>
              </a:rPr>
              <a:t> </a:t>
            </a:r>
            <a:r>
              <a:rPr sz="2600" dirty="0">
                <a:latin typeface="Times New Roman"/>
                <a:cs typeface="Times New Roman"/>
              </a:rPr>
              <a:t>an</a:t>
            </a:r>
            <a:r>
              <a:rPr sz="2600" spc="-15" dirty="0">
                <a:latin typeface="Times New Roman"/>
                <a:cs typeface="Times New Roman"/>
              </a:rPr>
              <a:t> </a:t>
            </a:r>
            <a:r>
              <a:rPr sz="2600" dirty="0">
                <a:latin typeface="Times New Roman"/>
                <a:cs typeface="Times New Roman"/>
              </a:rPr>
              <a:t>input</a:t>
            </a:r>
            <a:r>
              <a:rPr sz="2600" spc="-15" dirty="0">
                <a:latin typeface="Times New Roman"/>
                <a:cs typeface="Times New Roman"/>
              </a:rPr>
              <a:t> </a:t>
            </a:r>
            <a:r>
              <a:rPr sz="2600" spc="-5" dirty="0">
                <a:latin typeface="Times New Roman"/>
                <a:cs typeface="Times New Roman"/>
              </a:rPr>
              <a:t>layer</a:t>
            </a:r>
            <a:r>
              <a:rPr sz="2600" spc="5" dirty="0">
                <a:latin typeface="Times New Roman"/>
                <a:cs typeface="Times New Roman"/>
              </a:rPr>
              <a:t> </a:t>
            </a:r>
            <a:r>
              <a:rPr sz="2600" spc="-5" dirty="0">
                <a:latin typeface="Times New Roman"/>
                <a:cs typeface="Times New Roman"/>
              </a:rPr>
              <a:t>and </a:t>
            </a:r>
            <a:r>
              <a:rPr sz="2600" dirty="0">
                <a:latin typeface="Times New Roman"/>
                <a:cs typeface="Times New Roman"/>
              </a:rPr>
              <a:t>an</a:t>
            </a:r>
            <a:r>
              <a:rPr sz="2600" spc="-15" dirty="0">
                <a:latin typeface="Times New Roman"/>
                <a:cs typeface="Times New Roman"/>
              </a:rPr>
              <a:t> </a:t>
            </a:r>
            <a:r>
              <a:rPr sz="2600" dirty="0">
                <a:latin typeface="Times New Roman"/>
                <a:cs typeface="Times New Roman"/>
              </a:rPr>
              <a:t>output </a:t>
            </a:r>
            <a:r>
              <a:rPr sz="2600" spc="-635" dirty="0">
                <a:latin typeface="Times New Roman"/>
                <a:cs typeface="Times New Roman"/>
              </a:rPr>
              <a:t> </a:t>
            </a:r>
            <a:r>
              <a:rPr sz="2600" spc="-30" dirty="0">
                <a:latin typeface="Times New Roman"/>
                <a:cs typeface="Times New Roman"/>
              </a:rPr>
              <a:t>layer.</a:t>
            </a:r>
            <a:endParaRPr sz="2600">
              <a:latin typeface="Times New Roman"/>
              <a:cs typeface="Times New Roman"/>
            </a:endParaRPr>
          </a:p>
          <a:p>
            <a:pPr marL="286385" marR="398780" indent="-274320">
              <a:lnSpc>
                <a:spcPts val="2810"/>
              </a:lnSpc>
              <a:spcBef>
                <a:spcPts val="600"/>
              </a:spcBef>
              <a:buClr>
                <a:srgbClr val="0AD0D9"/>
              </a:buClr>
              <a:buSzPct val="94230"/>
              <a:buFont typeface="Segoe UI Symbol"/>
              <a:buChar char="⚫"/>
              <a:tabLst>
                <a:tab pos="287020" algn="l"/>
              </a:tabLst>
            </a:pPr>
            <a:r>
              <a:rPr sz="2600" dirty="0">
                <a:latin typeface="Times New Roman"/>
                <a:cs typeface="Times New Roman"/>
              </a:rPr>
              <a:t>Bottom-up</a:t>
            </a:r>
            <a:r>
              <a:rPr sz="2600" spc="-20" dirty="0">
                <a:latin typeface="Times New Roman"/>
                <a:cs typeface="Times New Roman"/>
              </a:rPr>
              <a:t> </a:t>
            </a:r>
            <a:r>
              <a:rPr sz="2600" dirty="0">
                <a:latin typeface="Times New Roman"/>
                <a:cs typeface="Times New Roman"/>
              </a:rPr>
              <a:t>weights</a:t>
            </a:r>
            <a:r>
              <a:rPr sz="2600" spc="-25" dirty="0">
                <a:latin typeface="Times New Roman"/>
                <a:cs typeface="Times New Roman"/>
              </a:rPr>
              <a:t> </a:t>
            </a:r>
            <a:r>
              <a:rPr sz="2600" dirty="0">
                <a:latin typeface="Times New Roman"/>
                <a:cs typeface="Times New Roman"/>
              </a:rPr>
              <a:t>are</a:t>
            </a:r>
            <a:r>
              <a:rPr sz="2600" spc="-10" dirty="0">
                <a:latin typeface="Times New Roman"/>
                <a:cs typeface="Times New Roman"/>
              </a:rPr>
              <a:t> </a:t>
            </a:r>
            <a:r>
              <a:rPr sz="2600" dirty="0">
                <a:latin typeface="Times New Roman"/>
                <a:cs typeface="Times New Roman"/>
              </a:rPr>
              <a:t>used</a:t>
            </a:r>
            <a:r>
              <a:rPr sz="2600" spc="-15" dirty="0">
                <a:latin typeface="Times New Roman"/>
                <a:cs typeface="Times New Roman"/>
              </a:rPr>
              <a:t> </a:t>
            </a:r>
            <a:r>
              <a:rPr sz="2600" dirty="0">
                <a:latin typeface="Times New Roman"/>
                <a:cs typeface="Times New Roman"/>
              </a:rPr>
              <a:t>to </a:t>
            </a:r>
            <a:r>
              <a:rPr sz="2600" spc="-5" dirty="0">
                <a:latin typeface="Times New Roman"/>
                <a:cs typeface="Times New Roman"/>
              </a:rPr>
              <a:t>determine</a:t>
            </a:r>
            <a:r>
              <a:rPr sz="2600" spc="-20" dirty="0">
                <a:latin typeface="Times New Roman"/>
                <a:cs typeface="Times New Roman"/>
              </a:rPr>
              <a:t> </a:t>
            </a:r>
            <a:r>
              <a:rPr sz="2600" dirty="0">
                <a:latin typeface="Times New Roman"/>
                <a:cs typeface="Times New Roman"/>
              </a:rPr>
              <a:t>output-layer </a:t>
            </a:r>
            <a:r>
              <a:rPr sz="2600" spc="-635" dirty="0">
                <a:latin typeface="Times New Roman"/>
                <a:cs typeface="Times New Roman"/>
              </a:rPr>
              <a:t> </a:t>
            </a:r>
            <a:r>
              <a:rPr sz="2600" dirty="0">
                <a:latin typeface="Times New Roman"/>
                <a:cs typeface="Times New Roman"/>
              </a:rPr>
              <a:t>candidates</a:t>
            </a:r>
            <a:r>
              <a:rPr sz="2600" spc="-40" dirty="0">
                <a:latin typeface="Times New Roman"/>
                <a:cs typeface="Times New Roman"/>
              </a:rPr>
              <a:t> </a:t>
            </a:r>
            <a:r>
              <a:rPr sz="2600" dirty="0">
                <a:latin typeface="Times New Roman"/>
                <a:cs typeface="Times New Roman"/>
              </a:rPr>
              <a:t>that</a:t>
            </a:r>
            <a:r>
              <a:rPr sz="2600" spc="-10" dirty="0">
                <a:latin typeface="Times New Roman"/>
                <a:cs typeface="Times New Roman"/>
              </a:rPr>
              <a:t> </a:t>
            </a:r>
            <a:r>
              <a:rPr sz="2600" spc="-5" dirty="0">
                <a:latin typeface="Times New Roman"/>
                <a:cs typeface="Times New Roman"/>
              </a:rPr>
              <a:t>may</a:t>
            </a:r>
            <a:r>
              <a:rPr sz="2600" dirty="0">
                <a:latin typeface="Times New Roman"/>
                <a:cs typeface="Times New Roman"/>
              </a:rPr>
              <a:t> best</a:t>
            </a:r>
            <a:r>
              <a:rPr sz="2600" spc="-10" dirty="0">
                <a:latin typeface="Times New Roman"/>
                <a:cs typeface="Times New Roman"/>
              </a:rPr>
              <a:t> </a:t>
            </a:r>
            <a:r>
              <a:rPr sz="2600" spc="-5" dirty="0">
                <a:latin typeface="Times New Roman"/>
                <a:cs typeface="Times New Roman"/>
              </a:rPr>
              <a:t>match </a:t>
            </a:r>
            <a:r>
              <a:rPr sz="2600" dirty="0">
                <a:latin typeface="Times New Roman"/>
                <a:cs typeface="Times New Roman"/>
              </a:rPr>
              <a:t>the </a:t>
            </a:r>
            <a:r>
              <a:rPr sz="2600" spc="-5" dirty="0">
                <a:latin typeface="Times New Roman"/>
                <a:cs typeface="Times New Roman"/>
              </a:rPr>
              <a:t>current</a:t>
            </a:r>
            <a:r>
              <a:rPr sz="2600" spc="-20" dirty="0">
                <a:latin typeface="Times New Roman"/>
                <a:cs typeface="Times New Roman"/>
              </a:rPr>
              <a:t> </a:t>
            </a:r>
            <a:r>
              <a:rPr sz="2600" dirty="0">
                <a:latin typeface="Times New Roman"/>
                <a:cs typeface="Times New Roman"/>
              </a:rPr>
              <a:t>input.</a:t>
            </a:r>
            <a:endParaRPr sz="2600">
              <a:latin typeface="Times New Roman"/>
              <a:cs typeface="Times New Roman"/>
            </a:endParaRPr>
          </a:p>
          <a:p>
            <a:pPr marL="286385" marR="723265" indent="-274320">
              <a:lnSpc>
                <a:spcPts val="2810"/>
              </a:lnSpc>
              <a:spcBef>
                <a:spcPts val="595"/>
              </a:spcBef>
              <a:buClr>
                <a:srgbClr val="0AD0D9"/>
              </a:buClr>
              <a:buSzPct val="94230"/>
              <a:buFont typeface="Segoe UI Symbol"/>
              <a:buChar char="⚫"/>
              <a:tabLst>
                <a:tab pos="287020" algn="l"/>
              </a:tabLst>
            </a:pPr>
            <a:r>
              <a:rPr sz="2600" spc="-20" dirty="0">
                <a:latin typeface="Times New Roman"/>
                <a:cs typeface="Times New Roman"/>
              </a:rPr>
              <a:t>Top-down</a:t>
            </a:r>
            <a:r>
              <a:rPr sz="2600" spc="-60" dirty="0">
                <a:latin typeface="Times New Roman"/>
                <a:cs typeface="Times New Roman"/>
              </a:rPr>
              <a:t> </a:t>
            </a:r>
            <a:r>
              <a:rPr sz="2600" spc="-5" dirty="0">
                <a:latin typeface="Times New Roman"/>
                <a:cs typeface="Times New Roman"/>
              </a:rPr>
              <a:t>weights</a:t>
            </a:r>
            <a:r>
              <a:rPr sz="2600" spc="-25" dirty="0">
                <a:latin typeface="Times New Roman"/>
                <a:cs typeface="Times New Roman"/>
              </a:rPr>
              <a:t> </a:t>
            </a:r>
            <a:r>
              <a:rPr sz="2600" spc="-5" dirty="0">
                <a:latin typeface="Times New Roman"/>
                <a:cs typeface="Times New Roman"/>
              </a:rPr>
              <a:t>represent</a:t>
            </a:r>
            <a:r>
              <a:rPr sz="2600" spc="-15" dirty="0">
                <a:latin typeface="Times New Roman"/>
                <a:cs typeface="Times New Roman"/>
              </a:rPr>
              <a:t> </a:t>
            </a:r>
            <a:r>
              <a:rPr sz="2600" dirty="0">
                <a:latin typeface="Times New Roman"/>
                <a:cs typeface="Times New Roman"/>
              </a:rPr>
              <a:t>the “prototype”</a:t>
            </a:r>
            <a:r>
              <a:rPr sz="2600" spc="-50" dirty="0">
                <a:latin typeface="Times New Roman"/>
                <a:cs typeface="Times New Roman"/>
              </a:rPr>
              <a:t> </a:t>
            </a:r>
            <a:r>
              <a:rPr sz="2600" dirty="0">
                <a:latin typeface="Times New Roman"/>
                <a:cs typeface="Times New Roman"/>
              </a:rPr>
              <a:t>for</a:t>
            </a:r>
            <a:r>
              <a:rPr sz="2600" spc="-15" dirty="0">
                <a:latin typeface="Times New Roman"/>
                <a:cs typeface="Times New Roman"/>
              </a:rPr>
              <a:t> </a:t>
            </a:r>
            <a:r>
              <a:rPr sz="2600" dirty="0">
                <a:latin typeface="Times New Roman"/>
                <a:cs typeface="Times New Roman"/>
              </a:rPr>
              <a:t>the </a:t>
            </a:r>
            <a:r>
              <a:rPr sz="2600" spc="-635" dirty="0">
                <a:latin typeface="Times New Roman"/>
                <a:cs typeface="Times New Roman"/>
              </a:rPr>
              <a:t> </a:t>
            </a:r>
            <a:r>
              <a:rPr sz="2600" dirty="0">
                <a:latin typeface="Times New Roman"/>
                <a:cs typeface="Times New Roman"/>
              </a:rPr>
              <a:t>cluster</a:t>
            </a:r>
            <a:r>
              <a:rPr sz="2600" spc="-30" dirty="0">
                <a:latin typeface="Times New Roman"/>
                <a:cs typeface="Times New Roman"/>
              </a:rPr>
              <a:t> </a:t>
            </a:r>
            <a:r>
              <a:rPr sz="2600" dirty="0">
                <a:latin typeface="Times New Roman"/>
                <a:cs typeface="Times New Roman"/>
              </a:rPr>
              <a:t>defined</a:t>
            </a:r>
            <a:r>
              <a:rPr sz="2600" spc="-25" dirty="0">
                <a:latin typeface="Times New Roman"/>
                <a:cs typeface="Times New Roman"/>
              </a:rPr>
              <a:t> </a:t>
            </a:r>
            <a:r>
              <a:rPr sz="2600" dirty="0">
                <a:latin typeface="Times New Roman"/>
                <a:cs typeface="Times New Roman"/>
              </a:rPr>
              <a:t>by</a:t>
            </a:r>
            <a:r>
              <a:rPr sz="2600" spc="-5" dirty="0">
                <a:latin typeface="Times New Roman"/>
                <a:cs typeface="Times New Roman"/>
              </a:rPr>
              <a:t> each</a:t>
            </a:r>
            <a:r>
              <a:rPr sz="2600" spc="-15" dirty="0">
                <a:latin typeface="Times New Roman"/>
                <a:cs typeface="Times New Roman"/>
              </a:rPr>
              <a:t> </a:t>
            </a:r>
            <a:r>
              <a:rPr sz="2600" dirty="0">
                <a:latin typeface="Times New Roman"/>
                <a:cs typeface="Times New Roman"/>
              </a:rPr>
              <a:t>output</a:t>
            </a:r>
            <a:r>
              <a:rPr sz="2600" spc="-20" dirty="0">
                <a:latin typeface="Times New Roman"/>
                <a:cs typeface="Times New Roman"/>
              </a:rPr>
              <a:t> </a:t>
            </a:r>
            <a:r>
              <a:rPr sz="2600" dirty="0">
                <a:latin typeface="Times New Roman"/>
                <a:cs typeface="Times New Roman"/>
              </a:rPr>
              <a:t>neuron.</a:t>
            </a:r>
            <a:endParaRPr sz="2600">
              <a:latin typeface="Times New Roman"/>
              <a:cs typeface="Times New Roman"/>
            </a:endParaRPr>
          </a:p>
          <a:p>
            <a:pPr marL="286385" marR="168275" indent="-274320">
              <a:lnSpc>
                <a:spcPts val="2810"/>
              </a:lnSpc>
              <a:spcBef>
                <a:spcPts val="595"/>
              </a:spcBef>
              <a:buClr>
                <a:srgbClr val="0AD0D9"/>
              </a:buClr>
              <a:buSzPct val="94230"/>
              <a:buFont typeface="Segoe UI Symbol"/>
              <a:buChar char="⚫"/>
              <a:tabLst>
                <a:tab pos="287020" algn="l"/>
              </a:tabLst>
            </a:pPr>
            <a:r>
              <a:rPr sz="2600" dirty="0">
                <a:latin typeface="Times New Roman"/>
                <a:cs typeface="Times New Roman"/>
              </a:rPr>
              <a:t>A</a:t>
            </a:r>
            <a:r>
              <a:rPr sz="2600" spc="-170" dirty="0">
                <a:latin typeface="Times New Roman"/>
                <a:cs typeface="Times New Roman"/>
              </a:rPr>
              <a:t> </a:t>
            </a:r>
            <a:r>
              <a:rPr sz="2600" spc="-5" dirty="0">
                <a:latin typeface="Times New Roman"/>
                <a:cs typeface="Times New Roman"/>
              </a:rPr>
              <a:t>close</a:t>
            </a:r>
            <a:r>
              <a:rPr sz="2600" dirty="0">
                <a:latin typeface="Times New Roman"/>
                <a:cs typeface="Times New Roman"/>
              </a:rPr>
              <a:t> </a:t>
            </a:r>
            <a:r>
              <a:rPr sz="2600" spc="-5" dirty="0">
                <a:latin typeface="Times New Roman"/>
                <a:cs typeface="Times New Roman"/>
              </a:rPr>
              <a:t>match</a:t>
            </a:r>
            <a:r>
              <a:rPr sz="2600" spc="10" dirty="0">
                <a:latin typeface="Times New Roman"/>
                <a:cs typeface="Times New Roman"/>
              </a:rPr>
              <a:t> </a:t>
            </a:r>
            <a:r>
              <a:rPr sz="2600" dirty="0">
                <a:latin typeface="Times New Roman"/>
                <a:cs typeface="Times New Roman"/>
              </a:rPr>
              <a:t>between</a:t>
            </a:r>
            <a:r>
              <a:rPr sz="2600" spc="-30" dirty="0">
                <a:latin typeface="Times New Roman"/>
                <a:cs typeface="Times New Roman"/>
              </a:rPr>
              <a:t> </a:t>
            </a:r>
            <a:r>
              <a:rPr sz="2600" dirty="0">
                <a:latin typeface="Times New Roman"/>
                <a:cs typeface="Times New Roman"/>
              </a:rPr>
              <a:t>input</a:t>
            </a:r>
            <a:r>
              <a:rPr sz="2600" spc="-10" dirty="0">
                <a:latin typeface="Times New Roman"/>
                <a:cs typeface="Times New Roman"/>
              </a:rPr>
              <a:t>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prototype</a:t>
            </a:r>
            <a:r>
              <a:rPr sz="2600" spc="-25" dirty="0">
                <a:latin typeface="Times New Roman"/>
                <a:cs typeface="Times New Roman"/>
              </a:rPr>
              <a:t> </a:t>
            </a:r>
            <a:r>
              <a:rPr sz="2600" dirty="0">
                <a:latin typeface="Times New Roman"/>
                <a:cs typeface="Times New Roman"/>
              </a:rPr>
              <a:t>is</a:t>
            </a:r>
            <a:r>
              <a:rPr sz="2600" spc="-5" dirty="0">
                <a:latin typeface="Times New Roman"/>
                <a:cs typeface="Times New Roman"/>
              </a:rPr>
              <a:t> necessary </a:t>
            </a:r>
            <a:r>
              <a:rPr sz="2600" spc="-635" dirty="0">
                <a:latin typeface="Times New Roman"/>
                <a:cs typeface="Times New Roman"/>
              </a:rPr>
              <a:t> </a:t>
            </a:r>
            <a:r>
              <a:rPr sz="2600" dirty="0">
                <a:latin typeface="Times New Roman"/>
                <a:cs typeface="Times New Roman"/>
              </a:rPr>
              <a:t>for</a:t>
            </a:r>
            <a:r>
              <a:rPr sz="2600" spc="-30" dirty="0">
                <a:latin typeface="Times New Roman"/>
                <a:cs typeface="Times New Roman"/>
              </a:rPr>
              <a:t> </a:t>
            </a:r>
            <a:r>
              <a:rPr sz="2600" spc="-5" dirty="0">
                <a:latin typeface="Times New Roman"/>
                <a:cs typeface="Times New Roman"/>
              </a:rPr>
              <a:t>categorizing</a:t>
            </a:r>
            <a:r>
              <a:rPr sz="2600" spc="-20" dirty="0">
                <a:latin typeface="Times New Roman"/>
                <a:cs typeface="Times New Roman"/>
              </a:rPr>
              <a:t> </a:t>
            </a:r>
            <a:r>
              <a:rPr sz="2600" dirty="0">
                <a:latin typeface="Times New Roman"/>
                <a:cs typeface="Times New Roman"/>
              </a:rPr>
              <a:t>the input.</a:t>
            </a:r>
            <a:endParaRPr sz="2600">
              <a:latin typeface="Times New Roman"/>
              <a:cs typeface="Times New Roman"/>
            </a:endParaRPr>
          </a:p>
          <a:p>
            <a:pPr marL="286385" marR="5080" indent="-274320">
              <a:lnSpc>
                <a:spcPts val="2810"/>
              </a:lnSpc>
              <a:spcBef>
                <a:spcPts val="600"/>
              </a:spcBef>
              <a:buClr>
                <a:srgbClr val="0AD0D9"/>
              </a:buClr>
              <a:buSzPct val="94230"/>
              <a:buFont typeface="Segoe UI Symbol"/>
              <a:buChar char="⚫"/>
              <a:tabLst>
                <a:tab pos="287020" algn="l"/>
              </a:tabLst>
            </a:pPr>
            <a:r>
              <a:rPr sz="2600" dirty="0">
                <a:latin typeface="Times New Roman"/>
                <a:cs typeface="Times New Roman"/>
              </a:rPr>
              <a:t>Finding</a:t>
            </a:r>
            <a:r>
              <a:rPr sz="2600" spc="-35" dirty="0">
                <a:latin typeface="Times New Roman"/>
                <a:cs typeface="Times New Roman"/>
              </a:rPr>
              <a:t> </a:t>
            </a:r>
            <a:r>
              <a:rPr sz="2600" dirty="0">
                <a:latin typeface="Times New Roman"/>
                <a:cs typeface="Times New Roman"/>
              </a:rPr>
              <a:t>this</a:t>
            </a:r>
            <a:r>
              <a:rPr sz="2600" spc="5" dirty="0">
                <a:latin typeface="Times New Roman"/>
                <a:cs typeface="Times New Roman"/>
              </a:rPr>
              <a:t> </a:t>
            </a:r>
            <a:r>
              <a:rPr sz="2600" spc="-5" dirty="0">
                <a:latin typeface="Times New Roman"/>
                <a:cs typeface="Times New Roman"/>
              </a:rPr>
              <a:t>match</a:t>
            </a:r>
            <a:r>
              <a:rPr sz="2600" dirty="0">
                <a:latin typeface="Times New Roman"/>
                <a:cs typeface="Times New Roman"/>
              </a:rPr>
              <a:t> can</a:t>
            </a:r>
            <a:r>
              <a:rPr sz="2600" spc="-10" dirty="0">
                <a:latin typeface="Times New Roman"/>
                <a:cs typeface="Times New Roman"/>
              </a:rPr>
              <a:t> </a:t>
            </a:r>
            <a:r>
              <a:rPr sz="2600" dirty="0">
                <a:latin typeface="Times New Roman"/>
                <a:cs typeface="Times New Roman"/>
              </a:rPr>
              <a:t>require</a:t>
            </a:r>
            <a:r>
              <a:rPr sz="2600" spc="-15" dirty="0">
                <a:latin typeface="Times New Roman"/>
                <a:cs typeface="Times New Roman"/>
              </a:rPr>
              <a:t> </a:t>
            </a:r>
            <a:r>
              <a:rPr sz="2600" spc="-5" dirty="0">
                <a:latin typeface="Times New Roman"/>
                <a:cs typeface="Times New Roman"/>
              </a:rPr>
              <a:t>multiple </a:t>
            </a:r>
            <a:r>
              <a:rPr sz="2600" dirty="0">
                <a:latin typeface="Times New Roman"/>
                <a:cs typeface="Times New Roman"/>
              </a:rPr>
              <a:t>signal</a:t>
            </a:r>
            <a:r>
              <a:rPr sz="2600" spc="-5" dirty="0">
                <a:latin typeface="Times New Roman"/>
                <a:cs typeface="Times New Roman"/>
              </a:rPr>
              <a:t> </a:t>
            </a:r>
            <a:r>
              <a:rPr sz="2600" dirty="0">
                <a:latin typeface="Times New Roman"/>
                <a:cs typeface="Times New Roman"/>
              </a:rPr>
              <a:t>exchanges </a:t>
            </a:r>
            <a:r>
              <a:rPr sz="2600" spc="-635" dirty="0">
                <a:latin typeface="Times New Roman"/>
                <a:cs typeface="Times New Roman"/>
              </a:rPr>
              <a:t> </a:t>
            </a:r>
            <a:r>
              <a:rPr sz="2600" dirty="0">
                <a:latin typeface="Times New Roman"/>
                <a:cs typeface="Times New Roman"/>
              </a:rPr>
              <a:t>between</a:t>
            </a:r>
            <a:r>
              <a:rPr sz="2600" spc="-45" dirty="0">
                <a:latin typeface="Times New Roman"/>
                <a:cs typeface="Times New Roman"/>
              </a:rPr>
              <a:t> </a:t>
            </a:r>
            <a:r>
              <a:rPr sz="2600" dirty="0">
                <a:latin typeface="Times New Roman"/>
                <a:cs typeface="Times New Roman"/>
              </a:rPr>
              <a:t>the </a:t>
            </a:r>
            <a:r>
              <a:rPr sz="2600" spc="-5" dirty="0">
                <a:latin typeface="Times New Roman"/>
                <a:cs typeface="Times New Roman"/>
              </a:rPr>
              <a:t>two</a:t>
            </a:r>
            <a:r>
              <a:rPr sz="2600" spc="-10" dirty="0">
                <a:latin typeface="Times New Roman"/>
                <a:cs typeface="Times New Roman"/>
              </a:rPr>
              <a:t> </a:t>
            </a:r>
            <a:r>
              <a:rPr sz="2600" spc="-5" dirty="0">
                <a:latin typeface="Times New Roman"/>
                <a:cs typeface="Times New Roman"/>
              </a:rPr>
              <a:t>layers</a:t>
            </a:r>
            <a:r>
              <a:rPr sz="2600" spc="-10" dirty="0">
                <a:latin typeface="Times New Roman"/>
                <a:cs typeface="Times New Roman"/>
              </a:rPr>
              <a:t> </a:t>
            </a:r>
            <a:r>
              <a:rPr sz="2600" dirty="0">
                <a:latin typeface="Times New Roman"/>
                <a:cs typeface="Times New Roman"/>
              </a:rPr>
              <a:t>in both</a:t>
            </a:r>
            <a:r>
              <a:rPr sz="2600" spc="-25" dirty="0">
                <a:latin typeface="Times New Roman"/>
                <a:cs typeface="Times New Roman"/>
              </a:rPr>
              <a:t> </a:t>
            </a:r>
            <a:r>
              <a:rPr sz="2600" dirty="0">
                <a:latin typeface="Times New Roman"/>
                <a:cs typeface="Times New Roman"/>
              </a:rPr>
              <a:t>directions</a:t>
            </a:r>
            <a:r>
              <a:rPr sz="2600" spc="-15" dirty="0">
                <a:latin typeface="Times New Roman"/>
                <a:cs typeface="Times New Roman"/>
              </a:rPr>
              <a:t> </a:t>
            </a:r>
            <a:r>
              <a:rPr sz="2600" dirty="0">
                <a:latin typeface="Times New Roman"/>
                <a:cs typeface="Times New Roman"/>
              </a:rPr>
              <a:t>until</a:t>
            </a:r>
            <a:endParaRPr sz="2600">
              <a:latin typeface="Times New Roman"/>
              <a:cs typeface="Times New Roman"/>
            </a:endParaRPr>
          </a:p>
          <a:p>
            <a:pPr marL="286385">
              <a:lnSpc>
                <a:spcPts val="2935"/>
              </a:lnSpc>
            </a:pPr>
            <a:r>
              <a:rPr sz="2600" spc="-5" dirty="0">
                <a:latin typeface="Times New Roman"/>
                <a:cs typeface="Times New Roman"/>
              </a:rPr>
              <a:t>“resonance”</a:t>
            </a:r>
            <a:r>
              <a:rPr sz="2600" spc="-55" dirty="0">
                <a:latin typeface="Times New Roman"/>
                <a:cs typeface="Times New Roman"/>
              </a:rPr>
              <a:t> </a:t>
            </a:r>
            <a:r>
              <a:rPr sz="2600" dirty="0">
                <a:latin typeface="Times New Roman"/>
                <a:cs typeface="Times New Roman"/>
              </a:rPr>
              <a:t>is </a:t>
            </a:r>
            <a:r>
              <a:rPr sz="2600" spc="-5" dirty="0">
                <a:latin typeface="Times New Roman"/>
                <a:cs typeface="Times New Roman"/>
              </a:rPr>
              <a:t>established</a:t>
            </a:r>
            <a:r>
              <a:rPr sz="2600" spc="5" dirty="0">
                <a:latin typeface="Times New Roman"/>
                <a:cs typeface="Times New Roman"/>
              </a:rPr>
              <a:t> </a:t>
            </a:r>
            <a:r>
              <a:rPr sz="2600" dirty="0">
                <a:latin typeface="Times New Roman"/>
                <a:cs typeface="Times New Roman"/>
              </a:rPr>
              <a:t>or</a:t>
            </a:r>
            <a:r>
              <a:rPr sz="2600" spc="-10" dirty="0">
                <a:latin typeface="Times New Roman"/>
                <a:cs typeface="Times New Roman"/>
              </a:rPr>
              <a:t> </a:t>
            </a:r>
            <a:r>
              <a:rPr sz="2600" dirty="0">
                <a:latin typeface="Times New Roman"/>
                <a:cs typeface="Times New Roman"/>
              </a:rPr>
              <a:t>a new</a:t>
            </a:r>
            <a:r>
              <a:rPr sz="2600" spc="-10" dirty="0">
                <a:latin typeface="Times New Roman"/>
                <a:cs typeface="Times New Roman"/>
              </a:rPr>
              <a:t> </a:t>
            </a:r>
            <a:r>
              <a:rPr sz="2600" dirty="0">
                <a:latin typeface="Times New Roman"/>
                <a:cs typeface="Times New Roman"/>
              </a:rPr>
              <a:t>neuron</a:t>
            </a:r>
            <a:r>
              <a:rPr sz="2600" spc="-30" dirty="0">
                <a:latin typeface="Times New Roman"/>
                <a:cs typeface="Times New Roman"/>
              </a:rPr>
              <a:t> </a:t>
            </a:r>
            <a:r>
              <a:rPr sz="2600" dirty="0">
                <a:latin typeface="Times New Roman"/>
                <a:cs typeface="Times New Roman"/>
              </a:rPr>
              <a:t>is added.</a:t>
            </a:r>
            <a:endParaRPr sz="2600">
              <a:latin typeface="Times New Roman"/>
              <a:cs typeface="Times New Roman"/>
            </a:endParaRPr>
          </a:p>
        </p:txBody>
      </p:sp>
    </p:spTree>
    <p:extLst>
      <p:ext uri="{BB962C8B-B14F-4D97-AF65-F5344CB8AC3E}">
        <p14:creationId xmlns:p14="http://schemas.microsoft.com/office/powerpoint/2010/main" val="4657898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129029"/>
            <a:ext cx="7484109" cy="711200"/>
          </a:xfrm>
          <a:prstGeom prst="rect">
            <a:avLst/>
          </a:prstGeom>
        </p:spPr>
        <p:txBody>
          <a:bodyPr vert="horz" wrap="square" lIns="0" tIns="12700" rIns="0" bIns="0" rtlCol="0">
            <a:spAutoFit/>
          </a:bodyPr>
          <a:lstStyle/>
          <a:p>
            <a:pPr marL="12700">
              <a:lnSpc>
                <a:spcPct val="100000"/>
              </a:lnSpc>
              <a:spcBef>
                <a:spcPts val="100"/>
              </a:spcBef>
            </a:pPr>
            <a:r>
              <a:rPr sz="4500" spc="-5" dirty="0"/>
              <a:t>Basic</a:t>
            </a:r>
            <a:r>
              <a:rPr sz="4500" spc="-275" dirty="0"/>
              <a:t> </a:t>
            </a:r>
            <a:r>
              <a:rPr sz="4500" spc="-95" dirty="0"/>
              <a:t>ART</a:t>
            </a:r>
            <a:r>
              <a:rPr sz="4500" spc="-90" dirty="0"/>
              <a:t> </a:t>
            </a:r>
            <a:r>
              <a:rPr sz="4500" dirty="0"/>
              <a:t>network</a:t>
            </a:r>
            <a:r>
              <a:rPr sz="4500" spc="-260" dirty="0"/>
              <a:t> </a:t>
            </a:r>
            <a:r>
              <a:rPr sz="4500" spc="-5" dirty="0"/>
              <a:t>Architecture</a:t>
            </a:r>
            <a:endParaRPr sz="4500"/>
          </a:p>
        </p:txBody>
      </p:sp>
      <p:grpSp>
        <p:nvGrpSpPr>
          <p:cNvPr id="3" name="object 3"/>
          <p:cNvGrpSpPr/>
          <p:nvPr/>
        </p:nvGrpSpPr>
        <p:grpSpPr>
          <a:xfrm>
            <a:off x="2017776" y="2453513"/>
            <a:ext cx="5108575" cy="4404995"/>
            <a:chOff x="2017776" y="2453513"/>
            <a:chExt cx="5108575" cy="4404995"/>
          </a:xfrm>
        </p:grpSpPr>
        <p:pic>
          <p:nvPicPr>
            <p:cNvPr id="4" name="object 4"/>
            <p:cNvPicPr/>
            <p:nvPr/>
          </p:nvPicPr>
          <p:blipFill>
            <a:blip r:embed="rId2" cstate="print"/>
            <a:stretch>
              <a:fillRect/>
            </a:stretch>
          </p:blipFill>
          <p:spPr>
            <a:xfrm>
              <a:off x="2017776" y="5795770"/>
              <a:ext cx="5108448" cy="1062229"/>
            </a:xfrm>
            <a:prstGeom prst="rect">
              <a:avLst/>
            </a:prstGeom>
          </p:spPr>
        </p:pic>
        <p:pic>
          <p:nvPicPr>
            <p:cNvPr id="5" name="object 5"/>
            <p:cNvPicPr/>
            <p:nvPr/>
          </p:nvPicPr>
          <p:blipFill>
            <a:blip r:embed="rId3" cstate="print"/>
            <a:stretch>
              <a:fillRect/>
            </a:stretch>
          </p:blipFill>
          <p:spPr>
            <a:xfrm>
              <a:off x="2033524" y="2453513"/>
              <a:ext cx="5076825" cy="3352761"/>
            </a:xfrm>
            <a:prstGeom prst="rect">
              <a:avLst/>
            </a:prstGeom>
          </p:spPr>
        </p:pic>
      </p:grpSp>
    </p:spTree>
    <p:extLst>
      <p:ext uri="{BB962C8B-B14F-4D97-AF65-F5344CB8AC3E}">
        <p14:creationId xmlns:p14="http://schemas.microsoft.com/office/powerpoint/2010/main" val="3275080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20291"/>
            <a:ext cx="8072755" cy="4208780"/>
          </a:xfrm>
          <a:prstGeom prst="rect">
            <a:avLst/>
          </a:prstGeom>
        </p:spPr>
        <p:txBody>
          <a:bodyPr vert="horz" wrap="square" lIns="0" tIns="226060" rIns="0" bIns="0" rtlCol="0">
            <a:spAutoFit/>
          </a:bodyPr>
          <a:lstStyle/>
          <a:p>
            <a:pPr marL="12700">
              <a:lnSpc>
                <a:spcPct val="100000"/>
              </a:lnSpc>
              <a:spcBef>
                <a:spcPts val="1780"/>
              </a:spcBef>
            </a:pPr>
            <a:r>
              <a:rPr sz="2800" spc="-5" dirty="0">
                <a:latin typeface="Times New Roman"/>
                <a:cs typeface="Times New Roman"/>
              </a:rPr>
              <a:t>The</a:t>
            </a:r>
            <a:r>
              <a:rPr sz="2800" spc="245" dirty="0">
                <a:latin typeface="Times New Roman"/>
                <a:cs typeface="Times New Roman"/>
              </a:rPr>
              <a:t> </a:t>
            </a:r>
            <a:r>
              <a:rPr sz="2800" spc="-5" dirty="0">
                <a:latin typeface="Times New Roman"/>
                <a:cs typeface="Times New Roman"/>
              </a:rPr>
              <a:t>basic</a:t>
            </a:r>
            <a:r>
              <a:rPr sz="2800" spc="250" dirty="0">
                <a:latin typeface="Times New Roman"/>
                <a:cs typeface="Times New Roman"/>
              </a:rPr>
              <a:t> </a:t>
            </a:r>
            <a:r>
              <a:rPr sz="2800" spc="-65" dirty="0">
                <a:latin typeface="Times New Roman"/>
                <a:cs typeface="Times New Roman"/>
              </a:rPr>
              <a:t>ART</a:t>
            </a:r>
            <a:r>
              <a:rPr sz="2800" spc="210" dirty="0">
                <a:latin typeface="Times New Roman"/>
                <a:cs typeface="Times New Roman"/>
              </a:rPr>
              <a:t> </a:t>
            </a:r>
            <a:r>
              <a:rPr sz="2800" spc="-5" dirty="0">
                <a:latin typeface="Times New Roman"/>
                <a:cs typeface="Times New Roman"/>
              </a:rPr>
              <a:t>system</a:t>
            </a:r>
            <a:r>
              <a:rPr sz="2800" spc="235" dirty="0">
                <a:latin typeface="Times New Roman"/>
                <a:cs typeface="Times New Roman"/>
              </a:rPr>
              <a:t> </a:t>
            </a:r>
            <a:r>
              <a:rPr sz="2800" spc="-5" dirty="0">
                <a:latin typeface="Times New Roman"/>
                <a:cs typeface="Times New Roman"/>
              </a:rPr>
              <a:t>is</a:t>
            </a:r>
            <a:r>
              <a:rPr sz="2800" spc="254" dirty="0">
                <a:latin typeface="Times New Roman"/>
                <a:cs typeface="Times New Roman"/>
              </a:rPr>
              <a:t> </a:t>
            </a:r>
            <a:r>
              <a:rPr sz="2800" spc="-5" dirty="0">
                <a:latin typeface="Times New Roman"/>
                <a:cs typeface="Times New Roman"/>
              </a:rPr>
              <a:t>unsupervised</a:t>
            </a:r>
            <a:r>
              <a:rPr sz="2800" spc="250" dirty="0">
                <a:latin typeface="Times New Roman"/>
                <a:cs typeface="Times New Roman"/>
              </a:rPr>
              <a:t> </a:t>
            </a:r>
            <a:r>
              <a:rPr sz="2800" spc="-5" dirty="0">
                <a:latin typeface="Times New Roman"/>
                <a:cs typeface="Times New Roman"/>
              </a:rPr>
              <a:t>learning</a:t>
            </a:r>
            <a:r>
              <a:rPr sz="2800" spc="265" dirty="0">
                <a:latin typeface="Times New Roman"/>
                <a:cs typeface="Times New Roman"/>
              </a:rPr>
              <a:t> </a:t>
            </a:r>
            <a:r>
              <a:rPr sz="2800" spc="-5" dirty="0">
                <a:latin typeface="Times New Roman"/>
                <a:cs typeface="Times New Roman"/>
              </a:rPr>
              <a:t>model.</a:t>
            </a:r>
            <a:endParaRPr sz="2800">
              <a:latin typeface="Times New Roman"/>
              <a:cs typeface="Times New Roman"/>
            </a:endParaRPr>
          </a:p>
          <a:p>
            <a:pPr marL="286385">
              <a:lnSpc>
                <a:spcPct val="100000"/>
              </a:lnSpc>
              <a:spcBef>
                <a:spcPts val="1685"/>
              </a:spcBef>
            </a:pPr>
            <a:r>
              <a:rPr sz="2800" spc="-5" dirty="0">
                <a:latin typeface="Times New Roman"/>
                <a:cs typeface="Times New Roman"/>
              </a:rPr>
              <a:t>It</a:t>
            </a:r>
            <a:r>
              <a:rPr sz="2800" spc="-25" dirty="0">
                <a:latin typeface="Times New Roman"/>
                <a:cs typeface="Times New Roman"/>
              </a:rPr>
              <a:t> </a:t>
            </a:r>
            <a:r>
              <a:rPr sz="2800" spc="-5" dirty="0">
                <a:latin typeface="Times New Roman"/>
                <a:cs typeface="Times New Roman"/>
              </a:rPr>
              <a:t>typically</a:t>
            </a:r>
            <a:r>
              <a:rPr sz="2800" spc="-15" dirty="0">
                <a:latin typeface="Times New Roman"/>
                <a:cs typeface="Times New Roman"/>
              </a:rPr>
              <a:t> </a:t>
            </a:r>
            <a:r>
              <a:rPr sz="2800" spc="-5" dirty="0">
                <a:latin typeface="Times New Roman"/>
                <a:cs typeface="Times New Roman"/>
              </a:rPr>
              <a:t>consists</a:t>
            </a:r>
            <a:r>
              <a:rPr sz="2800" spc="-20" dirty="0">
                <a:latin typeface="Times New Roman"/>
                <a:cs typeface="Times New Roman"/>
              </a:rPr>
              <a:t> </a:t>
            </a:r>
            <a:r>
              <a:rPr sz="2800" dirty="0">
                <a:latin typeface="Times New Roman"/>
                <a:cs typeface="Times New Roman"/>
              </a:rPr>
              <a:t>of</a:t>
            </a:r>
            <a:endParaRPr sz="2800">
              <a:latin typeface="Times New Roman"/>
              <a:cs typeface="Times New Roman"/>
            </a:endParaRPr>
          </a:p>
          <a:p>
            <a:pPr marL="527685" indent="-515620">
              <a:lnSpc>
                <a:spcPct val="100000"/>
              </a:lnSpc>
              <a:spcBef>
                <a:spcPts val="2350"/>
              </a:spcBef>
              <a:buClr>
                <a:srgbClr val="0AD0D9"/>
              </a:buClr>
              <a:buSzPct val="94642"/>
              <a:buAutoNum type="arabicPeriod"/>
              <a:tabLst>
                <a:tab pos="527685" algn="l"/>
                <a:tab pos="528320" algn="l"/>
              </a:tabLst>
            </a:pPr>
            <a:r>
              <a:rPr sz="2800" spc="-5" dirty="0">
                <a:latin typeface="Times New Roman"/>
                <a:cs typeface="Times New Roman"/>
              </a:rPr>
              <a:t>a</a:t>
            </a:r>
            <a:r>
              <a:rPr sz="2800" spc="-45" dirty="0">
                <a:latin typeface="Times New Roman"/>
                <a:cs typeface="Times New Roman"/>
              </a:rPr>
              <a:t> </a:t>
            </a:r>
            <a:r>
              <a:rPr sz="2800" spc="-5" dirty="0">
                <a:latin typeface="Times New Roman"/>
                <a:cs typeface="Times New Roman"/>
              </a:rPr>
              <a:t>comparison field</a:t>
            </a:r>
            <a:endParaRPr sz="2800">
              <a:latin typeface="Times New Roman"/>
              <a:cs typeface="Times New Roman"/>
            </a:endParaRPr>
          </a:p>
          <a:p>
            <a:pPr marL="614680" indent="-602615">
              <a:lnSpc>
                <a:spcPct val="100000"/>
              </a:lnSpc>
              <a:spcBef>
                <a:spcPts val="2355"/>
              </a:spcBef>
              <a:buClr>
                <a:srgbClr val="0AD0D9"/>
              </a:buClr>
              <a:buSzPct val="94642"/>
              <a:buAutoNum type="arabicPeriod"/>
              <a:tabLst>
                <a:tab pos="614680" algn="l"/>
                <a:tab pos="615315" algn="l"/>
              </a:tabLst>
            </a:pPr>
            <a:r>
              <a:rPr sz="2800" spc="-5" dirty="0">
                <a:latin typeface="Times New Roman"/>
                <a:cs typeface="Times New Roman"/>
              </a:rPr>
              <a:t>a</a:t>
            </a:r>
            <a:r>
              <a:rPr sz="2800" spc="5" dirty="0">
                <a:latin typeface="Times New Roman"/>
                <a:cs typeface="Times New Roman"/>
              </a:rPr>
              <a:t> </a:t>
            </a:r>
            <a:r>
              <a:rPr sz="2800" spc="-5" dirty="0">
                <a:latin typeface="Times New Roman"/>
                <a:cs typeface="Times New Roman"/>
              </a:rPr>
              <a:t>recognition field composed</a:t>
            </a:r>
            <a:r>
              <a:rPr sz="2800" spc="15"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5" dirty="0">
                <a:latin typeface="Times New Roman"/>
                <a:cs typeface="Times New Roman"/>
              </a:rPr>
              <a:t>neurons,</a:t>
            </a:r>
            <a:endParaRPr sz="2800">
              <a:latin typeface="Times New Roman"/>
              <a:cs typeface="Times New Roman"/>
            </a:endParaRPr>
          </a:p>
          <a:p>
            <a:pPr marL="527685" indent="-515620">
              <a:lnSpc>
                <a:spcPct val="100000"/>
              </a:lnSpc>
              <a:spcBef>
                <a:spcPts val="2355"/>
              </a:spcBef>
              <a:buClr>
                <a:srgbClr val="0AD0D9"/>
              </a:buClr>
              <a:buSzPct val="94642"/>
              <a:buAutoNum type="arabicPeriod"/>
              <a:tabLst>
                <a:tab pos="527685" algn="l"/>
                <a:tab pos="528320" algn="l"/>
              </a:tabLst>
            </a:pPr>
            <a:r>
              <a:rPr sz="2800" spc="-5" dirty="0">
                <a:latin typeface="Times New Roman"/>
                <a:cs typeface="Times New Roman"/>
              </a:rPr>
              <a:t>a</a:t>
            </a:r>
            <a:r>
              <a:rPr sz="2800" spc="-35" dirty="0">
                <a:latin typeface="Times New Roman"/>
                <a:cs typeface="Times New Roman"/>
              </a:rPr>
              <a:t> </a:t>
            </a:r>
            <a:r>
              <a:rPr sz="2800" spc="-5" dirty="0">
                <a:latin typeface="Times New Roman"/>
                <a:cs typeface="Times New Roman"/>
              </a:rPr>
              <a:t>vigilance</a:t>
            </a:r>
            <a:r>
              <a:rPr sz="2800" spc="-30" dirty="0">
                <a:latin typeface="Times New Roman"/>
                <a:cs typeface="Times New Roman"/>
              </a:rPr>
              <a:t> </a:t>
            </a:r>
            <a:r>
              <a:rPr sz="2800" spc="-15" dirty="0">
                <a:latin typeface="Times New Roman"/>
                <a:cs typeface="Times New Roman"/>
              </a:rPr>
              <a:t>parameter,</a:t>
            </a:r>
            <a:r>
              <a:rPr sz="2800" spc="5" dirty="0">
                <a:latin typeface="Times New Roman"/>
                <a:cs typeface="Times New Roman"/>
              </a:rPr>
              <a:t> </a:t>
            </a:r>
            <a:r>
              <a:rPr sz="2800" spc="-5" dirty="0">
                <a:latin typeface="Times New Roman"/>
                <a:cs typeface="Times New Roman"/>
              </a:rPr>
              <a:t>and</a:t>
            </a:r>
            <a:endParaRPr sz="2800">
              <a:latin typeface="Times New Roman"/>
              <a:cs typeface="Times New Roman"/>
            </a:endParaRPr>
          </a:p>
          <a:p>
            <a:pPr marL="527685" indent="-515620">
              <a:lnSpc>
                <a:spcPct val="100000"/>
              </a:lnSpc>
              <a:spcBef>
                <a:spcPts val="2355"/>
              </a:spcBef>
              <a:buClr>
                <a:srgbClr val="0AD0D9"/>
              </a:buClr>
              <a:buSzPct val="94642"/>
              <a:buAutoNum type="arabicPeriod"/>
              <a:tabLst>
                <a:tab pos="527685" algn="l"/>
                <a:tab pos="528320" algn="l"/>
              </a:tabLst>
            </a:pPr>
            <a:r>
              <a:rPr sz="2800" spc="-5" dirty="0">
                <a:latin typeface="Times New Roman"/>
                <a:cs typeface="Times New Roman"/>
              </a:rPr>
              <a:t>a</a:t>
            </a:r>
            <a:r>
              <a:rPr sz="2800" spc="-45" dirty="0">
                <a:latin typeface="Times New Roman"/>
                <a:cs typeface="Times New Roman"/>
              </a:rPr>
              <a:t> </a:t>
            </a:r>
            <a:r>
              <a:rPr sz="2800" spc="-5" dirty="0">
                <a:latin typeface="Times New Roman"/>
                <a:cs typeface="Times New Roman"/>
              </a:rPr>
              <a:t>reset</a:t>
            </a:r>
            <a:r>
              <a:rPr sz="2800" spc="-30" dirty="0">
                <a:latin typeface="Times New Roman"/>
                <a:cs typeface="Times New Roman"/>
              </a:rPr>
              <a:t> </a:t>
            </a:r>
            <a:r>
              <a:rPr sz="2800" spc="-5" dirty="0">
                <a:latin typeface="Times New Roman"/>
                <a:cs typeface="Times New Roman"/>
              </a:rPr>
              <a:t>module</a:t>
            </a:r>
            <a:endParaRPr sz="2800">
              <a:latin typeface="Times New Roman"/>
              <a:cs typeface="Times New Roman"/>
            </a:endParaRPr>
          </a:p>
        </p:txBody>
      </p:sp>
    </p:spTree>
    <p:extLst>
      <p:ext uri="{BB962C8B-B14F-4D97-AF65-F5344CB8AC3E}">
        <p14:creationId xmlns:p14="http://schemas.microsoft.com/office/powerpoint/2010/main" val="250723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sp>
        <p:nvSpPr>
          <p:cNvPr id="3" name="Content Placeholder 2"/>
          <p:cNvSpPr>
            <a:spLocks noGrp="1"/>
          </p:cNvSpPr>
          <p:nvPr>
            <p:ph sz="quarter" idx="1"/>
          </p:nvPr>
        </p:nvSpPr>
        <p:spPr/>
        <p:txBody>
          <a:bodyPr/>
          <a:lstStyle/>
          <a:p>
            <a:endParaRPr lang="en-IN"/>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8862"/>
            <a:ext cx="4586287" cy="61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836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130555"/>
            <a:ext cx="8033384" cy="5659120"/>
          </a:xfrm>
          <a:prstGeom prst="rect">
            <a:avLst/>
          </a:prstGeom>
        </p:spPr>
        <p:txBody>
          <a:bodyPr vert="horz" wrap="square" lIns="0" tIns="12065" rIns="0" bIns="0" rtlCol="0">
            <a:spAutoFit/>
          </a:bodyPr>
          <a:lstStyle/>
          <a:p>
            <a:pPr marL="287020" indent="-274320">
              <a:lnSpc>
                <a:spcPct val="100000"/>
              </a:lnSpc>
              <a:spcBef>
                <a:spcPts val="95"/>
              </a:spcBef>
              <a:buClr>
                <a:srgbClr val="0AD0D9"/>
              </a:buClr>
              <a:buSzPct val="94642"/>
              <a:buFont typeface="Segoe UI Symbol"/>
              <a:buChar char="⚫"/>
              <a:tabLst>
                <a:tab pos="287020" algn="l"/>
              </a:tabLst>
            </a:pPr>
            <a:r>
              <a:rPr sz="2800" spc="-5" dirty="0">
                <a:latin typeface="Times New Roman"/>
                <a:cs typeface="Times New Roman"/>
              </a:rPr>
              <a:t>Comparison</a:t>
            </a:r>
            <a:r>
              <a:rPr sz="2800" spc="-35"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a:lnSpc>
                <a:spcPct val="100000"/>
              </a:lnSpc>
              <a:spcBef>
                <a:spcPts val="45"/>
              </a:spcBef>
            </a:pPr>
            <a:endParaRPr sz="3800" dirty="0">
              <a:latin typeface="Times New Roman"/>
              <a:cs typeface="Times New Roman"/>
            </a:endParaRPr>
          </a:p>
          <a:p>
            <a:pPr marL="286385" marR="405130" indent="-274320">
              <a:lnSpc>
                <a:spcPts val="3020"/>
              </a:lnSpc>
              <a:spcBef>
                <a:spcPts val="5"/>
              </a:spcBef>
              <a:buClr>
                <a:srgbClr val="0AD0D9"/>
              </a:buClr>
              <a:buSzPct val="91071"/>
              <a:buFont typeface="Wingdings"/>
              <a:buChar char=""/>
              <a:tabLst>
                <a:tab pos="287020" algn="l"/>
              </a:tabLst>
            </a:pPr>
            <a:r>
              <a:rPr sz="2800" spc="-5" dirty="0">
                <a:latin typeface="Times New Roman"/>
                <a:cs typeface="Times New Roman"/>
              </a:rPr>
              <a:t>The comparison field takes an </a:t>
            </a:r>
            <a:r>
              <a:rPr sz="2800" dirty="0">
                <a:latin typeface="Times New Roman"/>
                <a:cs typeface="Times New Roman"/>
              </a:rPr>
              <a:t>input </a:t>
            </a:r>
            <a:r>
              <a:rPr sz="2800" spc="-5" dirty="0">
                <a:latin typeface="Times New Roman"/>
                <a:cs typeface="Times New Roman"/>
              </a:rPr>
              <a:t>vector </a:t>
            </a:r>
            <a:r>
              <a:rPr sz="2800" spc="-10" dirty="0">
                <a:latin typeface="Times New Roman"/>
                <a:cs typeface="Times New Roman"/>
              </a:rPr>
              <a:t>and </a:t>
            </a:r>
            <a:r>
              <a:rPr sz="2800" spc="-5" dirty="0">
                <a:latin typeface="Times New Roman"/>
                <a:cs typeface="Times New Roman"/>
              </a:rPr>
              <a:t> transfers</a:t>
            </a:r>
            <a:r>
              <a:rPr sz="2800" spc="-20" dirty="0">
                <a:latin typeface="Times New Roman"/>
                <a:cs typeface="Times New Roman"/>
              </a:rPr>
              <a:t> </a:t>
            </a:r>
            <a:r>
              <a:rPr sz="2800" spc="-5" dirty="0">
                <a:latin typeface="Times New Roman"/>
                <a:cs typeface="Times New Roman"/>
              </a:rPr>
              <a:t>it</a:t>
            </a:r>
            <a:r>
              <a:rPr sz="2800"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spc="-5" dirty="0">
                <a:latin typeface="Times New Roman"/>
                <a:cs typeface="Times New Roman"/>
              </a:rPr>
              <a:t>its</a:t>
            </a:r>
            <a:r>
              <a:rPr sz="2800" dirty="0">
                <a:latin typeface="Times New Roman"/>
                <a:cs typeface="Times New Roman"/>
              </a:rPr>
              <a:t> </a:t>
            </a:r>
            <a:r>
              <a:rPr sz="2800" spc="-5" dirty="0">
                <a:latin typeface="Times New Roman"/>
                <a:cs typeface="Times New Roman"/>
              </a:rPr>
              <a:t>best</a:t>
            </a:r>
            <a:r>
              <a:rPr sz="2800" spc="-10" dirty="0">
                <a:latin typeface="Times New Roman"/>
                <a:cs typeface="Times New Roman"/>
              </a:rPr>
              <a:t> </a:t>
            </a:r>
            <a:r>
              <a:rPr sz="2800" spc="-5" dirty="0">
                <a:latin typeface="Times New Roman"/>
                <a:cs typeface="Times New Roman"/>
              </a:rPr>
              <a:t>match</a:t>
            </a:r>
            <a:r>
              <a:rPr sz="2800" dirty="0">
                <a:latin typeface="Times New Roman"/>
                <a:cs typeface="Times New Roman"/>
              </a:rPr>
              <a:t> in the</a:t>
            </a:r>
            <a:r>
              <a:rPr sz="2800" spc="-20" dirty="0">
                <a:latin typeface="Times New Roman"/>
                <a:cs typeface="Times New Roman"/>
              </a:rPr>
              <a:t> </a:t>
            </a:r>
            <a:r>
              <a:rPr sz="2800" spc="-5" dirty="0">
                <a:latin typeface="Times New Roman"/>
                <a:cs typeface="Times New Roman"/>
              </a:rPr>
              <a:t>recognition</a:t>
            </a:r>
            <a:r>
              <a:rPr sz="2800" spc="-20"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marL="286385" marR="1045210" indent="-274320">
              <a:lnSpc>
                <a:spcPts val="3030"/>
              </a:lnSpc>
              <a:spcBef>
                <a:spcPts val="670"/>
              </a:spcBef>
              <a:buClr>
                <a:srgbClr val="0AD0D9"/>
              </a:buClr>
              <a:buSzPct val="91071"/>
              <a:buFont typeface="Wingdings"/>
              <a:buChar char=""/>
              <a:tabLst>
                <a:tab pos="287020" algn="l"/>
              </a:tabLst>
            </a:pPr>
            <a:r>
              <a:rPr sz="2800" spc="-5" dirty="0">
                <a:latin typeface="Times New Roman"/>
                <a:cs typeface="Times New Roman"/>
              </a:rPr>
              <a:t>Its best </a:t>
            </a:r>
            <a:r>
              <a:rPr sz="2800" spc="-10" dirty="0">
                <a:latin typeface="Times New Roman"/>
                <a:cs typeface="Times New Roman"/>
              </a:rPr>
              <a:t>match </a:t>
            </a:r>
            <a:r>
              <a:rPr sz="2800" dirty="0">
                <a:latin typeface="Times New Roman"/>
                <a:cs typeface="Times New Roman"/>
              </a:rPr>
              <a:t>is the single </a:t>
            </a:r>
            <a:r>
              <a:rPr sz="2800" spc="-5" dirty="0">
                <a:latin typeface="Times New Roman"/>
                <a:cs typeface="Times New Roman"/>
              </a:rPr>
              <a:t>neuron whose set of </a:t>
            </a:r>
            <a:r>
              <a:rPr sz="2800" spc="-690" dirty="0">
                <a:latin typeface="Times New Roman"/>
                <a:cs typeface="Times New Roman"/>
              </a:rPr>
              <a:t> </a:t>
            </a:r>
            <a:r>
              <a:rPr sz="2800" spc="-5" dirty="0">
                <a:latin typeface="Times New Roman"/>
                <a:cs typeface="Times New Roman"/>
              </a:rPr>
              <a:t>weights</a:t>
            </a:r>
            <a:r>
              <a:rPr sz="2800" spc="-25" dirty="0">
                <a:latin typeface="Times New Roman"/>
                <a:cs typeface="Times New Roman"/>
              </a:rPr>
              <a:t> </a:t>
            </a:r>
            <a:r>
              <a:rPr sz="2800" spc="-5" dirty="0">
                <a:latin typeface="Times New Roman"/>
                <a:cs typeface="Times New Roman"/>
              </a:rPr>
              <a:t>most</a:t>
            </a:r>
            <a:r>
              <a:rPr sz="2800" spc="5" dirty="0">
                <a:latin typeface="Times New Roman"/>
                <a:cs typeface="Times New Roman"/>
              </a:rPr>
              <a:t> </a:t>
            </a:r>
            <a:r>
              <a:rPr sz="2800" spc="-5" dirty="0">
                <a:latin typeface="Times New Roman"/>
                <a:cs typeface="Times New Roman"/>
              </a:rPr>
              <a:t>closely</a:t>
            </a:r>
            <a:r>
              <a:rPr sz="2800" spc="-10" dirty="0">
                <a:latin typeface="Times New Roman"/>
                <a:cs typeface="Times New Roman"/>
              </a:rPr>
              <a:t> </a:t>
            </a:r>
            <a:r>
              <a:rPr sz="2800" spc="-5" dirty="0">
                <a:latin typeface="Times New Roman"/>
                <a:cs typeface="Times New Roman"/>
              </a:rPr>
              <a:t>matches the input</a:t>
            </a:r>
            <a:r>
              <a:rPr sz="2800" spc="-10" dirty="0">
                <a:latin typeface="Times New Roman"/>
                <a:cs typeface="Times New Roman"/>
              </a:rPr>
              <a:t> </a:t>
            </a:r>
            <a:r>
              <a:rPr sz="2800" spc="-25" dirty="0">
                <a:latin typeface="Times New Roman"/>
                <a:cs typeface="Times New Roman"/>
              </a:rPr>
              <a:t>vector.</a:t>
            </a:r>
            <a:endParaRPr sz="2800" dirty="0">
              <a:latin typeface="Times New Roman"/>
              <a:cs typeface="Times New Roman"/>
            </a:endParaRPr>
          </a:p>
          <a:p>
            <a:pPr>
              <a:lnSpc>
                <a:spcPct val="100000"/>
              </a:lnSpc>
              <a:spcBef>
                <a:spcPts val="15"/>
              </a:spcBef>
            </a:pPr>
            <a:endParaRPr sz="3450" dirty="0">
              <a:latin typeface="Times New Roman"/>
              <a:cs typeface="Times New Roman"/>
            </a:endParaRPr>
          </a:p>
          <a:p>
            <a:pPr marL="287020" indent="-274320">
              <a:lnSpc>
                <a:spcPct val="100000"/>
              </a:lnSpc>
              <a:buClr>
                <a:srgbClr val="0AD0D9"/>
              </a:buClr>
              <a:buSzPct val="94642"/>
              <a:buFont typeface="Segoe UI Symbol"/>
              <a:buChar char="⚫"/>
              <a:tabLst>
                <a:tab pos="287020" algn="l"/>
              </a:tabLst>
            </a:pPr>
            <a:r>
              <a:rPr sz="2800" spc="-5" dirty="0">
                <a:latin typeface="Times New Roman"/>
                <a:cs typeface="Times New Roman"/>
              </a:rPr>
              <a:t>Recognition</a:t>
            </a:r>
            <a:r>
              <a:rPr sz="2800" spc="-55"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a:lnSpc>
                <a:spcPct val="100000"/>
              </a:lnSpc>
            </a:pPr>
            <a:endParaRPr sz="3800" dirty="0">
              <a:latin typeface="Times New Roman"/>
              <a:cs typeface="Times New Roman"/>
            </a:endParaRPr>
          </a:p>
          <a:p>
            <a:pPr marL="286385" marR="5080" indent="-274320">
              <a:lnSpc>
                <a:spcPct val="90000"/>
              </a:lnSpc>
              <a:buClr>
                <a:srgbClr val="0AD0D9"/>
              </a:buClr>
              <a:buSzPct val="91071"/>
              <a:buFont typeface="Wingdings"/>
              <a:buChar char=""/>
              <a:tabLst>
                <a:tab pos="287020" algn="l"/>
              </a:tabLst>
            </a:pPr>
            <a:r>
              <a:rPr sz="2800" spc="-5" dirty="0">
                <a:latin typeface="Times New Roman"/>
                <a:cs typeface="Times New Roman"/>
              </a:rPr>
              <a:t>Each recognition field neuron, outputs a negative </a:t>
            </a:r>
            <a:r>
              <a:rPr sz="2800" dirty="0">
                <a:latin typeface="Times New Roman"/>
                <a:cs typeface="Times New Roman"/>
              </a:rPr>
              <a:t> signal</a:t>
            </a:r>
            <a:r>
              <a:rPr sz="2800" spc="-30" dirty="0">
                <a:latin typeface="Times New Roman"/>
                <a:cs typeface="Times New Roman"/>
              </a:rPr>
              <a:t> </a:t>
            </a:r>
            <a:r>
              <a:rPr sz="2800" dirty="0">
                <a:latin typeface="Times New Roman"/>
                <a:cs typeface="Times New Roman"/>
              </a:rPr>
              <a:t>proportional</a:t>
            </a:r>
            <a:r>
              <a:rPr sz="2800" spc="-4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that</a:t>
            </a:r>
            <a:r>
              <a:rPr sz="2800" spc="-15" dirty="0">
                <a:latin typeface="Times New Roman"/>
                <a:cs typeface="Times New Roman"/>
              </a:rPr>
              <a:t> </a:t>
            </a:r>
            <a:r>
              <a:rPr sz="2800" spc="-5" dirty="0">
                <a:latin typeface="Times New Roman"/>
                <a:cs typeface="Times New Roman"/>
              </a:rPr>
              <a:t>neuron's</a:t>
            </a:r>
            <a:r>
              <a:rPr sz="2800" spc="-15" dirty="0">
                <a:latin typeface="Times New Roman"/>
                <a:cs typeface="Times New Roman"/>
              </a:rPr>
              <a:t> </a:t>
            </a:r>
            <a:r>
              <a:rPr sz="2800" spc="-5" dirty="0">
                <a:latin typeface="Times New Roman"/>
                <a:cs typeface="Times New Roman"/>
              </a:rPr>
              <a:t>quality</a:t>
            </a:r>
            <a:r>
              <a:rPr sz="2800" spc="-10"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10" dirty="0">
                <a:latin typeface="Times New Roman"/>
                <a:cs typeface="Times New Roman"/>
              </a:rPr>
              <a:t>match</a:t>
            </a:r>
            <a:r>
              <a:rPr sz="2800" spc="-5" dirty="0">
                <a:latin typeface="Times New Roman"/>
                <a:cs typeface="Times New Roman"/>
              </a:rPr>
              <a:t> </a:t>
            </a:r>
            <a:r>
              <a:rPr sz="2800" dirty="0">
                <a:latin typeface="Times New Roman"/>
                <a:cs typeface="Times New Roman"/>
              </a:rPr>
              <a:t>to </a:t>
            </a:r>
            <a:r>
              <a:rPr sz="2800" spc="-685" dirty="0">
                <a:latin typeface="Times New Roman"/>
                <a:cs typeface="Times New Roman"/>
              </a:rPr>
              <a:t> </a:t>
            </a:r>
            <a:r>
              <a:rPr sz="2800" dirty="0">
                <a:latin typeface="Times New Roman"/>
                <a:cs typeface="Times New Roman"/>
              </a:rPr>
              <a:t>the input </a:t>
            </a:r>
            <a:r>
              <a:rPr sz="2800" spc="-5" dirty="0">
                <a:latin typeface="Times New Roman"/>
                <a:cs typeface="Times New Roman"/>
              </a:rPr>
              <a:t>vector to </a:t>
            </a:r>
            <a:r>
              <a:rPr sz="2800" spc="-10" dirty="0">
                <a:latin typeface="Times New Roman"/>
                <a:cs typeface="Times New Roman"/>
              </a:rPr>
              <a:t>each </a:t>
            </a:r>
            <a:r>
              <a:rPr sz="2800" spc="-5" dirty="0">
                <a:latin typeface="Times New Roman"/>
                <a:cs typeface="Times New Roman"/>
              </a:rPr>
              <a:t>of the other recognition field </a:t>
            </a:r>
            <a:r>
              <a:rPr sz="2800" dirty="0">
                <a:latin typeface="Times New Roman"/>
                <a:cs typeface="Times New Roman"/>
              </a:rPr>
              <a:t> </a:t>
            </a:r>
            <a:r>
              <a:rPr sz="2800" spc="-5" dirty="0">
                <a:latin typeface="Times New Roman"/>
                <a:cs typeface="Times New Roman"/>
              </a:rPr>
              <a:t>neurons</a:t>
            </a:r>
            <a:r>
              <a:rPr sz="2800" spc="-25" dirty="0">
                <a:latin typeface="Times New Roman"/>
                <a:cs typeface="Times New Roman"/>
              </a:rPr>
              <a:t> </a:t>
            </a:r>
            <a:r>
              <a:rPr sz="2800" spc="-5" dirty="0">
                <a:latin typeface="Times New Roman"/>
                <a:cs typeface="Times New Roman"/>
              </a:rPr>
              <a:t>and </a:t>
            </a:r>
            <a:r>
              <a:rPr sz="2800" dirty="0">
                <a:latin typeface="Times New Roman"/>
                <a:cs typeface="Times New Roman"/>
              </a:rPr>
              <a:t>inhibits</a:t>
            </a:r>
            <a:r>
              <a:rPr sz="2800" spc="-35" dirty="0">
                <a:latin typeface="Times New Roman"/>
                <a:cs typeface="Times New Roman"/>
              </a:rPr>
              <a:t> </a:t>
            </a:r>
            <a:r>
              <a:rPr sz="2800" spc="-5" dirty="0">
                <a:latin typeface="Times New Roman"/>
                <a:cs typeface="Times New Roman"/>
              </a:rPr>
              <a:t>their</a:t>
            </a:r>
            <a:r>
              <a:rPr sz="2800" spc="-15" dirty="0">
                <a:latin typeface="Times New Roman"/>
                <a:cs typeface="Times New Roman"/>
              </a:rPr>
              <a:t> </a:t>
            </a:r>
            <a:r>
              <a:rPr sz="2800" dirty="0">
                <a:latin typeface="Times New Roman"/>
                <a:cs typeface="Times New Roman"/>
              </a:rPr>
              <a:t>output</a:t>
            </a:r>
            <a:r>
              <a:rPr sz="2800" spc="-10" dirty="0">
                <a:latin typeface="Times New Roman"/>
                <a:cs typeface="Times New Roman"/>
              </a:rPr>
              <a:t> </a:t>
            </a:r>
            <a:r>
              <a:rPr sz="2800" spc="-20" dirty="0">
                <a:latin typeface="Times New Roman"/>
                <a:cs typeface="Times New Roman"/>
              </a:rPr>
              <a:t>accordingly.</a:t>
            </a:r>
            <a:endParaRPr sz="2800" dirty="0">
              <a:latin typeface="Times New Roman"/>
              <a:cs typeface="Times New Roman"/>
            </a:endParaRPr>
          </a:p>
        </p:txBody>
      </p:sp>
    </p:spTree>
    <p:extLst>
      <p:ext uri="{BB962C8B-B14F-4D97-AF65-F5344CB8AC3E}">
        <p14:creationId xmlns:p14="http://schemas.microsoft.com/office/powerpoint/2010/main" val="2873601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587705"/>
            <a:ext cx="8044180" cy="5659120"/>
          </a:xfrm>
          <a:prstGeom prst="rect">
            <a:avLst/>
          </a:prstGeom>
        </p:spPr>
        <p:txBody>
          <a:bodyPr vert="horz" wrap="square" lIns="0" tIns="12065" rIns="0" bIns="0" rtlCol="0">
            <a:spAutoFit/>
          </a:bodyPr>
          <a:lstStyle/>
          <a:p>
            <a:pPr marL="287020" indent="-274320">
              <a:lnSpc>
                <a:spcPct val="100000"/>
              </a:lnSpc>
              <a:spcBef>
                <a:spcPts val="95"/>
              </a:spcBef>
              <a:buClr>
                <a:srgbClr val="0AD0D9"/>
              </a:buClr>
              <a:buSzPct val="94642"/>
              <a:buFont typeface="Segoe UI Symbol"/>
              <a:buChar char="⚫"/>
              <a:tabLst>
                <a:tab pos="287020" algn="l"/>
              </a:tabLst>
            </a:pPr>
            <a:r>
              <a:rPr sz="2800" spc="-20" dirty="0">
                <a:latin typeface="Times New Roman"/>
                <a:cs typeface="Times New Roman"/>
              </a:rPr>
              <a:t>Vigilance</a:t>
            </a:r>
            <a:r>
              <a:rPr sz="2800" spc="-75" dirty="0">
                <a:latin typeface="Times New Roman"/>
                <a:cs typeface="Times New Roman"/>
              </a:rPr>
              <a:t> </a:t>
            </a:r>
            <a:r>
              <a:rPr sz="2800" spc="-5" dirty="0">
                <a:latin typeface="Times New Roman"/>
                <a:cs typeface="Times New Roman"/>
              </a:rPr>
              <a:t>Parameter:</a:t>
            </a:r>
            <a:endParaRPr sz="2800">
              <a:latin typeface="Times New Roman"/>
              <a:cs typeface="Times New Roman"/>
            </a:endParaRPr>
          </a:p>
          <a:p>
            <a:pPr>
              <a:lnSpc>
                <a:spcPct val="100000"/>
              </a:lnSpc>
            </a:pPr>
            <a:endParaRPr sz="3800">
              <a:latin typeface="Times New Roman"/>
              <a:cs typeface="Times New Roman"/>
            </a:endParaRPr>
          </a:p>
          <a:p>
            <a:pPr marL="286385" marR="456565" indent="-274320">
              <a:lnSpc>
                <a:spcPct val="90000"/>
              </a:lnSpc>
              <a:buClr>
                <a:srgbClr val="0AD0D9"/>
              </a:buClr>
              <a:buSzPct val="91071"/>
              <a:buFont typeface="Wingdings"/>
              <a:buChar char=""/>
              <a:tabLst>
                <a:tab pos="287020" algn="l"/>
              </a:tabLst>
            </a:pPr>
            <a:r>
              <a:rPr sz="2800" spc="-5" dirty="0">
                <a:latin typeface="Times New Roman"/>
                <a:cs typeface="Times New Roman"/>
              </a:rPr>
              <a:t>After </a:t>
            </a:r>
            <a:r>
              <a:rPr sz="2800" dirty="0">
                <a:latin typeface="Times New Roman"/>
                <a:cs typeface="Times New Roman"/>
              </a:rPr>
              <a:t>the input </a:t>
            </a:r>
            <a:r>
              <a:rPr sz="2800" spc="-5" dirty="0">
                <a:latin typeface="Times New Roman"/>
                <a:cs typeface="Times New Roman"/>
              </a:rPr>
              <a:t>vector is classified, a reset module </a:t>
            </a:r>
            <a:r>
              <a:rPr sz="2800" dirty="0">
                <a:latin typeface="Times New Roman"/>
                <a:cs typeface="Times New Roman"/>
              </a:rPr>
              <a:t> </a:t>
            </a:r>
            <a:r>
              <a:rPr sz="2800" spc="-5" dirty="0">
                <a:latin typeface="Times New Roman"/>
                <a:cs typeface="Times New Roman"/>
              </a:rPr>
              <a:t>compares </a:t>
            </a:r>
            <a:r>
              <a:rPr sz="2800" dirty="0">
                <a:latin typeface="Times New Roman"/>
                <a:cs typeface="Times New Roman"/>
              </a:rPr>
              <a:t>the </a:t>
            </a:r>
            <a:r>
              <a:rPr sz="2800" spc="-5" dirty="0">
                <a:latin typeface="Times New Roman"/>
                <a:cs typeface="Times New Roman"/>
              </a:rPr>
              <a:t>strength of the recognition match </a:t>
            </a:r>
            <a:r>
              <a:rPr sz="2800" dirty="0">
                <a:latin typeface="Times New Roman"/>
                <a:cs typeface="Times New Roman"/>
              </a:rPr>
              <a:t>to </a:t>
            </a:r>
            <a:r>
              <a:rPr sz="2800" spc="-5" dirty="0">
                <a:latin typeface="Times New Roman"/>
                <a:cs typeface="Times New Roman"/>
              </a:rPr>
              <a:t>a </a:t>
            </a:r>
            <a:r>
              <a:rPr sz="2800" spc="-685" dirty="0">
                <a:latin typeface="Times New Roman"/>
                <a:cs typeface="Times New Roman"/>
              </a:rPr>
              <a:t> </a:t>
            </a:r>
            <a:r>
              <a:rPr sz="2800" spc="-5" dirty="0">
                <a:latin typeface="Times New Roman"/>
                <a:cs typeface="Times New Roman"/>
              </a:rPr>
              <a:t>vigilance</a:t>
            </a:r>
            <a:r>
              <a:rPr sz="2800" spc="-55" dirty="0">
                <a:latin typeface="Times New Roman"/>
                <a:cs typeface="Times New Roman"/>
              </a:rPr>
              <a:t> </a:t>
            </a:r>
            <a:r>
              <a:rPr sz="2800" spc="-20" dirty="0">
                <a:latin typeface="Times New Roman"/>
                <a:cs typeface="Times New Roman"/>
              </a:rPr>
              <a:t>parameter.</a:t>
            </a:r>
            <a:endParaRPr sz="2800">
              <a:latin typeface="Times New Roman"/>
              <a:cs typeface="Times New Roman"/>
            </a:endParaRPr>
          </a:p>
          <a:p>
            <a:pPr marL="286385" marR="5080" indent="-274320">
              <a:lnSpc>
                <a:spcPts val="3020"/>
              </a:lnSpc>
              <a:spcBef>
                <a:spcPts val="720"/>
              </a:spcBef>
              <a:buClr>
                <a:srgbClr val="0AD0D9"/>
              </a:buClr>
              <a:buSzPct val="91071"/>
              <a:buFont typeface="Wingdings"/>
              <a:buChar char=""/>
              <a:tabLst>
                <a:tab pos="287020" algn="l"/>
              </a:tabLst>
            </a:pPr>
            <a:r>
              <a:rPr sz="2800" spc="-5" dirty="0">
                <a:latin typeface="Times New Roman"/>
                <a:cs typeface="Times New Roman"/>
              </a:rPr>
              <a:t>The vigilance</a:t>
            </a:r>
            <a:r>
              <a:rPr sz="2800" spc="-30" dirty="0">
                <a:latin typeface="Times New Roman"/>
                <a:cs typeface="Times New Roman"/>
              </a:rPr>
              <a:t> </a:t>
            </a:r>
            <a:r>
              <a:rPr sz="2800" spc="-5" dirty="0">
                <a:latin typeface="Times New Roman"/>
                <a:cs typeface="Times New Roman"/>
              </a:rPr>
              <a:t>parameter</a:t>
            </a:r>
            <a:r>
              <a:rPr sz="2800" spc="15" dirty="0">
                <a:latin typeface="Times New Roman"/>
                <a:cs typeface="Times New Roman"/>
              </a:rPr>
              <a:t> </a:t>
            </a:r>
            <a:r>
              <a:rPr sz="2800" spc="-5" dirty="0">
                <a:latin typeface="Times New Roman"/>
                <a:cs typeface="Times New Roman"/>
              </a:rPr>
              <a:t>has</a:t>
            </a:r>
            <a:r>
              <a:rPr sz="2800" dirty="0">
                <a:latin typeface="Times New Roman"/>
                <a:cs typeface="Times New Roman"/>
              </a:rPr>
              <a:t> </a:t>
            </a:r>
            <a:r>
              <a:rPr sz="2800" spc="-5" dirty="0">
                <a:latin typeface="Times New Roman"/>
                <a:cs typeface="Times New Roman"/>
              </a:rPr>
              <a:t>considerable</a:t>
            </a:r>
            <a:r>
              <a:rPr sz="2800" spc="-30" dirty="0">
                <a:latin typeface="Times New Roman"/>
                <a:cs typeface="Times New Roman"/>
              </a:rPr>
              <a:t> </a:t>
            </a:r>
            <a:r>
              <a:rPr sz="2800" dirty="0">
                <a:latin typeface="Times New Roman"/>
                <a:cs typeface="Times New Roman"/>
              </a:rPr>
              <a:t>influence</a:t>
            </a:r>
            <a:r>
              <a:rPr sz="2800" spc="-25" dirty="0">
                <a:latin typeface="Times New Roman"/>
                <a:cs typeface="Times New Roman"/>
              </a:rPr>
              <a:t> </a:t>
            </a:r>
            <a:r>
              <a:rPr sz="2800" spc="-5" dirty="0">
                <a:latin typeface="Times New Roman"/>
                <a:cs typeface="Times New Roman"/>
              </a:rPr>
              <a:t>on </a:t>
            </a:r>
            <a:r>
              <a:rPr sz="2800" spc="-68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spc="-5" dirty="0">
                <a:latin typeface="Times New Roman"/>
                <a:cs typeface="Times New Roman"/>
              </a:rPr>
              <a:t>system.</a:t>
            </a:r>
            <a:endParaRPr sz="2800">
              <a:latin typeface="Times New Roman"/>
              <a:cs typeface="Times New Roman"/>
            </a:endParaRPr>
          </a:p>
          <a:p>
            <a:pPr>
              <a:lnSpc>
                <a:spcPct val="100000"/>
              </a:lnSpc>
              <a:spcBef>
                <a:spcPts val="25"/>
              </a:spcBef>
            </a:pPr>
            <a:endParaRPr sz="3450">
              <a:latin typeface="Times New Roman"/>
              <a:cs typeface="Times New Roman"/>
            </a:endParaRPr>
          </a:p>
          <a:p>
            <a:pPr marL="287020" indent="-274320">
              <a:lnSpc>
                <a:spcPct val="100000"/>
              </a:lnSpc>
              <a:buClr>
                <a:srgbClr val="0AD0D9"/>
              </a:buClr>
              <a:buSzPct val="94642"/>
              <a:buFont typeface="Segoe UI Symbol"/>
              <a:buChar char="⚫"/>
              <a:tabLst>
                <a:tab pos="287020" algn="l"/>
              </a:tabLst>
            </a:pPr>
            <a:r>
              <a:rPr sz="2800" spc="-5" dirty="0">
                <a:latin typeface="Times New Roman"/>
                <a:cs typeface="Times New Roman"/>
              </a:rPr>
              <a:t>Reset</a:t>
            </a:r>
            <a:r>
              <a:rPr sz="2800" spc="-45" dirty="0">
                <a:latin typeface="Times New Roman"/>
                <a:cs typeface="Times New Roman"/>
              </a:rPr>
              <a:t> </a:t>
            </a:r>
            <a:r>
              <a:rPr sz="2800" spc="-5" dirty="0">
                <a:latin typeface="Times New Roman"/>
                <a:cs typeface="Times New Roman"/>
              </a:rPr>
              <a:t>Module:</a:t>
            </a:r>
            <a:endParaRPr sz="2800">
              <a:latin typeface="Times New Roman"/>
              <a:cs typeface="Times New Roman"/>
            </a:endParaRPr>
          </a:p>
          <a:p>
            <a:pPr marL="286385" marR="1174750" indent="-274320">
              <a:lnSpc>
                <a:spcPts val="3020"/>
              </a:lnSpc>
              <a:spcBef>
                <a:spcPts val="720"/>
              </a:spcBef>
              <a:buClr>
                <a:srgbClr val="0AD0D9"/>
              </a:buClr>
              <a:buSzPct val="91071"/>
              <a:buFont typeface="Wingdings"/>
              <a:buChar char=""/>
              <a:tabLst>
                <a:tab pos="287020" algn="l"/>
              </a:tabLst>
            </a:pPr>
            <a:r>
              <a:rPr sz="2800" spc="-5" dirty="0">
                <a:latin typeface="Times New Roman"/>
                <a:cs typeface="Times New Roman"/>
              </a:rPr>
              <a:t>The reset module compares </a:t>
            </a:r>
            <a:r>
              <a:rPr sz="2800" dirty="0">
                <a:latin typeface="Times New Roman"/>
                <a:cs typeface="Times New Roman"/>
              </a:rPr>
              <a:t>the </a:t>
            </a:r>
            <a:r>
              <a:rPr sz="2800" spc="-5" dirty="0">
                <a:latin typeface="Times New Roman"/>
                <a:cs typeface="Times New Roman"/>
              </a:rPr>
              <a:t>strength of the </a:t>
            </a:r>
            <a:r>
              <a:rPr sz="2800" spc="-685" dirty="0">
                <a:latin typeface="Times New Roman"/>
                <a:cs typeface="Times New Roman"/>
              </a:rPr>
              <a:t> </a:t>
            </a:r>
            <a:r>
              <a:rPr sz="2800" spc="-5" dirty="0">
                <a:latin typeface="Times New Roman"/>
                <a:cs typeface="Times New Roman"/>
              </a:rPr>
              <a:t>recognition</a:t>
            </a:r>
            <a:r>
              <a:rPr sz="2800" spc="-35" dirty="0">
                <a:latin typeface="Times New Roman"/>
                <a:cs typeface="Times New Roman"/>
              </a:rPr>
              <a:t> </a:t>
            </a:r>
            <a:r>
              <a:rPr sz="2800" spc="-5" dirty="0">
                <a:latin typeface="Times New Roman"/>
                <a:cs typeface="Times New Roman"/>
              </a:rPr>
              <a:t>match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vigilance</a:t>
            </a:r>
            <a:r>
              <a:rPr sz="2800" spc="-25" dirty="0">
                <a:latin typeface="Times New Roman"/>
                <a:cs typeface="Times New Roman"/>
              </a:rPr>
              <a:t> </a:t>
            </a:r>
            <a:r>
              <a:rPr sz="2800" spc="-20" dirty="0">
                <a:latin typeface="Times New Roman"/>
                <a:cs typeface="Times New Roman"/>
              </a:rPr>
              <a:t>parameter.</a:t>
            </a:r>
            <a:endParaRPr sz="2800">
              <a:latin typeface="Times New Roman"/>
              <a:cs typeface="Times New Roman"/>
            </a:endParaRPr>
          </a:p>
          <a:p>
            <a:pPr marL="286385" marR="1262380" indent="-274320">
              <a:lnSpc>
                <a:spcPts val="3020"/>
              </a:lnSpc>
              <a:spcBef>
                <a:spcPts val="685"/>
              </a:spcBef>
              <a:buClr>
                <a:srgbClr val="0AD0D9"/>
              </a:buClr>
              <a:buSzPct val="91071"/>
              <a:buFont typeface="Wingdings"/>
              <a:buChar char=""/>
              <a:tabLst>
                <a:tab pos="287020" algn="l"/>
              </a:tabLst>
            </a:pPr>
            <a:r>
              <a:rPr sz="2800" spc="-5" dirty="0">
                <a:latin typeface="Times New Roman"/>
                <a:cs typeface="Times New Roman"/>
              </a:rPr>
              <a:t>If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vigilance</a:t>
            </a:r>
            <a:r>
              <a:rPr sz="2800" spc="-30" dirty="0">
                <a:latin typeface="Times New Roman"/>
                <a:cs typeface="Times New Roman"/>
              </a:rPr>
              <a:t> </a:t>
            </a:r>
            <a:r>
              <a:rPr sz="2800" dirty="0">
                <a:latin typeface="Times New Roman"/>
                <a:cs typeface="Times New Roman"/>
              </a:rPr>
              <a:t>threshold</a:t>
            </a:r>
            <a:r>
              <a:rPr sz="2800" spc="-25" dirty="0">
                <a:latin typeface="Times New Roman"/>
                <a:cs typeface="Times New Roman"/>
              </a:rPr>
              <a:t> </a:t>
            </a:r>
            <a:r>
              <a:rPr sz="2800" spc="-5" dirty="0">
                <a:latin typeface="Times New Roman"/>
                <a:cs typeface="Times New Roman"/>
              </a:rPr>
              <a:t>is</a:t>
            </a:r>
            <a:r>
              <a:rPr sz="2800" spc="-15" dirty="0">
                <a:latin typeface="Times New Roman"/>
                <a:cs typeface="Times New Roman"/>
              </a:rPr>
              <a:t> </a:t>
            </a:r>
            <a:r>
              <a:rPr sz="2800" spc="-10" dirty="0">
                <a:latin typeface="Times New Roman"/>
                <a:cs typeface="Times New Roman"/>
              </a:rPr>
              <a:t>met,</a:t>
            </a:r>
            <a:r>
              <a:rPr sz="2800" spc="5" dirty="0">
                <a:latin typeface="Times New Roman"/>
                <a:cs typeface="Times New Roman"/>
              </a:rPr>
              <a:t> </a:t>
            </a:r>
            <a:r>
              <a:rPr sz="2800" spc="-5" dirty="0">
                <a:latin typeface="Times New Roman"/>
                <a:cs typeface="Times New Roman"/>
              </a:rPr>
              <a:t>then</a:t>
            </a:r>
            <a:r>
              <a:rPr sz="2800" spc="-15" dirty="0">
                <a:latin typeface="Times New Roman"/>
                <a:cs typeface="Times New Roman"/>
              </a:rPr>
              <a:t> </a:t>
            </a:r>
            <a:r>
              <a:rPr sz="2800" dirty="0">
                <a:latin typeface="Times New Roman"/>
                <a:cs typeface="Times New Roman"/>
              </a:rPr>
              <a:t>training </a:t>
            </a:r>
            <a:r>
              <a:rPr sz="2800" spc="-685" dirty="0">
                <a:latin typeface="Times New Roman"/>
                <a:cs typeface="Times New Roman"/>
              </a:rPr>
              <a:t> </a:t>
            </a:r>
            <a:r>
              <a:rPr sz="2800" spc="-10" dirty="0">
                <a:latin typeface="Times New Roman"/>
                <a:cs typeface="Times New Roman"/>
              </a:rPr>
              <a:t>commences</a:t>
            </a:r>
            <a:endParaRPr sz="2800">
              <a:latin typeface="Times New Roman"/>
              <a:cs typeface="Times New Roman"/>
            </a:endParaRPr>
          </a:p>
        </p:txBody>
      </p:sp>
    </p:spTree>
    <p:extLst>
      <p:ext uri="{BB962C8B-B14F-4D97-AF65-F5344CB8AC3E}">
        <p14:creationId xmlns:p14="http://schemas.microsoft.com/office/powerpoint/2010/main" val="20007919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1049782"/>
            <a:ext cx="4017645" cy="788035"/>
          </a:xfrm>
          <a:prstGeom prst="rect">
            <a:avLst/>
          </a:prstGeom>
        </p:spPr>
        <p:txBody>
          <a:bodyPr vert="horz" wrap="square" lIns="0" tIns="13335" rIns="0" bIns="0" rtlCol="0">
            <a:spAutoFit/>
          </a:bodyPr>
          <a:lstStyle/>
          <a:p>
            <a:pPr marL="12700">
              <a:lnSpc>
                <a:spcPct val="100000"/>
              </a:lnSpc>
              <a:spcBef>
                <a:spcPts val="105"/>
              </a:spcBef>
            </a:pPr>
            <a:r>
              <a:rPr dirty="0"/>
              <a:t>A</a:t>
            </a:r>
            <a:r>
              <a:rPr spc="-305" dirty="0"/>
              <a:t>R</a:t>
            </a:r>
            <a:r>
              <a:rPr dirty="0"/>
              <a:t>T</a:t>
            </a:r>
            <a:r>
              <a:rPr spc="-385" dirty="0"/>
              <a:t> </a:t>
            </a:r>
            <a:r>
              <a:rPr dirty="0"/>
              <a:t>Algori</a:t>
            </a:r>
            <a:r>
              <a:rPr spc="10" dirty="0"/>
              <a:t>t</a:t>
            </a:r>
            <a:r>
              <a:rPr dirty="0"/>
              <a:t>hm</a:t>
            </a:r>
          </a:p>
        </p:txBody>
      </p:sp>
      <p:sp>
        <p:nvSpPr>
          <p:cNvPr id="9" name="object 9"/>
          <p:cNvSpPr/>
          <p:nvPr/>
        </p:nvSpPr>
        <p:spPr>
          <a:xfrm>
            <a:off x="2357627" y="4159503"/>
            <a:ext cx="85725" cy="1122680"/>
          </a:xfrm>
          <a:custGeom>
            <a:avLst/>
            <a:gdLst/>
            <a:ahLst/>
            <a:cxnLst/>
            <a:rect l="l" t="t" r="r" b="b"/>
            <a:pathLst>
              <a:path w="85725" h="1122679">
                <a:moveTo>
                  <a:pt x="28575" y="1036447"/>
                </a:moveTo>
                <a:lnTo>
                  <a:pt x="0" y="1036447"/>
                </a:lnTo>
                <a:lnTo>
                  <a:pt x="42926" y="1122172"/>
                </a:lnTo>
                <a:lnTo>
                  <a:pt x="78623" y="1050671"/>
                </a:lnTo>
                <a:lnTo>
                  <a:pt x="28575" y="1050671"/>
                </a:lnTo>
                <a:lnTo>
                  <a:pt x="28575" y="1036447"/>
                </a:lnTo>
                <a:close/>
              </a:path>
              <a:path w="85725" h="1122679">
                <a:moveTo>
                  <a:pt x="57150" y="0"/>
                </a:moveTo>
                <a:lnTo>
                  <a:pt x="28575" y="0"/>
                </a:lnTo>
                <a:lnTo>
                  <a:pt x="28575" y="1050671"/>
                </a:lnTo>
                <a:lnTo>
                  <a:pt x="57150" y="1050671"/>
                </a:lnTo>
                <a:lnTo>
                  <a:pt x="57150" y="0"/>
                </a:lnTo>
                <a:close/>
              </a:path>
              <a:path w="85725" h="1122679">
                <a:moveTo>
                  <a:pt x="85725" y="1036447"/>
                </a:moveTo>
                <a:lnTo>
                  <a:pt x="57150" y="1036447"/>
                </a:lnTo>
                <a:lnTo>
                  <a:pt x="57150" y="1050671"/>
                </a:lnTo>
                <a:lnTo>
                  <a:pt x="78623" y="1050671"/>
                </a:lnTo>
                <a:lnTo>
                  <a:pt x="85725" y="1036447"/>
                </a:lnTo>
                <a:close/>
              </a:path>
            </a:pathLst>
          </a:custGeom>
          <a:solidFill>
            <a:srgbClr val="000000"/>
          </a:solidFill>
        </p:spPr>
        <p:txBody>
          <a:bodyPr wrap="square" lIns="0" tIns="0" rIns="0" bIns="0" rtlCol="0"/>
          <a:lstStyle/>
          <a:p>
            <a:endParaRPr/>
          </a:p>
        </p:txBody>
      </p:sp>
      <p:sp>
        <p:nvSpPr>
          <p:cNvPr id="10" name="object 10"/>
          <p:cNvSpPr/>
          <p:nvPr/>
        </p:nvSpPr>
        <p:spPr>
          <a:xfrm>
            <a:off x="4039234" y="4159503"/>
            <a:ext cx="85725" cy="1122680"/>
          </a:xfrm>
          <a:custGeom>
            <a:avLst/>
            <a:gdLst/>
            <a:ahLst/>
            <a:cxnLst/>
            <a:rect l="l" t="t" r="r" b="b"/>
            <a:pathLst>
              <a:path w="85725" h="1122679">
                <a:moveTo>
                  <a:pt x="28575" y="1036447"/>
                </a:moveTo>
                <a:lnTo>
                  <a:pt x="0" y="1036447"/>
                </a:lnTo>
                <a:lnTo>
                  <a:pt x="42925" y="1122172"/>
                </a:lnTo>
                <a:lnTo>
                  <a:pt x="78623" y="1050671"/>
                </a:lnTo>
                <a:lnTo>
                  <a:pt x="28575" y="1050671"/>
                </a:lnTo>
                <a:lnTo>
                  <a:pt x="28575" y="1036447"/>
                </a:lnTo>
                <a:close/>
              </a:path>
              <a:path w="85725" h="1122679">
                <a:moveTo>
                  <a:pt x="57150" y="0"/>
                </a:moveTo>
                <a:lnTo>
                  <a:pt x="28575" y="0"/>
                </a:lnTo>
                <a:lnTo>
                  <a:pt x="28575" y="1050671"/>
                </a:lnTo>
                <a:lnTo>
                  <a:pt x="57150" y="1050671"/>
                </a:lnTo>
                <a:lnTo>
                  <a:pt x="57150" y="0"/>
                </a:lnTo>
                <a:close/>
              </a:path>
              <a:path w="85725" h="1122679">
                <a:moveTo>
                  <a:pt x="85725" y="1036447"/>
                </a:moveTo>
                <a:lnTo>
                  <a:pt x="57150" y="1036447"/>
                </a:lnTo>
                <a:lnTo>
                  <a:pt x="57150" y="1050671"/>
                </a:lnTo>
                <a:lnTo>
                  <a:pt x="78623" y="1050671"/>
                </a:lnTo>
                <a:lnTo>
                  <a:pt x="85725" y="1036447"/>
                </a:lnTo>
                <a:close/>
              </a:path>
            </a:pathLst>
          </a:custGeom>
          <a:solidFill>
            <a:srgbClr val="000000"/>
          </a:solidFill>
        </p:spPr>
        <p:txBody>
          <a:bodyPr wrap="square" lIns="0" tIns="0" rIns="0" bIns="0" rtlCol="0"/>
          <a:lstStyle/>
          <a:p>
            <a:endParaRPr/>
          </a:p>
        </p:txBody>
      </p:sp>
      <p:sp>
        <p:nvSpPr>
          <p:cNvPr id="11" name="object 11"/>
          <p:cNvSpPr txBox="1"/>
          <p:nvPr/>
        </p:nvSpPr>
        <p:spPr>
          <a:xfrm>
            <a:off x="457200" y="5281612"/>
            <a:ext cx="2522855" cy="1043305"/>
          </a:xfrm>
          <a:prstGeom prst="rect">
            <a:avLst/>
          </a:prstGeom>
          <a:ln w="28575">
            <a:solidFill>
              <a:srgbClr val="000000"/>
            </a:solidFill>
          </a:ln>
        </p:spPr>
        <p:txBody>
          <a:bodyPr vert="horz" wrap="square" lIns="0" tIns="40005" rIns="0" bIns="0" rtlCol="0">
            <a:spAutoFit/>
          </a:bodyPr>
          <a:lstStyle/>
          <a:p>
            <a:pPr marL="90170">
              <a:lnSpc>
                <a:spcPct val="100000"/>
              </a:lnSpc>
              <a:spcBef>
                <a:spcPts val="315"/>
              </a:spcBef>
            </a:pPr>
            <a:r>
              <a:rPr sz="1800" spc="-5" dirty="0">
                <a:latin typeface="Times New Roman"/>
                <a:cs typeface="Times New Roman"/>
              </a:rPr>
              <a:t>Adapt</a:t>
            </a:r>
            <a:r>
              <a:rPr sz="1800" spc="-25" dirty="0">
                <a:latin typeface="Times New Roman"/>
                <a:cs typeface="Times New Roman"/>
              </a:rPr>
              <a:t> </a:t>
            </a:r>
            <a:r>
              <a:rPr sz="1800" spc="-5" dirty="0">
                <a:latin typeface="Times New Roman"/>
                <a:cs typeface="Times New Roman"/>
              </a:rPr>
              <a:t>winner</a:t>
            </a:r>
            <a:r>
              <a:rPr sz="1800" spc="-15" dirty="0">
                <a:latin typeface="Times New Roman"/>
                <a:cs typeface="Times New Roman"/>
              </a:rPr>
              <a:t> </a:t>
            </a:r>
            <a:r>
              <a:rPr sz="1800" spc="-5" dirty="0">
                <a:latin typeface="Times New Roman"/>
                <a:cs typeface="Times New Roman"/>
              </a:rPr>
              <a:t>node</a:t>
            </a:r>
            <a:endParaRPr sz="1800">
              <a:latin typeface="Times New Roman"/>
              <a:cs typeface="Times New Roman"/>
            </a:endParaRPr>
          </a:p>
        </p:txBody>
      </p:sp>
      <p:sp>
        <p:nvSpPr>
          <p:cNvPr id="12" name="object 12"/>
          <p:cNvSpPr txBox="1"/>
          <p:nvPr/>
        </p:nvSpPr>
        <p:spPr>
          <a:xfrm>
            <a:off x="3401186" y="5281612"/>
            <a:ext cx="3465195" cy="1043305"/>
          </a:xfrm>
          <a:prstGeom prst="rect">
            <a:avLst/>
          </a:prstGeom>
          <a:ln w="28575">
            <a:solidFill>
              <a:srgbClr val="000000"/>
            </a:solidFill>
          </a:ln>
        </p:spPr>
        <p:txBody>
          <a:bodyPr vert="horz" wrap="square" lIns="0" tIns="40005" rIns="0" bIns="0" rtlCol="0">
            <a:spAutoFit/>
          </a:bodyPr>
          <a:lstStyle/>
          <a:p>
            <a:pPr marL="90170">
              <a:lnSpc>
                <a:spcPct val="100000"/>
              </a:lnSpc>
              <a:spcBef>
                <a:spcPts val="315"/>
              </a:spcBef>
            </a:pPr>
            <a:r>
              <a:rPr sz="1800" dirty="0">
                <a:latin typeface="Times New Roman"/>
                <a:cs typeface="Times New Roman"/>
              </a:rPr>
              <a:t>Initialise</a:t>
            </a:r>
            <a:r>
              <a:rPr sz="1800" spc="-55" dirty="0">
                <a:latin typeface="Times New Roman"/>
                <a:cs typeface="Times New Roman"/>
              </a:rPr>
              <a:t> </a:t>
            </a:r>
            <a:r>
              <a:rPr sz="1800" spc="-5" dirty="0">
                <a:latin typeface="Times New Roman"/>
                <a:cs typeface="Times New Roman"/>
              </a:rPr>
              <a:t>uncommitted</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p:txBody>
      </p:sp>
      <p:sp>
        <p:nvSpPr>
          <p:cNvPr id="13" name="object 13"/>
          <p:cNvSpPr txBox="1"/>
          <p:nvPr/>
        </p:nvSpPr>
        <p:spPr>
          <a:xfrm>
            <a:off x="2113279" y="2029104"/>
            <a:ext cx="1846580" cy="578485"/>
          </a:xfrm>
          <a:prstGeom prst="rect">
            <a:avLst/>
          </a:prstGeom>
          <a:ln w="28575">
            <a:solidFill>
              <a:srgbClr val="000000"/>
            </a:solidFill>
          </a:ln>
        </p:spPr>
        <p:txBody>
          <a:bodyPr vert="horz" wrap="square" lIns="0" tIns="39370" rIns="0" bIns="0" rtlCol="0">
            <a:spAutoFit/>
          </a:bodyPr>
          <a:lstStyle/>
          <a:p>
            <a:pPr marL="90170">
              <a:lnSpc>
                <a:spcPct val="100000"/>
              </a:lnSpc>
              <a:spcBef>
                <a:spcPts val="310"/>
              </a:spcBef>
            </a:pPr>
            <a:r>
              <a:rPr sz="1800" spc="-5" dirty="0">
                <a:latin typeface="Times New Roman"/>
                <a:cs typeface="Times New Roman"/>
              </a:rPr>
              <a:t>new</a:t>
            </a:r>
            <a:r>
              <a:rPr sz="1800" spc="-55" dirty="0">
                <a:latin typeface="Times New Roman"/>
                <a:cs typeface="Times New Roman"/>
              </a:rPr>
              <a:t> </a:t>
            </a:r>
            <a:r>
              <a:rPr sz="1800" dirty="0">
                <a:latin typeface="Times New Roman"/>
                <a:cs typeface="Times New Roman"/>
              </a:rPr>
              <a:t>pattern</a:t>
            </a:r>
            <a:endParaRPr sz="1800">
              <a:latin typeface="Times New Roman"/>
              <a:cs typeface="Times New Roman"/>
            </a:endParaRPr>
          </a:p>
        </p:txBody>
      </p:sp>
      <p:sp>
        <p:nvSpPr>
          <p:cNvPr id="14" name="object 14"/>
          <p:cNvSpPr txBox="1"/>
          <p:nvPr/>
        </p:nvSpPr>
        <p:spPr>
          <a:xfrm>
            <a:off x="1946529" y="3487318"/>
            <a:ext cx="2154555" cy="578485"/>
          </a:xfrm>
          <a:prstGeom prst="rect">
            <a:avLst/>
          </a:prstGeom>
          <a:ln w="28575">
            <a:solidFill>
              <a:srgbClr val="000000"/>
            </a:solidFill>
          </a:ln>
        </p:spPr>
        <p:txBody>
          <a:bodyPr vert="horz" wrap="square" lIns="0" tIns="39370" rIns="0" bIns="0" rtlCol="0">
            <a:spAutoFit/>
          </a:bodyPr>
          <a:lstStyle/>
          <a:p>
            <a:pPr marL="90170">
              <a:lnSpc>
                <a:spcPct val="100000"/>
              </a:lnSpc>
              <a:spcBef>
                <a:spcPts val="310"/>
              </a:spcBef>
            </a:pPr>
            <a:r>
              <a:rPr sz="1800" dirty="0">
                <a:latin typeface="Times New Roman"/>
                <a:cs typeface="Times New Roman"/>
              </a:rPr>
              <a:t>categorisation</a:t>
            </a:r>
            <a:endParaRPr sz="1800">
              <a:latin typeface="Times New Roman"/>
              <a:cs typeface="Times New Roman"/>
            </a:endParaRPr>
          </a:p>
        </p:txBody>
      </p:sp>
      <p:sp>
        <p:nvSpPr>
          <p:cNvPr id="15" name="object 15"/>
          <p:cNvSpPr/>
          <p:nvPr/>
        </p:nvSpPr>
        <p:spPr>
          <a:xfrm>
            <a:off x="3198495" y="2701289"/>
            <a:ext cx="85725" cy="783590"/>
          </a:xfrm>
          <a:custGeom>
            <a:avLst/>
            <a:gdLst/>
            <a:ahLst/>
            <a:cxnLst/>
            <a:rect l="l" t="t" r="r" b="b"/>
            <a:pathLst>
              <a:path w="85725" h="783589">
                <a:moveTo>
                  <a:pt x="28575" y="697738"/>
                </a:moveTo>
                <a:lnTo>
                  <a:pt x="0" y="697738"/>
                </a:lnTo>
                <a:lnTo>
                  <a:pt x="42799" y="783463"/>
                </a:lnTo>
                <a:lnTo>
                  <a:pt x="78538" y="712088"/>
                </a:lnTo>
                <a:lnTo>
                  <a:pt x="28575" y="712088"/>
                </a:lnTo>
                <a:lnTo>
                  <a:pt x="28575" y="697738"/>
                </a:lnTo>
                <a:close/>
              </a:path>
              <a:path w="85725" h="783589">
                <a:moveTo>
                  <a:pt x="57150" y="0"/>
                </a:moveTo>
                <a:lnTo>
                  <a:pt x="28575" y="0"/>
                </a:lnTo>
                <a:lnTo>
                  <a:pt x="28575" y="712088"/>
                </a:lnTo>
                <a:lnTo>
                  <a:pt x="57150" y="712088"/>
                </a:lnTo>
                <a:lnTo>
                  <a:pt x="57150" y="0"/>
                </a:lnTo>
                <a:close/>
              </a:path>
              <a:path w="85725" h="783589">
                <a:moveTo>
                  <a:pt x="85725" y="697738"/>
                </a:moveTo>
                <a:lnTo>
                  <a:pt x="57150" y="697738"/>
                </a:lnTo>
                <a:lnTo>
                  <a:pt x="57150" y="712088"/>
                </a:lnTo>
                <a:lnTo>
                  <a:pt x="78538" y="712088"/>
                </a:lnTo>
                <a:lnTo>
                  <a:pt x="85725" y="697738"/>
                </a:lnTo>
                <a:close/>
              </a:path>
            </a:pathLst>
          </a:custGeom>
          <a:solidFill>
            <a:srgbClr val="000000"/>
          </a:solidFill>
        </p:spPr>
        <p:txBody>
          <a:bodyPr wrap="square" lIns="0" tIns="0" rIns="0" bIns="0" rtlCol="0"/>
          <a:lstStyle/>
          <a:p>
            <a:endParaRPr/>
          </a:p>
        </p:txBody>
      </p:sp>
      <p:sp>
        <p:nvSpPr>
          <p:cNvPr id="16" name="object 16"/>
          <p:cNvSpPr txBox="1"/>
          <p:nvPr/>
        </p:nvSpPr>
        <p:spPr>
          <a:xfrm>
            <a:off x="1375410" y="4413250"/>
            <a:ext cx="51180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kno</a:t>
            </a:r>
            <a:r>
              <a:rPr sz="1400" spc="-10" dirty="0">
                <a:latin typeface="Times New Roman"/>
                <a:cs typeface="Times New Roman"/>
              </a:rPr>
              <a:t>w</a:t>
            </a:r>
            <a:r>
              <a:rPr sz="1400" dirty="0">
                <a:latin typeface="Times New Roman"/>
                <a:cs typeface="Times New Roman"/>
              </a:rPr>
              <a:t>n</a:t>
            </a:r>
            <a:endParaRPr sz="1400">
              <a:latin typeface="Times New Roman"/>
              <a:cs typeface="Times New Roman"/>
            </a:endParaRPr>
          </a:p>
        </p:txBody>
      </p:sp>
      <p:sp>
        <p:nvSpPr>
          <p:cNvPr id="17" name="object 17"/>
          <p:cNvSpPr txBox="1"/>
          <p:nvPr/>
        </p:nvSpPr>
        <p:spPr>
          <a:xfrm>
            <a:off x="4222496" y="4413250"/>
            <a:ext cx="69151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unkno</a:t>
            </a:r>
            <a:r>
              <a:rPr sz="1400" spc="-10" dirty="0">
                <a:latin typeface="Times New Roman"/>
                <a:cs typeface="Times New Roman"/>
              </a:rPr>
              <a:t>w</a:t>
            </a:r>
            <a:r>
              <a:rPr sz="1400" dirty="0">
                <a:latin typeface="Times New Roman"/>
                <a:cs typeface="Times New Roman"/>
              </a:rPr>
              <a:t>n</a:t>
            </a:r>
            <a:endParaRPr sz="1400">
              <a:latin typeface="Times New Roman"/>
              <a:cs typeface="Times New Roman"/>
            </a:endParaRPr>
          </a:p>
        </p:txBody>
      </p:sp>
      <p:sp>
        <p:nvSpPr>
          <p:cNvPr id="18" name="object 18"/>
          <p:cNvSpPr txBox="1"/>
          <p:nvPr/>
        </p:nvSpPr>
        <p:spPr>
          <a:xfrm>
            <a:off x="6849998" y="1935124"/>
            <a:ext cx="1800225" cy="578485"/>
          </a:xfrm>
          <a:prstGeom prst="rect">
            <a:avLst/>
          </a:prstGeom>
          <a:ln w="28575">
            <a:solidFill>
              <a:srgbClr val="000000"/>
            </a:solidFill>
          </a:ln>
        </p:spPr>
        <p:txBody>
          <a:bodyPr vert="horz" wrap="square" lIns="0" tIns="39370" rIns="0" bIns="0" rtlCol="0">
            <a:spAutoFit/>
          </a:bodyPr>
          <a:lstStyle/>
          <a:p>
            <a:pPr marL="90805">
              <a:lnSpc>
                <a:spcPct val="100000"/>
              </a:lnSpc>
              <a:spcBef>
                <a:spcPts val="310"/>
              </a:spcBef>
            </a:pPr>
            <a:r>
              <a:rPr sz="1800" dirty="0">
                <a:latin typeface="Times New Roman"/>
                <a:cs typeface="Times New Roman"/>
              </a:rPr>
              <a:t>recognition</a:t>
            </a:r>
            <a:endParaRPr sz="1800">
              <a:latin typeface="Times New Roman"/>
              <a:cs typeface="Times New Roman"/>
            </a:endParaRPr>
          </a:p>
        </p:txBody>
      </p:sp>
      <p:sp>
        <p:nvSpPr>
          <p:cNvPr id="19" name="object 19"/>
          <p:cNvSpPr txBox="1"/>
          <p:nvPr/>
        </p:nvSpPr>
        <p:spPr>
          <a:xfrm>
            <a:off x="6849998" y="2946044"/>
            <a:ext cx="1837055" cy="578485"/>
          </a:xfrm>
          <a:prstGeom prst="rect">
            <a:avLst/>
          </a:prstGeom>
          <a:ln w="28575">
            <a:solidFill>
              <a:srgbClr val="000000"/>
            </a:solidFill>
          </a:ln>
        </p:spPr>
        <p:txBody>
          <a:bodyPr vert="horz" wrap="square" lIns="0" tIns="39370" rIns="0" bIns="0" rtlCol="0">
            <a:spAutoFit/>
          </a:bodyPr>
          <a:lstStyle/>
          <a:p>
            <a:pPr marL="90805">
              <a:lnSpc>
                <a:spcPct val="100000"/>
              </a:lnSpc>
              <a:spcBef>
                <a:spcPts val="310"/>
              </a:spcBef>
            </a:pPr>
            <a:r>
              <a:rPr sz="1800" dirty="0">
                <a:latin typeface="Times New Roman"/>
                <a:cs typeface="Times New Roman"/>
              </a:rPr>
              <a:t>comparison</a:t>
            </a:r>
            <a:endParaRPr sz="1800">
              <a:latin typeface="Times New Roman"/>
              <a:cs typeface="Times New Roman"/>
            </a:endParaRPr>
          </a:p>
        </p:txBody>
      </p:sp>
      <p:sp>
        <p:nvSpPr>
          <p:cNvPr id="20" name="object 20"/>
          <p:cNvSpPr/>
          <p:nvPr/>
        </p:nvSpPr>
        <p:spPr>
          <a:xfrm>
            <a:off x="4190238" y="2428875"/>
            <a:ext cx="2425700" cy="1188085"/>
          </a:xfrm>
          <a:custGeom>
            <a:avLst/>
            <a:gdLst/>
            <a:ahLst/>
            <a:cxnLst/>
            <a:rect l="l" t="t" r="r" b="b"/>
            <a:pathLst>
              <a:path w="2425700" h="1188085">
                <a:moveTo>
                  <a:pt x="0" y="631825"/>
                </a:moveTo>
                <a:lnTo>
                  <a:pt x="1354201" y="278002"/>
                </a:lnTo>
                <a:lnTo>
                  <a:pt x="1281557" y="0"/>
                </a:lnTo>
                <a:lnTo>
                  <a:pt x="2425700" y="295021"/>
                </a:lnTo>
                <a:lnTo>
                  <a:pt x="1572133" y="1112012"/>
                </a:lnTo>
                <a:lnTo>
                  <a:pt x="1499489" y="834009"/>
                </a:lnTo>
                <a:lnTo>
                  <a:pt x="145287" y="1187831"/>
                </a:lnTo>
                <a:lnTo>
                  <a:pt x="0" y="631825"/>
                </a:lnTo>
                <a:close/>
              </a:path>
            </a:pathLst>
          </a:custGeom>
          <a:ln w="285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435009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562"/>
            <a:ext cx="7940675" cy="2713990"/>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Segoe UI Symbol"/>
              <a:buChar char="⚫"/>
              <a:tabLst>
                <a:tab pos="287020" algn="l"/>
              </a:tabLst>
            </a:pPr>
            <a:r>
              <a:rPr sz="2600" dirty="0">
                <a:latin typeface="Times New Roman"/>
                <a:cs typeface="Times New Roman"/>
              </a:rPr>
              <a:t>Incoming</a:t>
            </a:r>
            <a:r>
              <a:rPr sz="2600" spc="-30" dirty="0">
                <a:latin typeface="Times New Roman"/>
                <a:cs typeface="Times New Roman"/>
              </a:rPr>
              <a:t> </a:t>
            </a:r>
            <a:r>
              <a:rPr sz="2600" spc="-5" dirty="0">
                <a:latin typeface="Times New Roman"/>
                <a:cs typeface="Times New Roman"/>
              </a:rPr>
              <a:t>pattern</a:t>
            </a:r>
            <a:r>
              <a:rPr sz="2600" dirty="0">
                <a:latin typeface="Times New Roman"/>
                <a:cs typeface="Times New Roman"/>
              </a:rPr>
              <a:t> </a:t>
            </a:r>
            <a:r>
              <a:rPr sz="2600" spc="-5" dirty="0">
                <a:latin typeface="Times New Roman"/>
                <a:cs typeface="Times New Roman"/>
              </a:rPr>
              <a:t>matched</a:t>
            </a:r>
            <a:r>
              <a:rPr sz="2600" spc="-10" dirty="0">
                <a:latin typeface="Times New Roman"/>
                <a:cs typeface="Times New Roman"/>
              </a:rPr>
              <a:t> </a:t>
            </a:r>
            <a:r>
              <a:rPr sz="2600" dirty="0">
                <a:latin typeface="Times New Roman"/>
                <a:cs typeface="Times New Roman"/>
              </a:rPr>
              <a:t>with </a:t>
            </a:r>
            <a:r>
              <a:rPr sz="2600" spc="-5" dirty="0">
                <a:latin typeface="Times New Roman"/>
                <a:cs typeface="Times New Roman"/>
              </a:rPr>
              <a:t>stored </a:t>
            </a:r>
            <a:r>
              <a:rPr sz="2600" dirty="0">
                <a:latin typeface="Times New Roman"/>
                <a:cs typeface="Times New Roman"/>
              </a:rPr>
              <a:t>cluster</a:t>
            </a:r>
            <a:r>
              <a:rPr sz="2600" spc="-10" dirty="0">
                <a:latin typeface="Times New Roman"/>
                <a:cs typeface="Times New Roman"/>
              </a:rPr>
              <a:t> </a:t>
            </a:r>
            <a:r>
              <a:rPr sz="2600" spc="-5" dirty="0">
                <a:latin typeface="Times New Roman"/>
                <a:cs typeface="Times New Roman"/>
              </a:rPr>
              <a:t>templates.</a:t>
            </a:r>
            <a:endParaRPr sz="2600">
              <a:latin typeface="Times New Roman"/>
              <a:cs typeface="Times New Roman"/>
            </a:endParaRPr>
          </a:p>
          <a:p>
            <a:pPr>
              <a:lnSpc>
                <a:spcPct val="100000"/>
              </a:lnSpc>
              <a:buClr>
                <a:srgbClr val="0AD0D9"/>
              </a:buClr>
              <a:buFont typeface="Segoe UI Symbol"/>
              <a:buChar char="⚫"/>
            </a:pPr>
            <a:endParaRPr sz="3800">
              <a:latin typeface="Times New Roman"/>
              <a:cs typeface="Times New Roman"/>
            </a:endParaRPr>
          </a:p>
          <a:p>
            <a:pPr marL="286385" marR="515620" indent="-274320">
              <a:lnSpc>
                <a:spcPct val="100000"/>
              </a:lnSpc>
              <a:buClr>
                <a:srgbClr val="0AD0D9"/>
              </a:buClr>
              <a:buSzPct val="94230"/>
              <a:buFont typeface="Segoe UI Symbol"/>
              <a:buChar char="⚫"/>
              <a:tabLst>
                <a:tab pos="287020" algn="l"/>
                <a:tab pos="2508885" algn="l"/>
              </a:tabLst>
            </a:pPr>
            <a:r>
              <a:rPr sz="2600" dirty="0">
                <a:latin typeface="Times New Roman"/>
                <a:cs typeface="Times New Roman"/>
              </a:rPr>
              <a:t>If </a:t>
            </a:r>
            <a:r>
              <a:rPr sz="2600" spc="-5" dirty="0">
                <a:latin typeface="Times New Roman"/>
                <a:cs typeface="Times New Roman"/>
              </a:rPr>
              <a:t>close </a:t>
            </a:r>
            <a:r>
              <a:rPr sz="2600" dirty="0">
                <a:latin typeface="Times New Roman"/>
                <a:cs typeface="Times New Roman"/>
              </a:rPr>
              <a:t>enough to </a:t>
            </a:r>
            <a:r>
              <a:rPr sz="2600" spc="-5" dirty="0">
                <a:latin typeface="Times New Roman"/>
                <a:cs typeface="Times New Roman"/>
              </a:rPr>
              <a:t>stored template </a:t>
            </a:r>
            <a:r>
              <a:rPr sz="2600" dirty="0">
                <a:latin typeface="Times New Roman"/>
                <a:cs typeface="Times New Roman"/>
              </a:rPr>
              <a:t>joins best </a:t>
            </a:r>
            <a:r>
              <a:rPr sz="2600" spc="-5" dirty="0">
                <a:latin typeface="Times New Roman"/>
                <a:cs typeface="Times New Roman"/>
              </a:rPr>
              <a:t>matching </a:t>
            </a:r>
            <a:r>
              <a:rPr sz="2600" spc="-635" dirty="0">
                <a:latin typeface="Times New Roman"/>
                <a:cs typeface="Times New Roman"/>
              </a:rPr>
              <a:t> </a:t>
            </a:r>
            <a:r>
              <a:rPr sz="2600" spc="-15" dirty="0">
                <a:latin typeface="Times New Roman"/>
                <a:cs typeface="Times New Roman"/>
              </a:rPr>
              <a:t>cluster,</a:t>
            </a:r>
            <a:r>
              <a:rPr sz="2600" dirty="0">
                <a:latin typeface="Times New Roman"/>
                <a:cs typeface="Times New Roman"/>
              </a:rPr>
              <a:t> weights	adapted.</a:t>
            </a:r>
            <a:endParaRPr sz="2600">
              <a:latin typeface="Times New Roman"/>
              <a:cs typeface="Times New Roman"/>
            </a:endParaRPr>
          </a:p>
          <a:p>
            <a:pPr>
              <a:lnSpc>
                <a:spcPct val="100000"/>
              </a:lnSpc>
              <a:spcBef>
                <a:spcPts val="55"/>
              </a:spcBef>
              <a:buClr>
                <a:srgbClr val="0AD0D9"/>
              </a:buClr>
              <a:buFont typeface="Segoe UI Symbol"/>
              <a:buChar char="⚫"/>
            </a:pPr>
            <a:endParaRPr sz="37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If</a:t>
            </a:r>
            <a:r>
              <a:rPr sz="2600" spc="-20" dirty="0">
                <a:latin typeface="Times New Roman"/>
                <a:cs typeface="Times New Roman"/>
              </a:rPr>
              <a:t> </a:t>
            </a:r>
            <a:r>
              <a:rPr sz="2600" dirty="0">
                <a:latin typeface="Times New Roman"/>
                <a:cs typeface="Times New Roman"/>
              </a:rPr>
              <a:t>not,</a:t>
            </a:r>
            <a:r>
              <a:rPr sz="2600" spc="-20" dirty="0">
                <a:latin typeface="Times New Roman"/>
                <a:cs typeface="Times New Roman"/>
              </a:rPr>
              <a:t> </a:t>
            </a:r>
            <a:r>
              <a:rPr sz="2600" dirty="0">
                <a:latin typeface="Times New Roman"/>
                <a:cs typeface="Times New Roman"/>
              </a:rPr>
              <a:t>a</a:t>
            </a:r>
            <a:r>
              <a:rPr sz="2600" spc="5" dirty="0">
                <a:latin typeface="Times New Roman"/>
                <a:cs typeface="Times New Roman"/>
              </a:rPr>
              <a:t> </a:t>
            </a:r>
            <a:r>
              <a:rPr sz="2600" dirty="0">
                <a:latin typeface="Times New Roman"/>
                <a:cs typeface="Times New Roman"/>
              </a:rPr>
              <a:t>new</a:t>
            </a:r>
            <a:r>
              <a:rPr sz="2600" spc="-15" dirty="0">
                <a:latin typeface="Times New Roman"/>
                <a:cs typeface="Times New Roman"/>
              </a:rPr>
              <a:t> </a:t>
            </a:r>
            <a:r>
              <a:rPr sz="2600" dirty="0">
                <a:latin typeface="Times New Roman"/>
                <a:cs typeface="Times New Roman"/>
              </a:rPr>
              <a:t>cluster</a:t>
            </a:r>
            <a:r>
              <a:rPr sz="2600" spc="-5" dirty="0">
                <a:latin typeface="Times New Roman"/>
                <a:cs typeface="Times New Roman"/>
              </a:rPr>
              <a:t> </a:t>
            </a:r>
            <a:r>
              <a:rPr sz="2600" dirty="0">
                <a:latin typeface="Times New Roman"/>
                <a:cs typeface="Times New Roman"/>
              </a:rPr>
              <a:t>is</a:t>
            </a:r>
            <a:r>
              <a:rPr sz="2600" spc="-10" dirty="0">
                <a:latin typeface="Times New Roman"/>
                <a:cs typeface="Times New Roman"/>
              </a:rPr>
              <a:t> </a:t>
            </a:r>
            <a:r>
              <a:rPr sz="2600" spc="-5" dirty="0">
                <a:latin typeface="Times New Roman"/>
                <a:cs typeface="Times New Roman"/>
              </a:rPr>
              <a:t>initialised</a:t>
            </a:r>
            <a:r>
              <a:rPr sz="2600" spc="25" dirty="0">
                <a:latin typeface="Times New Roman"/>
                <a:cs typeface="Times New Roman"/>
              </a:rPr>
              <a:t> </a:t>
            </a:r>
            <a:r>
              <a:rPr sz="2600" dirty="0">
                <a:latin typeface="Times New Roman"/>
                <a:cs typeface="Times New Roman"/>
              </a:rPr>
              <a:t>with</a:t>
            </a:r>
            <a:r>
              <a:rPr sz="2600" spc="-10" dirty="0">
                <a:latin typeface="Times New Roman"/>
                <a:cs typeface="Times New Roman"/>
              </a:rPr>
              <a:t> </a:t>
            </a:r>
            <a:r>
              <a:rPr sz="2600" spc="-5" dirty="0">
                <a:latin typeface="Times New Roman"/>
                <a:cs typeface="Times New Roman"/>
              </a:rPr>
              <a:t>pattern</a:t>
            </a:r>
            <a:r>
              <a:rPr sz="2600" spc="-15" dirty="0">
                <a:latin typeface="Times New Roman"/>
                <a:cs typeface="Times New Roman"/>
              </a:rPr>
              <a:t> </a:t>
            </a:r>
            <a:r>
              <a:rPr sz="2600" dirty="0">
                <a:latin typeface="Times New Roman"/>
                <a:cs typeface="Times New Roman"/>
              </a:rPr>
              <a:t>as </a:t>
            </a:r>
            <a:r>
              <a:rPr sz="2600" spc="-5" dirty="0">
                <a:latin typeface="Times New Roman"/>
                <a:cs typeface="Times New Roman"/>
              </a:rPr>
              <a:t>template.</a:t>
            </a:r>
            <a:endParaRPr sz="2600">
              <a:latin typeface="Times New Roman"/>
              <a:cs typeface="Times New Roman"/>
            </a:endParaRPr>
          </a:p>
        </p:txBody>
      </p:sp>
    </p:spTree>
    <p:extLst>
      <p:ext uri="{BB962C8B-B14F-4D97-AF65-F5344CB8AC3E}">
        <p14:creationId xmlns:p14="http://schemas.microsoft.com/office/powerpoint/2010/main" val="22975461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2900680" cy="788035"/>
          </a:xfrm>
          <a:prstGeom prst="rect">
            <a:avLst/>
          </a:prstGeom>
        </p:spPr>
        <p:txBody>
          <a:bodyPr vert="horz" wrap="square" lIns="0" tIns="13335" rIns="0" bIns="0" rtlCol="0">
            <a:spAutoFit/>
          </a:bodyPr>
          <a:lstStyle/>
          <a:p>
            <a:pPr marL="12700">
              <a:lnSpc>
                <a:spcPct val="100000"/>
              </a:lnSpc>
              <a:spcBef>
                <a:spcPts val="105"/>
              </a:spcBef>
            </a:pPr>
            <a:r>
              <a:rPr dirty="0"/>
              <a:t>A</a:t>
            </a:r>
            <a:r>
              <a:rPr spc="-305" dirty="0"/>
              <a:t>R</a:t>
            </a:r>
            <a:r>
              <a:rPr dirty="0"/>
              <a:t>T</a:t>
            </a:r>
            <a:r>
              <a:rPr spc="-204" dirty="0"/>
              <a:t> </a:t>
            </a:r>
            <a:r>
              <a:rPr spc="-345" dirty="0"/>
              <a:t>T</a:t>
            </a:r>
            <a:r>
              <a:rPr dirty="0"/>
              <a:t>ypes</a:t>
            </a:r>
          </a:p>
        </p:txBody>
      </p:sp>
      <p:sp>
        <p:nvSpPr>
          <p:cNvPr id="3" name="object 3"/>
          <p:cNvSpPr txBox="1"/>
          <p:nvPr/>
        </p:nvSpPr>
        <p:spPr>
          <a:xfrm>
            <a:off x="535940" y="1877542"/>
            <a:ext cx="2926080" cy="4306570"/>
          </a:xfrm>
          <a:prstGeom prst="rect">
            <a:avLst/>
          </a:prstGeom>
        </p:spPr>
        <p:txBody>
          <a:bodyPr vert="horz" wrap="square" lIns="0" tIns="92075" rIns="0" bIns="0" rtlCol="0">
            <a:spAutoFit/>
          </a:bodyPr>
          <a:lstStyle/>
          <a:p>
            <a:pPr marL="287020" indent="-274320">
              <a:lnSpc>
                <a:spcPct val="100000"/>
              </a:lnSpc>
              <a:spcBef>
                <a:spcPts val="725"/>
              </a:spcBef>
              <a:buClr>
                <a:srgbClr val="0AD0D9"/>
              </a:buClr>
              <a:buSzPct val="94230"/>
              <a:buFont typeface="Segoe UI Symbol"/>
              <a:buChar char="⚫"/>
              <a:tabLst>
                <a:tab pos="287020" algn="l"/>
              </a:tabLst>
            </a:pPr>
            <a:r>
              <a:rPr sz="2600" dirty="0">
                <a:latin typeface="Times New Roman"/>
                <a:cs typeface="Times New Roman"/>
              </a:rPr>
              <a:t>U</a:t>
            </a:r>
            <a:r>
              <a:rPr sz="2600" spc="5" dirty="0">
                <a:latin typeface="Times New Roman"/>
                <a:cs typeface="Times New Roman"/>
              </a:rPr>
              <a:t>n</a:t>
            </a:r>
            <a:r>
              <a:rPr sz="2600" dirty="0">
                <a:latin typeface="Times New Roman"/>
                <a:cs typeface="Times New Roman"/>
              </a:rPr>
              <a:t>supervised</a:t>
            </a:r>
            <a:r>
              <a:rPr sz="2600" spc="-195"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spc="-175" dirty="0">
                <a:latin typeface="Times New Roman"/>
                <a:cs typeface="Times New Roman"/>
              </a:rPr>
              <a:t>T</a:t>
            </a:r>
            <a:r>
              <a:rPr sz="2600" dirty="0">
                <a:latin typeface="Times New Roman"/>
                <a:cs typeface="Times New Roman"/>
              </a:rPr>
              <a:t>s</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ART1</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ART2</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ART3</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Fuzzy</a:t>
            </a:r>
            <a:r>
              <a:rPr sz="2600" spc="-185" dirty="0">
                <a:latin typeface="Times New Roman"/>
                <a:cs typeface="Times New Roman"/>
              </a:rPr>
              <a:t> </a:t>
            </a:r>
            <a:r>
              <a:rPr sz="2600" dirty="0">
                <a:latin typeface="Times New Roman"/>
                <a:cs typeface="Times New Roman"/>
              </a:rPr>
              <a:t>A</a:t>
            </a:r>
            <a:r>
              <a:rPr sz="2600" spc="-155" dirty="0">
                <a:latin typeface="Times New Roman"/>
                <a:cs typeface="Times New Roman"/>
              </a:rPr>
              <a:t>R</a:t>
            </a:r>
            <a:r>
              <a:rPr sz="2600" dirty="0">
                <a:latin typeface="Times New Roman"/>
                <a:cs typeface="Times New Roman"/>
              </a:rPr>
              <a:t>T</a:t>
            </a:r>
            <a:endParaRPr sz="2600">
              <a:latin typeface="Times New Roman"/>
              <a:cs typeface="Times New Roman"/>
            </a:endParaRPr>
          </a:p>
          <a:p>
            <a:pPr>
              <a:lnSpc>
                <a:spcPct val="100000"/>
              </a:lnSpc>
            </a:pPr>
            <a:endParaRPr sz="38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S</a:t>
            </a:r>
            <a:r>
              <a:rPr sz="2600" spc="5" dirty="0">
                <a:latin typeface="Times New Roman"/>
                <a:cs typeface="Times New Roman"/>
              </a:rPr>
              <a:t>u</a:t>
            </a:r>
            <a:r>
              <a:rPr sz="2600" dirty="0">
                <a:latin typeface="Times New Roman"/>
                <a:cs typeface="Times New Roman"/>
              </a:rPr>
              <a:t>pervis</a:t>
            </a:r>
            <a:r>
              <a:rPr sz="2600" spc="-10" dirty="0">
                <a:latin typeface="Times New Roman"/>
                <a:cs typeface="Times New Roman"/>
              </a:rPr>
              <a:t>e</a:t>
            </a:r>
            <a:r>
              <a:rPr sz="2600" dirty="0">
                <a:latin typeface="Times New Roman"/>
                <a:cs typeface="Times New Roman"/>
              </a:rPr>
              <a:t>d</a:t>
            </a:r>
            <a:r>
              <a:rPr sz="2600" spc="-180"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spc="-175" dirty="0">
                <a:latin typeface="Times New Roman"/>
                <a:cs typeface="Times New Roman"/>
              </a:rPr>
              <a:t>T</a:t>
            </a:r>
            <a:r>
              <a:rPr sz="2600" dirty="0">
                <a:latin typeface="Times New Roman"/>
                <a:cs typeface="Times New Roman"/>
              </a:rPr>
              <a:t>s</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25" dirty="0">
                <a:latin typeface="Times New Roman"/>
                <a:cs typeface="Times New Roman"/>
              </a:rPr>
              <a:t>ARTMAP</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F</a:t>
            </a:r>
            <a:r>
              <a:rPr sz="2600" spc="5" dirty="0">
                <a:latin typeface="Times New Roman"/>
                <a:cs typeface="Times New Roman"/>
              </a:rPr>
              <a:t>u</a:t>
            </a:r>
            <a:r>
              <a:rPr sz="2600" dirty="0">
                <a:latin typeface="Times New Roman"/>
                <a:cs typeface="Times New Roman"/>
              </a:rPr>
              <a:t>z</a:t>
            </a:r>
            <a:r>
              <a:rPr sz="2600" spc="-10" dirty="0">
                <a:latin typeface="Times New Roman"/>
                <a:cs typeface="Times New Roman"/>
              </a:rPr>
              <a:t>z</a:t>
            </a:r>
            <a:r>
              <a:rPr sz="2600" dirty="0">
                <a:latin typeface="Times New Roman"/>
                <a:cs typeface="Times New Roman"/>
              </a:rPr>
              <a:t>y</a:t>
            </a:r>
            <a:r>
              <a:rPr sz="2600" spc="-180"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dirty="0">
                <a:latin typeface="Times New Roman"/>
                <a:cs typeface="Times New Roman"/>
              </a:rPr>
              <a:t>TM</a:t>
            </a:r>
            <a:r>
              <a:rPr sz="2600" spc="5" dirty="0">
                <a:latin typeface="Times New Roman"/>
                <a:cs typeface="Times New Roman"/>
              </a:rPr>
              <a:t>A</a:t>
            </a:r>
            <a:r>
              <a:rPr sz="2600" dirty="0">
                <a:latin typeface="Times New Roman"/>
                <a:cs typeface="Times New Roman"/>
              </a:rPr>
              <a:t>P</a:t>
            </a:r>
            <a:endParaRPr sz="2600">
              <a:latin typeface="Times New Roman"/>
              <a:cs typeface="Times New Roman"/>
            </a:endParaRPr>
          </a:p>
        </p:txBody>
      </p:sp>
    </p:spTree>
    <p:extLst>
      <p:ext uri="{BB962C8B-B14F-4D97-AF65-F5344CB8AC3E}">
        <p14:creationId xmlns:p14="http://schemas.microsoft.com/office/powerpoint/2010/main" val="2672153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01828"/>
            <a:ext cx="7279005" cy="5112385"/>
          </a:xfrm>
          <a:prstGeom prst="rect">
            <a:avLst/>
          </a:prstGeom>
        </p:spPr>
        <p:txBody>
          <a:bodyPr vert="horz" wrap="square" lIns="0" tIns="12065" rIns="0" bIns="0" rtlCol="0">
            <a:spAutoFit/>
          </a:bodyPr>
          <a:lstStyle/>
          <a:p>
            <a:pPr marL="286385" marR="1383030" indent="-274320">
              <a:lnSpc>
                <a:spcPct val="100000"/>
              </a:lnSpc>
              <a:spcBef>
                <a:spcPts val="95"/>
              </a:spcBef>
              <a:buClr>
                <a:srgbClr val="0AD0D9"/>
              </a:buClr>
              <a:buSzPct val="94642"/>
              <a:buFont typeface="Segoe UI Symbol"/>
              <a:buChar char="⚫"/>
              <a:tabLst>
                <a:tab pos="287020" algn="l"/>
              </a:tabLst>
            </a:pPr>
            <a:r>
              <a:rPr sz="2800" spc="-65" dirty="0">
                <a:latin typeface="Times New Roman"/>
                <a:cs typeface="Times New Roman"/>
              </a:rPr>
              <a:t>ART </a:t>
            </a:r>
            <a:r>
              <a:rPr sz="2800" spc="-5" dirty="0">
                <a:latin typeface="Times New Roman"/>
                <a:cs typeface="Times New Roman"/>
              </a:rPr>
              <a:t>1 is </a:t>
            </a:r>
            <a:r>
              <a:rPr sz="2800" dirty="0">
                <a:latin typeface="Times New Roman"/>
                <a:cs typeface="Times New Roman"/>
              </a:rPr>
              <a:t>the </a:t>
            </a:r>
            <a:r>
              <a:rPr sz="2800" spc="-5" dirty="0">
                <a:latin typeface="Times New Roman"/>
                <a:cs typeface="Times New Roman"/>
              </a:rPr>
              <a:t>simplest variety of </a:t>
            </a:r>
            <a:r>
              <a:rPr sz="2800" spc="-65" dirty="0">
                <a:latin typeface="Times New Roman"/>
                <a:cs typeface="Times New Roman"/>
              </a:rPr>
              <a:t>ART </a:t>
            </a:r>
            <a:r>
              <a:rPr sz="2800" spc="-60" dirty="0">
                <a:latin typeface="Times New Roman"/>
                <a:cs typeface="Times New Roman"/>
              </a:rPr>
              <a:t> </a:t>
            </a:r>
            <a:r>
              <a:rPr sz="2800" spc="-5" dirty="0">
                <a:latin typeface="Times New Roman"/>
                <a:cs typeface="Times New Roman"/>
              </a:rPr>
              <a:t>networks,</a:t>
            </a:r>
            <a:r>
              <a:rPr sz="2800" spc="-15" dirty="0">
                <a:latin typeface="Times New Roman"/>
                <a:cs typeface="Times New Roman"/>
              </a:rPr>
              <a:t> </a:t>
            </a:r>
            <a:r>
              <a:rPr sz="2800" spc="-5" dirty="0">
                <a:latin typeface="Times New Roman"/>
                <a:cs typeface="Times New Roman"/>
              </a:rPr>
              <a:t>accepting only binary inputs.</a:t>
            </a:r>
            <a:endParaRPr sz="2800">
              <a:latin typeface="Times New Roman"/>
              <a:cs typeface="Times New Roman"/>
            </a:endParaRPr>
          </a:p>
          <a:p>
            <a:pPr marL="286385" marR="466090" indent="-274320">
              <a:lnSpc>
                <a:spcPct val="100000"/>
              </a:lnSpc>
              <a:spcBef>
                <a:spcPts val="675"/>
              </a:spcBef>
              <a:buClr>
                <a:srgbClr val="0AD0D9"/>
              </a:buClr>
              <a:buSzPct val="94642"/>
              <a:buFont typeface="Segoe UI Symbol"/>
              <a:buChar char="⚫"/>
              <a:tabLst>
                <a:tab pos="287020" algn="l"/>
              </a:tabLst>
            </a:pPr>
            <a:r>
              <a:rPr sz="2800" spc="-50" dirty="0">
                <a:latin typeface="Times New Roman"/>
                <a:cs typeface="Times New Roman"/>
              </a:rPr>
              <a:t>ART2</a:t>
            </a:r>
            <a:r>
              <a:rPr sz="2800" spc="5" dirty="0">
                <a:latin typeface="Times New Roman"/>
                <a:cs typeface="Times New Roman"/>
              </a:rPr>
              <a:t> </a:t>
            </a:r>
            <a:r>
              <a:rPr sz="2800" spc="-5" dirty="0">
                <a:latin typeface="Times New Roman"/>
                <a:cs typeface="Times New Roman"/>
              </a:rPr>
              <a:t>extends</a:t>
            </a:r>
            <a:r>
              <a:rPr sz="2800" spc="-20" dirty="0">
                <a:latin typeface="Times New Roman"/>
                <a:cs typeface="Times New Roman"/>
              </a:rPr>
              <a:t> </a:t>
            </a:r>
            <a:r>
              <a:rPr sz="2800" spc="-5" dirty="0">
                <a:latin typeface="Times New Roman"/>
                <a:cs typeface="Times New Roman"/>
              </a:rPr>
              <a:t>network</a:t>
            </a:r>
            <a:r>
              <a:rPr sz="2800" dirty="0">
                <a:latin typeface="Times New Roman"/>
                <a:cs typeface="Times New Roman"/>
              </a:rPr>
              <a:t> </a:t>
            </a:r>
            <a:r>
              <a:rPr sz="2800" spc="-5" dirty="0">
                <a:latin typeface="Times New Roman"/>
                <a:cs typeface="Times New Roman"/>
              </a:rPr>
              <a:t>capabilities</a:t>
            </a:r>
            <a:r>
              <a:rPr sz="2800" spc="-30" dirty="0">
                <a:latin typeface="Times New Roman"/>
                <a:cs typeface="Times New Roman"/>
              </a:rPr>
              <a:t> </a:t>
            </a:r>
            <a:r>
              <a:rPr sz="2800" spc="-5" dirty="0">
                <a:latin typeface="Times New Roman"/>
                <a:cs typeface="Times New Roman"/>
              </a:rPr>
              <a:t>to</a:t>
            </a:r>
            <a:r>
              <a:rPr sz="2800" spc="5" dirty="0">
                <a:latin typeface="Times New Roman"/>
                <a:cs typeface="Times New Roman"/>
              </a:rPr>
              <a:t> </a:t>
            </a:r>
            <a:r>
              <a:rPr sz="2800" dirty="0">
                <a:latin typeface="Times New Roman"/>
                <a:cs typeface="Times New Roman"/>
              </a:rPr>
              <a:t>support </a:t>
            </a:r>
            <a:r>
              <a:rPr sz="2800" spc="-685" dirty="0">
                <a:latin typeface="Times New Roman"/>
                <a:cs typeface="Times New Roman"/>
              </a:rPr>
              <a:t> </a:t>
            </a:r>
            <a:r>
              <a:rPr sz="2800" spc="-5" dirty="0">
                <a:latin typeface="Times New Roman"/>
                <a:cs typeface="Times New Roman"/>
              </a:rPr>
              <a:t>continuous</a:t>
            </a:r>
            <a:r>
              <a:rPr sz="2800" spc="-50" dirty="0">
                <a:latin typeface="Times New Roman"/>
                <a:cs typeface="Times New Roman"/>
              </a:rPr>
              <a:t> </a:t>
            </a:r>
            <a:r>
              <a:rPr sz="2800" spc="-5" dirty="0">
                <a:latin typeface="Times New Roman"/>
                <a:cs typeface="Times New Roman"/>
              </a:rPr>
              <a:t>inputs.</a:t>
            </a:r>
            <a:endParaRPr sz="2800">
              <a:latin typeface="Times New Roman"/>
              <a:cs typeface="Times New Roman"/>
            </a:endParaRPr>
          </a:p>
          <a:p>
            <a:pPr marL="287020" indent="-274320">
              <a:lnSpc>
                <a:spcPct val="100000"/>
              </a:lnSpc>
              <a:spcBef>
                <a:spcPts val="675"/>
              </a:spcBef>
              <a:buClr>
                <a:srgbClr val="0AD0D9"/>
              </a:buClr>
              <a:buSzPct val="94642"/>
              <a:buFont typeface="Segoe UI Symbol"/>
              <a:buChar char="⚫"/>
              <a:tabLst>
                <a:tab pos="287020" algn="l"/>
              </a:tabLst>
            </a:pPr>
            <a:r>
              <a:rPr sz="2800" spc="-50" dirty="0">
                <a:latin typeface="Times New Roman"/>
                <a:cs typeface="Times New Roman"/>
              </a:rPr>
              <a:t>ART3</a:t>
            </a:r>
            <a:r>
              <a:rPr sz="2800" spc="-105" dirty="0">
                <a:latin typeface="Times New Roman"/>
                <a:cs typeface="Times New Roman"/>
              </a:rPr>
              <a:t> </a:t>
            </a:r>
            <a:r>
              <a:rPr sz="2400" dirty="0">
                <a:latin typeface="Times New Roman"/>
                <a:cs typeface="Times New Roman"/>
              </a:rPr>
              <a:t>is</a:t>
            </a:r>
            <a:r>
              <a:rPr sz="2400" spc="-5" dirty="0">
                <a:latin typeface="Times New Roman"/>
                <a:cs typeface="Times New Roman"/>
              </a:rPr>
              <a:t> refinement</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both</a:t>
            </a:r>
            <a:r>
              <a:rPr sz="2400" spc="-15" dirty="0">
                <a:latin typeface="Times New Roman"/>
                <a:cs typeface="Times New Roman"/>
              </a:rPr>
              <a:t> </a:t>
            </a:r>
            <a:r>
              <a:rPr sz="2400" spc="-5" dirty="0">
                <a:latin typeface="Times New Roman"/>
                <a:cs typeface="Times New Roman"/>
              </a:rPr>
              <a:t>modal.</a:t>
            </a:r>
            <a:endParaRPr sz="2400">
              <a:latin typeface="Times New Roman"/>
              <a:cs typeface="Times New Roman"/>
            </a:endParaRPr>
          </a:p>
          <a:p>
            <a:pPr marL="286385" marR="338455" indent="-274320">
              <a:lnSpc>
                <a:spcPct val="100000"/>
              </a:lnSpc>
              <a:spcBef>
                <a:spcPts val="590"/>
              </a:spcBef>
              <a:buClr>
                <a:srgbClr val="0AD0D9"/>
              </a:buClr>
              <a:buSzPct val="93750"/>
              <a:buFont typeface="Segoe UI Symbol"/>
              <a:buChar char="⚫"/>
              <a:tabLst>
                <a:tab pos="287020" algn="l"/>
              </a:tabLst>
            </a:pPr>
            <a:r>
              <a:rPr sz="2400" spc="-5" dirty="0">
                <a:latin typeface="Times New Roman"/>
                <a:cs typeface="Times New Roman"/>
              </a:rPr>
              <a:t>Fuzz</a:t>
            </a:r>
            <a:r>
              <a:rPr sz="2400" dirty="0">
                <a:latin typeface="Times New Roman"/>
                <a:cs typeface="Times New Roman"/>
              </a:rPr>
              <a:t>y</a:t>
            </a:r>
            <a:r>
              <a:rPr sz="2400" spc="-15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a:t>
            </a:r>
            <a:r>
              <a:rPr sz="2400" spc="-30" dirty="0">
                <a:latin typeface="Times New Roman"/>
                <a:cs typeface="Times New Roman"/>
              </a:rPr>
              <a:t> </a:t>
            </a:r>
            <a:r>
              <a:rPr sz="2400" dirty="0">
                <a:latin typeface="Times New Roman"/>
                <a:cs typeface="Times New Roman"/>
              </a:rPr>
              <a:t>i</a:t>
            </a:r>
            <a:r>
              <a:rPr sz="2400" spc="-15" dirty="0">
                <a:latin typeface="Times New Roman"/>
                <a:cs typeface="Times New Roman"/>
              </a:rPr>
              <a:t>m</a:t>
            </a:r>
            <a:r>
              <a:rPr sz="2400" dirty="0">
                <a:latin typeface="Times New Roman"/>
                <a:cs typeface="Times New Roman"/>
              </a:rPr>
              <a:t>ple</a:t>
            </a:r>
            <a:r>
              <a:rPr sz="2400" spc="-20" dirty="0">
                <a:latin typeface="Times New Roman"/>
                <a:cs typeface="Times New Roman"/>
              </a:rPr>
              <a:t>m</a:t>
            </a:r>
            <a:r>
              <a:rPr sz="2400" dirty="0">
                <a:latin typeface="Times New Roman"/>
                <a:cs typeface="Times New Roman"/>
              </a:rPr>
              <a:t>en</a:t>
            </a:r>
            <a:r>
              <a:rPr sz="2400" spc="5" dirty="0">
                <a:latin typeface="Times New Roman"/>
                <a:cs typeface="Times New Roman"/>
              </a:rPr>
              <a:t>t</a:t>
            </a:r>
            <a:r>
              <a:rPr sz="2400" dirty="0">
                <a:latin typeface="Times New Roman"/>
                <a:cs typeface="Times New Roman"/>
              </a:rPr>
              <a:t>s</a:t>
            </a:r>
            <a:r>
              <a:rPr sz="2400" spc="-15" dirty="0">
                <a:latin typeface="Times New Roman"/>
                <a:cs typeface="Times New Roman"/>
              </a:rPr>
              <a:t> </a:t>
            </a:r>
            <a:r>
              <a:rPr sz="2400" dirty="0">
                <a:latin typeface="Times New Roman"/>
                <a:cs typeface="Times New Roman"/>
              </a:rPr>
              <a:t>fuzzy log</a:t>
            </a:r>
            <a:r>
              <a:rPr sz="2400" spc="5" dirty="0">
                <a:latin typeface="Times New Roman"/>
                <a:cs typeface="Times New Roman"/>
              </a:rPr>
              <a:t>i</a:t>
            </a:r>
            <a:r>
              <a:rPr sz="2400" dirty="0">
                <a:latin typeface="Times New Roman"/>
                <a:cs typeface="Times New Roman"/>
              </a:rPr>
              <a:t>c</a:t>
            </a:r>
            <a:r>
              <a:rPr sz="2400" spc="-25" dirty="0">
                <a:latin typeface="Times New Roman"/>
                <a:cs typeface="Times New Roman"/>
              </a:rPr>
              <a:t> </a:t>
            </a: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o</a:t>
            </a:r>
            <a:r>
              <a:rPr sz="2400" spc="-160"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a:t>
            </a:r>
            <a:r>
              <a:rPr sz="2400" spc="-130" dirty="0">
                <a:latin typeface="Times New Roman"/>
                <a:cs typeface="Times New Roman"/>
              </a:rPr>
              <a:t>’</a:t>
            </a:r>
            <a:r>
              <a:rPr sz="2400" dirty="0">
                <a:latin typeface="Times New Roman"/>
                <a:cs typeface="Times New Roman"/>
              </a:rPr>
              <a:t>s</a:t>
            </a:r>
            <a:r>
              <a:rPr sz="2400" spc="10" dirty="0">
                <a:latin typeface="Times New Roman"/>
                <a:cs typeface="Times New Roman"/>
              </a:rPr>
              <a:t> </a:t>
            </a:r>
            <a:r>
              <a:rPr sz="2400" dirty="0">
                <a:latin typeface="Times New Roman"/>
                <a:cs typeface="Times New Roman"/>
              </a:rPr>
              <a:t>patt</a:t>
            </a:r>
            <a:r>
              <a:rPr sz="2400" spc="5" dirty="0">
                <a:latin typeface="Times New Roman"/>
                <a:cs typeface="Times New Roman"/>
              </a:rPr>
              <a:t>e</a:t>
            </a:r>
            <a:r>
              <a:rPr sz="2400" dirty="0">
                <a:latin typeface="Times New Roman"/>
                <a:cs typeface="Times New Roman"/>
              </a:rPr>
              <a:t>rn  recognition</a:t>
            </a:r>
            <a:endParaRPr sz="2400">
              <a:latin typeface="Times New Roman"/>
              <a:cs typeface="Times New Roman"/>
            </a:endParaRPr>
          </a:p>
          <a:p>
            <a:pPr marL="286385" marR="5080" indent="-274320">
              <a:lnSpc>
                <a:spcPct val="100000"/>
              </a:lnSpc>
              <a:spcBef>
                <a:spcPts val="575"/>
              </a:spcBef>
              <a:buClr>
                <a:srgbClr val="0AD0D9"/>
              </a:buClr>
              <a:buSzPct val="93750"/>
              <a:buFont typeface="Segoe UI Symbol"/>
              <a:buChar char="⚫"/>
              <a:tabLst>
                <a:tab pos="287020" algn="l"/>
              </a:tabLst>
            </a:pP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80" dirty="0">
                <a:latin typeface="Times New Roman"/>
                <a:cs typeface="Times New Roman"/>
              </a:rPr>
              <a:t> </a:t>
            </a:r>
            <a:r>
              <a:rPr sz="2400" dirty="0">
                <a:latin typeface="Times New Roman"/>
                <a:cs typeface="Times New Roman"/>
              </a:rPr>
              <a:t>a</a:t>
            </a:r>
            <a:r>
              <a:rPr sz="2400" spc="5" dirty="0">
                <a:latin typeface="Times New Roman"/>
                <a:cs typeface="Times New Roman"/>
              </a:rPr>
              <a:t>l</a:t>
            </a:r>
            <a:r>
              <a:rPr sz="2400" spc="-5" dirty="0">
                <a:latin typeface="Times New Roman"/>
                <a:cs typeface="Times New Roman"/>
              </a:rPr>
              <a:t>so</a:t>
            </a:r>
            <a:r>
              <a:rPr sz="2400" spc="-10" dirty="0">
                <a:latin typeface="Times New Roman"/>
                <a:cs typeface="Times New Roman"/>
              </a:rPr>
              <a:t> </a:t>
            </a:r>
            <a:r>
              <a:rPr sz="2400" dirty="0">
                <a:latin typeface="Times New Roman"/>
                <a:cs typeface="Times New Roman"/>
              </a:rPr>
              <a:t>known </a:t>
            </a:r>
            <a:r>
              <a:rPr sz="2400" spc="5" dirty="0">
                <a:latin typeface="Times New Roman"/>
                <a:cs typeface="Times New Roman"/>
              </a:rPr>
              <a:t>a</a:t>
            </a:r>
            <a:r>
              <a:rPr sz="2400" spc="-5" dirty="0">
                <a:latin typeface="Times New Roman"/>
                <a:cs typeface="Times New Roman"/>
              </a:rPr>
              <a:t>s </a:t>
            </a:r>
            <a:r>
              <a:rPr sz="2400" dirty="0">
                <a:latin typeface="Times New Roman"/>
                <a:cs typeface="Times New Roman"/>
              </a:rPr>
              <a:t>Pred</a:t>
            </a:r>
            <a:r>
              <a:rPr sz="2400" spc="5" dirty="0">
                <a:latin typeface="Times New Roman"/>
                <a:cs typeface="Times New Roman"/>
              </a:rPr>
              <a:t>i</a:t>
            </a:r>
            <a:r>
              <a:rPr sz="2400" dirty="0">
                <a:latin typeface="Times New Roman"/>
                <a:cs typeface="Times New Roman"/>
              </a:rPr>
              <a:t>c</a:t>
            </a:r>
            <a:r>
              <a:rPr sz="2400" spc="5" dirty="0">
                <a:latin typeface="Times New Roman"/>
                <a:cs typeface="Times New Roman"/>
              </a:rPr>
              <a:t>t</a:t>
            </a:r>
            <a:r>
              <a:rPr sz="2400" dirty="0">
                <a:latin typeface="Times New Roman"/>
                <a:cs typeface="Times New Roman"/>
              </a:rPr>
              <a:t>ive</a:t>
            </a:r>
            <a:r>
              <a:rPr sz="2400" spc="-16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185" dirty="0">
                <a:latin typeface="Times New Roman"/>
                <a:cs typeface="Times New Roman"/>
              </a:rPr>
              <a:t>T</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co</a:t>
            </a:r>
            <a:r>
              <a:rPr sz="2400" spc="-20" dirty="0">
                <a:latin typeface="Times New Roman"/>
                <a:cs typeface="Times New Roman"/>
              </a:rPr>
              <a:t>m</a:t>
            </a:r>
            <a:r>
              <a:rPr sz="2400" dirty="0">
                <a:latin typeface="Times New Roman"/>
                <a:cs typeface="Times New Roman"/>
              </a:rPr>
              <a:t>bine</a:t>
            </a:r>
            <a:r>
              <a:rPr sz="2400" spc="-5" dirty="0">
                <a:latin typeface="Times New Roman"/>
                <a:cs typeface="Times New Roman"/>
              </a:rPr>
              <a:t>s</a:t>
            </a:r>
            <a:r>
              <a:rPr sz="2400" spc="-10" dirty="0">
                <a:latin typeface="Times New Roman"/>
                <a:cs typeface="Times New Roman"/>
              </a:rPr>
              <a:t> </a:t>
            </a:r>
            <a:r>
              <a:rPr sz="2400" spc="-5" dirty="0">
                <a:latin typeface="Times New Roman"/>
                <a:cs typeface="Times New Roman"/>
              </a:rPr>
              <a:t>two  </a:t>
            </a:r>
            <a:r>
              <a:rPr sz="2400" dirty="0">
                <a:latin typeface="Times New Roman"/>
                <a:cs typeface="Times New Roman"/>
              </a:rPr>
              <a:t>slightly</a:t>
            </a:r>
            <a:r>
              <a:rPr sz="2400" spc="-55" dirty="0">
                <a:latin typeface="Times New Roman"/>
                <a:cs typeface="Times New Roman"/>
              </a:rPr>
              <a:t> </a:t>
            </a:r>
            <a:r>
              <a:rPr sz="2400" spc="-5" dirty="0">
                <a:latin typeface="Times New Roman"/>
                <a:cs typeface="Times New Roman"/>
              </a:rPr>
              <a:t>modified</a:t>
            </a:r>
            <a:r>
              <a:rPr sz="2400" spc="-130" dirty="0">
                <a:latin typeface="Times New Roman"/>
                <a:cs typeface="Times New Roman"/>
              </a:rPr>
              <a:t> </a:t>
            </a:r>
            <a:r>
              <a:rPr sz="2400" spc="-75" dirty="0">
                <a:latin typeface="Times New Roman"/>
                <a:cs typeface="Times New Roman"/>
              </a:rPr>
              <a:t>ART-1</a:t>
            </a:r>
            <a:r>
              <a:rPr sz="2400" spc="-5" dirty="0">
                <a:latin typeface="Times New Roman"/>
                <a:cs typeface="Times New Roman"/>
              </a:rPr>
              <a:t> </a:t>
            </a:r>
            <a:r>
              <a:rPr sz="2400" dirty="0">
                <a:latin typeface="Times New Roman"/>
                <a:cs typeface="Times New Roman"/>
              </a:rPr>
              <a:t>or</a:t>
            </a:r>
            <a:r>
              <a:rPr sz="2400" spc="-130" dirty="0">
                <a:latin typeface="Times New Roman"/>
                <a:cs typeface="Times New Roman"/>
              </a:rPr>
              <a:t> </a:t>
            </a:r>
            <a:r>
              <a:rPr sz="2400" spc="-80" dirty="0">
                <a:latin typeface="Times New Roman"/>
                <a:cs typeface="Times New Roman"/>
              </a:rPr>
              <a:t>ART-2</a:t>
            </a:r>
            <a:r>
              <a:rPr sz="2400" dirty="0">
                <a:latin typeface="Times New Roman"/>
                <a:cs typeface="Times New Roman"/>
              </a:rPr>
              <a:t> units</a:t>
            </a:r>
            <a:r>
              <a:rPr sz="2400" spc="-15" dirty="0">
                <a:latin typeface="Times New Roman"/>
                <a:cs typeface="Times New Roman"/>
              </a:rPr>
              <a:t> </a:t>
            </a:r>
            <a:r>
              <a:rPr sz="2400" dirty="0">
                <a:latin typeface="Times New Roman"/>
                <a:cs typeface="Times New Roman"/>
              </a:rPr>
              <a:t>into</a:t>
            </a:r>
            <a:r>
              <a:rPr sz="2400" spc="-2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supervised </a:t>
            </a:r>
            <a:r>
              <a:rPr sz="2400" spc="-585" dirty="0">
                <a:latin typeface="Times New Roman"/>
                <a:cs typeface="Times New Roman"/>
              </a:rPr>
              <a:t> </a:t>
            </a:r>
            <a:r>
              <a:rPr sz="2400" dirty="0">
                <a:latin typeface="Times New Roman"/>
                <a:cs typeface="Times New Roman"/>
              </a:rPr>
              <a:t>learning</a:t>
            </a:r>
            <a:r>
              <a:rPr sz="2400" spc="-50" dirty="0">
                <a:latin typeface="Times New Roman"/>
                <a:cs typeface="Times New Roman"/>
              </a:rPr>
              <a:t> </a:t>
            </a:r>
            <a:r>
              <a:rPr sz="2400" dirty="0">
                <a:latin typeface="Times New Roman"/>
                <a:cs typeface="Times New Roman"/>
              </a:rPr>
              <a:t>structure</a:t>
            </a:r>
            <a:r>
              <a:rPr sz="2400" spc="-15"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286385" marR="300355" indent="-274320">
              <a:lnSpc>
                <a:spcPct val="100000"/>
              </a:lnSpc>
              <a:spcBef>
                <a:spcPts val="580"/>
              </a:spcBef>
              <a:buClr>
                <a:srgbClr val="0AD0D9"/>
              </a:buClr>
              <a:buSzPct val="93750"/>
              <a:buFont typeface="Segoe UI Symbol"/>
              <a:buChar char="⚫"/>
              <a:tabLst>
                <a:tab pos="287020" algn="l"/>
              </a:tabLst>
            </a:pPr>
            <a:r>
              <a:rPr sz="2400" dirty="0">
                <a:latin typeface="Times New Roman"/>
                <a:cs typeface="Times New Roman"/>
              </a:rPr>
              <a:t>Fuzzy</a:t>
            </a:r>
            <a:r>
              <a:rPr sz="2400" spc="-15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65"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15" dirty="0">
                <a:latin typeface="Times New Roman"/>
                <a:cs typeface="Times New Roman"/>
              </a:rPr>
              <a:t>m</a:t>
            </a:r>
            <a:r>
              <a:rPr sz="2400" dirty="0">
                <a:latin typeface="Times New Roman"/>
                <a:cs typeface="Times New Roman"/>
              </a:rPr>
              <a:t>e</a:t>
            </a:r>
            <a:r>
              <a:rPr sz="2400" spc="5" dirty="0">
                <a:latin typeface="Times New Roman"/>
                <a:cs typeface="Times New Roman"/>
              </a:rPr>
              <a:t>r</a:t>
            </a:r>
            <a:r>
              <a:rPr sz="2400" dirty="0">
                <a:latin typeface="Times New Roman"/>
                <a:cs typeface="Times New Roman"/>
              </a:rPr>
              <a:t>e</a:t>
            </a:r>
            <a:r>
              <a:rPr sz="2400" spc="5" dirty="0">
                <a:latin typeface="Times New Roman"/>
                <a:cs typeface="Times New Roman"/>
              </a:rPr>
              <a:t>l</a:t>
            </a:r>
            <a:r>
              <a:rPr sz="2400" dirty="0">
                <a:latin typeface="Times New Roman"/>
                <a:cs typeface="Times New Roman"/>
              </a:rPr>
              <a:t>y</a:t>
            </a:r>
            <a:r>
              <a:rPr sz="2400" spc="-14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70" dirty="0">
                <a:latin typeface="Times New Roman"/>
                <a:cs typeface="Times New Roman"/>
              </a:rPr>
              <a:t> </a:t>
            </a:r>
            <a:r>
              <a:rPr sz="2400" dirty="0">
                <a:latin typeface="Times New Roman"/>
                <a:cs typeface="Times New Roman"/>
              </a:rPr>
              <a:t>using</a:t>
            </a:r>
            <a:r>
              <a:rPr sz="2400" spc="-10" dirty="0">
                <a:latin typeface="Times New Roman"/>
                <a:cs typeface="Times New Roman"/>
              </a:rPr>
              <a:t> </a:t>
            </a:r>
            <a:r>
              <a:rPr sz="2400" dirty="0">
                <a:latin typeface="Times New Roman"/>
                <a:cs typeface="Times New Roman"/>
              </a:rPr>
              <a:t>fuzzy</a:t>
            </a:r>
            <a:r>
              <a:rPr sz="2400" spc="-13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  units,</a:t>
            </a:r>
            <a:r>
              <a:rPr sz="2400" spc="-30" dirty="0">
                <a:latin typeface="Times New Roman"/>
                <a:cs typeface="Times New Roman"/>
              </a:rPr>
              <a:t> </a:t>
            </a:r>
            <a:r>
              <a:rPr sz="2400" dirty="0">
                <a:latin typeface="Times New Roman"/>
                <a:cs typeface="Times New Roman"/>
              </a:rPr>
              <a:t>resulting</a:t>
            </a:r>
            <a:r>
              <a:rPr sz="2400" spc="-4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corresponding</a:t>
            </a:r>
            <a:r>
              <a:rPr sz="2400" spc="-30" dirty="0">
                <a:latin typeface="Times New Roman"/>
                <a:cs typeface="Times New Roman"/>
              </a:rPr>
              <a:t> </a:t>
            </a:r>
            <a:r>
              <a:rPr sz="2400" dirty="0">
                <a:latin typeface="Times New Roman"/>
                <a:cs typeface="Times New Roman"/>
              </a:rPr>
              <a:t>increase</a:t>
            </a:r>
            <a:r>
              <a:rPr sz="2400" spc="-4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spc="-25" dirty="0">
                <a:latin typeface="Times New Roman"/>
                <a:cs typeface="Times New Roman"/>
              </a:rPr>
              <a:t>efficacy.</a:t>
            </a:r>
            <a:endParaRPr sz="2400">
              <a:latin typeface="Times New Roman"/>
              <a:cs typeface="Times New Roman"/>
            </a:endParaRPr>
          </a:p>
        </p:txBody>
      </p:sp>
    </p:spTree>
    <p:extLst>
      <p:ext uri="{BB962C8B-B14F-4D97-AF65-F5344CB8AC3E}">
        <p14:creationId xmlns:p14="http://schemas.microsoft.com/office/powerpoint/2010/main" val="3000229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650189"/>
            <a:ext cx="6290945" cy="788670"/>
          </a:xfrm>
          <a:prstGeom prst="rect">
            <a:avLst/>
          </a:prstGeom>
        </p:spPr>
        <p:txBody>
          <a:bodyPr vert="horz" wrap="square" lIns="0" tIns="13335" rIns="0" bIns="0" rtlCol="0">
            <a:spAutoFit/>
          </a:bodyPr>
          <a:lstStyle/>
          <a:p>
            <a:pPr marL="12700">
              <a:lnSpc>
                <a:spcPct val="100000"/>
              </a:lnSpc>
              <a:spcBef>
                <a:spcPts val="105"/>
              </a:spcBef>
            </a:pPr>
            <a:r>
              <a:rPr spc="-100" dirty="0"/>
              <a:t>ART</a:t>
            </a:r>
            <a:r>
              <a:rPr spc="-135" dirty="0"/>
              <a:t> </a:t>
            </a:r>
            <a:r>
              <a:rPr dirty="0"/>
              <a:t>Operational</a:t>
            </a:r>
            <a:r>
              <a:rPr spc="-55" dirty="0"/>
              <a:t> </a:t>
            </a:r>
            <a:r>
              <a:rPr dirty="0"/>
              <a:t>Phases</a:t>
            </a:r>
          </a:p>
        </p:txBody>
      </p:sp>
      <p:sp>
        <p:nvSpPr>
          <p:cNvPr id="3" name="object 3"/>
          <p:cNvSpPr txBox="1"/>
          <p:nvPr/>
        </p:nvSpPr>
        <p:spPr>
          <a:xfrm>
            <a:off x="535940" y="1586229"/>
            <a:ext cx="7881620" cy="4452620"/>
          </a:xfrm>
          <a:prstGeom prst="rect">
            <a:avLst/>
          </a:prstGeom>
        </p:spPr>
        <p:txBody>
          <a:bodyPr vert="horz" wrap="square" lIns="0" tIns="53975" rIns="0" bIns="0" rtlCol="0">
            <a:spAutoFit/>
          </a:bodyPr>
          <a:lstStyle/>
          <a:p>
            <a:pPr marL="527685" marR="527685" indent="-515620">
              <a:lnSpc>
                <a:spcPts val="2590"/>
              </a:lnSpc>
              <a:spcBef>
                <a:spcPts val="425"/>
              </a:spcBef>
              <a:buClr>
                <a:srgbClr val="0AD0D9"/>
              </a:buClr>
              <a:buSzPct val="93750"/>
              <a:buAutoNum type="arabicPeriod"/>
              <a:tabLst>
                <a:tab pos="527685" algn="l"/>
                <a:tab pos="528320" algn="l"/>
              </a:tabLst>
            </a:pPr>
            <a:r>
              <a:rPr sz="2400" spc="-5" dirty="0">
                <a:latin typeface="Times New Roman"/>
                <a:cs typeface="Times New Roman"/>
              </a:rPr>
              <a:t>Initialization:</a:t>
            </a:r>
            <a:r>
              <a:rPr sz="2400" spc="-65" dirty="0">
                <a:latin typeface="Times New Roman"/>
                <a:cs typeface="Times New Roman"/>
              </a:rPr>
              <a:t> </a:t>
            </a:r>
            <a:r>
              <a:rPr sz="2400" spc="-5" dirty="0">
                <a:latin typeface="Times New Roman"/>
                <a:cs typeface="Times New Roman"/>
              </a:rPr>
              <a:t>Before</a:t>
            </a:r>
            <a:r>
              <a:rPr sz="2400" dirty="0">
                <a:latin typeface="Times New Roman"/>
                <a:cs typeface="Times New Roman"/>
              </a:rPr>
              <a:t> starting</a:t>
            </a:r>
            <a:r>
              <a:rPr sz="2400" spc="-35" dirty="0">
                <a:latin typeface="Times New Roman"/>
                <a:cs typeface="Times New Roman"/>
              </a:rPr>
              <a:t> </a:t>
            </a:r>
            <a:r>
              <a:rPr sz="2400" dirty="0">
                <a:latin typeface="Times New Roman"/>
                <a:cs typeface="Times New Roman"/>
              </a:rPr>
              <a:t>all</a:t>
            </a:r>
            <a:r>
              <a:rPr sz="2400" spc="-20" dirty="0">
                <a:latin typeface="Times New Roman"/>
                <a:cs typeface="Times New Roman"/>
              </a:rPr>
              <a:t> </a:t>
            </a:r>
            <a:r>
              <a:rPr sz="2400" dirty="0">
                <a:latin typeface="Times New Roman"/>
                <a:cs typeface="Times New Roman"/>
              </a:rPr>
              <a:t>weight</a:t>
            </a:r>
            <a:r>
              <a:rPr sz="2400" spc="-20" dirty="0">
                <a:latin typeface="Times New Roman"/>
                <a:cs typeface="Times New Roman"/>
              </a:rPr>
              <a:t> </a:t>
            </a:r>
            <a:r>
              <a:rPr sz="2400" dirty="0">
                <a:latin typeface="Times New Roman"/>
                <a:cs typeface="Times New Roman"/>
              </a:rPr>
              <a:t>vectors</a:t>
            </a:r>
            <a:r>
              <a:rPr sz="2400" spc="-20" dirty="0">
                <a:latin typeface="Times New Roman"/>
                <a:cs typeface="Times New Roman"/>
              </a:rPr>
              <a:t> </a:t>
            </a:r>
            <a:r>
              <a:rPr sz="2400" dirty="0">
                <a:latin typeface="Times New Roman"/>
                <a:cs typeface="Times New Roman"/>
              </a:rPr>
              <a:t>B,T</a:t>
            </a:r>
            <a:r>
              <a:rPr sz="2400" spc="-50" dirty="0">
                <a:latin typeface="Times New Roman"/>
                <a:cs typeface="Times New Roman"/>
              </a:rPr>
              <a:t> </a:t>
            </a:r>
            <a:r>
              <a:rPr sz="2400" dirty="0">
                <a:latin typeface="Times New Roman"/>
                <a:cs typeface="Times New Roman"/>
              </a:rPr>
              <a:t>and </a:t>
            </a:r>
            <a:r>
              <a:rPr sz="2400" spc="-585" dirty="0">
                <a:latin typeface="Times New Roman"/>
                <a:cs typeface="Times New Roman"/>
              </a:rPr>
              <a:t> </a:t>
            </a:r>
            <a:r>
              <a:rPr sz="2400" dirty="0">
                <a:latin typeface="Times New Roman"/>
                <a:cs typeface="Times New Roman"/>
              </a:rPr>
              <a:t>vigilance</a:t>
            </a:r>
            <a:r>
              <a:rPr sz="2400" spc="-65" dirty="0">
                <a:latin typeface="Times New Roman"/>
                <a:cs typeface="Times New Roman"/>
              </a:rPr>
              <a:t> </a:t>
            </a:r>
            <a:r>
              <a:rPr sz="2400" spc="-5" dirty="0">
                <a:latin typeface="Times New Roman"/>
                <a:cs typeface="Times New Roman"/>
              </a:rPr>
              <a:t>parameter</a:t>
            </a:r>
            <a:r>
              <a:rPr sz="2400" spc="-20" dirty="0">
                <a:latin typeface="Times New Roman"/>
                <a:cs typeface="Times New Roman"/>
              </a:rPr>
              <a:t> </a:t>
            </a:r>
            <a:r>
              <a:rPr sz="2400" spc="-10" dirty="0">
                <a:latin typeface="Times New Roman"/>
                <a:cs typeface="Times New Roman"/>
              </a:rPr>
              <a:t>must</a:t>
            </a:r>
            <a:r>
              <a:rPr sz="2400" spc="15"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spc="-5" dirty="0">
                <a:latin typeface="Times New Roman"/>
                <a:cs typeface="Times New Roman"/>
              </a:rPr>
              <a:t>set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initial</a:t>
            </a:r>
            <a:r>
              <a:rPr sz="2400" spc="-50" dirty="0">
                <a:latin typeface="Times New Roman"/>
                <a:cs typeface="Times New Roman"/>
              </a:rPr>
              <a:t> </a:t>
            </a:r>
            <a:r>
              <a:rPr sz="2400" dirty="0">
                <a:latin typeface="Times New Roman"/>
                <a:cs typeface="Times New Roman"/>
              </a:rPr>
              <a:t>value.</a:t>
            </a:r>
            <a:endParaRPr sz="2400">
              <a:latin typeface="Times New Roman"/>
              <a:cs typeface="Times New Roman"/>
            </a:endParaRPr>
          </a:p>
          <a:p>
            <a:pPr>
              <a:lnSpc>
                <a:spcPct val="100000"/>
              </a:lnSpc>
              <a:spcBef>
                <a:spcPts val="15"/>
              </a:spcBef>
              <a:buClr>
                <a:srgbClr val="0AD0D9"/>
              </a:buClr>
              <a:buFont typeface="Times New Roman"/>
              <a:buAutoNum type="arabicPeriod"/>
            </a:pPr>
            <a:endParaRPr sz="3250">
              <a:latin typeface="Times New Roman"/>
              <a:cs typeface="Times New Roman"/>
            </a:endParaRPr>
          </a:p>
          <a:p>
            <a:pPr marL="527685" marR="273050" indent="-515620">
              <a:lnSpc>
                <a:spcPts val="2590"/>
              </a:lnSpc>
              <a:buClr>
                <a:srgbClr val="0AD0D9"/>
              </a:buClr>
              <a:buSzPct val="93750"/>
              <a:buAutoNum type="arabicPeriod"/>
              <a:tabLst>
                <a:tab pos="527685" algn="l"/>
                <a:tab pos="528320" algn="l"/>
              </a:tabLst>
            </a:pPr>
            <a:r>
              <a:rPr sz="2400" dirty="0">
                <a:latin typeface="Times New Roman"/>
                <a:cs typeface="Times New Roman"/>
              </a:rPr>
              <a:t>Recognition:</a:t>
            </a:r>
            <a:r>
              <a:rPr sz="2400" spc="-60" dirty="0">
                <a:latin typeface="Times New Roman"/>
                <a:cs typeface="Times New Roman"/>
              </a:rPr>
              <a:t> </a:t>
            </a:r>
            <a:r>
              <a:rPr sz="2400" dirty="0">
                <a:latin typeface="Times New Roman"/>
                <a:cs typeface="Times New Roman"/>
              </a:rPr>
              <a:t>Input</a:t>
            </a:r>
            <a:r>
              <a:rPr sz="2400" spc="-10" dirty="0">
                <a:latin typeface="Times New Roman"/>
                <a:cs typeface="Times New Roman"/>
              </a:rPr>
              <a:t> </a:t>
            </a:r>
            <a:r>
              <a:rPr sz="2400" dirty="0">
                <a:latin typeface="Times New Roman"/>
                <a:cs typeface="Times New Roman"/>
              </a:rPr>
              <a:t>vector</a:t>
            </a:r>
            <a:r>
              <a:rPr sz="2400" spc="-30" dirty="0">
                <a:latin typeface="Times New Roman"/>
                <a:cs typeface="Times New Roman"/>
              </a:rPr>
              <a:t> </a:t>
            </a:r>
            <a:r>
              <a:rPr sz="2400" spc="-5" dirty="0">
                <a:latin typeface="Times New Roman"/>
                <a:cs typeface="Times New Roman"/>
              </a:rPr>
              <a:t>is </a:t>
            </a:r>
            <a:r>
              <a:rPr sz="2400" dirty="0">
                <a:latin typeface="Times New Roman"/>
                <a:cs typeface="Times New Roman"/>
              </a:rPr>
              <a:t>applied</a:t>
            </a:r>
            <a:r>
              <a:rPr sz="2400" spc="-3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initiate</a:t>
            </a:r>
            <a:r>
              <a:rPr sz="2400" spc="-65" dirty="0">
                <a:latin typeface="Times New Roman"/>
                <a:cs typeface="Times New Roman"/>
              </a:rPr>
              <a:t> </a:t>
            </a:r>
            <a:r>
              <a:rPr sz="2400" dirty="0">
                <a:latin typeface="Times New Roman"/>
                <a:cs typeface="Times New Roman"/>
              </a:rPr>
              <a:t>recognition </a:t>
            </a:r>
            <a:r>
              <a:rPr sz="2400" spc="-585" dirty="0">
                <a:latin typeface="Times New Roman"/>
                <a:cs typeface="Times New Roman"/>
              </a:rPr>
              <a:t> </a:t>
            </a:r>
            <a:r>
              <a:rPr sz="2400" dirty="0">
                <a:latin typeface="Times New Roman"/>
                <a:cs typeface="Times New Roman"/>
              </a:rPr>
              <a:t>phase.</a:t>
            </a:r>
            <a:endParaRPr sz="2400">
              <a:latin typeface="Times New Roman"/>
              <a:cs typeface="Times New Roman"/>
            </a:endParaRPr>
          </a:p>
          <a:p>
            <a:pPr>
              <a:lnSpc>
                <a:spcPct val="100000"/>
              </a:lnSpc>
              <a:spcBef>
                <a:spcPts val="10"/>
              </a:spcBef>
              <a:buClr>
                <a:srgbClr val="0AD0D9"/>
              </a:buClr>
              <a:buFont typeface="Times New Roman"/>
              <a:buAutoNum type="arabicPeriod"/>
            </a:pPr>
            <a:endParaRPr sz="3250">
              <a:latin typeface="Times New Roman"/>
              <a:cs typeface="Times New Roman"/>
            </a:endParaRPr>
          </a:p>
          <a:p>
            <a:pPr marL="527685" marR="5080" indent="-515620">
              <a:lnSpc>
                <a:spcPts val="2590"/>
              </a:lnSpc>
              <a:spcBef>
                <a:spcPts val="5"/>
              </a:spcBef>
              <a:buClr>
                <a:srgbClr val="0AD0D9"/>
              </a:buClr>
              <a:buSzPct val="93750"/>
              <a:buAutoNum type="arabicPeriod"/>
              <a:tabLst>
                <a:tab pos="527685" algn="l"/>
                <a:tab pos="528320" algn="l"/>
              </a:tabLst>
            </a:pPr>
            <a:r>
              <a:rPr sz="2400" dirty="0">
                <a:latin typeface="Times New Roman"/>
                <a:cs typeface="Times New Roman"/>
              </a:rPr>
              <a:t>Co</a:t>
            </a:r>
            <a:r>
              <a:rPr sz="2400" spc="-25" dirty="0">
                <a:latin typeface="Times New Roman"/>
                <a:cs typeface="Times New Roman"/>
              </a:rPr>
              <a:t>m</a:t>
            </a:r>
            <a:r>
              <a:rPr sz="2400" dirty="0">
                <a:latin typeface="Times New Roman"/>
                <a:cs typeface="Times New Roman"/>
              </a:rPr>
              <a:t>parison:</a:t>
            </a:r>
            <a:r>
              <a:rPr sz="2400" spc="-150" dirty="0">
                <a:latin typeface="Times New Roman"/>
                <a:cs typeface="Times New Roman"/>
              </a:rPr>
              <a:t> </a:t>
            </a:r>
            <a:r>
              <a:rPr sz="2400" spc="-5" dirty="0">
                <a:latin typeface="Times New Roman"/>
                <a:cs typeface="Times New Roman"/>
              </a:rPr>
              <a:t>At</a:t>
            </a:r>
            <a:r>
              <a:rPr sz="2400" dirty="0">
                <a:latin typeface="Times New Roman"/>
                <a:cs typeface="Times New Roman"/>
              </a:rPr>
              <a:t> th</a:t>
            </a:r>
            <a:r>
              <a:rPr sz="2400" spc="5" dirty="0">
                <a:latin typeface="Times New Roman"/>
                <a:cs typeface="Times New Roman"/>
              </a:rPr>
              <a:t>i</a:t>
            </a:r>
            <a:r>
              <a:rPr sz="2400" spc="-5" dirty="0">
                <a:latin typeface="Times New Roman"/>
                <a:cs typeface="Times New Roman"/>
              </a:rPr>
              <a:t>s</a:t>
            </a:r>
            <a:r>
              <a:rPr sz="2400" spc="-10" dirty="0">
                <a:latin typeface="Times New Roman"/>
                <a:cs typeface="Times New Roman"/>
              </a:rPr>
              <a:t> </a:t>
            </a:r>
            <a:r>
              <a:rPr sz="2400" dirty="0">
                <a:latin typeface="Times New Roman"/>
                <a:cs typeface="Times New Roman"/>
              </a:rPr>
              <a:t>poin</a:t>
            </a:r>
            <a:r>
              <a:rPr sz="2400" spc="5" dirty="0">
                <a:latin typeface="Times New Roman"/>
                <a:cs typeface="Times New Roman"/>
              </a:rPr>
              <a:t>t</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feedback</a:t>
            </a:r>
            <a:r>
              <a:rPr sz="2400" spc="-10" dirty="0">
                <a:latin typeface="Times New Roman"/>
                <a:cs typeface="Times New Roman"/>
              </a:rPr>
              <a:t> </a:t>
            </a:r>
            <a:r>
              <a:rPr sz="2400" dirty="0">
                <a:latin typeface="Times New Roman"/>
                <a:cs typeface="Times New Roman"/>
              </a:rPr>
              <a:t>sign</a:t>
            </a:r>
            <a:r>
              <a:rPr sz="2400" spc="5" dirty="0">
                <a:latin typeface="Times New Roman"/>
                <a:cs typeface="Times New Roman"/>
              </a:rPr>
              <a:t>a</a:t>
            </a:r>
            <a:r>
              <a:rPr sz="2400" dirty="0">
                <a:latin typeface="Times New Roman"/>
                <a:cs typeface="Times New Roman"/>
              </a:rPr>
              <a:t>l</a:t>
            </a:r>
            <a:r>
              <a:rPr sz="2400" spc="-20" dirty="0">
                <a:latin typeface="Times New Roman"/>
                <a:cs typeface="Times New Roman"/>
              </a:rPr>
              <a:t> </a:t>
            </a:r>
            <a:r>
              <a:rPr sz="2400" dirty="0">
                <a:latin typeface="Times New Roman"/>
                <a:cs typeface="Times New Roman"/>
              </a:rPr>
              <a:t>from recogn</a:t>
            </a:r>
            <a:r>
              <a:rPr sz="2400" spc="5" dirty="0">
                <a:latin typeface="Times New Roman"/>
                <a:cs typeface="Times New Roman"/>
              </a:rPr>
              <a:t>i</a:t>
            </a:r>
            <a:r>
              <a:rPr sz="2400" dirty="0">
                <a:latin typeface="Times New Roman"/>
                <a:cs typeface="Times New Roman"/>
              </a:rPr>
              <a:t>t</a:t>
            </a:r>
            <a:r>
              <a:rPr sz="2400" spc="5" dirty="0">
                <a:latin typeface="Times New Roman"/>
                <a:cs typeface="Times New Roman"/>
              </a:rPr>
              <a:t>i</a:t>
            </a:r>
            <a:r>
              <a:rPr sz="2400" dirty="0">
                <a:latin typeface="Times New Roman"/>
                <a:cs typeface="Times New Roman"/>
              </a:rPr>
              <a:t>on  layer</a:t>
            </a:r>
            <a:r>
              <a:rPr sz="2400" spc="-40" dirty="0">
                <a:latin typeface="Times New Roman"/>
                <a:cs typeface="Times New Roman"/>
              </a:rPr>
              <a:t> </a:t>
            </a:r>
            <a:r>
              <a:rPr sz="2400" dirty="0">
                <a:latin typeface="Times New Roman"/>
                <a:cs typeface="Times New Roman"/>
              </a:rPr>
              <a:t>cause</a:t>
            </a:r>
            <a:r>
              <a:rPr sz="2400" spc="-10" dirty="0">
                <a:latin typeface="Times New Roman"/>
                <a:cs typeface="Times New Roman"/>
              </a:rPr>
              <a:t> </a:t>
            </a:r>
            <a:r>
              <a:rPr sz="2400" spc="-5" dirty="0">
                <a:latin typeface="Times New Roman"/>
                <a:cs typeface="Times New Roman"/>
              </a:rPr>
              <a:t>G1</a:t>
            </a:r>
            <a:r>
              <a:rPr sz="2400" dirty="0">
                <a:latin typeface="Times New Roman"/>
                <a:cs typeface="Times New Roman"/>
              </a:rPr>
              <a:t> to</a:t>
            </a:r>
            <a:r>
              <a:rPr sz="2400" spc="-10" dirty="0">
                <a:latin typeface="Times New Roman"/>
                <a:cs typeface="Times New Roman"/>
              </a:rPr>
              <a:t> </a:t>
            </a:r>
            <a:r>
              <a:rPr sz="2400" dirty="0">
                <a:latin typeface="Times New Roman"/>
                <a:cs typeface="Times New Roman"/>
              </a:rPr>
              <a:t>go</a:t>
            </a:r>
            <a:r>
              <a:rPr sz="2400" spc="-5" dirty="0">
                <a:latin typeface="Times New Roman"/>
                <a:cs typeface="Times New Roman"/>
              </a:rPr>
              <a:t> </a:t>
            </a:r>
            <a:r>
              <a:rPr sz="2400" dirty="0">
                <a:latin typeface="Times New Roman"/>
                <a:cs typeface="Times New Roman"/>
              </a:rPr>
              <a:t>to </a:t>
            </a:r>
            <a:r>
              <a:rPr sz="2400" spc="-5" dirty="0">
                <a:latin typeface="Times New Roman"/>
                <a:cs typeface="Times New Roman"/>
              </a:rPr>
              <a:t>Zero.</a:t>
            </a:r>
            <a:endParaRPr sz="2400">
              <a:latin typeface="Times New Roman"/>
              <a:cs typeface="Times New Roman"/>
            </a:endParaRPr>
          </a:p>
          <a:p>
            <a:pPr>
              <a:lnSpc>
                <a:spcPct val="100000"/>
              </a:lnSpc>
              <a:spcBef>
                <a:spcPts val="25"/>
              </a:spcBef>
              <a:buClr>
                <a:srgbClr val="0AD0D9"/>
              </a:buClr>
              <a:buFont typeface="Times New Roman"/>
              <a:buAutoNum type="arabicPeriod"/>
            </a:pPr>
            <a:endParaRPr sz="3200">
              <a:latin typeface="Times New Roman"/>
              <a:cs typeface="Times New Roman"/>
            </a:endParaRPr>
          </a:p>
          <a:p>
            <a:pPr marL="527685" marR="24130" indent="-515620">
              <a:lnSpc>
                <a:spcPct val="90000"/>
              </a:lnSpc>
              <a:buClr>
                <a:srgbClr val="0AD0D9"/>
              </a:buClr>
              <a:buSzPct val="93750"/>
              <a:buAutoNum type="arabicPeriod"/>
              <a:tabLst>
                <a:tab pos="527685" algn="l"/>
                <a:tab pos="528320" algn="l"/>
              </a:tabLst>
            </a:pPr>
            <a:r>
              <a:rPr sz="2400" dirty="0">
                <a:latin typeface="Times New Roman"/>
                <a:cs typeface="Times New Roman"/>
              </a:rPr>
              <a:t>Search : when similarity of wining neuron </a:t>
            </a:r>
            <a:r>
              <a:rPr sz="2400" spc="-5" dirty="0">
                <a:latin typeface="Times New Roman"/>
                <a:cs typeface="Times New Roman"/>
              </a:rPr>
              <a:t>is </a:t>
            </a:r>
            <a:r>
              <a:rPr sz="2400" dirty="0">
                <a:latin typeface="Times New Roman"/>
                <a:cs typeface="Times New Roman"/>
              </a:rPr>
              <a:t>greater than </a:t>
            </a:r>
            <a:r>
              <a:rPr sz="2400" spc="5" dirty="0">
                <a:latin typeface="Times New Roman"/>
                <a:cs typeface="Times New Roman"/>
              </a:rPr>
              <a:t> </a:t>
            </a:r>
            <a:r>
              <a:rPr sz="2400" dirty="0">
                <a:latin typeface="Times New Roman"/>
                <a:cs typeface="Times New Roman"/>
              </a:rPr>
              <a:t>vigilance</a:t>
            </a:r>
            <a:r>
              <a:rPr sz="2400" spc="-65" dirty="0">
                <a:latin typeface="Times New Roman"/>
                <a:cs typeface="Times New Roman"/>
              </a:rPr>
              <a:t> </a:t>
            </a:r>
            <a:r>
              <a:rPr sz="2400" dirty="0">
                <a:latin typeface="Times New Roman"/>
                <a:cs typeface="Times New Roman"/>
              </a:rPr>
              <a:t>than</a:t>
            </a:r>
            <a:r>
              <a:rPr sz="2400" spc="-15" dirty="0">
                <a:latin typeface="Times New Roman"/>
                <a:cs typeface="Times New Roman"/>
              </a:rPr>
              <a:t> </a:t>
            </a:r>
            <a:r>
              <a:rPr sz="2400" dirty="0">
                <a:latin typeface="Times New Roman"/>
                <a:cs typeface="Times New Roman"/>
              </a:rPr>
              <a:t>no</a:t>
            </a:r>
            <a:r>
              <a:rPr sz="2400" spc="-5" dirty="0">
                <a:latin typeface="Times New Roman"/>
                <a:cs typeface="Times New Roman"/>
              </a:rPr>
              <a:t> </a:t>
            </a:r>
            <a:r>
              <a:rPr sz="2400" dirty="0">
                <a:latin typeface="Times New Roman"/>
                <a:cs typeface="Times New Roman"/>
              </a:rPr>
              <a:t>search</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required</a:t>
            </a:r>
            <a:r>
              <a:rPr sz="2400" spc="-45" dirty="0">
                <a:latin typeface="Times New Roman"/>
                <a:cs typeface="Times New Roman"/>
              </a:rPr>
              <a:t> </a:t>
            </a:r>
            <a:r>
              <a:rPr sz="2400" dirty="0">
                <a:latin typeface="Times New Roman"/>
                <a:cs typeface="Times New Roman"/>
              </a:rPr>
              <a:t>otherwise</a:t>
            </a:r>
            <a:r>
              <a:rPr sz="2400" spc="-20" dirty="0">
                <a:latin typeface="Times New Roman"/>
                <a:cs typeface="Times New Roman"/>
              </a:rPr>
              <a:t> </a:t>
            </a:r>
            <a:r>
              <a:rPr sz="2400" dirty="0">
                <a:latin typeface="Times New Roman"/>
                <a:cs typeface="Times New Roman"/>
              </a:rPr>
              <a:t>stored</a:t>
            </a:r>
            <a:r>
              <a:rPr sz="2400" spc="-20" dirty="0">
                <a:latin typeface="Times New Roman"/>
                <a:cs typeface="Times New Roman"/>
              </a:rPr>
              <a:t> </a:t>
            </a:r>
            <a:r>
              <a:rPr sz="2400" dirty="0">
                <a:latin typeface="Times New Roman"/>
                <a:cs typeface="Times New Roman"/>
              </a:rPr>
              <a:t>pattern </a:t>
            </a:r>
            <a:r>
              <a:rPr sz="2400" spc="-585" dirty="0">
                <a:latin typeface="Times New Roman"/>
                <a:cs typeface="Times New Roman"/>
              </a:rPr>
              <a:t> </a:t>
            </a:r>
            <a:r>
              <a:rPr sz="2400" spc="-10" dirty="0">
                <a:latin typeface="Times New Roman"/>
                <a:cs typeface="Times New Roman"/>
              </a:rPr>
              <a:t>must</a:t>
            </a:r>
            <a:r>
              <a:rPr sz="2400" spc="-5" dirty="0">
                <a:latin typeface="Times New Roman"/>
                <a:cs typeface="Times New Roman"/>
              </a:rPr>
              <a:t> </a:t>
            </a:r>
            <a:r>
              <a:rPr sz="2400" dirty="0">
                <a:latin typeface="Times New Roman"/>
                <a:cs typeface="Times New Roman"/>
              </a:rPr>
              <a:t>be</a:t>
            </a:r>
            <a:r>
              <a:rPr sz="2400" spc="-5" dirty="0">
                <a:latin typeface="Times New Roman"/>
                <a:cs typeface="Times New Roman"/>
              </a:rPr>
              <a:t> searched.</a:t>
            </a:r>
            <a:endParaRPr sz="2400">
              <a:latin typeface="Times New Roman"/>
              <a:cs typeface="Times New Roman"/>
            </a:endParaRPr>
          </a:p>
        </p:txBody>
      </p:sp>
    </p:spTree>
    <p:extLst>
      <p:ext uri="{BB962C8B-B14F-4D97-AF65-F5344CB8AC3E}">
        <p14:creationId xmlns:p14="http://schemas.microsoft.com/office/powerpoint/2010/main" val="34409931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5065395" cy="788035"/>
          </a:xfrm>
          <a:prstGeom prst="rect">
            <a:avLst/>
          </a:prstGeom>
        </p:spPr>
        <p:txBody>
          <a:bodyPr vert="horz" wrap="square" lIns="0" tIns="13335" rIns="0" bIns="0" rtlCol="0">
            <a:spAutoFit/>
          </a:bodyPr>
          <a:lstStyle/>
          <a:p>
            <a:pPr marL="12700">
              <a:lnSpc>
                <a:spcPct val="100000"/>
              </a:lnSpc>
              <a:spcBef>
                <a:spcPts val="105"/>
              </a:spcBef>
            </a:pPr>
            <a:r>
              <a:rPr dirty="0"/>
              <a:t>Applicati</a:t>
            </a:r>
            <a:r>
              <a:rPr spc="10" dirty="0"/>
              <a:t>o</a:t>
            </a:r>
            <a:r>
              <a:rPr dirty="0"/>
              <a:t>n</a:t>
            </a:r>
            <a:r>
              <a:rPr spc="-45" dirty="0"/>
              <a:t> </a:t>
            </a:r>
            <a:r>
              <a:rPr dirty="0"/>
              <a:t>of</a:t>
            </a:r>
            <a:r>
              <a:rPr spc="-285" dirty="0"/>
              <a:t> </a:t>
            </a:r>
            <a:r>
              <a:rPr dirty="0"/>
              <a:t>A</a:t>
            </a:r>
            <a:r>
              <a:rPr spc="-305" dirty="0"/>
              <a:t>R</a:t>
            </a:r>
            <a:r>
              <a:rPr dirty="0"/>
              <a:t>T</a:t>
            </a:r>
          </a:p>
        </p:txBody>
      </p:sp>
      <p:sp>
        <p:nvSpPr>
          <p:cNvPr id="3" name="object 3"/>
          <p:cNvSpPr txBox="1"/>
          <p:nvPr/>
        </p:nvSpPr>
        <p:spPr>
          <a:xfrm>
            <a:off x="535940" y="2094102"/>
            <a:ext cx="3939540" cy="4079240"/>
          </a:xfrm>
          <a:prstGeom prst="rect">
            <a:avLst/>
          </a:prstGeom>
        </p:spPr>
        <p:txBody>
          <a:bodyPr vert="horz" wrap="square" lIns="0" tIns="12065" rIns="0" bIns="0" rtlCol="0">
            <a:spAutoFit/>
          </a:bodyPr>
          <a:lstStyle/>
          <a:p>
            <a:pPr marL="355600" indent="-342900">
              <a:lnSpc>
                <a:spcPct val="100000"/>
              </a:lnSpc>
              <a:spcBef>
                <a:spcPts val="95"/>
              </a:spcBef>
              <a:buClr>
                <a:srgbClr val="0AD0D9"/>
              </a:buClr>
              <a:buSzPct val="94642"/>
              <a:buFont typeface="Arial MT"/>
              <a:buChar char="•"/>
              <a:tabLst>
                <a:tab pos="354965" algn="l"/>
                <a:tab pos="355600" algn="l"/>
              </a:tabLst>
            </a:pPr>
            <a:r>
              <a:rPr sz="2800" spc="-5" dirty="0">
                <a:latin typeface="Times New Roman"/>
                <a:cs typeface="Times New Roman"/>
              </a:rPr>
              <a:t>Mobile</a:t>
            </a:r>
            <a:r>
              <a:rPr sz="2800" spc="-40" dirty="0">
                <a:latin typeface="Times New Roman"/>
                <a:cs typeface="Times New Roman"/>
              </a:rPr>
              <a:t> </a:t>
            </a:r>
            <a:r>
              <a:rPr sz="2800" dirty="0">
                <a:latin typeface="Times New Roman"/>
                <a:cs typeface="Times New Roman"/>
              </a:rPr>
              <a:t>robot</a:t>
            </a:r>
            <a:r>
              <a:rPr sz="2800" spc="-20" dirty="0">
                <a:latin typeface="Times New Roman"/>
                <a:cs typeface="Times New Roman"/>
              </a:rPr>
              <a:t> </a:t>
            </a:r>
            <a:r>
              <a:rPr sz="2800" spc="-5" dirty="0">
                <a:latin typeface="Times New Roman"/>
                <a:cs typeface="Times New Roman"/>
              </a:rPr>
              <a:t>control</a:t>
            </a:r>
            <a:endParaRPr sz="2800">
              <a:latin typeface="Times New Roman"/>
              <a:cs typeface="Times New Roman"/>
            </a:endParaRPr>
          </a:p>
          <a:p>
            <a:pPr marL="355600" indent="-342900">
              <a:lnSpc>
                <a:spcPct val="100000"/>
              </a:lnSpc>
              <a:spcBef>
                <a:spcPts val="2350"/>
              </a:spcBef>
              <a:buClr>
                <a:srgbClr val="0AD0D9"/>
              </a:buClr>
              <a:buSzPct val="94642"/>
              <a:buFont typeface="Arial MT"/>
              <a:buChar char="•"/>
              <a:tabLst>
                <a:tab pos="354965" algn="l"/>
                <a:tab pos="355600" algn="l"/>
              </a:tabLst>
            </a:pPr>
            <a:r>
              <a:rPr sz="2800" spc="-5" dirty="0">
                <a:latin typeface="Times New Roman"/>
                <a:cs typeface="Times New Roman"/>
              </a:rPr>
              <a:t>Facial</a:t>
            </a:r>
            <a:r>
              <a:rPr sz="2800" spc="-35" dirty="0">
                <a:latin typeface="Times New Roman"/>
                <a:cs typeface="Times New Roman"/>
              </a:rPr>
              <a:t> </a:t>
            </a:r>
            <a:r>
              <a:rPr sz="2800" spc="-5" dirty="0">
                <a:latin typeface="Times New Roman"/>
                <a:cs typeface="Times New Roman"/>
              </a:rPr>
              <a:t>recognition</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Land</a:t>
            </a:r>
            <a:r>
              <a:rPr sz="2800" spc="-25" dirty="0">
                <a:latin typeface="Times New Roman"/>
                <a:cs typeface="Times New Roman"/>
              </a:rPr>
              <a:t> </a:t>
            </a:r>
            <a:r>
              <a:rPr sz="2800" spc="-5" dirty="0">
                <a:latin typeface="Times New Roman"/>
                <a:cs typeface="Times New Roman"/>
              </a:rPr>
              <a:t>cover</a:t>
            </a:r>
            <a:r>
              <a:rPr sz="2800" spc="-10" dirty="0">
                <a:latin typeface="Times New Roman"/>
                <a:cs typeface="Times New Roman"/>
              </a:rPr>
              <a:t> </a:t>
            </a:r>
            <a:r>
              <a:rPr sz="2800" spc="-5" dirty="0">
                <a:latin typeface="Times New Roman"/>
                <a:cs typeface="Times New Roman"/>
              </a:rPr>
              <a:t>classification</a:t>
            </a:r>
            <a:endParaRPr sz="2800">
              <a:latin typeface="Times New Roman"/>
              <a:cs typeface="Times New Roman"/>
            </a:endParaRPr>
          </a:p>
          <a:p>
            <a:pPr marL="355600" indent="-342900">
              <a:lnSpc>
                <a:spcPct val="100000"/>
              </a:lnSpc>
              <a:spcBef>
                <a:spcPts val="2350"/>
              </a:spcBef>
              <a:buClr>
                <a:srgbClr val="0AD0D9"/>
              </a:buClr>
              <a:buSzPct val="94642"/>
              <a:buFont typeface="Arial MT"/>
              <a:buChar char="•"/>
              <a:tabLst>
                <a:tab pos="354965" algn="l"/>
                <a:tab pos="355600" algn="l"/>
              </a:tabLst>
            </a:pPr>
            <a:r>
              <a:rPr sz="2800" spc="-45" dirty="0">
                <a:latin typeface="Times New Roman"/>
                <a:cs typeface="Times New Roman"/>
              </a:rPr>
              <a:t>Target</a:t>
            </a:r>
            <a:r>
              <a:rPr sz="2800" spc="-55" dirty="0">
                <a:latin typeface="Times New Roman"/>
                <a:cs typeface="Times New Roman"/>
              </a:rPr>
              <a:t> </a:t>
            </a:r>
            <a:r>
              <a:rPr sz="2800" spc="-5" dirty="0">
                <a:latin typeface="Times New Roman"/>
                <a:cs typeface="Times New Roman"/>
              </a:rPr>
              <a:t>recognition</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Medical</a:t>
            </a:r>
            <a:r>
              <a:rPr sz="2800" spc="-60" dirty="0">
                <a:latin typeface="Times New Roman"/>
                <a:cs typeface="Times New Roman"/>
              </a:rPr>
              <a:t> </a:t>
            </a:r>
            <a:r>
              <a:rPr sz="2800" spc="-5" dirty="0">
                <a:latin typeface="Times New Roman"/>
                <a:cs typeface="Times New Roman"/>
              </a:rPr>
              <a:t>diagnosis</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Signature</a:t>
            </a:r>
            <a:r>
              <a:rPr sz="2800" spc="-25" dirty="0">
                <a:latin typeface="Times New Roman"/>
                <a:cs typeface="Times New Roman"/>
              </a:rPr>
              <a:t> </a:t>
            </a:r>
            <a:r>
              <a:rPr sz="2800" spc="-5" dirty="0">
                <a:latin typeface="Times New Roman"/>
                <a:cs typeface="Times New Roman"/>
              </a:rPr>
              <a:t>verification</a:t>
            </a:r>
            <a:endParaRPr sz="2800">
              <a:latin typeface="Times New Roman"/>
              <a:cs typeface="Times New Roman"/>
            </a:endParaRPr>
          </a:p>
        </p:txBody>
      </p:sp>
    </p:spTree>
    <p:extLst>
      <p:ext uri="{BB962C8B-B14F-4D97-AF65-F5344CB8AC3E}">
        <p14:creationId xmlns:p14="http://schemas.microsoft.com/office/powerpoint/2010/main" val="188718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Training algorithm for pattern</a:t>
            </a:r>
            <a:r>
              <a:rPr lang="en-IN" sz="2000" b="1" dirty="0">
                <a:solidFill>
                  <a:srgbClr val="FF0000"/>
                </a:solidFill>
              </a:rPr>
              <a:t> </a:t>
            </a:r>
            <a:r>
              <a:rPr lang="en-IN" sz="2800" dirty="0" smtClean="0"/>
              <a:t>association-Outer product </a:t>
            </a:r>
            <a:r>
              <a:rPr lang="en-IN" sz="2800" dirty="0"/>
              <a:t>Rule </a:t>
            </a:r>
            <a:endParaRPr lang="en-IN" sz="2800" i="1" dirty="0">
              <a:solidFill>
                <a:srgbClr val="0070C0"/>
              </a:solidFill>
              <a:latin typeface="+mn-lt"/>
            </a:endParaRPr>
          </a:p>
        </p:txBody>
      </p:sp>
      <p:sp>
        <p:nvSpPr>
          <p:cNvPr id="3" name="Content Placeholder 2"/>
          <p:cNvSpPr>
            <a:spLocks noGrp="1"/>
          </p:cNvSpPr>
          <p:nvPr>
            <p:ph sz="quarter" idx="1"/>
          </p:nvPr>
        </p:nvSpPr>
        <p:spPr/>
        <p:txBody>
          <a:bodyPr>
            <a:normAutofit/>
          </a:bodyPr>
          <a:lstStyle/>
          <a:p>
            <a:pPr>
              <a:defRPr/>
            </a:pPr>
            <a:r>
              <a:rPr lang="en-US" sz="2400" dirty="0">
                <a:solidFill>
                  <a:schemeClr val="accent6">
                    <a:lumMod val="50000"/>
                  </a:schemeClr>
                </a:solidFill>
                <a:cs typeface="Tahoma" pitchFamily="34" charset="0"/>
              </a:rPr>
              <a:t>Let </a:t>
            </a:r>
            <a:r>
              <a:rPr lang="en-US" sz="2400" b="1" i="1" dirty="0">
                <a:solidFill>
                  <a:schemeClr val="accent6">
                    <a:lumMod val="50000"/>
                  </a:schemeClr>
                </a:solidFill>
                <a:cs typeface="Tahoma" pitchFamily="34" charset="0"/>
              </a:rPr>
              <a:t>s </a:t>
            </a:r>
            <a:r>
              <a:rPr lang="en-US" sz="2400" dirty="0">
                <a:solidFill>
                  <a:schemeClr val="accent6">
                    <a:lumMod val="50000"/>
                  </a:schemeClr>
                </a:solidFill>
                <a:cs typeface="Tahoma" pitchFamily="34" charset="0"/>
              </a:rPr>
              <a:t>and </a:t>
            </a:r>
            <a:r>
              <a:rPr lang="en-US" sz="2400" b="1" i="1" dirty="0">
                <a:solidFill>
                  <a:schemeClr val="accent6">
                    <a:lumMod val="50000"/>
                  </a:schemeClr>
                </a:solidFill>
                <a:cs typeface="Tahoma" pitchFamily="34" charset="0"/>
              </a:rPr>
              <a:t>t </a:t>
            </a:r>
            <a:r>
              <a:rPr lang="en-US" sz="2400" dirty="0">
                <a:solidFill>
                  <a:schemeClr val="accent6">
                    <a:lumMod val="50000"/>
                  </a:schemeClr>
                </a:solidFill>
                <a:cs typeface="Tahoma" pitchFamily="34" charset="0"/>
              </a:rPr>
              <a:t>be row vectors.</a:t>
            </a:r>
          </a:p>
          <a:p>
            <a:pPr>
              <a:defRPr/>
            </a:pPr>
            <a:r>
              <a:rPr lang="en-US" sz="2400" dirty="0" smtClean="0">
                <a:solidFill>
                  <a:schemeClr val="accent6">
                    <a:lumMod val="50000"/>
                  </a:schemeClr>
                </a:solidFill>
                <a:cs typeface="Tahoma" pitchFamily="34" charset="0"/>
              </a:rPr>
              <a:t>Then </a:t>
            </a:r>
            <a:r>
              <a:rPr lang="en-US" sz="2400" dirty="0">
                <a:solidFill>
                  <a:schemeClr val="accent6">
                    <a:lumMod val="50000"/>
                  </a:schemeClr>
                </a:solidFill>
                <a:cs typeface="Tahoma" pitchFamily="34" charset="0"/>
              </a:rPr>
              <a:t>for a particular training pair </a:t>
            </a:r>
            <a:r>
              <a:rPr lang="en-US" sz="2400" b="1" i="1" dirty="0" smtClean="0">
                <a:solidFill>
                  <a:schemeClr val="accent6">
                    <a:lumMod val="50000"/>
                  </a:schemeClr>
                </a:solidFill>
                <a:cs typeface="Tahoma" pitchFamily="34" charset="0"/>
              </a:rPr>
              <a:t>s:t</a:t>
            </a:r>
          </a:p>
          <a:p>
            <a:pPr>
              <a:defRPr/>
            </a:pPr>
            <a:endParaRPr lang="en-US" sz="2400" b="1" i="1" dirty="0" smtClean="0">
              <a:solidFill>
                <a:schemeClr val="accent6">
                  <a:lumMod val="50000"/>
                </a:schemeClr>
              </a:solidFill>
              <a:cs typeface="Tahoma" pitchFamily="34" charset="0"/>
            </a:endParaRPr>
          </a:p>
          <a:p>
            <a:pPr>
              <a:defRPr/>
            </a:pPr>
            <a:endParaRPr lang="en-US" sz="2400" b="1" i="1" dirty="0">
              <a:solidFill>
                <a:schemeClr val="accent6">
                  <a:lumMod val="50000"/>
                </a:schemeClr>
              </a:solidFill>
              <a:cs typeface="Tahoma" pitchFamily="34" charset="0"/>
            </a:endParaRPr>
          </a:p>
          <a:p>
            <a:endParaRPr lang="en-IN" sz="24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graphicFrame>
        <p:nvGraphicFramePr>
          <p:cNvPr id="5" name="Object 4"/>
          <p:cNvGraphicFramePr>
            <a:graphicFrameLocks noGrp="1" noChangeAspect="1"/>
          </p:cNvGraphicFramePr>
          <p:nvPr>
            <p:extLst>
              <p:ext uri="{D42A27DB-BD31-4B8C-83A1-F6EECF244321}">
                <p14:modId xmlns:p14="http://schemas.microsoft.com/office/powerpoint/2010/main" val="1545035530"/>
              </p:ext>
            </p:extLst>
          </p:nvPr>
        </p:nvGraphicFramePr>
        <p:xfrm>
          <a:off x="1066800" y="2547317"/>
          <a:ext cx="6984776" cy="1765920"/>
        </p:xfrm>
        <a:graphic>
          <a:graphicData uri="http://schemas.openxmlformats.org/presentationml/2006/ole">
            <mc:AlternateContent xmlns:mc="http://schemas.openxmlformats.org/markup-compatibility/2006">
              <mc:Choice xmlns:v="urn:schemas-microsoft-com:vml" Requires="v">
                <p:oleObj spid="_x0000_s1062" name="Equation" r:id="rId3" imgW="4089400" imgH="939800" progId="Equation.3">
                  <p:embed/>
                </p:oleObj>
              </mc:Choice>
              <mc:Fallback>
                <p:oleObj name="Equation" r:id="rId3" imgW="4089400" imgH="939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47317"/>
                        <a:ext cx="6984776" cy="1765920"/>
                      </a:xfrm>
                      <a:prstGeom prst="rect">
                        <a:avLst/>
                      </a:prstGeom>
                      <a:noFill/>
                      <a:ln>
                        <a:noFill/>
                      </a:ln>
                      <a:effectLst/>
                    </p:spPr>
                  </p:pic>
                </p:oleObj>
              </mc:Fallback>
            </mc:AlternateContent>
          </a:graphicData>
        </a:graphic>
      </p:graphicFrame>
      <p:sp>
        <p:nvSpPr>
          <p:cNvPr id="6" name="Text Box 8"/>
          <p:cNvSpPr txBox="1">
            <a:spLocks noChangeArrowheads="1"/>
          </p:cNvSpPr>
          <p:nvPr/>
        </p:nvSpPr>
        <p:spPr bwMode="auto">
          <a:xfrm>
            <a:off x="457200" y="4114800"/>
            <a:ext cx="1447800" cy="396875"/>
          </a:xfrm>
          <a:prstGeom prst="rect">
            <a:avLst/>
          </a:prstGeom>
          <a:noFill/>
          <a:ln w="9525">
            <a:noFill/>
            <a:miter lim="800000"/>
            <a:headEnd/>
            <a:tailEnd/>
          </a:ln>
        </p:spPr>
        <p:txBody>
          <a:bodyPr>
            <a:spAutoFit/>
          </a:bodyPr>
          <a:lstStyle/>
          <a:p>
            <a:pPr>
              <a:spcBef>
                <a:spcPct val="50000"/>
              </a:spcBef>
              <a:defRPr/>
            </a:pPr>
            <a:r>
              <a:rPr lang="en-US" sz="2000" dirty="0">
                <a:solidFill>
                  <a:schemeClr val="accent6">
                    <a:lumMod val="50000"/>
                  </a:schemeClr>
                </a:solidFill>
                <a:latin typeface="Tahoma" pitchFamily="34" charset="0"/>
                <a:ea typeface="+mj-ea"/>
                <a:cs typeface="Tahoma" pitchFamily="34" charset="0"/>
              </a:rPr>
              <a:t>and</a:t>
            </a:r>
          </a:p>
        </p:txBody>
      </p:sp>
      <p:graphicFrame>
        <p:nvGraphicFramePr>
          <p:cNvPr id="7" name="Object 6"/>
          <p:cNvGraphicFramePr>
            <a:graphicFrameLocks noGrp="1" noChangeAspect="1"/>
          </p:cNvGraphicFramePr>
          <p:nvPr>
            <p:extLst>
              <p:ext uri="{D42A27DB-BD31-4B8C-83A1-F6EECF244321}">
                <p14:modId xmlns:p14="http://schemas.microsoft.com/office/powerpoint/2010/main" val="1612345101"/>
              </p:ext>
            </p:extLst>
          </p:nvPr>
        </p:nvGraphicFramePr>
        <p:xfrm>
          <a:off x="3059832" y="4653136"/>
          <a:ext cx="2676203" cy="946274"/>
        </p:xfrm>
        <a:graphic>
          <a:graphicData uri="http://schemas.openxmlformats.org/presentationml/2006/ole">
            <mc:AlternateContent xmlns:mc="http://schemas.openxmlformats.org/markup-compatibility/2006">
              <mc:Choice xmlns:v="urn:schemas-microsoft-com:vml" Requires="v">
                <p:oleObj spid="_x0000_s1063" name="Equation" r:id="rId5" imgW="1409088" imgH="444307" progId="Equation.3">
                  <p:embed/>
                </p:oleObj>
              </mc:Choice>
              <mc:Fallback>
                <p:oleObj name="Equation" r:id="rId5" imgW="1409088" imgH="444307"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653136"/>
                        <a:ext cx="2676203" cy="9462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625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Auto-associative </a:t>
            </a:r>
            <a:r>
              <a:rPr lang="en-IN" dirty="0"/>
              <a:t>Memory Network</a:t>
            </a:r>
          </a:p>
        </p:txBody>
      </p:sp>
      <p:sp>
        <p:nvSpPr>
          <p:cNvPr id="3" name="Content Placeholder 2"/>
          <p:cNvSpPr>
            <a:spLocks noGrp="1"/>
          </p:cNvSpPr>
          <p:nvPr>
            <p:ph sz="quarter" idx="1"/>
          </p:nvPr>
        </p:nvSpPr>
        <p:spPr/>
        <p:txBody>
          <a:bodyPr>
            <a:normAutofit lnSpcReduction="10000"/>
          </a:bodyPr>
          <a:lstStyle/>
          <a:p>
            <a:r>
              <a:rPr lang="en-US" dirty="0"/>
              <a:t>In the case of an </a:t>
            </a:r>
            <a:r>
              <a:rPr lang="en-US" dirty="0" smtClean="0"/>
              <a:t>auto-associative </a:t>
            </a:r>
            <a:r>
              <a:rPr lang="en-US" dirty="0"/>
              <a:t>neural net, </a:t>
            </a:r>
            <a:r>
              <a:rPr lang="en-US" dirty="0" smtClean="0"/>
              <a:t>the training input </a:t>
            </a:r>
            <a:r>
              <a:rPr lang="en-US" dirty="0"/>
              <a:t>and the target output vectors are the same.</a:t>
            </a:r>
          </a:p>
          <a:p>
            <a:r>
              <a:rPr lang="en-US" dirty="0" smtClean="0"/>
              <a:t>The determination </a:t>
            </a:r>
            <a:r>
              <a:rPr lang="en-US" dirty="0"/>
              <a:t>of weights of the </a:t>
            </a:r>
            <a:r>
              <a:rPr lang="en-US" dirty="0" smtClean="0"/>
              <a:t>association </a:t>
            </a:r>
            <a:r>
              <a:rPr lang="en-US" dirty="0"/>
              <a:t>net is called </a:t>
            </a:r>
            <a:r>
              <a:rPr lang="en-US" dirty="0" smtClean="0"/>
              <a:t>storing of vectors. </a:t>
            </a:r>
          </a:p>
          <a:p>
            <a:r>
              <a:rPr lang="en-US" dirty="0" smtClean="0"/>
              <a:t>The </a:t>
            </a:r>
            <a:r>
              <a:rPr lang="en-US" dirty="0"/>
              <a:t>vectors that have been stored can be </a:t>
            </a:r>
            <a:r>
              <a:rPr lang="en-US" dirty="0" smtClean="0"/>
              <a:t>retrieved from </a:t>
            </a:r>
            <a:r>
              <a:rPr lang="en-US" dirty="0"/>
              <a:t>distorted (noisy) input if the input is sufficiently similar to </a:t>
            </a:r>
            <a:r>
              <a:rPr lang="en-US" dirty="0" smtClean="0"/>
              <a:t>it.</a:t>
            </a:r>
          </a:p>
          <a:p>
            <a:r>
              <a:rPr lang="en-US" dirty="0" smtClean="0"/>
              <a:t>The </a:t>
            </a:r>
            <a:r>
              <a:rPr lang="en-US" dirty="0"/>
              <a:t>net's performance is based on </a:t>
            </a:r>
            <a:r>
              <a:rPr lang="en-US" dirty="0" smtClean="0"/>
              <a:t>its ability </a:t>
            </a:r>
            <a:r>
              <a:rPr lang="en-US" dirty="0"/>
              <a:t>to reproduce a stored </a:t>
            </a:r>
            <a:r>
              <a:rPr lang="en-US" dirty="0" smtClean="0"/>
              <a:t>pattern </a:t>
            </a:r>
            <a:r>
              <a:rPr lang="en-US" dirty="0"/>
              <a:t>from a noisy </a:t>
            </a:r>
            <a:r>
              <a:rPr lang="en-US" dirty="0" smtClean="0"/>
              <a:t>input.</a:t>
            </a:r>
          </a:p>
          <a:p>
            <a:r>
              <a:rPr lang="en-US" dirty="0" smtClean="0"/>
              <a:t>The weights </a:t>
            </a:r>
            <a:r>
              <a:rPr lang="en-US" dirty="0"/>
              <a:t>on the diagonal can be set to zero. This can be called as auto associative net with no </a:t>
            </a:r>
            <a:r>
              <a:rPr lang="en-US" dirty="0" smtClean="0"/>
              <a:t>self connection.</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42811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8436</TotalTime>
  <Words>4267</Words>
  <Application>Microsoft Office PowerPoint</Application>
  <PresentationFormat>On-screen Show (4:3)</PresentationFormat>
  <Paragraphs>594</Paragraphs>
  <Slides>77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Oriel</vt:lpstr>
      <vt:lpstr>Equation</vt:lpstr>
      <vt:lpstr>Module 3</vt:lpstr>
      <vt:lpstr>Syllabus</vt:lpstr>
      <vt:lpstr>Introduction</vt:lpstr>
      <vt:lpstr>Types of Associative Memory</vt:lpstr>
      <vt:lpstr>Example</vt:lpstr>
      <vt:lpstr>Training algorithm for pattern association-Hebb Rule </vt:lpstr>
      <vt:lpstr>flowchart</vt:lpstr>
      <vt:lpstr>Training algorithm for pattern association-Outer product Rule </vt:lpstr>
      <vt:lpstr>Auto-associative Memory Network</vt:lpstr>
      <vt:lpstr>Auto associative memory network Architecture</vt:lpstr>
      <vt:lpstr>PowerPoint Presentation</vt:lpstr>
      <vt:lpstr>PowerPoint Presentation</vt:lpstr>
      <vt:lpstr>Hetero associative memory network</vt:lpstr>
      <vt:lpstr>Hetero associative memory network</vt:lpstr>
      <vt:lpstr>Hetero associative memory network</vt:lpstr>
      <vt:lpstr>Bidirectional associative memory(BAM)</vt:lpstr>
      <vt:lpstr>Bidirectional associative memory(BAM)</vt:lpstr>
      <vt:lpstr>Discrete BAM</vt:lpstr>
      <vt:lpstr>PowerPoint Presentation</vt:lpstr>
      <vt:lpstr>Testing algorithm for discrete BAM</vt:lpstr>
      <vt:lpstr>PowerPoint Presentation</vt:lpstr>
      <vt:lpstr>Continuous BAM</vt:lpstr>
      <vt:lpstr>Analysis of hamming distance, energy function and storage capacity</vt:lpstr>
      <vt:lpstr>PowerPoint Presentation</vt:lpstr>
      <vt:lpstr>PowerPoint Presentation</vt:lpstr>
      <vt:lpstr>PowerPoint Presentation</vt:lpstr>
      <vt:lpstr>Hopfield Nets</vt:lpstr>
      <vt:lpstr>Discrete Hopfield Net</vt:lpstr>
      <vt:lpstr>PowerPoint Presentation</vt:lpstr>
      <vt:lpstr>PowerPoint Presentation</vt:lpstr>
      <vt:lpstr>PowerPoint Presentation</vt:lpstr>
      <vt:lpstr>Training algorithm for DFN</vt:lpstr>
      <vt:lpstr>Training algorithm for DFN</vt:lpstr>
      <vt:lpstr>PowerPoint Presentation</vt:lpstr>
      <vt:lpstr>Testing algorithm  for Discrete Hopfield Net</vt:lpstr>
      <vt:lpstr>Testing algorithm  for Discrete Hopfield Net</vt:lpstr>
      <vt:lpstr>Applications</vt:lpstr>
      <vt:lpstr>Example:</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Storage Capacity.</vt:lpstr>
      <vt:lpstr>UNSUPERVISED LEARNING</vt:lpstr>
      <vt:lpstr>FEW UNSUPERVISED LEARNING NETWORKS</vt:lpstr>
      <vt:lpstr>COMPETITIVE LEARNING</vt:lpstr>
      <vt:lpstr>SELF-ORGANIZATION</vt:lpstr>
      <vt:lpstr>SELF-ORGANIZING FEATURE MAP</vt:lpstr>
      <vt:lpstr>SELF-ORGANIZING NETWORKS</vt:lpstr>
      <vt:lpstr>KOHONEN SELF-ORGANIZING FEATURE MAP  (KSOFM)</vt:lpstr>
      <vt:lpstr>ARCHITECTURE OF KSOFM</vt:lpstr>
      <vt:lpstr>COMPETITION OF KSOFM</vt:lpstr>
      <vt:lpstr>CO-OPERATION OF KSOFM</vt:lpstr>
      <vt:lpstr>ADAPTATION OF KSOFM</vt:lpstr>
      <vt:lpstr>PowerPoint Presentation</vt:lpstr>
      <vt:lpstr>EXAMPLE OF KSOFM</vt:lpstr>
      <vt:lpstr>PowerPoint Presentation</vt:lpstr>
      <vt:lpstr>ART-Introduction</vt:lpstr>
      <vt:lpstr>Key Innovation</vt:lpstr>
      <vt:lpstr>Stability Plasticity Dilemma</vt:lpstr>
      <vt:lpstr>PowerPoint Presentation</vt:lpstr>
      <vt:lpstr>PowerPoint Presentation</vt:lpstr>
      <vt:lpstr>ART Network</vt:lpstr>
      <vt:lpstr>Basic ART network Architecture</vt:lpstr>
      <vt:lpstr>PowerPoint Presentation</vt:lpstr>
      <vt:lpstr>PowerPoint Presentation</vt:lpstr>
      <vt:lpstr>PowerPoint Presentation</vt:lpstr>
      <vt:lpstr>ART Algorithm</vt:lpstr>
      <vt:lpstr>PowerPoint Presentation</vt:lpstr>
      <vt:lpstr>ART Types</vt:lpstr>
      <vt:lpstr>PowerPoint Presentation</vt:lpstr>
      <vt:lpstr>ART Operational Phases</vt:lpstr>
      <vt:lpstr>Application of 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38</cp:revision>
  <dcterms:created xsi:type="dcterms:W3CDTF">2006-08-16T00:00:00Z</dcterms:created>
  <dcterms:modified xsi:type="dcterms:W3CDTF">2023-09-26T04:17:06Z</dcterms:modified>
</cp:coreProperties>
</file>