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4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91" r:id="rId23"/>
    <p:sldId id="294" r:id="rId24"/>
    <p:sldId id="295" r:id="rId25"/>
    <p:sldId id="292" r:id="rId26"/>
    <p:sldId id="293" r:id="rId27"/>
    <p:sldId id="296" r:id="rId28"/>
    <p:sldId id="297" r:id="rId29"/>
    <p:sldId id="298" r:id="rId30"/>
    <p:sldId id="299" r:id="rId31"/>
    <p:sldId id="300" r:id="rId32"/>
    <p:sldId id="26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AE623-14E0-4143-9C55-9C475E95F7BA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15B2B-51FF-4717-8C43-0487DA73F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67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5B2B-51FF-4717-8C43-0487DA73F935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25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BD1AF2-818F-4C75-9B90-3D940194EAEF}" type="slidenum">
              <a:rPr lang="en-GB" altLang="en-US"/>
              <a:pPr/>
              <a:t>32</a:t>
            </a:fld>
            <a:endParaRPr lang="en-GB" altLang="en-US"/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63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itchFamily="16" charset="0"/>
                <a:cs typeface="Arial" charset="0"/>
              </a:defRPr>
            </a:lvl5pPr>
            <a:lvl6pPr defTabSz="457200" fontAlgn="base">
              <a:lnSpc>
                <a:spcPct val="12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entury Schoolbook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itchFamily="16" charset="0"/>
                <a:cs typeface="Arial" charset="0"/>
              </a:defRPr>
            </a:lvl6pPr>
            <a:lvl7pPr defTabSz="457200" fontAlgn="base">
              <a:lnSpc>
                <a:spcPct val="12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entury Schoolbook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itchFamily="16" charset="0"/>
                <a:cs typeface="Arial" charset="0"/>
              </a:defRPr>
            </a:lvl7pPr>
            <a:lvl8pPr defTabSz="457200" fontAlgn="base">
              <a:lnSpc>
                <a:spcPct val="12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entury Schoolbook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itchFamily="16" charset="0"/>
                <a:cs typeface="Arial" charset="0"/>
              </a:defRPr>
            </a:lvl8pPr>
            <a:lvl9pPr defTabSz="457200" fontAlgn="base">
              <a:lnSpc>
                <a:spcPct val="12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entury Schoolbook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itchFamily="16" charset="0"/>
                <a:cs typeface="Arial" charset="0"/>
              </a:defRPr>
            </a:lvl9pPr>
          </a:lstStyle>
          <a:p>
            <a:pPr algn="r">
              <a:lnSpc>
                <a:spcPct val="100000"/>
              </a:lnSpc>
              <a:buFont typeface="Calibri" pitchFamily="34" charset="0"/>
              <a:buNone/>
            </a:pPr>
            <a:fld id="{925096D6-9FE5-4578-9065-E3C50D2074D3}" type="slidenum">
              <a:rPr lang="en-GB" altLang="en-US" sz="1200">
                <a:latin typeface="Calibri" pitchFamily="34" charset="0"/>
              </a:rPr>
              <a:pPr algn="r">
                <a:lnSpc>
                  <a:spcPct val="100000"/>
                </a:lnSpc>
                <a:buFont typeface="Calibri" pitchFamily="34" charset="0"/>
                <a:buNone/>
              </a:pPr>
              <a:t>32</a:t>
            </a:fld>
            <a:endParaRPr lang="en-GB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crucks.com/crisp-set-operation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crucks.com/crisp-set-operation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Fuzzy logic and Fuzzy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Bhakti </a:t>
            </a:r>
            <a:r>
              <a:rPr lang="en-US" dirty="0" err="1" smtClean="0"/>
              <a:t>Palkar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49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Graphical representation of fuzzy set -small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18347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87" y="2895600"/>
            <a:ext cx="822651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343400"/>
            <a:ext cx="6345237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626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fuzzy set-Union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 the case of the </a:t>
            </a:r>
            <a:r>
              <a:rPr lang="en-US" u="sng" dirty="0"/>
              <a:t>union of crisp sets</a:t>
            </a:r>
            <a:r>
              <a:rPr lang="en-US" dirty="0"/>
              <a:t>, we simply have to select repeated elements only once. In the case of fuzzy sets, when there are common elements in both fuzzy sets, we should select the element with the </a:t>
            </a:r>
            <a:r>
              <a:rPr lang="en-US" b="1" dirty="0"/>
              <a:t>maximum membership value</a:t>
            </a:r>
            <a:r>
              <a:rPr lang="en-US" dirty="0"/>
              <a:t>.</a:t>
            </a:r>
          </a:p>
          <a:p>
            <a:pPr marL="0" indent="0" fontAlgn="base">
              <a:buNone/>
            </a:pPr>
            <a:r>
              <a:rPr lang="en-US" dirty="0"/>
              <a:t>The </a:t>
            </a:r>
            <a:r>
              <a:rPr lang="en-US" b="1" dirty="0"/>
              <a:t>union </a:t>
            </a:r>
            <a:r>
              <a:rPr lang="en-US" dirty="0"/>
              <a:t>of two fuzzy sets </a:t>
            </a:r>
            <a:r>
              <a:rPr lang="en-US" u="sng" dirty="0"/>
              <a:t>A</a:t>
            </a:r>
            <a:r>
              <a:rPr lang="en-US" dirty="0"/>
              <a:t> and </a:t>
            </a:r>
            <a:r>
              <a:rPr lang="en-US" u="sng" dirty="0"/>
              <a:t>B</a:t>
            </a:r>
            <a:r>
              <a:rPr lang="en-US" dirty="0"/>
              <a:t> is a fuzzy set </a:t>
            </a:r>
            <a:r>
              <a:rPr lang="en-US" u="sng" dirty="0"/>
              <a:t>C</a:t>
            </a:r>
            <a:r>
              <a:rPr lang="en-US" dirty="0"/>
              <a:t>, written as </a:t>
            </a:r>
            <a:r>
              <a:rPr lang="en-US" u="sng" dirty="0"/>
              <a:t>C</a:t>
            </a:r>
            <a:r>
              <a:rPr lang="en-US" dirty="0"/>
              <a:t> = </a:t>
            </a:r>
            <a:r>
              <a:rPr lang="en-US" u="sng" dirty="0"/>
              <a:t>A</a:t>
            </a:r>
            <a:r>
              <a:rPr lang="en-US" dirty="0"/>
              <a:t> ∪ </a:t>
            </a:r>
            <a:r>
              <a:rPr lang="en-US" u="sng" dirty="0"/>
              <a:t>B</a:t>
            </a:r>
            <a:endParaRPr lang="en-US" dirty="0"/>
          </a:p>
          <a:p>
            <a:pPr marL="0" indent="0" fontAlgn="base">
              <a:buNone/>
            </a:pPr>
            <a:r>
              <a:rPr lang="en-US" u="sng" dirty="0"/>
              <a:t>C</a:t>
            </a:r>
            <a:r>
              <a:rPr lang="en-US" dirty="0"/>
              <a:t> = </a:t>
            </a:r>
            <a:r>
              <a:rPr lang="en-US" u="sng" dirty="0"/>
              <a:t>A</a:t>
            </a:r>
            <a:r>
              <a:rPr lang="en-US" dirty="0"/>
              <a:t> ∪ </a:t>
            </a:r>
            <a:r>
              <a:rPr lang="en-US" u="sng" dirty="0"/>
              <a:t>B</a:t>
            </a:r>
            <a:r>
              <a:rPr lang="en-US" dirty="0"/>
              <a:t> = {(x, </a:t>
            </a:r>
            <a:r>
              <a:rPr lang="en-US" dirty="0" err="1"/>
              <a:t>μ</a:t>
            </a:r>
            <a:r>
              <a:rPr lang="en-US" u="sng" baseline="-25000" dirty="0" err="1"/>
              <a:t>A</a:t>
            </a:r>
            <a:r>
              <a:rPr lang="en-US" baseline="-25000" dirty="0"/>
              <a:t> ∪ </a:t>
            </a:r>
            <a:r>
              <a:rPr lang="en-US" u="sng" baseline="-25000" dirty="0"/>
              <a:t>B</a:t>
            </a:r>
            <a:r>
              <a:rPr lang="en-US" dirty="0"/>
              <a:t> (x)) | ∀x ∈ X}</a:t>
            </a:r>
          </a:p>
          <a:p>
            <a:pPr marL="0" indent="0" fontAlgn="base">
              <a:buNone/>
            </a:pPr>
            <a:r>
              <a:rPr lang="en-US" dirty="0" err="1"/>
              <a:t>μ</a:t>
            </a:r>
            <a:r>
              <a:rPr lang="en-US" u="sng" baseline="-25000" dirty="0" err="1"/>
              <a:t>A</a:t>
            </a:r>
            <a:r>
              <a:rPr lang="en-US" baseline="-25000" dirty="0"/>
              <a:t> ∪ </a:t>
            </a:r>
            <a:r>
              <a:rPr lang="en-US" u="sng" baseline="-25000" dirty="0"/>
              <a:t>B</a:t>
            </a:r>
            <a:r>
              <a:rPr lang="en-US" dirty="0"/>
              <a:t> (x</a:t>
            </a:r>
            <a:r>
              <a:rPr lang="en-US" dirty="0" smtClean="0"/>
              <a:t>)=</a:t>
            </a:r>
            <a:r>
              <a:rPr lang="en-US" dirty="0" err="1" smtClean="0"/>
              <a:t>μ</a:t>
            </a:r>
            <a:r>
              <a:rPr lang="en-US" u="sng" baseline="-25000" dirty="0" err="1" smtClean="0"/>
              <a:t>C</a:t>
            </a:r>
            <a:r>
              <a:rPr lang="en-US" dirty="0" smtClean="0"/>
              <a:t>(x</a:t>
            </a:r>
            <a:r>
              <a:rPr lang="en-US" dirty="0"/>
              <a:t>) </a:t>
            </a:r>
            <a:r>
              <a:rPr lang="en-US" dirty="0" smtClean="0"/>
              <a:t>= </a:t>
            </a:r>
            <a:r>
              <a:rPr lang="en-US" dirty="0"/>
              <a:t>max( </a:t>
            </a:r>
            <a:r>
              <a:rPr lang="en-US" dirty="0" err="1"/>
              <a:t>μ</a:t>
            </a:r>
            <a:r>
              <a:rPr lang="en-US" u="sng" baseline="-25000" dirty="0" err="1"/>
              <a:t>A</a:t>
            </a:r>
            <a:r>
              <a:rPr lang="en-US" dirty="0"/>
              <a:t>(x), </a:t>
            </a:r>
            <a:r>
              <a:rPr lang="en-US" dirty="0" err="1"/>
              <a:t>μ</a:t>
            </a:r>
            <a:r>
              <a:rPr lang="en-US" u="sng" baseline="-25000" dirty="0" err="1"/>
              <a:t>B</a:t>
            </a:r>
            <a:r>
              <a:rPr lang="en-US" dirty="0"/>
              <a:t>(x) ), ∀x ∈ 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8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Example of Fuzzy Union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4" name="AutoShape 2" descr="https://res.cloudinary.com/codecrucks/image/upload/c_scale,w_356,h_330/f_webp,q_auto/v1628862134/fuzzy-union_401936e7.png?_i=A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https://res.cloudinary.com/codecrucks/image/upload/c_scale,w_356,h_330/f_webp,q_auto/v1628862134/fuzzy-union_401936e7.png?_i=A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https://res.cloudinary.com/codecrucks/image/upload/c_scale,w_356,h_330/f_webp,q_auto/v1628862134/fuzzy-union_401936e7.png?_i=A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https://res.cloudinary.com/codecrucks/image/upload/c_scale,w_356,h_330/f_webp,q_auto/v1628862134/fuzzy-union_401936e7.png?_i=A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225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6" y="1905000"/>
            <a:ext cx="280349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124200" y="1502688"/>
            <a:ext cx="58674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IN" u="sng" dirty="0" smtClean="0"/>
              <a:t>C</a:t>
            </a:r>
            <a:r>
              <a:rPr lang="en-IN" dirty="0"/>
              <a:t> = </a:t>
            </a:r>
            <a:r>
              <a:rPr lang="en-IN" u="sng" dirty="0"/>
              <a:t>A</a:t>
            </a:r>
            <a:r>
              <a:rPr lang="en-IN" dirty="0"/>
              <a:t> ∪ </a:t>
            </a:r>
            <a:r>
              <a:rPr lang="en-IN" u="sng" dirty="0"/>
              <a:t>B</a:t>
            </a:r>
            <a:r>
              <a:rPr lang="en-IN" dirty="0"/>
              <a:t> = {(x, </a:t>
            </a:r>
            <a:r>
              <a:rPr lang="el-GR" dirty="0"/>
              <a:t>μ</a:t>
            </a:r>
            <a:r>
              <a:rPr lang="en-IN" u="sng" baseline="-25000" dirty="0"/>
              <a:t>A</a:t>
            </a:r>
            <a:r>
              <a:rPr lang="en-IN" baseline="-25000" dirty="0"/>
              <a:t> ∪ </a:t>
            </a:r>
            <a:r>
              <a:rPr lang="en-IN" u="sng" baseline="-25000" dirty="0"/>
              <a:t>B</a:t>
            </a:r>
            <a:r>
              <a:rPr lang="en-IN" dirty="0"/>
              <a:t> (x)) | ∀x ∈ X}</a:t>
            </a:r>
          </a:p>
          <a:p>
            <a:pPr fontAlgn="base">
              <a:lnSpc>
                <a:spcPct val="150000"/>
              </a:lnSpc>
            </a:pPr>
            <a:r>
              <a:rPr lang="en-IN" u="sng" dirty="0"/>
              <a:t>A</a:t>
            </a:r>
            <a:r>
              <a:rPr lang="en-IN" dirty="0"/>
              <a:t> = { (x</a:t>
            </a:r>
            <a:r>
              <a:rPr lang="en-IN" baseline="-25000" dirty="0"/>
              <a:t>1</a:t>
            </a:r>
            <a:r>
              <a:rPr lang="en-IN" dirty="0"/>
              <a:t>, 0.2), (x</a:t>
            </a:r>
            <a:r>
              <a:rPr lang="en-IN" baseline="-25000" dirty="0"/>
              <a:t>2</a:t>
            </a:r>
            <a:r>
              <a:rPr lang="en-IN" dirty="0"/>
              <a:t>, 0.5), (x</a:t>
            </a:r>
            <a:r>
              <a:rPr lang="en-IN" baseline="-25000" dirty="0"/>
              <a:t>3</a:t>
            </a:r>
            <a:r>
              <a:rPr lang="en-IN" dirty="0"/>
              <a:t>, 0.6), (x</a:t>
            </a:r>
            <a:r>
              <a:rPr lang="en-IN" baseline="-25000" dirty="0"/>
              <a:t>4</a:t>
            </a:r>
            <a:r>
              <a:rPr lang="en-IN" dirty="0"/>
              <a:t>, 0.8), (x</a:t>
            </a:r>
            <a:r>
              <a:rPr lang="en-IN" baseline="-25000" dirty="0"/>
              <a:t>5</a:t>
            </a:r>
            <a:r>
              <a:rPr lang="en-IN" dirty="0"/>
              <a:t>, 1.0) }</a:t>
            </a:r>
          </a:p>
          <a:p>
            <a:pPr fontAlgn="base">
              <a:lnSpc>
                <a:spcPct val="150000"/>
              </a:lnSpc>
            </a:pPr>
            <a:r>
              <a:rPr lang="en-IN" u="sng" dirty="0"/>
              <a:t>B</a:t>
            </a:r>
            <a:r>
              <a:rPr lang="en-IN" dirty="0"/>
              <a:t> = { (x</a:t>
            </a:r>
            <a:r>
              <a:rPr lang="en-IN" baseline="-25000" dirty="0"/>
              <a:t>1</a:t>
            </a:r>
            <a:r>
              <a:rPr lang="en-IN" dirty="0"/>
              <a:t>, 0.8), (x</a:t>
            </a:r>
            <a:r>
              <a:rPr lang="en-IN" baseline="-25000" dirty="0"/>
              <a:t>2</a:t>
            </a:r>
            <a:r>
              <a:rPr lang="en-IN" dirty="0"/>
              <a:t>, 0.6), (x</a:t>
            </a:r>
            <a:r>
              <a:rPr lang="en-IN" baseline="-25000" dirty="0"/>
              <a:t>3</a:t>
            </a:r>
            <a:r>
              <a:rPr lang="en-IN" dirty="0"/>
              <a:t>, 0.4), (x</a:t>
            </a:r>
            <a:r>
              <a:rPr lang="en-IN" baseline="-25000" dirty="0"/>
              <a:t>4</a:t>
            </a:r>
            <a:r>
              <a:rPr lang="en-IN" dirty="0"/>
              <a:t>, 0.2), (x</a:t>
            </a:r>
            <a:r>
              <a:rPr lang="en-IN" baseline="-25000" dirty="0"/>
              <a:t>5</a:t>
            </a:r>
            <a:r>
              <a:rPr lang="en-IN" dirty="0"/>
              <a:t>, 0.1) </a:t>
            </a:r>
            <a:r>
              <a:rPr lang="en-IN" dirty="0" smtClean="0"/>
              <a:t>}</a:t>
            </a:r>
          </a:p>
          <a:p>
            <a:pPr fontAlgn="base">
              <a:lnSpc>
                <a:spcPct val="150000"/>
              </a:lnSpc>
            </a:pPr>
            <a:r>
              <a:rPr lang="el-GR" dirty="0"/>
              <a:t>μ</a:t>
            </a:r>
            <a:r>
              <a:rPr lang="en-IN" u="sng" baseline="-25000" dirty="0"/>
              <a:t>A</a:t>
            </a:r>
            <a:r>
              <a:rPr lang="en-IN" baseline="-25000" dirty="0"/>
              <a:t> ∪ </a:t>
            </a:r>
            <a:r>
              <a:rPr lang="en-IN" u="sng" baseline="-25000" dirty="0"/>
              <a:t>B</a:t>
            </a:r>
            <a:r>
              <a:rPr lang="en-IN" dirty="0"/>
              <a:t> (x</a:t>
            </a:r>
            <a:r>
              <a:rPr lang="en-IN" baseline="-25000" dirty="0"/>
              <a:t>1</a:t>
            </a:r>
            <a:r>
              <a:rPr lang="en-IN" dirty="0"/>
              <a:t>) = max( </a:t>
            </a:r>
            <a:r>
              <a:rPr lang="el-GR" dirty="0"/>
              <a:t>μ</a:t>
            </a:r>
            <a:r>
              <a:rPr lang="en-IN" u="sng" baseline="-25000" dirty="0"/>
              <a:t>A</a:t>
            </a:r>
            <a:r>
              <a:rPr lang="en-IN" dirty="0"/>
              <a:t>(x</a:t>
            </a:r>
            <a:r>
              <a:rPr lang="en-IN" baseline="-25000" dirty="0"/>
              <a:t>1</a:t>
            </a:r>
            <a:r>
              <a:rPr lang="en-IN" dirty="0"/>
              <a:t>), </a:t>
            </a:r>
            <a:r>
              <a:rPr lang="el-GR" dirty="0"/>
              <a:t>μ</a:t>
            </a:r>
            <a:r>
              <a:rPr lang="en-IN" u="sng" baseline="-25000" dirty="0"/>
              <a:t>B</a:t>
            </a:r>
            <a:r>
              <a:rPr lang="en-IN" dirty="0"/>
              <a:t>(x</a:t>
            </a:r>
            <a:r>
              <a:rPr lang="en-IN" baseline="-25000" dirty="0"/>
              <a:t>1</a:t>
            </a:r>
            <a:r>
              <a:rPr lang="en-IN" dirty="0"/>
              <a:t>) ) = max⁡ { 0.2, 0.8 } = 0.8</a:t>
            </a:r>
          </a:p>
          <a:p>
            <a:pPr fontAlgn="base">
              <a:lnSpc>
                <a:spcPct val="150000"/>
              </a:lnSpc>
            </a:pPr>
            <a:r>
              <a:rPr lang="el-GR" dirty="0"/>
              <a:t>μ</a:t>
            </a:r>
            <a:r>
              <a:rPr lang="en-IN" u="sng" baseline="-25000" dirty="0"/>
              <a:t>A</a:t>
            </a:r>
            <a:r>
              <a:rPr lang="en-IN" baseline="-25000" dirty="0"/>
              <a:t> ∪ </a:t>
            </a:r>
            <a:r>
              <a:rPr lang="en-IN" u="sng" baseline="-25000" dirty="0"/>
              <a:t>B</a:t>
            </a:r>
            <a:r>
              <a:rPr lang="en-IN" dirty="0"/>
              <a:t> (x</a:t>
            </a:r>
            <a:r>
              <a:rPr lang="en-IN" baseline="-25000" dirty="0"/>
              <a:t>2</a:t>
            </a:r>
            <a:r>
              <a:rPr lang="en-IN" dirty="0"/>
              <a:t>) = max( </a:t>
            </a:r>
            <a:r>
              <a:rPr lang="el-GR" dirty="0"/>
              <a:t>μ</a:t>
            </a:r>
            <a:r>
              <a:rPr lang="en-IN" u="sng" baseline="-25000" dirty="0"/>
              <a:t>A</a:t>
            </a:r>
            <a:r>
              <a:rPr lang="en-IN" dirty="0"/>
              <a:t>(x</a:t>
            </a:r>
            <a:r>
              <a:rPr lang="en-IN" baseline="-25000" dirty="0"/>
              <a:t>2</a:t>
            </a:r>
            <a:r>
              <a:rPr lang="en-IN" dirty="0"/>
              <a:t>), </a:t>
            </a:r>
            <a:r>
              <a:rPr lang="el-GR" dirty="0"/>
              <a:t>μ</a:t>
            </a:r>
            <a:r>
              <a:rPr lang="en-IN" u="sng" baseline="-25000" dirty="0"/>
              <a:t>B</a:t>
            </a:r>
            <a:r>
              <a:rPr lang="en-IN" dirty="0"/>
              <a:t>(x</a:t>
            </a:r>
            <a:r>
              <a:rPr lang="en-IN" baseline="-25000" dirty="0"/>
              <a:t>2</a:t>
            </a:r>
            <a:r>
              <a:rPr lang="en-IN" dirty="0"/>
              <a:t>) ) = max⁡ { 0.5, 0.6 } = 0.6</a:t>
            </a:r>
          </a:p>
          <a:p>
            <a:pPr fontAlgn="base">
              <a:lnSpc>
                <a:spcPct val="150000"/>
              </a:lnSpc>
            </a:pPr>
            <a:r>
              <a:rPr lang="el-GR" dirty="0"/>
              <a:t>μ</a:t>
            </a:r>
            <a:r>
              <a:rPr lang="en-IN" u="sng" baseline="-25000" dirty="0"/>
              <a:t>A</a:t>
            </a:r>
            <a:r>
              <a:rPr lang="en-IN" baseline="-25000" dirty="0"/>
              <a:t> ∪ </a:t>
            </a:r>
            <a:r>
              <a:rPr lang="en-IN" u="sng" baseline="-25000" dirty="0"/>
              <a:t>B</a:t>
            </a:r>
            <a:r>
              <a:rPr lang="en-IN" dirty="0"/>
              <a:t> (x</a:t>
            </a:r>
            <a:r>
              <a:rPr lang="en-IN" baseline="-25000" dirty="0"/>
              <a:t>3</a:t>
            </a:r>
            <a:r>
              <a:rPr lang="en-IN" dirty="0"/>
              <a:t>) = max( </a:t>
            </a:r>
            <a:r>
              <a:rPr lang="el-GR" dirty="0"/>
              <a:t>μ</a:t>
            </a:r>
            <a:r>
              <a:rPr lang="en-IN" u="sng" baseline="-25000" dirty="0"/>
              <a:t>A</a:t>
            </a:r>
            <a:r>
              <a:rPr lang="en-IN" dirty="0"/>
              <a:t>(x</a:t>
            </a:r>
            <a:r>
              <a:rPr lang="en-IN" baseline="-25000" dirty="0"/>
              <a:t>3</a:t>
            </a:r>
            <a:r>
              <a:rPr lang="en-IN" dirty="0"/>
              <a:t>), </a:t>
            </a:r>
            <a:r>
              <a:rPr lang="el-GR" dirty="0"/>
              <a:t>μ</a:t>
            </a:r>
            <a:r>
              <a:rPr lang="en-IN" u="sng" baseline="-25000" dirty="0"/>
              <a:t>B</a:t>
            </a:r>
            <a:r>
              <a:rPr lang="en-IN" dirty="0"/>
              <a:t>(x</a:t>
            </a:r>
            <a:r>
              <a:rPr lang="en-IN" baseline="-25000" dirty="0"/>
              <a:t>3</a:t>
            </a:r>
            <a:r>
              <a:rPr lang="en-IN" dirty="0"/>
              <a:t>) ) = max⁡ { 0.6, 0.4 } = 0.6</a:t>
            </a:r>
          </a:p>
          <a:p>
            <a:pPr fontAlgn="base">
              <a:lnSpc>
                <a:spcPct val="150000"/>
              </a:lnSpc>
            </a:pPr>
            <a:r>
              <a:rPr lang="el-GR" dirty="0"/>
              <a:t>μ</a:t>
            </a:r>
            <a:r>
              <a:rPr lang="en-IN" u="sng" baseline="-25000" dirty="0"/>
              <a:t>A</a:t>
            </a:r>
            <a:r>
              <a:rPr lang="en-IN" baseline="-25000" dirty="0"/>
              <a:t> ∪ </a:t>
            </a:r>
            <a:r>
              <a:rPr lang="en-IN" u="sng" baseline="-25000" dirty="0"/>
              <a:t>B</a:t>
            </a:r>
            <a:r>
              <a:rPr lang="en-IN" dirty="0"/>
              <a:t> (x</a:t>
            </a:r>
            <a:r>
              <a:rPr lang="en-IN" baseline="-25000" dirty="0"/>
              <a:t>4</a:t>
            </a:r>
            <a:r>
              <a:rPr lang="en-IN" dirty="0"/>
              <a:t>) = max( </a:t>
            </a:r>
            <a:r>
              <a:rPr lang="el-GR" dirty="0"/>
              <a:t>μ</a:t>
            </a:r>
            <a:r>
              <a:rPr lang="en-IN" u="sng" baseline="-25000" dirty="0"/>
              <a:t>A</a:t>
            </a:r>
            <a:r>
              <a:rPr lang="en-IN" dirty="0"/>
              <a:t>(x</a:t>
            </a:r>
            <a:r>
              <a:rPr lang="en-IN" baseline="-25000" dirty="0"/>
              <a:t>4</a:t>
            </a:r>
            <a:r>
              <a:rPr lang="en-IN" dirty="0"/>
              <a:t>), </a:t>
            </a:r>
            <a:r>
              <a:rPr lang="el-GR" dirty="0"/>
              <a:t>μ</a:t>
            </a:r>
            <a:r>
              <a:rPr lang="en-IN" u="sng" baseline="-25000" dirty="0"/>
              <a:t>B</a:t>
            </a:r>
            <a:r>
              <a:rPr lang="en-IN" dirty="0"/>
              <a:t>(x</a:t>
            </a:r>
            <a:r>
              <a:rPr lang="en-IN" baseline="-25000" dirty="0"/>
              <a:t>4</a:t>
            </a:r>
            <a:r>
              <a:rPr lang="en-IN" dirty="0"/>
              <a:t>) ) = max⁡ { 0.8, 0.2 } = 0.8</a:t>
            </a:r>
          </a:p>
          <a:p>
            <a:pPr fontAlgn="base">
              <a:lnSpc>
                <a:spcPct val="150000"/>
              </a:lnSpc>
            </a:pPr>
            <a:r>
              <a:rPr lang="el-GR" dirty="0"/>
              <a:t>μ</a:t>
            </a:r>
            <a:r>
              <a:rPr lang="en-IN" u="sng" baseline="-25000" dirty="0"/>
              <a:t>A</a:t>
            </a:r>
            <a:r>
              <a:rPr lang="en-IN" baseline="-25000" dirty="0"/>
              <a:t> ∪ </a:t>
            </a:r>
            <a:r>
              <a:rPr lang="en-IN" u="sng" baseline="-25000" dirty="0"/>
              <a:t>B</a:t>
            </a:r>
            <a:r>
              <a:rPr lang="en-IN" dirty="0"/>
              <a:t> (x</a:t>
            </a:r>
            <a:r>
              <a:rPr lang="en-IN" baseline="-25000" dirty="0"/>
              <a:t>5</a:t>
            </a:r>
            <a:r>
              <a:rPr lang="en-IN" dirty="0"/>
              <a:t>) = max( </a:t>
            </a:r>
            <a:r>
              <a:rPr lang="el-GR" dirty="0"/>
              <a:t>μ</a:t>
            </a:r>
            <a:r>
              <a:rPr lang="en-IN" u="sng" baseline="-25000" dirty="0"/>
              <a:t>A</a:t>
            </a:r>
            <a:r>
              <a:rPr lang="en-IN" dirty="0"/>
              <a:t>(x</a:t>
            </a:r>
            <a:r>
              <a:rPr lang="en-IN" baseline="-25000" dirty="0"/>
              <a:t>5</a:t>
            </a:r>
            <a:r>
              <a:rPr lang="en-IN" dirty="0"/>
              <a:t>), </a:t>
            </a:r>
            <a:r>
              <a:rPr lang="el-GR" dirty="0"/>
              <a:t>μ</a:t>
            </a:r>
            <a:r>
              <a:rPr lang="en-IN" u="sng" baseline="-25000" dirty="0"/>
              <a:t>B</a:t>
            </a:r>
            <a:r>
              <a:rPr lang="en-IN" dirty="0"/>
              <a:t>(x</a:t>
            </a:r>
            <a:r>
              <a:rPr lang="en-IN" baseline="-25000" dirty="0"/>
              <a:t>5</a:t>
            </a:r>
            <a:r>
              <a:rPr lang="en-IN" dirty="0"/>
              <a:t>) ) = max⁡ { 1.0, 0.1 } = 1.0</a:t>
            </a:r>
          </a:p>
          <a:p>
            <a:pPr fontAlgn="base">
              <a:lnSpc>
                <a:spcPct val="150000"/>
              </a:lnSpc>
            </a:pPr>
            <a:r>
              <a:rPr lang="en-IN" dirty="0"/>
              <a:t>So, </a:t>
            </a:r>
            <a:r>
              <a:rPr lang="en-IN" u="sng" dirty="0"/>
              <a:t>A</a:t>
            </a:r>
            <a:r>
              <a:rPr lang="en-IN" dirty="0"/>
              <a:t> ∪ </a:t>
            </a:r>
            <a:r>
              <a:rPr lang="en-IN" u="sng" dirty="0"/>
              <a:t>B</a:t>
            </a:r>
            <a:r>
              <a:rPr lang="en-IN" dirty="0"/>
              <a:t> = { (x</a:t>
            </a:r>
            <a:r>
              <a:rPr lang="en-IN" baseline="-25000" dirty="0"/>
              <a:t>1</a:t>
            </a:r>
            <a:r>
              <a:rPr lang="en-IN" dirty="0"/>
              <a:t>, 0.8), (x</a:t>
            </a:r>
            <a:r>
              <a:rPr lang="en-IN" baseline="-25000" dirty="0"/>
              <a:t>2</a:t>
            </a:r>
            <a:r>
              <a:rPr lang="en-IN" dirty="0"/>
              <a:t>, 0.6), (x</a:t>
            </a:r>
            <a:r>
              <a:rPr lang="en-IN" baseline="-25000" dirty="0"/>
              <a:t>3</a:t>
            </a:r>
            <a:r>
              <a:rPr lang="en-IN" dirty="0"/>
              <a:t>, 0.6), (x</a:t>
            </a:r>
            <a:r>
              <a:rPr lang="en-IN" baseline="-25000" dirty="0"/>
              <a:t>4</a:t>
            </a:r>
            <a:r>
              <a:rPr lang="en-IN" dirty="0"/>
              <a:t>, 0.8), (x</a:t>
            </a:r>
            <a:r>
              <a:rPr lang="en-IN" baseline="-25000" dirty="0"/>
              <a:t>5</a:t>
            </a:r>
            <a:r>
              <a:rPr lang="en-IN" dirty="0"/>
              <a:t>, 1.0) }</a:t>
            </a:r>
          </a:p>
          <a:p>
            <a:pPr fontAlgn="base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71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fuzzy </a:t>
            </a:r>
            <a:r>
              <a:rPr lang="en-US" dirty="0" smtClean="0"/>
              <a:t>set-Intersection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 the case of the</a:t>
            </a:r>
            <a:r>
              <a:rPr lang="en-US" u="sng" dirty="0">
                <a:hlinkClick r:id="rId2"/>
              </a:rPr>
              <a:t> intersection of crisp sets</a:t>
            </a:r>
            <a:r>
              <a:rPr lang="en-US" dirty="0"/>
              <a:t>, we simply have to select common elements from both sets. In the case of fuzzy sets, when there are common elements in both fuzzy sets, we should select the element with </a:t>
            </a:r>
            <a:r>
              <a:rPr lang="en-US" b="1" dirty="0"/>
              <a:t>minimum membership value</a:t>
            </a:r>
            <a:r>
              <a:rPr lang="en-US" dirty="0"/>
              <a:t>.</a:t>
            </a:r>
          </a:p>
          <a:p>
            <a:pPr marL="0" indent="0" fontAlgn="base">
              <a:buNone/>
            </a:pPr>
            <a:r>
              <a:rPr lang="en-US" dirty="0"/>
              <a:t>The </a:t>
            </a:r>
            <a:r>
              <a:rPr lang="en-US" b="1" dirty="0"/>
              <a:t>intersection </a:t>
            </a:r>
            <a:r>
              <a:rPr lang="en-US" dirty="0"/>
              <a:t>of two fuzzy sets </a:t>
            </a:r>
            <a:r>
              <a:rPr lang="en-US" u="sng" dirty="0"/>
              <a:t>A</a:t>
            </a:r>
            <a:r>
              <a:rPr lang="en-US" dirty="0"/>
              <a:t> and </a:t>
            </a:r>
            <a:r>
              <a:rPr lang="en-US" u="sng" dirty="0"/>
              <a:t>B</a:t>
            </a:r>
            <a:r>
              <a:rPr lang="en-US" dirty="0"/>
              <a:t> is a fuzzy set </a:t>
            </a:r>
            <a:r>
              <a:rPr lang="en-US" u="sng" dirty="0"/>
              <a:t>C</a:t>
            </a:r>
            <a:r>
              <a:rPr lang="en-US" dirty="0"/>
              <a:t>, written as </a:t>
            </a:r>
            <a:r>
              <a:rPr lang="en-US" u="sng" dirty="0"/>
              <a:t>C</a:t>
            </a:r>
            <a:r>
              <a:rPr lang="en-US" dirty="0"/>
              <a:t> = </a:t>
            </a:r>
            <a:r>
              <a:rPr lang="en-US" u="sng" dirty="0"/>
              <a:t>A</a:t>
            </a:r>
            <a:r>
              <a:rPr lang="en-US" dirty="0"/>
              <a:t> ∩ </a:t>
            </a:r>
            <a:r>
              <a:rPr lang="en-US" u="sng" dirty="0"/>
              <a:t>B</a:t>
            </a:r>
            <a:endParaRPr lang="en-US" dirty="0"/>
          </a:p>
          <a:p>
            <a:pPr marL="0" indent="0" fontAlgn="base">
              <a:buNone/>
            </a:pPr>
            <a:r>
              <a:rPr lang="en-US" u="sng" dirty="0"/>
              <a:t>C</a:t>
            </a:r>
            <a:r>
              <a:rPr lang="en-US" dirty="0"/>
              <a:t> = </a:t>
            </a:r>
            <a:r>
              <a:rPr lang="en-US" u="sng" dirty="0"/>
              <a:t>A</a:t>
            </a:r>
            <a:r>
              <a:rPr lang="en-US" dirty="0"/>
              <a:t> ∩ </a:t>
            </a:r>
            <a:r>
              <a:rPr lang="en-US" u="sng" dirty="0"/>
              <a:t>B</a:t>
            </a:r>
            <a:r>
              <a:rPr lang="en-US" dirty="0"/>
              <a:t> = {(x, </a:t>
            </a:r>
            <a:r>
              <a:rPr lang="en-US" dirty="0" err="1"/>
              <a:t>μ</a:t>
            </a:r>
            <a:r>
              <a:rPr lang="en-US" u="sng" baseline="-25000" dirty="0" err="1"/>
              <a:t>A</a:t>
            </a:r>
            <a:r>
              <a:rPr lang="en-US" baseline="-25000" dirty="0"/>
              <a:t> ∩ </a:t>
            </a:r>
            <a:r>
              <a:rPr lang="en-US" u="sng" baseline="-25000" dirty="0"/>
              <a:t>B</a:t>
            </a:r>
            <a:r>
              <a:rPr lang="en-US" dirty="0"/>
              <a:t> (x)) | ∀x ∈ X}</a:t>
            </a:r>
          </a:p>
          <a:p>
            <a:pPr marL="0" indent="0" fontAlgn="base">
              <a:buNone/>
            </a:pPr>
            <a:r>
              <a:rPr lang="en-US" dirty="0" err="1"/>
              <a:t>μ</a:t>
            </a:r>
            <a:r>
              <a:rPr lang="en-US" u="sng" baseline="-25000" dirty="0" err="1"/>
              <a:t>C</a:t>
            </a:r>
            <a:r>
              <a:rPr lang="en-US" dirty="0"/>
              <a:t>(x) = </a:t>
            </a:r>
            <a:r>
              <a:rPr lang="en-US" dirty="0" err="1"/>
              <a:t>μ</a:t>
            </a:r>
            <a:r>
              <a:rPr lang="en-US" u="sng" baseline="-25000" dirty="0" err="1"/>
              <a:t>A</a:t>
            </a:r>
            <a:r>
              <a:rPr lang="en-US" baseline="-25000" dirty="0"/>
              <a:t> ∩ </a:t>
            </a:r>
            <a:r>
              <a:rPr lang="en-US" u="sng" baseline="-25000" dirty="0"/>
              <a:t>B</a:t>
            </a:r>
            <a:r>
              <a:rPr lang="en-US" dirty="0"/>
              <a:t> (x) = </a:t>
            </a:r>
            <a:r>
              <a:rPr lang="en-US" dirty="0" smtClean="0"/>
              <a:t>min</a:t>
            </a:r>
            <a:r>
              <a:rPr lang="en-US" dirty="0"/>
              <a:t>( </a:t>
            </a:r>
            <a:r>
              <a:rPr lang="en-US" dirty="0" err="1"/>
              <a:t>μ</a:t>
            </a:r>
            <a:r>
              <a:rPr lang="en-US" u="sng" baseline="-25000" dirty="0" err="1"/>
              <a:t>A</a:t>
            </a:r>
            <a:r>
              <a:rPr lang="en-US" dirty="0"/>
              <a:t>(x), </a:t>
            </a:r>
            <a:r>
              <a:rPr lang="en-US" dirty="0" err="1"/>
              <a:t>μ</a:t>
            </a:r>
            <a:r>
              <a:rPr lang="en-US" u="sng" baseline="-25000" dirty="0" err="1"/>
              <a:t>B</a:t>
            </a:r>
            <a:r>
              <a:rPr lang="en-US" dirty="0"/>
              <a:t>(x) ), ∀x ∈ X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70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Fuzzy Intersection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2958719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11119" y="1674674"/>
            <a:ext cx="588048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IN" u="sng" dirty="0" smtClean="0"/>
              <a:t>C</a:t>
            </a:r>
            <a:r>
              <a:rPr lang="en-IN" dirty="0"/>
              <a:t> = </a:t>
            </a:r>
            <a:r>
              <a:rPr lang="en-IN" u="sng" dirty="0"/>
              <a:t>A</a:t>
            </a:r>
            <a:r>
              <a:rPr lang="en-IN" dirty="0"/>
              <a:t> ∩ </a:t>
            </a:r>
            <a:r>
              <a:rPr lang="en-IN" u="sng" dirty="0"/>
              <a:t>B</a:t>
            </a:r>
            <a:r>
              <a:rPr lang="en-IN" dirty="0"/>
              <a:t> = {(x, </a:t>
            </a:r>
            <a:r>
              <a:rPr lang="el-GR" dirty="0"/>
              <a:t>μ</a:t>
            </a:r>
            <a:r>
              <a:rPr lang="en-IN" u="sng" baseline="-25000" dirty="0"/>
              <a:t>A</a:t>
            </a:r>
            <a:r>
              <a:rPr lang="en-IN" baseline="-25000" dirty="0"/>
              <a:t> ∩ </a:t>
            </a:r>
            <a:r>
              <a:rPr lang="en-IN" u="sng" baseline="-25000" dirty="0"/>
              <a:t>B</a:t>
            </a:r>
            <a:r>
              <a:rPr lang="en-IN" dirty="0"/>
              <a:t> (x)) | ∀x ∈ X}</a:t>
            </a:r>
          </a:p>
          <a:p>
            <a:pPr fontAlgn="base">
              <a:lnSpc>
                <a:spcPct val="150000"/>
              </a:lnSpc>
            </a:pPr>
            <a:r>
              <a:rPr lang="en-IN" u="sng" dirty="0"/>
              <a:t>A</a:t>
            </a:r>
            <a:r>
              <a:rPr lang="en-IN" dirty="0"/>
              <a:t> = { (x</a:t>
            </a:r>
            <a:r>
              <a:rPr lang="en-IN" baseline="-25000" dirty="0"/>
              <a:t>1</a:t>
            </a:r>
            <a:r>
              <a:rPr lang="en-IN" dirty="0"/>
              <a:t>, 0.2), (x</a:t>
            </a:r>
            <a:r>
              <a:rPr lang="en-IN" baseline="-25000" dirty="0"/>
              <a:t>2</a:t>
            </a:r>
            <a:r>
              <a:rPr lang="en-IN" dirty="0"/>
              <a:t>, 0.5), (x</a:t>
            </a:r>
            <a:r>
              <a:rPr lang="en-IN" baseline="-25000" dirty="0"/>
              <a:t>3</a:t>
            </a:r>
            <a:r>
              <a:rPr lang="en-IN" dirty="0"/>
              <a:t>, 0.6), (x</a:t>
            </a:r>
            <a:r>
              <a:rPr lang="en-IN" baseline="-25000" dirty="0"/>
              <a:t>4</a:t>
            </a:r>
            <a:r>
              <a:rPr lang="en-IN" dirty="0"/>
              <a:t>, 0.8), (x</a:t>
            </a:r>
            <a:r>
              <a:rPr lang="en-IN" baseline="-25000" dirty="0"/>
              <a:t>5</a:t>
            </a:r>
            <a:r>
              <a:rPr lang="en-IN" dirty="0"/>
              <a:t>, 1.0) }</a:t>
            </a:r>
          </a:p>
          <a:p>
            <a:pPr fontAlgn="base">
              <a:lnSpc>
                <a:spcPct val="150000"/>
              </a:lnSpc>
            </a:pPr>
            <a:r>
              <a:rPr lang="en-IN" u="sng" dirty="0"/>
              <a:t>B</a:t>
            </a:r>
            <a:r>
              <a:rPr lang="en-IN" dirty="0"/>
              <a:t> = { (x</a:t>
            </a:r>
            <a:r>
              <a:rPr lang="en-IN" baseline="-25000" dirty="0"/>
              <a:t>1</a:t>
            </a:r>
            <a:r>
              <a:rPr lang="en-IN" dirty="0"/>
              <a:t>, 0.8), (x</a:t>
            </a:r>
            <a:r>
              <a:rPr lang="en-IN" baseline="-25000" dirty="0"/>
              <a:t>2</a:t>
            </a:r>
            <a:r>
              <a:rPr lang="en-IN" dirty="0"/>
              <a:t>, 0.6), (x</a:t>
            </a:r>
            <a:r>
              <a:rPr lang="en-IN" baseline="-25000" dirty="0"/>
              <a:t>3</a:t>
            </a:r>
            <a:r>
              <a:rPr lang="en-IN" dirty="0"/>
              <a:t>, 0.4), (x</a:t>
            </a:r>
            <a:r>
              <a:rPr lang="en-IN" baseline="-25000" dirty="0"/>
              <a:t>4</a:t>
            </a:r>
            <a:r>
              <a:rPr lang="en-IN" dirty="0"/>
              <a:t>, 0.2), (x</a:t>
            </a:r>
            <a:r>
              <a:rPr lang="en-IN" baseline="-25000" dirty="0"/>
              <a:t>5</a:t>
            </a:r>
            <a:r>
              <a:rPr lang="en-IN" dirty="0"/>
              <a:t>, 0.1) </a:t>
            </a:r>
            <a:r>
              <a:rPr lang="en-IN" dirty="0" smtClean="0"/>
              <a:t>}</a:t>
            </a:r>
          </a:p>
          <a:p>
            <a:pPr fontAlgn="base">
              <a:lnSpc>
                <a:spcPct val="150000"/>
              </a:lnSpc>
            </a:pPr>
            <a:r>
              <a:rPr lang="el-GR" dirty="0"/>
              <a:t>μ</a:t>
            </a:r>
            <a:r>
              <a:rPr lang="en-IN" u="sng" baseline="-25000" dirty="0"/>
              <a:t>A</a:t>
            </a:r>
            <a:r>
              <a:rPr lang="en-IN" baseline="-25000" dirty="0"/>
              <a:t> ∩ </a:t>
            </a:r>
            <a:r>
              <a:rPr lang="en-IN" u="sng" baseline="-25000" dirty="0"/>
              <a:t>B</a:t>
            </a:r>
            <a:r>
              <a:rPr lang="en-IN" dirty="0"/>
              <a:t> (x</a:t>
            </a:r>
            <a:r>
              <a:rPr lang="en-IN" baseline="-25000" dirty="0"/>
              <a:t>1</a:t>
            </a:r>
            <a:r>
              <a:rPr lang="en-IN" dirty="0"/>
              <a:t>) = min( </a:t>
            </a:r>
            <a:r>
              <a:rPr lang="el-GR" dirty="0"/>
              <a:t>μ</a:t>
            </a:r>
            <a:r>
              <a:rPr lang="en-IN" u="sng" baseline="-25000" dirty="0"/>
              <a:t>A</a:t>
            </a:r>
            <a:r>
              <a:rPr lang="en-IN" dirty="0"/>
              <a:t>(x</a:t>
            </a:r>
            <a:r>
              <a:rPr lang="en-IN" baseline="-25000" dirty="0"/>
              <a:t>1</a:t>
            </a:r>
            <a:r>
              <a:rPr lang="en-IN" dirty="0"/>
              <a:t>), </a:t>
            </a:r>
            <a:r>
              <a:rPr lang="el-GR" dirty="0"/>
              <a:t>μ</a:t>
            </a:r>
            <a:r>
              <a:rPr lang="en-IN" u="sng" baseline="-25000" dirty="0"/>
              <a:t>B</a:t>
            </a:r>
            <a:r>
              <a:rPr lang="en-IN" dirty="0"/>
              <a:t>(x</a:t>
            </a:r>
            <a:r>
              <a:rPr lang="en-IN" baseline="-25000" dirty="0"/>
              <a:t>1</a:t>
            </a:r>
            <a:r>
              <a:rPr lang="en-IN" dirty="0"/>
              <a:t>) ) = max⁡ { 0.2, 0.8 } = 0.2</a:t>
            </a:r>
          </a:p>
          <a:p>
            <a:pPr fontAlgn="base">
              <a:lnSpc>
                <a:spcPct val="150000"/>
              </a:lnSpc>
            </a:pPr>
            <a:r>
              <a:rPr lang="el-GR" dirty="0"/>
              <a:t>μ</a:t>
            </a:r>
            <a:r>
              <a:rPr lang="en-IN" u="sng" baseline="-25000" dirty="0"/>
              <a:t>A</a:t>
            </a:r>
            <a:r>
              <a:rPr lang="en-IN" baseline="-25000" dirty="0"/>
              <a:t> ∩ </a:t>
            </a:r>
            <a:r>
              <a:rPr lang="en-IN" u="sng" baseline="-25000" dirty="0"/>
              <a:t>B</a:t>
            </a:r>
            <a:r>
              <a:rPr lang="en-IN" dirty="0"/>
              <a:t> (x</a:t>
            </a:r>
            <a:r>
              <a:rPr lang="en-IN" baseline="-25000" dirty="0"/>
              <a:t>2</a:t>
            </a:r>
            <a:r>
              <a:rPr lang="en-IN" dirty="0"/>
              <a:t>) = min( </a:t>
            </a:r>
            <a:r>
              <a:rPr lang="el-GR" dirty="0"/>
              <a:t>μ</a:t>
            </a:r>
            <a:r>
              <a:rPr lang="en-IN" u="sng" baseline="-25000" dirty="0"/>
              <a:t>A</a:t>
            </a:r>
            <a:r>
              <a:rPr lang="en-IN" dirty="0"/>
              <a:t>(x</a:t>
            </a:r>
            <a:r>
              <a:rPr lang="en-IN" baseline="-25000" dirty="0"/>
              <a:t>2</a:t>
            </a:r>
            <a:r>
              <a:rPr lang="en-IN" dirty="0"/>
              <a:t>), </a:t>
            </a:r>
            <a:r>
              <a:rPr lang="el-GR" dirty="0"/>
              <a:t>μ</a:t>
            </a:r>
            <a:r>
              <a:rPr lang="en-IN" u="sng" baseline="-25000" dirty="0"/>
              <a:t>B</a:t>
            </a:r>
            <a:r>
              <a:rPr lang="en-IN" dirty="0"/>
              <a:t>(x</a:t>
            </a:r>
            <a:r>
              <a:rPr lang="en-IN" baseline="-25000" dirty="0"/>
              <a:t>2</a:t>
            </a:r>
            <a:r>
              <a:rPr lang="en-IN" dirty="0"/>
              <a:t>) ) = max⁡ { 0.5, 0.6 } = 0.5</a:t>
            </a:r>
          </a:p>
          <a:p>
            <a:pPr fontAlgn="base">
              <a:lnSpc>
                <a:spcPct val="150000"/>
              </a:lnSpc>
            </a:pPr>
            <a:r>
              <a:rPr lang="el-GR" dirty="0"/>
              <a:t>μ</a:t>
            </a:r>
            <a:r>
              <a:rPr lang="en-IN" u="sng" baseline="-25000" dirty="0"/>
              <a:t>A</a:t>
            </a:r>
            <a:r>
              <a:rPr lang="en-IN" baseline="-25000" dirty="0"/>
              <a:t> ∩ </a:t>
            </a:r>
            <a:r>
              <a:rPr lang="en-IN" u="sng" baseline="-25000" dirty="0"/>
              <a:t>B</a:t>
            </a:r>
            <a:r>
              <a:rPr lang="en-IN" dirty="0"/>
              <a:t> (x</a:t>
            </a:r>
            <a:r>
              <a:rPr lang="en-IN" baseline="-25000" dirty="0"/>
              <a:t>3</a:t>
            </a:r>
            <a:r>
              <a:rPr lang="en-IN" dirty="0"/>
              <a:t>) = min( </a:t>
            </a:r>
            <a:r>
              <a:rPr lang="el-GR" dirty="0"/>
              <a:t>μ</a:t>
            </a:r>
            <a:r>
              <a:rPr lang="en-IN" u="sng" baseline="-25000" dirty="0"/>
              <a:t>A</a:t>
            </a:r>
            <a:r>
              <a:rPr lang="en-IN" dirty="0"/>
              <a:t>(x</a:t>
            </a:r>
            <a:r>
              <a:rPr lang="en-IN" baseline="-25000" dirty="0"/>
              <a:t>3</a:t>
            </a:r>
            <a:r>
              <a:rPr lang="en-IN" dirty="0"/>
              <a:t>), </a:t>
            </a:r>
            <a:r>
              <a:rPr lang="el-GR" dirty="0"/>
              <a:t>μ</a:t>
            </a:r>
            <a:r>
              <a:rPr lang="en-IN" u="sng" baseline="-25000" dirty="0"/>
              <a:t>B</a:t>
            </a:r>
            <a:r>
              <a:rPr lang="en-IN" dirty="0"/>
              <a:t>(x</a:t>
            </a:r>
            <a:r>
              <a:rPr lang="en-IN" baseline="-25000" dirty="0"/>
              <a:t>3</a:t>
            </a:r>
            <a:r>
              <a:rPr lang="en-IN" dirty="0"/>
              <a:t>) ) = max⁡ { 0.6, 0.4 } = 0.4</a:t>
            </a:r>
          </a:p>
          <a:p>
            <a:pPr fontAlgn="base">
              <a:lnSpc>
                <a:spcPct val="150000"/>
              </a:lnSpc>
            </a:pPr>
            <a:r>
              <a:rPr lang="el-GR" dirty="0"/>
              <a:t>μ</a:t>
            </a:r>
            <a:r>
              <a:rPr lang="en-IN" u="sng" baseline="-25000" dirty="0"/>
              <a:t>A</a:t>
            </a:r>
            <a:r>
              <a:rPr lang="en-IN" baseline="-25000" dirty="0"/>
              <a:t> ∩ </a:t>
            </a:r>
            <a:r>
              <a:rPr lang="en-IN" u="sng" baseline="-25000" dirty="0"/>
              <a:t>B</a:t>
            </a:r>
            <a:r>
              <a:rPr lang="en-IN" dirty="0"/>
              <a:t> (x</a:t>
            </a:r>
            <a:r>
              <a:rPr lang="en-IN" baseline="-25000" dirty="0"/>
              <a:t>4</a:t>
            </a:r>
            <a:r>
              <a:rPr lang="en-IN" dirty="0"/>
              <a:t>) = min( </a:t>
            </a:r>
            <a:r>
              <a:rPr lang="el-GR" dirty="0"/>
              <a:t>μ</a:t>
            </a:r>
            <a:r>
              <a:rPr lang="en-IN" u="sng" baseline="-25000" dirty="0"/>
              <a:t>A</a:t>
            </a:r>
            <a:r>
              <a:rPr lang="en-IN" dirty="0"/>
              <a:t>(x</a:t>
            </a:r>
            <a:r>
              <a:rPr lang="en-IN" baseline="-25000" dirty="0"/>
              <a:t>4</a:t>
            </a:r>
            <a:r>
              <a:rPr lang="en-IN" dirty="0"/>
              <a:t>), </a:t>
            </a:r>
            <a:r>
              <a:rPr lang="el-GR" dirty="0"/>
              <a:t>μ</a:t>
            </a:r>
            <a:r>
              <a:rPr lang="en-IN" u="sng" baseline="-25000" dirty="0"/>
              <a:t>B</a:t>
            </a:r>
            <a:r>
              <a:rPr lang="en-IN" dirty="0"/>
              <a:t>(x</a:t>
            </a:r>
            <a:r>
              <a:rPr lang="en-IN" baseline="-25000" dirty="0"/>
              <a:t>4</a:t>
            </a:r>
            <a:r>
              <a:rPr lang="en-IN" dirty="0"/>
              <a:t>) ) = max⁡ { 0.8, 0.2 } = 0.2</a:t>
            </a:r>
          </a:p>
          <a:p>
            <a:pPr fontAlgn="base">
              <a:lnSpc>
                <a:spcPct val="150000"/>
              </a:lnSpc>
            </a:pPr>
            <a:r>
              <a:rPr lang="el-GR" dirty="0"/>
              <a:t>μ</a:t>
            </a:r>
            <a:r>
              <a:rPr lang="en-IN" u="sng" baseline="-25000" dirty="0"/>
              <a:t>A</a:t>
            </a:r>
            <a:r>
              <a:rPr lang="en-IN" baseline="-25000" dirty="0"/>
              <a:t> ∩ </a:t>
            </a:r>
            <a:r>
              <a:rPr lang="en-IN" u="sng" baseline="-25000" dirty="0"/>
              <a:t>B</a:t>
            </a:r>
            <a:r>
              <a:rPr lang="en-IN" dirty="0"/>
              <a:t> (x</a:t>
            </a:r>
            <a:r>
              <a:rPr lang="en-IN" baseline="-25000" dirty="0"/>
              <a:t>5</a:t>
            </a:r>
            <a:r>
              <a:rPr lang="en-IN" dirty="0"/>
              <a:t>) = min( </a:t>
            </a:r>
            <a:r>
              <a:rPr lang="el-GR" dirty="0"/>
              <a:t>μ</a:t>
            </a:r>
            <a:r>
              <a:rPr lang="en-IN" u="sng" baseline="-25000" dirty="0"/>
              <a:t>A</a:t>
            </a:r>
            <a:r>
              <a:rPr lang="en-IN" dirty="0"/>
              <a:t>(x</a:t>
            </a:r>
            <a:r>
              <a:rPr lang="en-IN" baseline="-25000" dirty="0"/>
              <a:t>5</a:t>
            </a:r>
            <a:r>
              <a:rPr lang="en-IN" dirty="0"/>
              <a:t>), </a:t>
            </a:r>
            <a:r>
              <a:rPr lang="el-GR" dirty="0"/>
              <a:t>μ</a:t>
            </a:r>
            <a:r>
              <a:rPr lang="en-IN" u="sng" baseline="-25000" dirty="0"/>
              <a:t>B</a:t>
            </a:r>
            <a:r>
              <a:rPr lang="en-IN" dirty="0"/>
              <a:t>(x</a:t>
            </a:r>
            <a:r>
              <a:rPr lang="en-IN" baseline="-25000" dirty="0"/>
              <a:t>5</a:t>
            </a:r>
            <a:r>
              <a:rPr lang="en-IN" dirty="0"/>
              <a:t>) ) = max⁡ { 1.0, 0.1 } = 0.1</a:t>
            </a:r>
          </a:p>
          <a:p>
            <a:pPr fontAlgn="base">
              <a:lnSpc>
                <a:spcPct val="150000"/>
              </a:lnSpc>
            </a:pPr>
            <a:r>
              <a:rPr lang="en-IN" dirty="0"/>
              <a:t>So, </a:t>
            </a:r>
            <a:r>
              <a:rPr lang="en-IN" u="sng" dirty="0"/>
              <a:t>A</a:t>
            </a:r>
            <a:r>
              <a:rPr lang="en-IN" dirty="0"/>
              <a:t> ∩ </a:t>
            </a:r>
            <a:r>
              <a:rPr lang="en-IN" u="sng" dirty="0"/>
              <a:t>B</a:t>
            </a:r>
            <a:r>
              <a:rPr lang="en-IN" dirty="0"/>
              <a:t> = { (x</a:t>
            </a:r>
            <a:r>
              <a:rPr lang="en-IN" baseline="-25000" dirty="0"/>
              <a:t>1</a:t>
            </a:r>
            <a:r>
              <a:rPr lang="en-IN" dirty="0"/>
              <a:t>, 0.2), (x</a:t>
            </a:r>
            <a:r>
              <a:rPr lang="en-IN" baseline="-25000" dirty="0"/>
              <a:t>2</a:t>
            </a:r>
            <a:r>
              <a:rPr lang="en-IN" dirty="0"/>
              <a:t>, 0.5), (x</a:t>
            </a:r>
            <a:r>
              <a:rPr lang="en-IN" baseline="-25000" dirty="0"/>
              <a:t>3</a:t>
            </a:r>
            <a:r>
              <a:rPr lang="en-IN" dirty="0"/>
              <a:t>, 0.4), (x</a:t>
            </a:r>
            <a:r>
              <a:rPr lang="en-IN" baseline="-25000" dirty="0"/>
              <a:t>4</a:t>
            </a:r>
            <a:r>
              <a:rPr lang="en-IN" dirty="0"/>
              <a:t>, 0.2), (x</a:t>
            </a:r>
            <a:r>
              <a:rPr lang="en-IN" baseline="-25000" dirty="0"/>
              <a:t>5</a:t>
            </a:r>
            <a:r>
              <a:rPr lang="en-IN" dirty="0"/>
              <a:t>, 0.1) }</a:t>
            </a:r>
          </a:p>
          <a:p>
            <a:pPr fontAlgn="base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1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Operations on fuzzy </a:t>
            </a:r>
            <a:r>
              <a:rPr lang="en-US" dirty="0" smtClean="0"/>
              <a:t>set- Complement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Fuzzy </a:t>
            </a:r>
            <a:r>
              <a:rPr lang="en-US" dirty="0"/>
              <a:t>complement is identical to </a:t>
            </a:r>
            <a:r>
              <a:rPr lang="en-US" u="sng" dirty="0">
                <a:hlinkClick r:id="rId2"/>
              </a:rPr>
              <a:t>crisp complement operation</a:t>
            </a:r>
            <a:r>
              <a:rPr lang="en-US" dirty="0"/>
              <a:t>. The membership value of every element in the fuzzy set is complemented with respect to 1, i.e. it is subtracted from 1.</a:t>
            </a:r>
          </a:p>
          <a:p>
            <a:pPr fontAlgn="base"/>
            <a:r>
              <a:rPr lang="en-US" dirty="0"/>
              <a:t>The </a:t>
            </a:r>
            <a:r>
              <a:rPr lang="en-US" b="1" dirty="0"/>
              <a:t>complement </a:t>
            </a:r>
            <a:r>
              <a:rPr lang="en-US" dirty="0"/>
              <a:t>of fuzzy set </a:t>
            </a:r>
            <a:r>
              <a:rPr lang="en-US" u="sng" dirty="0"/>
              <a:t>A</a:t>
            </a:r>
            <a:r>
              <a:rPr lang="en-US" dirty="0"/>
              <a:t>, denoted by </a:t>
            </a:r>
            <a:r>
              <a:rPr lang="en-US" u="sng" dirty="0"/>
              <a:t>A</a:t>
            </a:r>
            <a:r>
              <a:rPr lang="en-US" baseline="30000" dirty="0"/>
              <a:t>C</a:t>
            </a:r>
            <a:r>
              <a:rPr lang="en-US" dirty="0"/>
              <a:t>, is defined as</a:t>
            </a:r>
          </a:p>
          <a:p>
            <a:pPr fontAlgn="base"/>
            <a:r>
              <a:rPr lang="en-US" u="sng" dirty="0"/>
              <a:t>A</a:t>
            </a:r>
            <a:r>
              <a:rPr lang="en-US" baseline="30000" dirty="0"/>
              <a:t>C</a:t>
            </a:r>
            <a:r>
              <a:rPr lang="en-US" dirty="0"/>
              <a:t> = {(x, </a:t>
            </a:r>
            <a:r>
              <a:rPr lang="en-US" dirty="0" err="1"/>
              <a:t>μ</a:t>
            </a:r>
            <a:r>
              <a:rPr lang="en-US" u="sng" baseline="-25000" dirty="0" err="1"/>
              <a:t>A</a:t>
            </a:r>
            <a:r>
              <a:rPr lang="en-US" baseline="-25000" dirty="0" err="1"/>
              <a:t>C</a:t>
            </a:r>
            <a:r>
              <a:rPr lang="en-US" dirty="0"/>
              <a:t> (x)) | ∀x ∈ X}</a:t>
            </a:r>
          </a:p>
          <a:p>
            <a:pPr fontAlgn="base"/>
            <a:r>
              <a:rPr lang="en-US" u="sng" dirty="0"/>
              <a:t>A</a:t>
            </a:r>
            <a:r>
              <a:rPr lang="en-US" baseline="30000" dirty="0"/>
              <a:t>C</a:t>
            </a:r>
            <a:r>
              <a:rPr lang="en-US" dirty="0"/>
              <a:t> (x) = 1 – </a:t>
            </a:r>
            <a:r>
              <a:rPr lang="en-US" dirty="0" err="1"/>
              <a:t>μ</a:t>
            </a:r>
            <a:r>
              <a:rPr lang="en-US" u="sng" baseline="-25000" dirty="0" err="1"/>
              <a:t>A</a:t>
            </a:r>
            <a:r>
              <a:rPr lang="en-US" dirty="0"/>
              <a:t>(x)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1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Fuzzy </a:t>
            </a:r>
            <a:r>
              <a:rPr lang="en-US" dirty="0" smtClean="0"/>
              <a:t>Complement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632497"/>
            <a:ext cx="2585794" cy="255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14395" y="1674674"/>
            <a:ext cx="61772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u="sng" dirty="0" smtClean="0"/>
              <a:t>A</a:t>
            </a:r>
            <a:r>
              <a:rPr lang="en-US" baseline="30000" dirty="0" smtClean="0"/>
              <a:t>C</a:t>
            </a:r>
            <a:r>
              <a:rPr lang="en-US" dirty="0"/>
              <a:t> (x) = 1 – </a:t>
            </a:r>
            <a:r>
              <a:rPr lang="en-US" dirty="0" err="1"/>
              <a:t>μ</a:t>
            </a:r>
            <a:r>
              <a:rPr lang="en-US" u="sng" baseline="-25000" dirty="0" err="1"/>
              <a:t>A</a:t>
            </a:r>
            <a:r>
              <a:rPr lang="en-US" dirty="0"/>
              <a:t>(x)</a:t>
            </a:r>
          </a:p>
          <a:p>
            <a:pPr fontAlgn="base">
              <a:lnSpc>
                <a:spcPct val="150000"/>
              </a:lnSpc>
            </a:pPr>
            <a:r>
              <a:rPr lang="en-US" u="sng" dirty="0"/>
              <a:t>A</a:t>
            </a:r>
            <a:r>
              <a:rPr lang="en-US" dirty="0"/>
              <a:t> = { (x</a:t>
            </a:r>
            <a:r>
              <a:rPr lang="en-US" baseline="-25000" dirty="0"/>
              <a:t>1</a:t>
            </a:r>
            <a:r>
              <a:rPr lang="en-US" dirty="0"/>
              <a:t>, 0.2), (x</a:t>
            </a:r>
            <a:r>
              <a:rPr lang="en-US" baseline="-25000" dirty="0"/>
              <a:t>2</a:t>
            </a:r>
            <a:r>
              <a:rPr lang="en-US" dirty="0"/>
              <a:t>, 0.5), (x</a:t>
            </a:r>
            <a:r>
              <a:rPr lang="en-US" baseline="-25000" dirty="0"/>
              <a:t>3</a:t>
            </a:r>
            <a:r>
              <a:rPr lang="en-US" dirty="0"/>
              <a:t>, 0.6), (x</a:t>
            </a:r>
            <a:r>
              <a:rPr lang="en-US" baseline="-25000" dirty="0"/>
              <a:t>4</a:t>
            </a:r>
            <a:r>
              <a:rPr lang="en-US" dirty="0"/>
              <a:t>, 0.8), (x</a:t>
            </a:r>
            <a:r>
              <a:rPr lang="en-US" baseline="-25000" dirty="0"/>
              <a:t>5</a:t>
            </a:r>
            <a:r>
              <a:rPr lang="en-US" dirty="0"/>
              <a:t>, 1.0) }</a:t>
            </a:r>
          </a:p>
          <a:p>
            <a:pPr fontAlgn="base">
              <a:lnSpc>
                <a:spcPct val="150000"/>
              </a:lnSpc>
            </a:pPr>
            <a:r>
              <a:rPr lang="en-US" u="sng" dirty="0"/>
              <a:t>A</a:t>
            </a:r>
            <a:r>
              <a:rPr lang="en-US" baseline="30000" dirty="0"/>
              <a:t>C</a:t>
            </a:r>
            <a:r>
              <a:rPr lang="en-US" dirty="0"/>
              <a:t> = { (x</a:t>
            </a:r>
            <a:r>
              <a:rPr lang="en-US" baseline="-25000" dirty="0"/>
              <a:t>1</a:t>
            </a:r>
            <a:r>
              <a:rPr lang="en-US" dirty="0"/>
              <a:t>, 0.8), (x</a:t>
            </a:r>
            <a:r>
              <a:rPr lang="en-US" baseline="-25000" dirty="0"/>
              <a:t>2</a:t>
            </a:r>
            <a:r>
              <a:rPr lang="en-US" dirty="0"/>
              <a:t>, 0.5), (x</a:t>
            </a:r>
            <a:r>
              <a:rPr lang="en-US" baseline="-25000" dirty="0"/>
              <a:t>3</a:t>
            </a:r>
            <a:r>
              <a:rPr lang="en-US" dirty="0"/>
              <a:t>, 0.4), (x</a:t>
            </a:r>
            <a:r>
              <a:rPr lang="en-US" baseline="-25000" dirty="0"/>
              <a:t>4</a:t>
            </a:r>
            <a:r>
              <a:rPr lang="en-US" dirty="0"/>
              <a:t>, 0.2), (x</a:t>
            </a:r>
            <a:r>
              <a:rPr lang="en-US" baseline="-25000" dirty="0"/>
              <a:t>5</a:t>
            </a:r>
            <a:r>
              <a:rPr lang="en-US" dirty="0"/>
              <a:t>, 0.0) </a:t>
            </a:r>
            <a:r>
              <a:rPr lang="en-US" dirty="0" smtClean="0"/>
              <a:t>}</a:t>
            </a:r>
          </a:p>
          <a:p>
            <a:pPr fontAlgn="base">
              <a:lnSpc>
                <a:spcPct val="150000"/>
              </a:lnSpc>
            </a:pPr>
            <a:r>
              <a:rPr lang="en-IN" u="sng" dirty="0"/>
              <a:t>A</a:t>
            </a:r>
            <a:r>
              <a:rPr lang="en-IN" dirty="0"/>
              <a:t> ⋃ </a:t>
            </a:r>
            <a:r>
              <a:rPr lang="en-IN" u="sng" dirty="0"/>
              <a:t>A</a:t>
            </a:r>
            <a:r>
              <a:rPr lang="en-IN" baseline="30000" dirty="0"/>
              <a:t>C</a:t>
            </a:r>
            <a:r>
              <a:rPr lang="en-IN" dirty="0"/>
              <a:t> = { (x</a:t>
            </a:r>
            <a:r>
              <a:rPr lang="en-IN" baseline="-25000" dirty="0"/>
              <a:t>1</a:t>
            </a:r>
            <a:r>
              <a:rPr lang="en-IN" dirty="0"/>
              <a:t>, 0.8), (x</a:t>
            </a:r>
            <a:r>
              <a:rPr lang="en-IN" baseline="-25000" dirty="0"/>
              <a:t>2</a:t>
            </a:r>
            <a:r>
              <a:rPr lang="en-IN" dirty="0"/>
              <a:t>, 0.5), (x</a:t>
            </a:r>
            <a:r>
              <a:rPr lang="en-IN" baseline="-25000" dirty="0"/>
              <a:t>3</a:t>
            </a:r>
            <a:r>
              <a:rPr lang="en-IN" dirty="0"/>
              <a:t>, 0.6), (x</a:t>
            </a:r>
            <a:r>
              <a:rPr lang="en-IN" baseline="-25000" dirty="0"/>
              <a:t>4</a:t>
            </a:r>
            <a:r>
              <a:rPr lang="en-IN" dirty="0"/>
              <a:t>, 0.8), (x</a:t>
            </a:r>
            <a:r>
              <a:rPr lang="en-IN" baseline="-25000" dirty="0"/>
              <a:t>5</a:t>
            </a:r>
            <a:r>
              <a:rPr lang="en-IN" dirty="0"/>
              <a:t>, 1.0) } ≠ X</a:t>
            </a:r>
          </a:p>
          <a:p>
            <a:pPr fontAlgn="base">
              <a:lnSpc>
                <a:spcPct val="150000"/>
              </a:lnSpc>
            </a:pPr>
            <a:r>
              <a:rPr lang="en-IN" u="sng" dirty="0"/>
              <a:t>A</a:t>
            </a:r>
            <a:r>
              <a:rPr lang="en-IN" dirty="0"/>
              <a:t> ∩ </a:t>
            </a:r>
            <a:r>
              <a:rPr lang="en-IN" u="sng" dirty="0"/>
              <a:t>A</a:t>
            </a:r>
            <a:r>
              <a:rPr lang="en-IN" baseline="30000" dirty="0"/>
              <a:t>C</a:t>
            </a:r>
            <a:r>
              <a:rPr lang="en-IN" dirty="0"/>
              <a:t> = { (x</a:t>
            </a:r>
            <a:r>
              <a:rPr lang="en-IN" baseline="-25000" dirty="0"/>
              <a:t>1</a:t>
            </a:r>
            <a:r>
              <a:rPr lang="en-IN" dirty="0"/>
              <a:t>, 0.2), (x</a:t>
            </a:r>
            <a:r>
              <a:rPr lang="en-IN" baseline="-25000" dirty="0"/>
              <a:t>2</a:t>
            </a:r>
            <a:r>
              <a:rPr lang="en-IN" dirty="0"/>
              <a:t>, 0.5), (x</a:t>
            </a:r>
            <a:r>
              <a:rPr lang="en-IN" baseline="-25000" dirty="0"/>
              <a:t>3</a:t>
            </a:r>
            <a:r>
              <a:rPr lang="en-IN" dirty="0"/>
              <a:t>, 0.4), (x</a:t>
            </a:r>
            <a:r>
              <a:rPr lang="en-IN" baseline="-25000" dirty="0"/>
              <a:t>4</a:t>
            </a:r>
            <a:r>
              <a:rPr lang="en-IN" dirty="0"/>
              <a:t>, 0.2), (x</a:t>
            </a:r>
            <a:r>
              <a:rPr lang="en-IN" baseline="-25000" dirty="0"/>
              <a:t>5</a:t>
            </a:r>
            <a:r>
              <a:rPr lang="en-IN" dirty="0"/>
              <a:t>, 0.0) } ≠ </a:t>
            </a:r>
            <a:r>
              <a:rPr lang="el-GR" dirty="0"/>
              <a:t>Φ</a:t>
            </a:r>
          </a:p>
          <a:p>
            <a:pPr fontAlgn="base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1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Cartesian </a:t>
            </a:r>
            <a:r>
              <a:rPr lang="en-IN" dirty="0" smtClean="0"/>
              <a:t>product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Let </a:t>
            </a:r>
            <a:r>
              <a:rPr lang="en-US" u="sng" dirty="0"/>
              <a:t>A</a:t>
            </a:r>
            <a:r>
              <a:rPr lang="en-US" dirty="0"/>
              <a:t> be a fuzzy set on universe X and </a:t>
            </a:r>
            <a:r>
              <a:rPr lang="en-US" u="sng" dirty="0"/>
              <a:t>B</a:t>
            </a:r>
            <a:r>
              <a:rPr lang="en-US" dirty="0"/>
              <a:t> be a fuzzy set on universe Y, then the Cartesian product between fuzzy sets </a:t>
            </a:r>
            <a:r>
              <a:rPr lang="en-US" u="sng" dirty="0"/>
              <a:t>A</a:t>
            </a:r>
            <a:r>
              <a:rPr lang="en-US" dirty="0"/>
              <a:t> and </a:t>
            </a:r>
            <a:r>
              <a:rPr lang="en-US" u="sng" dirty="0"/>
              <a:t>B</a:t>
            </a:r>
            <a:r>
              <a:rPr lang="en-US" dirty="0"/>
              <a:t> will result in a fuzzy relation </a:t>
            </a:r>
            <a:r>
              <a:rPr lang="en-US" u="sng" dirty="0"/>
              <a:t>R</a:t>
            </a:r>
            <a:r>
              <a:rPr lang="en-US" dirty="0"/>
              <a:t> which is contained with the full Cartesian product space or it is a subset of the </a:t>
            </a:r>
            <a:r>
              <a:rPr lang="en-US" dirty="0" err="1"/>
              <a:t>cartesian</a:t>
            </a:r>
            <a:r>
              <a:rPr lang="en-US" dirty="0"/>
              <a:t> product of fuzzy subsets. Formally, we can define fuzzy relation as,</a:t>
            </a:r>
          </a:p>
          <a:p>
            <a:pPr marL="0" indent="0" fontAlgn="base">
              <a:buNone/>
            </a:pPr>
            <a:r>
              <a:rPr lang="en-US" u="sng" dirty="0"/>
              <a:t>R</a:t>
            </a:r>
            <a:r>
              <a:rPr lang="en-US" dirty="0"/>
              <a:t> = </a:t>
            </a:r>
            <a:r>
              <a:rPr lang="en-US" u="sng" dirty="0"/>
              <a:t>A</a:t>
            </a:r>
            <a:r>
              <a:rPr lang="en-US" dirty="0"/>
              <a:t> x </a:t>
            </a:r>
            <a:r>
              <a:rPr lang="en-US" u="sng" dirty="0" smtClean="0"/>
              <a:t>B  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and</a:t>
            </a:r>
          </a:p>
          <a:p>
            <a:pPr marL="0" indent="0" fontAlgn="base">
              <a:buNone/>
            </a:pPr>
            <a:r>
              <a:rPr lang="en-US" u="sng" dirty="0" smtClean="0"/>
              <a:t>R</a:t>
            </a:r>
            <a:r>
              <a:rPr lang="en-US" dirty="0"/>
              <a:t> ⊂ (X </a:t>
            </a:r>
            <a:r>
              <a:rPr lang="en-US" dirty="0" err="1"/>
              <a:t>x</a:t>
            </a:r>
            <a:r>
              <a:rPr lang="en-US" dirty="0"/>
              <a:t> Y)</a:t>
            </a:r>
          </a:p>
          <a:p>
            <a:pPr marL="0" indent="0" fontAlgn="base">
              <a:buNone/>
            </a:pPr>
            <a:r>
              <a:rPr lang="en-US" dirty="0"/>
              <a:t>where the relation </a:t>
            </a:r>
            <a:r>
              <a:rPr lang="en-US" u="sng" dirty="0"/>
              <a:t>R</a:t>
            </a:r>
            <a:r>
              <a:rPr lang="en-US" dirty="0"/>
              <a:t> has a membership function,</a:t>
            </a:r>
          </a:p>
          <a:p>
            <a:pPr marL="0" indent="0" fontAlgn="base">
              <a:buNone/>
            </a:pPr>
            <a:r>
              <a:rPr lang="en-US" dirty="0" err="1"/>
              <a:t>μ</a:t>
            </a:r>
            <a:r>
              <a:rPr lang="en-US" u="sng" baseline="-25000" dirty="0" err="1"/>
              <a:t>R</a:t>
            </a:r>
            <a:r>
              <a:rPr lang="en-US" dirty="0"/>
              <a:t>(x, y) = </a:t>
            </a:r>
            <a:r>
              <a:rPr lang="en-US" dirty="0" err="1"/>
              <a:t>μ</a:t>
            </a:r>
            <a:r>
              <a:rPr lang="en-US" u="sng" baseline="-25000" dirty="0" err="1"/>
              <a:t>A</a:t>
            </a:r>
            <a:r>
              <a:rPr lang="en-US" baseline="-25000" dirty="0"/>
              <a:t> x </a:t>
            </a:r>
            <a:r>
              <a:rPr lang="en-US" u="sng" baseline="-25000" dirty="0"/>
              <a:t>B</a:t>
            </a:r>
            <a:r>
              <a:rPr lang="en-US" dirty="0"/>
              <a:t>(x, y) = min( </a:t>
            </a:r>
            <a:r>
              <a:rPr lang="en-US" dirty="0" err="1"/>
              <a:t>μ</a:t>
            </a:r>
            <a:r>
              <a:rPr lang="en-US" u="sng" baseline="-25000" dirty="0" err="1"/>
              <a:t>A</a:t>
            </a:r>
            <a:r>
              <a:rPr lang="en-US" dirty="0"/>
              <a:t>(x), </a:t>
            </a:r>
            <a:r>
              <a:rPr lang="en-US" dirty="0" err="1"/>
              <a:t>μ</a:t>
            </a:r>
            <a:r>
              <a:rPr lang="en-US" u="sng" baseline="-25000" dirty="0" err="1"/>
              <a:t>B</a:t>
            </a:r>
            <a:r>
              <a:rPr lang="en-US" dirty="0"/>
              <a:t>(y)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114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Cartesian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Let </a:t>
            </a:r>
            <a:r>
              <a:rPr lang="en-US" u="sng" dirty="0"/>
              <a:t>A</a:t>
            </a:r>
            <a:r>
              <a:rPr lang="en-US" dirty="0"/>
              <a:t> = {a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…, a</a:t>
            </a:r>
            <a:r>
              <a:rPr lang="en-US" baseline="-25000" dirty="0"/>
              <a:t>n</a:t>
            </a:r>
            <a:r>
              <a:rPr lang="en-US" dirty="0"/>
              <a:t>} and </a:t>
            </a:r>
            <a:r>
              <a:rPr lang="en-US" u="sng" dirty="0"/>
              <a:t>B</a:t>
            </a:r>
            <a:r>
              <a:rPr lang="en-US" dirty="0"/>
              <a:t> = {b</a:t>
            </a:r>
            <a:r>
              <a:rPr lang="en-US" baseline="-25000" dirty="0"/>
              <a:t>1</a:t>
            </a:r>
            <a:r>
              <a:rPr lang="en-US" dirty="0"/>
              <a:t>, b</a:t>
            </a:r>
            <a:r>
              <a:rPr lang="en-US" baseline="-25000" dirty="0"/>
              <a:t>2</a:t>
            </a:r>
            <a:r>
              <a:rPr lang="en-US" dirty="0"/>
              <a:t>, .., </a:t>
            </a:r>
            <a:r>
              <a:rPr lang="en-US" dirty="0" err="1"/>
              <a:t>b</a:t>
            </a:r>
            <a:r>
              <a:rPr lang="en-US" baseline="-25000" dirty="0" err="1"/>
              <a:t>m</a:t>
            </a:r>
            <a:r>
              <a:rPr lang="en-US" dirty="0"/>
              <a:t>}, then the fuzzy relation between </a:t>
            </a:r>
            <a:r>
              <a:rPr lang="en-US" u="sng" dirty="0"/>
              <a:t>A</a:t>
            </a:r>
            <a:r>
              <a:rPr lang="en-US" dirty="0"/>
              <a:t> and </a:t>
            </a:r>
            <a:r>
              <a:rPr lang="en-US" u="sng" dirty="0"/>
              <a:t>B</a:t>
            </a:r>
            <a:r>
              <a:rPr lang="en-US" dirty="0"/>
              <a:t> is described by the </a:t>
            </a:r>
            <a:r>
              <a:rPr lang="en-US" b="1" dirty="0"/>
              <a:t>fuzzy relation matrix </a:t>
            </a:r>
            <a:r>
              <a:rPr lang="en-US" dirty="0"/>
              <a:t>as,</a:t>
            </a:r>
          </a:p>
          <a:p>
            <a:pPr fontAlgn="base"/>
            <a:endParaRPr lang="en-US" b="1" dirty="0" smtClean="0"/>
          </a:p>
          <a:p>
            <a:pPr fontAlgn="base"/>
            <a:endParaRPr lang="en-US" b="1" dirty="0"/>
          </a:p>
          <a:p>
            <a:pPr fontAlgn="base"/>
            <a:endParaRPr lang="en-US" b="1" dirty="0" smtClean="0"/>
          </a:p>
          <a:p>
            <a:pPr marL="0" indent="0" fontAlgn="base">
              <a:buNone/>
            </a:pPr>
            <a:r>
              <a:rPr lang="en-US" b="1" dirty="0" smtClean="0"/>
              <a:t>Example</a:t>
            </a:r>
            <a:r>
              <a:rPr lang="en-US" b="1" dirty="0"/>
              <a:t>: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Given </a:t>
            </a:r>
            <a:r>
              <a:rPr lang="en-US" u="sng" dirty="0"/>
              <a:t>A</a:t>
            </a:r>
            <a:r>
              <a:rPr lang="en-US" dirty="0"/>
              <a:t> = { (a</a:t>
            </a:r>
            <a:r>
              <a:rPr lang="en-US" baseline="-25000" dirty="0"/>
              <a:t>1</a:t>
            </a:r>
            <a:r>
              <a:rPr lang="en-US" dirty="0"/>
              <a:t>, 0.2), (a</a:t>
            </a:r>
            <a:r>
              <a:rPr lang="en-US" baseline="-25000" dirty="0"/>
              <a:t>2</a:t>
            </a:r>
            <a:r>
              <a:rPr lang="en-US" dirty="0"/>
              <a:t>, 0.7), (a</a:t>
            </a:r>
            <a:r>
              <a:rPr lang="en-US" baseline="-25000" dirty="0"/>
              <a:t>3</a:t>
            </a:r>
            <a:r>
              <a:rPr lang="en-US" dirty="0"/>
              <a:t>, 0.4) } and </a:t>
            </a:r>
            <a:r>
              <a:rPr lang="en-US" u="sng" dirty="0"/>
              <a:t>B</a:t>
            </a:r>
            <a:r>
              <a:rPr lang="en-US" dirty="0"/>
              <a:t> = { (b</a:t>
            </a:r>
            <a:r>
              <a:rPr lang="en-US" baseline="-25000" dirty="0"/>
              <a:t>1</a:t>
            </a:r>
            <a:r>
              <a:rPr lang="en-US" dirty="0"/>
              <a:t>, 0.5), (b</a:t>
            </a:r>
            <a:r>
              <a:rPr lang="en-US" baseline="-25000" dirty="0"/>
              <a:t>2</a:t>
            </a:r>
            <a:r>
              <a:rPr lang="en-US" dirty="0"/>
              <a:t>, 0.6)}, find the relation over </a:t>
            </a:r>
            <a:r>
              <a:rPr lang="en-US" u="sng" dirty="0"/>
              <a:t>A</a:t>
            </a:r>
            <a:r>
              <a:rPr lang="en-US" dirty="0"/>
              <a:t> x </a:t>
            </a:r>
            <a:r>
              <a:rPr lang="en-US" u="sng" dirty="0"/>
              <a:t>B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Cartesian product</a:t>
            </a:r>
          </a:p>
          <a:p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2713038"/>
            <a:ext cx="300990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5429250"/>
            <a:ext cx="25241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0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Relation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IN" dirty="0"/>
              <a:t>Fuzzy relations are very important because they can describe interactions between variables.</a:t>
            </a:r>
          </a:p>
          <a:p>
            <a:pPr marL="0" indent="0" fontAlgn="base">
              <a:buNone/>
            </a:pPr>
            <a:r>
              <a:rPr lang="en-IN" b="1" dirty="0"/>
              <a:t>Example:</a:t>
            </a:r>
            <a:r>
              <a:rPr lang="en-IN" dirty="0"/>
              <a:t> A simple example of a binary fuzzy relation on X = {1, 2, 3}, called ”approximately equal” can be defined as</a:t>
            </a:r>
          </a:p>
          <a:p>
            <a:pPr marL="0" indent="0" fontAlgn="base">
              <a:buNone/>
            </a:pPr>
            <a:r>
              <a:rPr lang="en-IN" u="sng" dirty="0"/>
              <a:t>R</a:t>
            </a:r>
            <a:r>
              <a:rPr lang="en-IN" dirty="0"/>
              <a:t>(1, 1) = </a:t>
            </a:r>
            <a:r>
              <a:rPr lang="en-IN" u="sng" dirty="0"/>
              <a:t>R</a:t>
            </a:r>
            <a:r>
              <a:rPr lang="en-IN" dirty="0"/>
              <a:t>(2, 2) = </a:t>
            </a:r>
            <a:r>
              <a:rPr lang="en-IN" u="sng" dirty="0"/>
              <a:t>R</a:t>
            </a:r>
            <a:r>
              <a:rPr lang="en-IN" dirty="0"/>
              <a:t>(3, 3) = 1</a:t>
            </a:r>
          </a:p>
          <a:p>
            <a:pPr marL="0" indent="0" fontAlgn="base">
              <a:buNone/>
            </a:pPr>
            <a:r>
              <a:rPr lang="en-IN" u="sng" dirty="0"/>
              <a:t>R</a:t>
            </a:r>
            <a:r>
              <a:rPr lang="en-IN" dirty="0"/>
              <a:t>(1, 2) = </a:t>
            </a:r>
            <a:r>
              <a:rPr lang="en-IN" u="sng" dirty="0"/>
              <a:t>R</a:t>
            </a:r>
            <a:r>
              <a:rPr lang="en-IN" dirty="0"/>
              <a:t>(2, 1) = </a:t>
            </a:r>
            <a:r>
              <a:rPr lang="en-IN" u="sng" dirty="0"/>
              <a:t>R</a:t>
            </a:r>
            <a:r>
              <a:rPr lang="en-IN" dirty="0"/>
              <a:t>(2, 3) = </a:t>
            </a:r>
            <a:r>
              <a:rPr lang="en-IN" u="sng" dirty="0"/>
              <a:t>R</a:t>
            </a:r>
            <a:r>
              <a:rPr lang="en-IN" dirty="0"/>
              <a:t>(3, 2) = </a:t>
            </a:r>
            <a:r>
              <a:rPr lang="en-IN" dirty="0" smtClean="0"/>
              <a:t>0.7</a:t>
            </a:r>
            <a:endParaRPr lang="en-IN" dirty="0"/>
          </a:p>
          <a:p>
            <a:pPr marL="0" indent="0" fontAlgn="base">
              <a:buNone/>
            </a:pPr>
            <a:r>
              <a:rPr lang="en-IN" u="sng" dirty="0"/>
              <a:t>R</a:t>
            </a:r>
            <a:r>
              <a:rPr lang="en-IN" dirty="0"/>
              <a:t>(1, 3) = </a:t>
            </a:r>
            <a:r>
              <a:rPr lang="en-IN" u="sng" dirty="0"/>
              <a:t>R</a:t>
            </a:r>
            <a:r>
              <a:rPr lang="en-IN" dirty="0"/>
              <a:t>(3, 1) = 0.3</a:t>
            </a:r>
          </a:p>
          <a:p>
            <a:pPr marL="0" indent="0" fontAlgn="base">
              <a:buNone/>
            </a:pPr>
            <a:r>
              <a:rPr lang="en-IN" dirty="0"/>
              <a:t>The membership function and </a:t>
            </a:r>
            <a:endParaRPr lang="en-IN" dirty="0" smtClean="0"/>
          </a:p>
          <a:p>
            <a:pPr marL="0" indent="0" fontAlgn="base">
              <a:buNone/>
            </a:pPr>
            <a:r>
              <a:rPr lang="en-IN" dirty="0" smtClean="0"/>
              <a:t>relation </a:t>
            </a:r>
            <a:r>
              <a:rPr lang="en-IN" dirty="0"/>
              <a:t>matrix of </a:t>
            </a:r>
            <a:r>
              <a:rPr lang="en-IN" u="sng" dirty="0"/>
              <a:t>R</a:t>
            </a:r>
            <a:r>
              <a:rPr lang="en-IN" dirty="0"/>
              <a:t> are given </a:t>
            </a:r>
            <a:r>
              <a:rPr lang="en-IN" dirty="0" smtClean="0"/>
              <a:t>by</a:t>
            </a:r>
            <a:endParaRPr lang="en-IN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114800"/>
            <a:ext cx="3657600" cy="2709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67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Fuzzy logic and Fuzzy system </a:t>
            </a:r>
            <a:r>
              <a:rPr lang="en-IN" dirty="0"/>
              <a:t>	</a:t>
            </a:r>
            <a:r>
              <a:rPr lang="en-IN" b="1" dirty="0"/>
              <a:t>12 </a:t>
            </a:r>
            <a:r>
              <a:rPr lang="en-IN" dirty="0"/>
              <a:t>	</a:t>
            </a:r>
            <a:r>
              <a:rPr lang="en-IN" b="1" dirty="0"/>
              <a:t>CO4 </a:t>
            </a:r>
            <a:r>
              <a:rPr lang="en-IN" dirty="0"/>
              <a:t>	</a:t>
            </a:r>
          </a:p>
          <a:p>
            <a:r>
              <a:rPr lang="en-US" b="1" dirty="0"/>
              <a:t>5.1 </a:t>
            </a:r>
            <a:r>
              <a:rPr lang="en-US" dirty="0"/>
              <a:t>	Introduction to Fuzzy logic, Fuzzy sets and membership functions, Operations on Fuzzy sets, Fuzzy relations, rules, propositions, implications and inferences, </a:t>
            </a:r>
            <a:r>
              <a:rPr lang="en-US" dirty="0" err="1"/>
              <a:t>Defuzzification</a:t>
            </a:r>
            <a:r>
              <a:rPr lang="en-US" dirty="0"/>
              <a:t> techniques, 	</a:t>
            </a:r>
          </a:p>
          <a:p>
            <a:r>
              <a:rPr lang="en-US" b="1" dirty="0"/>
              <a:t>5.2 </a:t>
            </a:r>
            <a:r>
              <a:rPr lang="en-US" dirty="0"/>
              <a:t>	Fuzzy logic controller design, Neuro Fuzzy system, Some applications of Fuzzy logic. 	</a:t>
            </a:r>
          </a:p>
          <a:p>
            <a:r>
              <a:rPr lang="en-US" dirty="0"/>
              <a:t>#Self-Learning: Application of Fuzzy system in various appliances. 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84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Operations on fuzzy relation</a:t>
            </a:r>
            <a:r>
              <a:rPr lang="en-IN" dirty="0" smtClean="0"/>
              <a:t>:</a:t>
            </a:r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7" y="1697844"/>
            <a:ext cx="56102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85410"/>
            <a:ext cx="27717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81152"/>
            <a:ext cx="2772162" cy="1419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876800"/>
            <a:ext cx="27908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717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Proposition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The </a:t>
            </a:r>
            <a:r>
              <a:rPr lang="en-US" sz="2200" dirty="0"/>
              <a:t>proposition value for classical proposition is either true or false but in case of fuzzy proposition the range is not confined to only two values it varies from 2 to n. </a:t>
            </a:r>
            <a:endParaRPr lang="en-US" sz="2200" dirty="0" smtClean="0"/>
          </a:p>
          <a:p>
            <a:r>
              <a:rPr lang="en-US" sz="2200" dirty="0" smtClean="0"/>
              <a:t>For </a:t>
            </a:r>
            <a:r>
              <a:rPr lang="en-US" sz="2200" dirty="0"/>
              <a:t>example speed may be fast, very fast, medium, slow, and very slow. </a:t>
            </a:r>
            <a:endParaRPr lang="en-US" sz="2200" dirty="0" smtClean="0"/>
          </a:p>
          <a:p>
            <a:r>
              <a:rPr lang="en-US" sz="2200" dirty="0" smtClean="0"/>
              <a:t>In </a:t>
            </a:r>
            <a:r>
              <a:rPr lang="en-US" sz="2200" dirty="0"/>
              <a:t>fuzzy logic the truth value of fuzzy proposition </a:t>
            </a:r>
            <a:r>
              <a:rPr lang="en-US" sz="2200" dirty="0" smtClean="0"/>
              <a:t> </a:t>
            </a:r>
            <a:r>
              <a:rPr lang="en-US" sz="2200" dirty="0"/>
              <a:t>also </a:t>
            </a:r>
            <a:r>
              <a:rPr lang="en-US" sz="2200" dirty="0" smtClean="0"/>
              <a:t>depends on </a:t>
            </a:r>
            <a:r>
              <a:rPr lang="en-US" sz="2200" dirty="0"/>
              <a:t>an additional factor known as degree of truth whose value is varies between 0 and 1. </a:t>
            </a:r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So</a:t>
            </a:r>
            <a:r>
              <a:rPr lang="en-US" sz="2200" dirty="0"/>
              <a:t>, we can say that fuzzy proposition is a statement p which acquires a fuzzy truth value T(p) ranges from(0 to1).</a:t>
            </a:r>
            <a:endParaRPr lang="en-IN" sz="22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343400"/>
            <a:ext cx="3225312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9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/>
            <a:r>
              <a:rPr lang="en-US" dirty="0" smtClean="0"/>
              <a:t>Fuzzy Proposition</a:t>
            </a:r>
            <a:endParaRPr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object 3"/>
          <p:cNvSpPr txBox="1"/>
          <p:nvPr/>
        </p:nvSpPr>
        <p:spPr>
          <a:xfrm>
            <a:off x="476244" y="1752600"/>
            <a:ext cx="2219246" cy="516528"/>
          </a:xfrm>
          <a:prstGeom prst="rect">
            <a:avLst/>
          </a:prstGeom>
        </p:spPr>
        <p:txBody>
          <a:bodyPr vert="horz" wrap="square" lIns="0" tIns="176253" rIns="0" bIns="0" rtlCol="0">
            <a:spAutoFit/>
          </a:bodyPr>
          <a:lstStyle/>
          <a:p>
            <a:pPr marL="25179">
              <a:spcBef>
                <a:spcPts val="1199"/>
              </a:spcBef>
            </a:pPr>
            <a:r>
              <a:rPr sz="2200" spc="-20" dirty="0" smtClean="0">
                <a:latin typeface="Microsoft Sans Serif"/>
                <a:cs typeface="Microsoft Sans Serif"/>
              </a:rPr>
              <a:t>P </a:t>
            </a:r>
            <a:r>
              <a:rPr sz="2200" spc="-10" dirty="0">
                <a:latin typeface="Microsoft Sans Serif"/>
                <a:cs typeface="Microsoft Sans Serif"/>
              </a:rPr>
              <a:t>: </a:t>
            </a:r>
            <a:r>
              <a:rPr sz="2200" spc="-20" dirty="0">
                <a:latin typeface="Microsoft Sans Serif"/>
                <a:cs typeface="Microsoft Sans Serif"/>
              </a:rPr>
              <a:t>Ram is</a:t>
            </a:r>
            <a:r>
              <a:rPr sz="2200" spc="-10" dirty="0">
                <a:latin typeface="Microsoft Sans Serif"/>
                <a:cs typeface="Microsoft Sans Serif"/>
              </a:rPr>
              <a:t> honest</a:t>
            </a:r>
            <a:endParaRPr sz="22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409994" y="2452721"/>
            <a:ext cx="266610" cy="26636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6244" y="2450745"/>
            <a:ext cx="134767" cy="208820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120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9205" y="2379510"/>
            <a:ext cx="1280916" cy="3208370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spc="-10" dirty="0">
                <a:latin typeface="Microsoft Sans Serif"/>
                <a:cs typeface="Microsoft Sans Serif"/>
              </a:rPr>
              <a:t>T(P)</a:t>
            </a:r>
            <a:r>
              <a:rPr sz="2200" spc="-79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=</a:t>
            </a:r>
            <a:r>
              <a:rPr sz="2200" spc="-69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0.0</a:t>
            </a:r>
            <a:endParaRPr sz="2200" dirty="0">
              <a:latin typeface="Microsoft Sans Serif"/>
              <a:cs typeface="Microsoft Sans Serif"/>
            </a:endParaRPr>
          </a:p>
          <a:p>
            <a:pPr marL="25179">
              <a:spcBef>
                <a:spcPts val="1784"/>
              </a:spcBef>
            </a:pPr>
            <a:r>
              <a:rPr sz="2200" spc="-10" dirty="0">
                <a:latin typeface="Microsoft Sans Serif"/>
                <a:cs typeface="Microsoft Sans Serif"/>
              </a:rPr>
              <a:t>T(P)</a:t>
            </a:r>
            <a:r>
              <a:rPr sz="2200" spc="-79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=</a:t>
            </a:r>
            <a:r>
              <a:rPr sz="2200" spc="-69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0.2</a:t>
            </a:r>
            <a:endParaRPr sz="2200" dirty="0">
              <a:latin typeface="Microsoft Sans Serif"/>
              <a:cs typeface="Microsoft Sans Serif"/>
            </a:endParaRPr>
          </a:p>
          <a:p>
            <a:pPr marL="25179">
              <a:spcBef>
                <a:spcPts val="1784"/>
              </a:spcBef>
            </a:pPr>
            <a:r>
              <a:rPr sz="2200" spc="-10" dirty="0">
                <a:latin typeface="Microsoft Sans Serif"/>
                <a:cs typeface="Microsoft Sans Serif"/>
              </a:rPr>
              <a:t>T(P)</a:t>
            </a:r>
            <a:r>
              <a:rPr sz="2200" spc="-79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=</a:t>
            </a:r>
            <a:r>
              <a:rPr sz="2200" spc="-69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0.4</a:t>
            </a:r>
            <a:endParaRPr sz="2200" dirty="0">
              <a:latin typeface="Microsoft Sans Serif"/>
              <a:cs typeface="Microsoft Sans Serif"/>
            </a:endParaRPr>
          </a:p>
          <a:p>
            <a:pPr marL="25179">
              <a:spcBef>
                <a:spcPts val="1784"/>
              </a:spcBef>
            </a:pPr>
            <a:r>
              <a:rPr sz="2200" spc="-10" dirty="0">
                <a:latin typeface="Microsoft Sans Serif"/>
                <a:cs typeface="Microsoft Sans Serif"/>
              </a:rPr>
              <a:t>T(P)</a:t>
            </a:r>
            <a:r>
              <a:rPr sz="2200" spc="-79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=</a:t>
            </a:r>
            <a:r>
              <a:rPr sz="2200" spc="-69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0.6</a:t>
            </a:r>
            <a:endParaRPr sz="2200" dirty="0">
              <a:latin typeface="Microsoft Sans Serif"/>
              <a:cs typeface="Microsoft Sans Serif"/>
            </a:endParaRPr>
          </a:p>
          <a:p>
            <a:pPr marL="25179">
              <a:spcBef>
                <a:spcPts val="1784"/>
              </a:spcBef>
            </a:pPr>
            <a:r>
              <a:rPr sz="2200" spc="-10" dirty="0">
                <a:latin typeface="Microsoft Sans Serif"/>
                <a:cs typeface="Microsoft Sans Serif"/>
              </a:rPr>
              <a:t>T(P)</a:t>
            </a:r>
            <a:r>
              <a:rPr sz="2200" spc="-79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=</a:t>
            </a:r>
            <a:r>
              <a:rPr sz="2200" spc="-69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0.8</a:t>
            </a:r>
            <a:endParaRPr sz="2200" dirty="0">
              <a:latin typeface="Microsoft Sans Serif"/>
              <a:cs typeface="Microsoft Sans Serif"/>
            </a:endParaRPr>
          </a:p>
          <a:p>
            <a:pPr marL="25179">
              <a:spcBef>
                <a:spcPts val="1794"/>
              </a:spcBef>
            </a:pPr>
            <a:r>
              <a:rPr sz="2200" spc="-10" dirty="0">
                <a:latin typeface="Microsoft Sans Serif"/>
                <a:cs typeface="Microsoft Sans Serif"/>
              </a:rPr>
              <a:t>T(P)</a:t>
            </a:r>
            <a:r>
              <a:rPr sz="2200" spc="-79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=</a:t>
            </a:r>
            <a:r>
              <a:rPr sz="2200" spc="-69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1.0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4216" y="2379510"/>
            <a:ext cx="3190324" cy="3208370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spc="-10" dirty="0">
                <a:latin typeface="Microsoft Sans Serif"/>
                <a:cs typeface="Microsoft Sans Serif"/>
              </a:rPr>
              <a:t>:</a:t>
            </a:r>
            <a:r>
              <a:rPr sz="2200" spc="119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Absolutely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false</a:t>
            </a:r>
            <a:endParaRPr sz="2200" dirty="0">
              <a:latin typeface="Microsoft Sans Serif"/>
              <a:cs typeface="Microsoft Sans Serif"/>
            </a:endParaRPr>
          </a:p>
          <a:p>
            <a:pPr marL="25179">
              <a:spcBef>
                <a:spcPts val="1784"/>
              </a:spcBef>
            </a:pPr>
            <a:r>
              <a:rPr sz="2200" spc="-10" dirty="0">
                <a:latin typeface="Microsoft Sans Serif"/>
                <a:cs typeface="Microsoft Sans Serif"/>
              </a:rPr>
              <a:t>:</a:t>
            </a:r>
            <a:r>
              <a:rPr sz="2200" spc="119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Partially </a:t>
            </a:r>
            <a:r>
              <a:rPr sz="2200" spc="-30" dirty="0">
                <a:latin typeface="Microsoft Sans Serif"/>
                <a:cs typeface="Microsoft Sans Serif"/>
              </a:rPr>
              <a:t>false</a:t>
            </a:r>
            <a:endParaRPr sz="2200" dirty="0">
              <a:latin typeface="Microsoft Sans Serif"/>
              <a:cs typeface="Microsoft Sans Serif"/>
            </a:endParaRPr>
          </a:p>
          <a:p>
            <a:pPr marL="25179">
              <a:spcBef>
                <a:spcPts val="1784"/>
              </a:spcBef>
            </a:pPr>
            <a:r>
              <a:rPr sz="2200" spc="-10" dirty="0">
                <a:latin typeface="Microsoft Sans Serif"/>
                <a:cs typeface="Microsoft Sans Serif"/>
              </a:rPr>
              <a:t>:</a:t>
            </a:r>
            <a:r>
              <a:rPr sz="2200" spc="139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May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be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false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or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not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false</a:t>
            </a:r>
            <a:endParaRPr sz="2200" dirty="0">
              <a:latin typeface="Microsoft Sans Serif"/>
              <a:cs typeface="Microsoft Sans Serif"/>
            </a:endParaRPr>
          </a:p>
          <a:p>
            <a:pPr marL="25179">
              <a:spcBef>
                <a:spcPts val="1784"/>
              </a:spcBef>
            </a:pPr>
            <a:r>
              <a:rPr sz="2200" spc="-10" dirty="0">
                <a:latin typeface="Microsoft Sans Serif"/>
                <a:cs typeface="Microsoft Sans Serif"/>
              </a:rPr>
              <a:t>:</a:t>
            </a:r>
            <a:r>
              <a:rPr sz="2200" spc="139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May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be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true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or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not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true</a:t>
            </a:r>
            <a:endParaRPr sz="2200" dirty="0">
              <a:latin typeface="Microsoft Sans Serif"/>
              <a:cs typeface="Microsoft Sans Serif"/>
            </a:endParaRPr>
          </a:p>
          <a:p>
            <a:pPr marL="25179">
              <a:spcBef>
                <a:spcPts val="1784"/>
              </a:spcBef>
            </a:pPr>
            <a:r>
              <a:rPr sz="2200" spc="-10" dirty="0">
                <a:latin typeface="Microsoft Sans Serif"/>
                <a:cs typeface="Microsoft Sans Serif"/>
              </a:rPr>
              <a:t>:</a:t>
            </a:r>
            <a:r>
              <a:rPr sz="2200" spc="119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Partially</a:t>
            </a:r>
            <a:r>
              <a:rPr sz="2200" spc="-10" dirty="0">
                <a:latin typeface="Microsoft Sans Serif"/>
                <a:cs typeface="Microsoft Sans Serif"/>
              </a:rPr>
              <a:t> true</a:t>
            </a:r>
            <a:endParaRPr sz="2200" dirty="0">
              <a:latin typeface="Microsoft Sans Serif"/>
              <a:cs typeface="Microsoft Sans Serif"/>
            </a:endParaRPr>
          </a:p>
          <a:p>
            <a:pPr marL="25179">
              <a:spcBef>
                <a:spcPts val="1794"/>
              </a:spcBef>
            </a:pPr>
            <a:r>
              <a:rPr sz="2200" spc="-10" dirty="0">
                <a:latin typeface="Microsoft Sans Serif"/>
                <a:cs typeface="Microsoft Sans Serif"/>
              </a:rPr>
              <a:t>:</a:t>
            </a:r>
            <a:r>
              <a:rPr sz="2200" spc="109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Absolutely</a:t>
            </a:r>
            <a:r>
              <a:rPr sz="2200" spc="-10" dirty="0">
                <a:latin typeface="Microsoft Sans Serif"/>
                <a:cs typeface="Microsoft Sans Serif"/>
              </a:rPr>
              <a:t> true.</a:t>
            </a:r>
            <a:endParaRPr sz="22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994" y="3011605"/>
            <a:ext cx="266610" cy="26636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76244" y="3009654"/>
            <a:ext cx="134767" cy="208820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>
            <a:grayscl/>
          </a:blip>
          <a:stretch>
            <a:fillRect/>
          </a:stretch>
        </p:blipFill>
        <p:spPr>
          <a:xfrm>
            <a:off x="409994" y="3570488"/>
            <a:ext cx="266610" cy="26636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76244" y="3567303"/>
            <a:ext cx="134767" cy="208820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409994" y="4129371"/>
            <a:ext cx="266610" cy="26636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76244" y="4127418"/>
            <a:ext cx="134767" cy="208820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409994" y="4688278"/>
            <a:ext cx="266610" cy="26636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76244" y="4683686"/>
            <a:ext cx="134767" cy="208820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>
            <a:grayscl/>
          </a:blip>
          <a:stretch>
            <a:fillRect/>
          </a:stretch>
        </p:blipFill>
        <p:spPr>
          <a:xfrm>
            <a:off x="409994" y="5247161"/>
            <a:ext cx="266610" cy="26636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76244" y="5243952"/>
            <a:ext cx="134767" cy="208820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endParaRPr sz="12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63480931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Fuzzy Connectives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458200" cy="529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48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Fuzzy Connectives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55" y="2133600"/>
            <a:ext cx="8083446" cy="2672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01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Fuzzy Proposition</a:t>
            </a:r>
            <a:endParaRPr lang="en-IN" dirty="0"/>
          </a:p>
        </p:txBody>
      </p:sp>
      <p:sp>
        <p:nvSpPr>
          <p:cNvPr id="4" name="object 3"/>
          <p:cNvSpPr txBox="1"/>
          <p:nvPr/>
        </p:nvSpPr>
        <p:spPr>
          <a:xfrm>
            <a:off x="835861" y="1696074"/>
            <a:ext cx="4879137" cy="1386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600"/>
              </a:lnSpc>
              <a:spcBef>
                <a:spcPts val="100"/>
              </a:spcBef>
            </a:pPr>
            <a:r>
              <a:rPr lang="en-IN" sz="2000" spc="-10" dirty="0" smtClean="0">
                <a:latin typeface="Microsoft Sans Serif"/>
                <a:cs typeface="Microsoft Sans Serif"/>
              </a:rPr>
              <a:t>Example1:</a:t>
            </a:r>
          </a:p>
          <a:p>
            <a:pPr marL="12700" marR="5080">
              <a:lnSpc>
                <a:spcPct val="145600"/>
              </a:lnSpc>
              <a:spcBef>
                <a:spcPts val="100"/>
              </a:spcBef>
            </a:pPr>
            <a:r>
              <a:rPr sz="2000" spc="-10" dirty="0" smtClean="0">
                <a:latin typeface="Microsoft Sans Serif"/>
                <a:cs typeface="Microsoft Sans Serif"/>
              </a:rPr>
              <a:t>P</a:t>
            </a:r>
            <a:r>
              <a:rPr sz="2000" dirty="0" smtClean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:</a:t>
            </a:r>
            <a:r>
              <a:rPr sz="2000" dirty="0">
                <a:latin typeface="Microsoft Sans Serif"/>
                <a:cs typeface="Microsoft Sans Serif"/>
              </a:rPr>
              <a:t> Mary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is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efficient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;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T(P)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=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0.8; </a:t>
            </a:r>
            <a:r>
              <a:rPr sz="2000" spc="-275" dirty="0">
                <a:latin typeface="Microsoft Sans Serif"/>
                <a:cs typeface="Microsoft Sans Serif"/>
              </a:rPr>
              <a:t> </a:t>
            </a:r>
            <a:endParaRPr lang="en-IN" sz="2000" spc="-275" dirty="0" smtClean="0">
              <a:latin typeface="Microsoft Sans Serif"/>
              <a:cs typeface="Microsoft Sans Serif"/>
            </a:endParaRPr>
          </a:p>
          <a:p>
            <a:pPr marL="12700" marR="5080">
              <a:lnSpc>
                <a:spcPct val="145600"/>
              </a:lnSpc>
              <a:spcBef>
                <a:spcPts val="100"/>
              </a:spcBef>
            </a:pPr>
            <a:r>
              <a:rPr sz="2000" spc="-10" dirty="0" smtClean="0">
                <a:latin typeface="Microsoft Sans Serif"/>
                <a:cs typeface="Microsoft Sans Serif"/>
              </a:rPr>
              <a:t>Q</a:t>
            </a:r>
            <a:r>
              <a:rPr sz="2000" dirty="0" smtClean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: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Ram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efficient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;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T(Q)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=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0.6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835862" y="3082607"/>
            <a:ext cx="7622338" cy="301621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000" b="1" spc="-5" dirty="0">
                <a:latin typeface="Arial"/>
                <a:cs typeface="Arial"/>
              </a:rPr>
              <a:t>Mary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is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not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efficient.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spc="-155" dirty="0">
                <a:latin typeface="Arial"/>
                <a:cs typeface="Arial"/>
              </a:rPr>
              <a:t> </a:t>
            </a:r>
            <a:r>
              <a:rPr sz="2000" spc="65" dirty="0">
                <a:latin typeface="Lucida Sans Unicode"/>
                <a:cs typeface="Lucida Sans Unicode"/>
              </a:rPr>
              <a:t>(</a:t>
            </a:r>
            <a:r>
              <a:rPr sz="2000" spc="-150" dirty="0">
                <a:latin typeface="Lucida Sans Unicode"/>
                <a:cs typeface="Lucida Sans Unicode"/>
              </a:rPr>
              <a:t>¬</a:t>
            </a:r>
            <a:r>
              <a:rPr sz="2000" i="1" spc="65" dirty="0">
                <a:latin typeface="Arial"/>
                <a:cs typeface="Arial"/>
              </a:rPr>
              <a:t>P</a:t>
            </a:r>
            <a:r>
              <a:rPr sz="2000" spc="65" dirty="0">
                <a:latin typeface="Lucida Sans Unicode"/>
                <a:cs typeface="Lucida Sans Unicode"/>
              </a:rPr>
              <a:t>)</a:t>
            </a:r>
            <a:r>
              <a:rPr sz="2000" spc="-45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=</a:t>
            </a:r>
            <a:r>
              <a:rPr sz="2000" spc="-45" dirty="0">
                <a:latin typeface="Lucida Sans Unicode"/>
                <a:cs typeface="Lucida Sans Unicode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1</a:t>
            </a:r>
            <a:r>
              <a:rPr sz="2000" spc="-5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−</a:t>
            </a:r>
            <a:r>
              <a:rPr sz="2000" spc="-105" dirty="0">
                <a:latin typeface="Lucida Sans Unicode"/>
                <a:cs typeface="Lucida Sans Unicode"/>
              </a:rPr>
              <a:t> 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spc="-155" dirty="0">
                <a:latin typeface="Arial"/>
                <a:cs typeface="Arial"/>
              </a:rPr>
              <a:t> </a:t>
            </a:r>
            <a:r>
              <a:rPr sz="2000" spc="65" dirty="0">
                <a:latin typeface="Lucida Sans Unicode"/>
                <a:cs typeface="Lucida Sans Unicode"/>
              </a:rPr>
              <a:t>(</a:t>
            </a:r>
            <a:r>
              <a:rPr sz="2000" i="1" spc="65" dirty="0">
                <a:latin typeface="Arial"/>
                <a:cs typeface="Arial"/>
              </a:rPr>
              <a:t>P</a:t>
            </a:r>
            <a:r>
              <a:rPr sz="2000" spc="65" dirty="0">
                <a:latin typeface="Lucida Sans Unicode"/>
                <a:cs typeface="Lucida Sans Unicode"/>
              </a:rPr>
              <a:t>)</a:t>
            </a:r>
            <a:r>
              <a:rPr sz="2000" spc="-45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=</a:t>
            </a:r>
            <a:r>
              <a:rPr sz="2000" spc="-45" dirty="0">
                <a:latin typeface="Lucida Sans Unicode"/>
                <a:cs typeface="Lucida Sans Unicode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0</a:t>
            </a:r>
            <a:r>
              <a:rPr sz="2000" i="1" spc="-100" dirty="0">
                <a:latin typeface="Verdana"/>
                <a:cs typeface="Verdana"/>
              </a:rPr>
              <a:t>.</a:t>
            </a:r>
            <a:r>
              <a:rPr sz="2000" spc="-10" dirty="0">
                <a:latin typeface="Microsoft Sans Serif"/>
                <a:cs typeface="Microsoft Sans Serif"/>
              </a:rPr>
              <a:t>2</a:t>
            </a:r>
            <a:endParaRPr sz="20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000" b="1" spc="-5" dirty="0">
                <a:latin typeface="Arial"/>
                <a:cs typeface="Arial"/>
              </a:rPr>
              <a:t>Mary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efficient</a:t>
            </a:r>
            <a:r>
              <a:rPr sz="2000" b="1" spc="-10" dirty="0">
                <a:latin typeface="Arial"/>
                <a:cs typeface="Arial"/>
              </a:rPr>
              <a:t> and so </a:t>
            </a:r>
            <a:r>
              <a:rPr sz="2000" b="1" spc="-5" dirty="0">
                <a:latin typeface="Arial"/>
                <a:cs typeface="Arial"/>
              </a:rPr>
              <a:t>is</a:t>
            </a:r>
            <a:r>
              <a:rPr sz="2000" b="1" spc="-10" dirty="0">
                <a:latin typeface="Arial"/>
                <a:cs typeface="Arial"/>
              </a:rPr>
              <a:t> Ram.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spc="-155" dirty="0">
                <a:latin typeface="Arial"/>
                <a:cs typeface="Arial"/>
              </a:rPr>
              <a:t> </a:t>
            </a:r>
            <a:r>
              <a:rPr sz="2000" spc="65" dirty="0">
                <a:latin typeface="Lucida Sans Unicode"/>
                <a:cs typeface="Lucida Sans Unicode"/>
              </a:rPr>
              <a:t>(</a:t>
            </a:r>
            <a:r>
              <a:rPr sz="2000" i="1" spc="-10" dirty="0">
                <a:latin typeface="Arial"/>
                <a:cs typeface="Arial"/>
              </a:rPr>
              <a:t>P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spc="-150" dirty="0">
                <a:latin typeface="Lucida Sans Unicode"/>
                <a:cs typeface="Lucida Sans Unicode"/>
              </a:rPr>
              <a:t>∧</a:t>
            </a:r>
            <a:r>
              <a:rPr sz="2000" spc="-105" dirty="0">
                <a:latin typeface="Lucida Sans Unicode"/>
                <a:cs typeface="Lucida Sans Unicode"/>
              </a:rPr>
              <a:t> </a:t>
            </a:r>
            <a:r>
              <a:rPr sz="2000" i="1" spc="40" dirty="0">
                <a:latin typeface="Arial"/>
                <a:cs typeface="Arial"/>
              </a:rPr>
              <a:t>Q</a:t>
            </a:r>
            <a:r>
              <a:rPr sz="2000" spc="65" dirty="0">
                <a:latin typeface="Lucida Sans Unicode"/>
                <a:cs typeface="Lucida Sans Unicode"/>
              </a:rPr>
              <a:t>)</a:t>
            </a:r>
            <a:r>
              <a:rPr sz="2000" spc="-45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=</a:t>
            </a:r>
            <a:r>
              <a:rPr sz="2000" spc="-45" dirty="0">
                <a:latin typeface="Lucida Sans Unicode"/>
                <a:cs typeface="Lucida Sans Unicode"/>
              </a:rPr>
              <a:t> </a:t>
            </a:r>
            <a:r>
              <a:rPr sz="2000" i="1" spc="-5" dirty="0">
                <a:latin typeface="Arial"/>
                <a:cs typeface="Arial"/>
              </a:rPr>
              <a:t>mi</a:t>
            </a:r>
            <a:r>
              <a:rPr sz="2000" i="1" spc="5" dirty="0">
                <a:latin typeface="Arial"/>
                <a:cs typeface="Arial"/>
              </a:rPr>
              <a:t>n</a:t>
            </a:r>
            <a:r>
              <a:rPr sz="2000" spc="180" dirty="0">
                <a:latin typeface="Lucida Sans Unicode"/>
                <a:cs typeface="Lucida Sans Unicode"/>
              </a:rPr>
              <a:t>{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spc="-155" dirty="0">
                <a:latin typeface="Arial"/>
                <a:cs typeface="Arial"/>
              </a:rPr>
              <a:t> </a:t>
            </a:r>
            <a:r>
              <a:rPr sz="2000" spc="65" dirty="0">
                <a:latin typeface="Lucida Sans Unicode"/>
                <a:cs typeface="Lucida Sans Unicode"/>
              </a:rPr>
              <a:t>(</a:t>
            </a:r>
            <a:r>
              <a:rPr sz="2000" i="1" spc="65" dirty="0">
                <a:latin typeface="Arial"/>
                <a:cs typeface="Arial"/>
              </a:rPr>
              <a:t>P</a:t>
            </a:r>
            <a:r>
              <a:rPr sz="2000" spc="65" dirty="0">
                <a:latin typeface="Lucida Sans Unicode"/>
                <a:cs typeface="Lucida Sans Unicode"/>
              </a:rPr>
              <a:t>)</a:t>
            </a:r>
            <a:r>
              <a:rPr sz="2000" i="1" spc="-100" dirty="0">
                <a:latin typeface="Verdana"/>
                <a:cs typeface="Verdana"/>
              </a:rPr>
              <a:t>,</a:t>
            </a:r>
            <a:r>
              <a:rPr sz="2000" i="1" spc="-204" dirty="0">
                <a:latin typeface="Verdana"/>
                <a:cs typeface="Verdana"/>
              </a:rPr>
              <a:t> 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spc="-155" dirty="0">
                <a:latin typeface="Arial"/>
                <a:cs typeface="Arial"/>
              </a:rPr>
              <a:t> </a:t>
            </a:r>
            <a:r>
              <a:rPr sz="2000" spc="65" dirty="0">
                <a:latin typeface="Lucida Sans Unicode"/>
                <a:cs typeface="Lucida Sans Unicode"/>
              </a:rPr>
              <a:t>(</a:t>
            </a:r>
            <a:r>
              <a:rPr sz="2000" i="1" spc="40" dirty="0">
                <a:latin typeface="Arial"/>
                <a:cs typeface="Arial"/>
              </a:rPr>
              <a:t>Q</a:t>
            </a:r>
            <a:r>
              <a:rPr sz="2000" spc="65" dirty="0">
                <a:latin typeface="Lucida Sans Unicode"/>
                <a:cs typeface="Lucida Sans Unicode"/>
              </a:rPr>
              <a:t>)</a:t>
            </a:r>
            <a:r>
              <a:rPr sz="2000" spc="185" dirty="0">
                <a:latin typeface="Lucida Sans Unicode"/>
                <a:cs typeface="Lucida Sans Unicode"/>
              </a:rPr>
              <a:t>}</a:t>
            </a:r>
            <a:r>
              <a:rPr sz="2000" spc="-45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=</a:t>
            </a:r>
            <a:r>
              <a:rPr sz="2000" spc="-45" dirty="0">
                <a:latin typeface="Lucida Sans Unicode"/>
                <a:cs typeface="Lucida Sans Unicode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0</a:t>
            </a:r>
            <a:r>
              <a:rPr sz="2000" i="1" spc="-100" dirty="0">
                <a:latin typeface="Verdana"/>
                <a:cs typeface="Verdana"/>
              </a:rPr>
              <a:t>.</a:t>
            </a:r>
            <a:r>
              <a:rPr sz="2000" spc="-10" dirty="0">
                <a:latin typeface="Microsoft Sans Serif"/>
                <a:cs typeface="Microsoft Sans Serif"/>
              </a:rPr>
              <a:t>6</a:t>
            </a:r>
            <a:endParaRPr sz="20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b="1" spc="-5" dirty="0">
                <a:latin typeface="Arial"/>
                <a:cs typeface="Arial"/>
              </a:rPr>
              <a:t>Either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Mary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or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Ram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efficient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spc="-155" dirty="0">
                <a:latin typeface="Arial"/>
                <a:cs typeface="Arial"/>
              </a:rPr>
              <a:t> </a:t>
            </a:r>
            <a:r>
              <a:rPr sz="2000" spc="65" dirty="0">
                <a:latin typeface="Lucida Sans Unicode"/>
                <a:cs typeface="Lucida Sans Unicode"/>
              </a:rPr>
              <a:t>(</a:t>
            </a:r>
            <a:r>
              <a:rPr sz="2000" i="1" spc="-10" dirty="0">
                <a:latin typeface="Arial"/>
                <a:cs typeface="Arial"/>
              </a:rPr>
              <a:t>P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spc="-150" dirty="0">
                <a:latin typeface="Lucida Sans Unicode"/>
                <a:cs typeface="Lucida Sans Unicode"/>
              </a:rPr>
              <a:t>∨</a:t>
            </a:r>
            <a:r>
              <a:rPr sz="2000" spc="-105" dirty="0">
                <a:latin typeface="Lucida Sans Unicode"/>
                <a:cs typeface="Lucida Sans Unicode"/>
              </a:rPr>
              <a:t> </a:t>
            </a:r>
            <a:r>
              <a:rPr sz="2000" i="1" spc="40" dirty="0">
                <a:latin typeface="Arial"/>
                <a:cs typeface="Arial"/>
              </a:rPr>
              <a:t>Q</a:t>
            </a:r>
            <a:r>
              <a:rPr sz="2000" spc="65" dirty="0">
                <a:latin typeface="Lucida Sans Unicode"/>
                <a:cs typeface="Lucida Sans Unicode"/>
              </a:rPr>
              <a:t>)</a:t>
            </a:r>
            <a:r>
              <a:rPr sz="2000" spc="-45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=</a:t>
            </a:r>
            <a:r>
              <a:rPr sz="2000" spc="-45" dirty="0">
                <a:latin typeface="Lucida Sans Unicode"/>
                <a:cs typeface="Lucida Sans Unicode"/>
              </a:rPr>
              <a:t> </a:t>
            </a:r>
            <a:r>
              <a:rPr sz="2000" i="1" spc="-10" dirty="0">
                <a:latin typeface="Arial"/>
                <a:cs typeface="Arial"/>
              </a:rPr>
              <a:t>max</a:t>
            </a:r>
            <a:r>
              <a:rPr sz="2000" i="1" spc="-204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spc="-155" dirty="0">
                <a:latin typeface="Arial"/>
                <a:cs typeface="Arial"/>
              </a:rPr>
              <a:t> </a:t>
            </a:r>
            <a:r>
              <a:rPr sz="2000" spc="65" dirty="0">
                <a:latin typeface="Lucida Sans Unicode"/>
                <a:cs typeface="Lucida Sans Unicode"/>
              </a:rPr>
              <a:t>(</a:t>
            </a:r>
            <a:r>
              <a:rPr sz="2000" i="1" spc="65" dirty="0">
                <a:latin typeface="Arial"/>
                <a:cs typeface="Arial"/>
              </a:rPr>
              <a:t>P</a:t>
            </a:r>
            <a:r>
              <a:rPr sz="2000" spc="65" dirty="0">
                <a:latin typeface="Lucida Sans Unicode"/>
                <a:cs typeface="Lucida Sans Unicode"/>
              </a:rPr>
              <a:t>)</a:t>
            </a:r>
            <a:r>
              <a:rPr sz="2000" i="1" spc="-100" dirty="0">
                <a:latin typeface="Verdana"/>
                <a:cs typeface="Verdana"/>
              </a:rPr>
              <a:t>,</a:t>
            </a:r>
            <a:r>
              <a:rPr sz="2000" i="1" spc="-204" dirty="0">
                <a:latin typeface="Verdana"/>
                <a:cs typeface="Verdana"/>
              </a:rPr>
              <a:t> 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spc="-155" dirty="0">
                <a:latin typeface="Arial"/>
                <a:cs typeface="Arial"/>
              </a:rPr>
              <a:t> </a:t>
            </a:r>
            <a:r>
              <a:rPr sz="2000" spc="65" dirty="0">
                <a:latin typeface="Lucida Sans Unicode"/>
                <a:cs typeface="Lucida Sans Unicode"/>
              </a:rPr>
              <a:t>(</a:t>
            </a:r>
            <a:r>
              <a:rPr sz="2000" i="1" spc="40" dirty="0">
                <a:latin typeface="Arial"/>
                <a:cs typeface="Arial"/>
              </a:rPr>
              <a:t>Q</a:t>
            </a:r>
            <a:r>
              <a:rPr sz="2000" spc="65" dirty="0">
                <a:latin typeface="Lucida Sans Unicode"/>
                <a:cs typeface="Lucida Sans Unicode"/>
              </a:rPr>
              <a:t>)</a:t>
            </a:r>
            <a:r>
              <a:rPr sz="2000" spc="-45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=</a:t>
            </a:r>
            <a:r>
              <a:rPr sz="2000" spc="-45" dirty="0">
                <a:latin typeface="Lucida Sans Unicode"/>
                <a:cs typeface="Lucida Sans Unicode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0</a:t>
            </a:r>
            <a:r>
              <a:rPr sz="2000" i="1" spc="-100" dirty="0">
                <a:latin typeface="Verdana"/>
                <a:cs typeface="Verdana"/>
              </a:rPr>
              <a:t>.</a:t>
            </a:r>
            <a:r>
              <a:rPr sz="2000" spc="-10" dirty="0">
                <a:latin typeface="Microsoft Sans Serif"/>
                <a:cs typeface="Microsoft Sans Serif"/>
              </a:rPr>
              <a:t>8</a:t>
            </a:r>
            <a:endParaRPr sz="20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b="1" spc="-5" dirty="0">
                <a:latin typeface="Arial"/>
                <a:cs typeface="Arial"/>
              </a:rPr>
              <a:t>If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Mary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efficient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then</a:t>
            </a:r>
            <a:r>
              <a:rPr sz="2000" b="1" spc="-10" dirty="0">
                <a:latin typeface="Arial"/>
                <a:cs typeface="Arial"/>
              </a:rPr>
              <a:t> so </a:t>
            </a:r>
            <a:r>
              <a:rPr sz="2000" b="1" spc="-5" dirty="0">
                <a:latin typeface="Arial"/>
                <a:cs typeface="Arial"/>
              </a:rPr>
              <a:t>is</a:t>
            </a:r>
            <a:r>
              <a:rPr sz="2000" b="1" spc="-10" dirty="0">
                <a:latin typeface="Arial"/>
                <a:cs typeface="Arial"/>
              </a:rPr>
              <a:t> Ram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spc="-155" dirty="0">
                <a:latin typeface="Arial"/>
                <a:cs typeface="Arial"/>
              </a:rPr>
              <a:t> </a:t>
            </a:r>
            <a:r>
              <a:rPr sz="2000" spc="65" dirty="0">
                <a:latin typeface="Lucida Sans Unicode"/>
                <a:cs typeface="Lucida Sans Unicode"/>
              </a:rPr>
              <a:t>(</a:t>
            </a:r>
            <a:r>
              <a:rPr sz="2000" i="1" spc="-10" dirty="0">
                <a:latin typeface="Arial"/>
                <a:cs typeface="Arial"/>
              </a:rPr>
              <a:t>P</a:t>
            </a:r>
            <a:r>
              <a:rPr sz="2000" i="1" spc="70" dirty="0">
                <a:latin typeface="Arial"/>
                <a:cs typeface="Arial"/>
              </a:rPr>
              <a:t> </a:t>
            </a:r>
            <a:r>
              <a:rPr sz="2000" spc="-215" dirty="0">
                <a:latin typeface="Lucida Sans Unicode"/>
                <a:cs typeface="Lucida Sans Unicode"/>
              </a:rPr>
              <a:t>=</a:t>
            </a:r>
            <a:r>
              <a:rPr sz="2000" spc="55" dirty="0">
                <a:latin typeface="Lucida Sans Unicode"/>
                <a:cs typeface="Lucida Sans Unicode"/>
              </a:rPr>
              <a:t>⇒</a:t>
            </a:r>
            <a:r>
              <a:rPr sz="2000" spc="-45" dirty="0">
                <a:latin typeface="Lucida Sans Unicode"/>
                <a:cs typeface="Lucida Sans Unicode"/>
              </a:rPr>
              <a:t> </a:t>
            </a:r>
            <a:r>
              <a:rPr sz="2000" i="1" spc="40" dirty="0">
                <a:latin typeface="Arial"/>
                <a:cs typeface="Arial"/>
              </a:rPr>
              <a:t>Q</a:t>
            </a:r>
            <a:r>
              <a:rPr sz="2000" spc="65" dirty="0">
                <a:latin typeface="Lucida Sans Unicode"/>
                <a:cs typeface="Lucida Sans Unicode"/>
              </a:rPr>
              <a:t>)</a:t>
            </a:r>
            <a:r>
              <a:rPr sz="2000" spc="-45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=</a:t>
            </a:r>
            <a:r>
              <a:rPr sz="2000" spc="-45" dirty="0">
                <a:latin typeface="Lucida Sans Unicode"/>
                <a:cs typeface="Lucida Sans Unicode"/>
              </a:rPr>
              <a:t> </a:t>
            </a:r>
            <a:r>
              <a:rPr sz="2000" i="1" spc="-10" dirty="0">
                <a:latin typeface="Arial"/>
                <a:cs typeface="Arial"/>
              </a:rPr>
              <a:t>max</a:t>
            </a:r>
            <a:r>
              <a:rPr sz="2000" i="1" spc="-204" dirty="0">
                <a:latin typeface="Arial"/>
                <a:cs typeface="Arial"/>
              </a:rPr>
              <a:t> </a:t>
            </a:r>
            <a:r>
              <a:rPr sz="2000" spc="185" dirty="0">
                <a:latin typeface="Lucida Sans Unicode"/>
                <a:cs typeface="Lucida Sans Unicode"/>
              </a:rPr>
              <a:t>{</a:t>
            </a:r>
            <a:r>
              <a:rPr sz="2000" spc="-10" dirty="0">
                <a:latin typeface="Microsoft Sans Serif"/>
                <a:cs typeface="Microsoft Sans Serif"/>
              </a:rPr>
              <a:t>1</a:t>
            </a:r>
            <a:r>
              <a:rPr sz="2000" spc="-5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−</a:t>
            </a:r>
            <a:r>
              <a:rPr sz="2000" spc="-105" dirty="0">
                <a:latin typeface="Lucida Sans Unicode"/>
                <a:cs typeface="Lucida Sans Unicode"/>
              </a:rPr>
              <a:t> 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spc="-155" dirty="0">
                <a:latin typeface="Arial"/>
                <a:cs typeface="Arial"/>
              </a:rPr>
              <a:t> </a:t>
            </a:r>
            <a:r>
              <a:rPr sz="2000" spc="65" dirty="0">
                <a:latin typeface="Lucida Sans Unicode"/>
                <a:cs typeface="Lucida Sans Unicode"/>
              </a:rPr>
              <a:t>(</a:t>
            </a:r>
            <a:r>
              <a:rPr sz="2000" i="1" spc="65" dirty="0">
                <a:latin typeface="Arial"/>
                <a:cs typeface="Arial"/>
              </a:rPr>
              <a:t>P</a:t>
            </a:r>
            <a:r>
              <a:rPr sz="2000" spc="65" dirty="0">
                <a:latin typeface="Lucida Sans Unicode"/>
                <a:cs typeface="Lucida Sans Unicode"/>
              </a:rPr>
              <a:t>)</a:t>
            </a:r>
            <a:r>
              <a:rPr sz="2000" i="1" spc="-100" dirty="0">
                <a:latin typeface="Verdana"/>
                <a:cs typeface="Verdana"/>
              </a:rPr>
              <a:t>,</a:t>
            </a:r>
            <a:r>
              <a:rPr sz="2000" i="1" spc="-204" dirty="0">
                <a:latin typeface="Verdana"/>
                <a:cs typeface="Verdana"/>
              </a:rPr>
              <a:t> 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spc="-155" dirty="0">
                <a:latin typeface="Arial"/>
                <a:cs typeface="Arial"/>
              </a:rPr>
              <a:t> </a:t>
            </a:r>
            <a:r>
              <a:rPr sz="2000" spc="65" dirty="0">
                <a:latin typeface="Lucida Sans Unicode"/>
                <a:cs typeface="Lucida Sans Unicode"/>
              </a:rPr>
              <a:t>(</a:t>
            </a:r>
            <a:r>
              <a:rPr sz="2000" i="1" spc="40" dirty="0">
                <a:latin typeface="Arial"/>
                <a:cs typeface="Arial"/>
              </a:rPr>
              <a:t>Q</a:t>
            </a:r>
            <a:r>
              <a:rPr sz="2000" spc="65" dirty="0">
                <a:latin typeface="Lucida Sans Unicode"/>
                <a:cs typeface="Lucida Sans Unicode"/>
              </a:rPr>
              <a:t>)</a:t>
            </a:r>
            <a:r>
              <a:rPr sz="2000" spc="185" dirty="0">
                <a:latin typeface="Lucida Sans Unicode"/>
                <a:cs typeface="Lucida Sans Unicode"/>
              </a:rPr>
              <a:t>}</a:t>
            </a:r>
            <a:r>
              <a:rPr sz="2000" spc="-45" dirty="0"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Lucida Sans Unicode"/>
                <a:cs typeface="Lucida Sans Unicode"/>
              </a:rPr>
              <a:t>=</a:t>
            </a:r>
            <a:r>
              <a:rPr sz="2000" spc="-45" dirty="0">
                <a:latin typeface="Lucida Sans Unicode"/>
                <a:cs typeface="Lucida Sans Unicode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0</a:t>
            </a:r>
            <a:r>
              <a:rPr sz="2000" i="1" spc="-100" dirty="0">
                <a:latin typeface="Verdana"/>
                <a:cs typeface="Verdana"/>
              </a:rPr>
              <a:t>.</a:t>
            </a:r>
            <a:r>
              <a:rPr sz="2000" spc="-10" dirty="0">
                <a:latin typeface="Microsoft Sans Serif"/>
                <a:cs typeface="Microsoft Sans Serif"/>
              </a:rPr>
              <a:t>6</a:t>
            </a:r>
            <a:endParaRPr sz="20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96251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Fuzzy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526503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55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512763"/>
            <a:ext cx="6602413" cy="584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51276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Solution 1: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0838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508000"/>
            <a:ext cx="6707187" cy="584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1276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Solution 2: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1944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Fuzzy Quantifiers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211887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61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fuzzy?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93863"/>
            <a:ext cx="7972033" cy="409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46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Fuzzification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14" y="1685925"/>
            <a:ext cx="6869113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53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Fuzzification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5288"/>
            <a:ext cx="8194542" cy="435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104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itchFamily="16" charset="0"/>
                <a:cs typeface="Arial" charset="0"/>
              </a:defRPr>
            </a:lvl5pPr>
            <a:lvl6pPr defTabSz="457200" fontAlgn="base">
              <a:lnSpc>
                <a:spcPct val="12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entury Schoolbook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itchFamily="16" charset="0"/>
                <a:cs typeface="Arial" charset="0"/>
              </a:defRPr>
            </a:lvl6pPr>
            <a:lvl7pPr defTabSz="457200" fontAlgn="base">
              <a:lnSpc>
                <a:spcPct val="12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entury Schoolbook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itchFamily="16" charset="0"/>
                <a:cs typeface="Arial" charset="0"/>
              </a:defRPr>
            </a:lvl7pPr>
            <a:lvl8pPr defTabSz="457200" fontAlgn="base">
              <a:lnSpc>
                <a:spcPct val="12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entury Schoolbook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itchFamily="16" charset="0"/>
                <a:cs typeface="Arial" charset="0"/>
              </a:defRPr>
            </a:lvl8pPr>
            <a:lvl9pPr defTabSz="457200" fontAlgn="base">
              <a:lnSpc>
                <a:spcPct val="12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entury Schoolbook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itchFamily="16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Clr>
                <a:srgbClr val="575F6D"/>
              </a:buClr>
            </a:pPr>
            <a:r>
              <a:rPr lang="en-GB" altLang="en-US" sz="3000">
                <a:solidFill>
                  <a:srgbClr val="575F6D"/>
                </a:solidFill>
              </a:rPr>
              <a:t>CONCLUSION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itchFamily="16" charset="0"/>
                <a:cs typeface="Arial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itchFamily="16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itchFamily="16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itchFamily="16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itchFamily="16" charset="0"/>
                <a:cs typeface="Arial" charset="0"/>
              </a:defRPr>
            </a:lvl5pPr>
            <a:lvl6pPr defTabSz="457200" fontAlgn="base">
              <a:lnSpc>
                <a:spcPct val="12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entury Schoolbook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itchFamily="16" charset="0"/>
                <a:cs typeface="Arial" charset="0"/>
              </a:defRPr>
            </a:lvl6pPr>
            <a:lvl7pPr defTabSz="457200" fontAlgn="base">
              <a:lnSpc>
                <a:spcPct val="12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entury Schoolbook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itchFamily="16" charset="0"/>
                <a:cs typeface="Arial" charset="0"/>
              </a:defRPr>
            </a:lvl7pPr>
            <a:lvl8pPr defTabSz="457200" fontAlgn="base">
              <a:lnSpc>
                <a:spcPct val="12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entury Schoolbook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itchFamily="16" charset="0"/>
                <a:cs typeface="Arial" charset="0"/>
              </a:defRPr>
            </a:lvl8pPr>
            <a:lvl9pPr defTabSz="457200" fontAlgn="base">
              <a:lnSpc>
                <a:spcPct val="12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entury Schoolbook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itchFamily="16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itchFamily="2" charset="2"/>
              <a:buChar char=""/>
            </a:pPr>
            <a:r>
              <a:rPr lang="en-GB" altLang="en-US" sz="2400"/>
              <a:t>  Fuzzy logic provides an alternative way to represent linguistic and subjective attributes of the real world in computing.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itchFamily="2" charset="2"/>
              <a:buChar char=""/>
            </a:pPr>
            <a:r>
              <a:rPr lang="en-GB" altLang="en-US" sz="2400"/>
              <a:t>It is able to be applied to control systems and other applications in order to improve the efficiency and simplicity of the design process.</a:t>
            </a:r>
          </a:p>
        </p:txBody>
      </p:sp>
    </p:spTree>
    <p:extLst>
      <p:ext uri="{BB962C8B-B14F-4D97-AF65-F5344CB8AC3E}">
        <p14:creationId xmlns:p14="http://schemas.microsoft.com/office/powerpoint/2010/main" val="21622042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737601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65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Crisp set and Fuzzy set-Tall men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1273"/>
            <a:ext cx="3881936" cy="351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536" y="1671273"/>
            <a:ext cx="4271464" cy="5161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34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Crisp set and Fuzzy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30115"/>
            <a:ext cx="8153400" cy="4823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73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vs 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39" y="1752600"/>
            <a:ext cx="5943600" cy="2772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79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fuzzy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2176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3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fuzzy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40929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09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4905</TotalTime>
  <Words>478</Words>
  <Application>Microsoft Office PowerPoint</Application>
  <PresentationFormat>On-screen Show (4:3)</PresentationFormat>
  <Paragraphs>134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Clarity</vt:lpstr>
      <vt:lpstr>Fuzzy logic and Fuzzy system</vt:lpstr>
      <vt:lpstr>Syllabus</vt:lpstr>
      <vt:lpstr>What is fuzzy?</vt:lpstr>
      <vt:lpstr>Example</vt:lpstr>
      <vt:lpstr>Crisp set and Fuzzy set-Tall men</vt:lpstr>
      <vt:lpstr>Crisp set and Fuzzy set</vt:lpstr>
      <vt:lpstr>Fuzzy vs Probability</vt:lpstr>
      <vt:lpstr>Definition of fuzzy set</vt:lpstr>
      <vt:lpstr>Definition of fuzzy set</vt:lpstr>
      <vt:lpstr>Graphical representation of fuzzy set -small</vt:lpstr>
      <vt:lpstr>Operations on fuzzy set-Union</vt:lpstr>
      <vt:lpstr>Example of Fuzzy Union:</vt:lpstr>
      <vt:lpstr>Operations on fuzzy set-Intersection</vt:lpstr>
      <vt:lpstr>Example of Fuzzy Intersection</vt:lpstr>
      <vt:lpstr>Operations on fuzzy set- Complement</vt:lpstr>
      <vt:lpstr>Example of Fuzzy Complement</vt:lpstr>
      <vt:lpstr>Cartesian product</vt:lpstr>
      <vt:lpstr>Cartesian product</vt:lpstr>
      <vt:lpstr>Fuzzy Relation</vt:lpstr>
      <vt:lpstr>Operations on fuzzy relation:</vt:lpstr>
      <vt:lpstr>Fuzzy Proposition</vt:lpstr>
      <vt:lpstr>Fuzzy Proposition</vt:lpstr>
      <vt:lpstr>Fuzzy Connectives</vt:lpstr>
      <vt:lpstr>Fuzzy Connectives</vt:lpstr>
      <vt:lpstr>Fuzzy Proposition</vt:lpstr>
      <vt:lpstr>Fuzzy Proposition</vt:lpstr>
      <vt:lpstr>PowerPoint Presentation</vt:lpstr>
      <vt:lpstr>PowerPoint Presentation</vt:lpstr>
      <vt:lpstr>Fuzzy Quantifiers</vt:lpstr>
      <vt:lpstr>Fuzzification</vt:lpstr>
      <vt:lpstr>Fuzzification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25</cp:revision>
  <dcterms:created xsi:type="dcterms:W3CDTF">2006-08-16T00:00:00Z</dcterms:created>
  <dcterms:modified xsi:type="dcterms:W3CDTF">2023-10-09T11:56:22Z</dcterms:modified>
</cp:coreProperties>
</file>