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50680-E904-4142-A4AF-AE406FDAA658}" type="datetimeFigureOut">
              <a:rPr lang="en-US" smtClean="0"/>
              <a:t>3/8/2018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728D5-D97A-4F6A-B960-1F9DFDBFF1E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28165" indent="-280064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20254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68356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16458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64559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12661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360763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08865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28165" indent="-280064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20254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68356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16458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64559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12661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360763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08865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77F371DE-0958-4D1A-8730-CFA1080BBCB1}" type="slidenum">
              <a:rPr lang="en-US" sz="1100" b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sz="1100" b="0">
              <a:solidFill>
                <a:schemeClr val="tx1"/>
              </a:solidFill>
            </a:endParaRPr>
          </a:p>
        </p:txBody>
      </p:sp>
      <p:sp>
        <p:nvSpPr>
          <p:cNvPr id="1187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28165" indent="-280064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20254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68356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16458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64559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12661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360763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08865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28165" indent="-280064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20254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68356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16458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64559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12661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360763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08865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B76AEF53-8D71-46C4-94E5-FB89851F92F1}" type="slidenum">
              <a:rPr lang="en-US" sz="1100" b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sz="1100" b="0">
              <a:solidFill>
                <a:schemeClr val="tx1"/>
              </a:solidFill>
            </a:endParaRPr>
          </a:p>
        </p:txBody>
      </p:sp>
      <p:sp>
        <p:nvSpPr>
          <p:cNvPr id="1198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28165" indent="-280064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20254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68356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16458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64559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12661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360763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08865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58371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28165" indent="-280064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20254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68356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16458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64559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12661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360763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08865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8198C835-9EF1-434F-89A8-1F2DB4D4B390}" type="slidenum">
              <a:rPr lang="en-US" sz="1100" b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sz="1100" b="0">
              <a:solidFill>
                <a:schemeClr val="tx1"/>
              </a:solidFill>
            </a:endParaRPr>
          </a:p>
        </p:txBody>
      </p:sp>
      <p:sp>
        <p:nvSpPr>
          <p:cNvPr id="1208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28165" indent="-280064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20254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68356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16458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64559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12661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360763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08865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28165" indent="-280064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20254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68356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16458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64559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12661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360763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08865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34627A28-CD5E-4736-8159-BA0D37DFD167}" type="slidenum">
              <a:rPr lang="en-US" sz="1100" b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sz="1100" b="0">
              <a:solidFill>
                <a:schemeClr val="tx1"/>
              </a:solidFill>
            </a:endParaRPr>
          </a:p>
        </p:txBody>
      </p:sp>
      <p:sp>
        <p:nvSpPr>
          <p:cNvPr id="1228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28165" indent="-280064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20254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68356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16458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64559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12661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360763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08865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28165" indent="-280064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20254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68356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16458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64559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12661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360763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08865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0A73C1CC-1F1F-4AC0-9254-6694B2A61ECA}" type="slidenum">
              <a:rPr lang="en-US" sz="1100" b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sz="1100" b="0">
              <a:solidFill>
                <a:schemeClr val="tx1"/>
              </a:solidFill>
            </a:endParaRPr>
          </a:p>
        </p:txBody>
      </p:sp>
      <p:sp>
        <p:nvSpPr>
          <p:cNvPr id="1239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28165" indent="-280064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20254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68356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16458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64559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12661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360763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08865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100" b="0">
                <a:solidFill>
                  <a:schemeClr val="tx1"/>
                </a:solidFill>
              </a:rPr>
              <a:t>Handouts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28165" indent="-280064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20254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68356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16458" indent="-224051" defTabSz="914874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64559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12661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360763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08865" indent="-224051" defTabSz="914874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8B41EF19-5C31-4DD9-8EA9-D6824FEE8F80}" type="slidenum">
              <a:rPr lang="en-US" sz="1100" b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sz="1100" b="0">
              <a:solidFill>
                <a:schemeClr val="tx1"/>
              </a:solidFill>
            </a:endParaRPr>
          </a:p>
        </p:txBody>
      </p:sp>
      <p:sp>
        <p:nvSpPr>
          <p:cNvPr id="124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4612-3BC1-4A8E-A233-CB8FC56B7FD3}" type="datetimeFigureOut">
              <a:rPr lang="en-US" smtClean="0"/>
              <a:t>3/8/2018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5EA-43A6-4EDF-84F3-EA7C7E0FA5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4612-3BC1-4A8E-A233-CB8FC56B7FD3}" type="datetimeFigureOut">
              <a:rPr lang="en-US" smtClean="0"/>
              <a:t>3/8/2018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5EA-43A6-4EDF-84F3-EA7C7E0FA5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4612-3BC1-4A8E-A233-CB8FC56B7FD3}" type="datetimeFigureOut">
              <a:rPr lang="en-US" smtClean="0"/>
              <a:t>3/8/2018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5EA-43A6-4EDF-84F3-EA7C7E0FA5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4612-3BC1-4A8E-A233-CB8FC56B7FD3}" type="datetimeFigureOut">
              <a:rPr lang="en-US" smtClean="0"/>
              <a:t>3/8/2018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5EA-43A6-4EDF-84F3-EA7C7E0FA5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4612-3BC1-4A8E-A233-CB8FC56B7FD3}" type="datetimeFigureOut">
              <a:rPr lang="en-US" smtClean="0"/>
              <a:t>3/8/2018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5EA-43A6-4EDF-84F3-EA7C7E0FA5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4612-3BC1-4A8E-A233-CB8FC56B7FD3}" type="datetimeFigureOut">
              <a:rPr lang="en-US" smtClean="0"/>
              <a:t>3/8/2018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5EA-43A6-4EDF-84F3-EA7C7E0FA5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4612-3BC1-4A8E-A233-CB8FC56B7FD3}" type="datetimeFigureOut">
              <a:rPr lang="en-US" smtClean="0"/>
              <a:t>3/8/2018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5EA-43A6-4EDF-84F3-EA7C7E0FA5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4612-3BC1-4A8E-A233-CB8FC56B7FD3}" type="datetimeFigureOut">
              <a:rPr lang="en-US" smtClean="0"/>
              <a:t>3/8/2018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5EA-43A6-4EDF-84F3-EA7C7E0FA5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4612-3BC1-4A8E-A233-CB8FC56B7FD3}" type="datetimeFigureOut">
              <a:rPr lang="en-US" smtClean="0"/>
              <a:t>3/8/2018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5EA-43A6-4EDF-84F3-EA7C7E0FA5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4612-3BC1-4A8E-A233-CB8FC56B7FD3}" type="datetimeFigureOut">
              <a:rPr lang="en-US" smtClean="0"/>
              <a:t>3/8/2018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5EA-43A6-4EDF-84F3-EA7C7E0FA5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4612-3BC1-4A8E-A233-CB8FC56B7FD3}" type="datetimeFigureOut">
              <a:rPr lang="en-US" smtClean="0"/>
              <a:t>3/8/2018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6C5EA-43A6-4EDF-84F3-EA7C7E0FA5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B4612-3BC1-4A8E-A233-CB8FC56B7FD3}" type="datetimeFigureOut">
              <a:rPr lang="en-US" smtClean="0"/>
              <a:t>3/8/2018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6C5EA-43A6-4EDF-84F3-EA7C7E0FA52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ECP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mtClean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IN" sz="2000" u="sng" smtClean="0"/>
              <a:t>Test Case Title 3: </a:t>
            </a:r>
            <a:r>
              <a:rPr lang="en-IN" sz="2000" b="1" i="1" u="sng" smtClean="0"/>
              <a:t>Verify Login Information</a:t>
            </a:r>
            <a:endParaRPr lang="en-IN" sz="2000" u="sng" smtClean="0"/>
          </a:p>
          <a:p>
            <a:pPr>
              <a:buFont typeface="Arial" pitchFamily="34" charset="0"/>
              <a:buNone/>
            </a:pPr>
            <a:r>
              <a:rPr lang="en-IN" sz="2000" i="1" smtClean="0"/>
              <a:t>           </a:t>
            </a:r>
            <a:endParaRPr lang="en-IN" sz="2000" smtClean="0"/>
          </a:p>
          <a:p>
            <a:pPr>
              <a:buFont typeface="Arial" pitchFamily="34" charset="0"/>
              <a:buNone/>
            </a:pPr>
            <a:r>
              <a:rPr lang="en-IN" sz="2000" smtClean="0"/>
              <a:t>            </a:t>
            </a:r>
            <a:r>
              <a:rPr lang="en-IN" sz="2000" b="1" smtClean="0"/>
              <a:t>User ID                                    Password                               Criteria</a:t>
            </a:r>
          </a:p>
          <a:p>
            <a:pPr>
              <a:buFont typeface="Arial" pitchFamily="34" charset="0"/>
              <a:buNone/>
            </a:pPr>
            <a:r>
              <a:rPr lang="en-IN" sz="2000" i="1" smtClean="0"/>
              <a:t>            Valid Value                            Valid Value                            Pass</a:t>
            </a:r>
            <a:endParaRPr lang="en-IN" sz="2000" smtClean="0"/>
          </a:p>
          <a:p>
            <a:pPr>
              <a:buFont typeface="Arial" pitchFamily="34" charset="0"/>
              <a:buNone/>
            </a:pPr>
            <a:r>
              <a:rPr lang="en-IN" sz="2000" i="1" smtClean="0"/>
              <a:t>            Valid Value                            Invalid Value                         Fail</a:t>
            </a:r>
            <a:endParaRPr lang="en-IN" sz="2000" smtClean="0"/>
          </a:p>
          <a:p>
            <a:pPr>
              <a:buFont typeface="Arial" pitchFamily="34" charset="0"/>
              <a:buNone/>
            </a:pPr>
            <a:r>
              <a:rPr lang="en-IN" sz="2000" i="1" smtClean="0"/>
              <a:t>            Invalid Value                         Valid Value                            Fail</a:t>
            </a:r>
            <a:endParaRPr lang="en-IN" sz="2000" smtClean="0"/>
          </a:p>
          <a:p>
            <a:pPr>
              <a:buFont typeface="Arial" pitchFamily="34" charset="0"/>
              <a:buNone/>
            </a:pPr>
            <a:r>
              <a:rPr lang="en-IN" sz="2000" i="1" smtClean="0"/>
              <a:t>            Blank Value                           Valid Value                            Fail</a:t>
            </a:r>
            <a:endParaRPr lang="en-IN" sz="2000" smtClean="0"/>
          </a:p>
          <a:p>
            <a:pPr>
              <a:buFont typeface="Arial" pitchFamily="34" charset="0"/>
              <a:buNone/>
            </a:pPr>
            <a:r>
              <a:rPr lang="en-IN" sz="2000" i="1" smtClean="0"/>
              <a:t>            Valid Value                            Blank Value                           Fail</a:t>
            </a:r>
            <a:endParaRPr lang="en-IN" sz="2000" smtClean="0"/>
          </a:p>
          <a:p>
            <a:pPr>
              <a:buFont typeface="Arial" pitchFamily="34" charset="0"/>
              <a:buNone/>
            </a:pPr>
            <a:r>
              <a:rPr lang="en-IN" sz="2000" i="1" smtClean="0"/>
              <a:t>            Invalid Value                         Blank Value                           Fail</a:t>
            </a:r>
            <a:endParaRPr lang="en-IN" sz="2000" smtClean="0"/>
          </a:p>
          <a:p>
            <a:pPr>
              <a:buFont typeface="Arial" pitchFamily="34" charset="0"/>
              <a:buNone/>
            </a:pPr>
            <a:r>
              <a:rPr lang="en-IN" sz="2000" i="1" smtClean="0"/>
              <a:t>            Blank Value                           Invalid Value                         Fail</a:t>
            </a:r>
            <a:endParaRPr lang="en-IN" sz="2000" smtClean="0"/>
          </a:p>
          <a:p>
            <a:pPr>
              <a:buFont typeface="Arial" pitchFamily="34" charset="0"/>
              <a:buNone/>
            </a:pPr>
            <a:r>
              <a:rPr lang="en-IN" sz="2000" i="1" smtClean="0"/>
              <a:t>            Blank Value                           Blank Value                           Fail</a:t>
            </a:r>
            <a:endParaRPr lang="en-IN" sz="2000" smtClean="0"/>
          </a:p>
          <a:p>
            <a:pPr>
              <a:buFont typeface="Arial" pitchFamily="34" charset="0"/>
              <a:buNone/>
            </a:pPr>
            <a:r>
              <a:rPr lang="en-IN" sz="2000" smtClean="0"/>
              <a:t/>
            </a:r>
            <a:br>
              <a:rPr lang="en-IN" sz="2000" smtClean="0"/>
            </a:br>
            <a:endParaRPr lang="en-IN" sz="2000" smtClean="0"/>
          </a:p>
          <a:p>
            <a:pPr>
              <a:buFont typeface="Arial" pitchFamily="34" charset="0"/>
              <a:buNone/>
            </a:pPr>
            <a:r>
              <a:rPr lang="en-IN" sz="2000" smtClean="0"/>
              <a:t/>
            </a:r>
            <a:br>
              <a:rPr lang="en-IN" sz="2000" smtClean="0"/>
            </a:br>
            <a:endParaRPr lang="en-IN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>
              <a:defRPr/>
            </a:pPr>
            <a:fld id="{6A6BDB17-809B-444E-B07C-C27A6D8E47AC}" type="slidenum">
              <a:rPr lang="en-US" sz="2400">
                <a:solidFill>
                  <a:srgbClr val="000000"/>
                </a:solidFill>
                <a:latin typeface="+mn-lt"/>
              </a:rPr>
              <a:pPr algn="l">
                <a:defRPr/>
              </a:pPr>
              <a:t>2</a:t>
            </a:fld>
            <a:endParaRPr lang="en-US" sz="24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152400"/>
            <a:ext cx="8839200" cy="91440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3600" dirty="0" smtClean="0">
                <a:solidFill>
                  <a:srgbClr val="FF0000"/>
                </a:solidFill>
                <a:latin typeface="+mn-lt"/>
              </a:rPr>
              <a:t>Guidelines for Equivalence Class Partitioning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800" y="1143000"/>
            <a:ext cx="8966200" cy="49561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>
                <a:solidFill>
                  <a:srgbClr val="FF0000"/>
                </a:solidFill>
              </a:rPr>
              <a:t>An input condition specifies a range [a, b]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one equivalence class for a  &lt; X  &lt; b, and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two other classes for X &lt; a and X &gt; b to test the system with invalid inputs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solidFill>
                  <a:srgbClr val="FF0000"/>
                </a:solidFill>
              </a:rPr>
              <a:t>An input condition specifies a set of values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one equivalence class for each element of the set {M</a:t>
            </a:r>
            <a:r>
              <a:rPr lang="en-US" sz="2400" baseline="-25000" smtClean="0"/>
              <a:t>1</a:t>
            </a:r>
            <a:r>
              <a:rPr lang="en-US" sz="2400" smtClean="0"/>
              <a:t>}, {M</a:t>
            </a:r>
            <a:r>
              <a:rPr lang="en-US" sz="2400" baseline="-25000" smtClean="0"/>
              <a:t>2</a:t>
            </a:r>
            <a:r>
              <a:rPr lang="en-US" sz="2400" smtClean="0"/>
              <a:t>}, ...., {M</a:t>
            </a:r>
            <a:r>
              <a:rPr lang="en-US" sz="2400" baseline="-25000" smtClean="0"/>
              <a:t>N</a:t>
            </a:r>
            <a:r>
              <a:rPr lang="en-US" sz="2400" smtClean="0"/>
              <a:t>}, and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one equivalence class for elements outside the set {M</a:t>
            </a:r>
            <a:r>
              <a:rPr lang="en-US" sz="2400" baseline="-25000" smtClean="0"/>
              <a:t>1</a:t>
            </a:r>
            <a:r>
              <a:rPr lang="en-US" sz="2400" smtClean="0"/>
              <a:t>,M</a:t>
            </a:r>
            <a:r>
              <a:rPr lang="en-US" sz="2400" baseline="-25000" smtClean="0"/>
              <a:t>2</a:t>
            </a:r>
            <a:r>
              <a:rPr lang="en-US" sz="2400" smtClean="0"/>
              <a:t>, ...,M</a:t>
            </a:r>
            <a:r>
              <a:rPr lang="en-US" sz="2400" baseline="-25000" smtClean="0"/>
              <a:t>N</a:t>
            </a:r>
            <a:r>
              <a:rPr lang="en-US" sz="2400" smtClean="0"/>
              <a:t>}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solidFill>
                  <a:srgbClr val="FF0000"/>
                </a:solidFill>
              </a:rPr>
              <a:t>Input condition specifies for each individual value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If the system handles each valid input differently then create one equivalence class for each valid input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>
              <a:defRPr/>
            </a:pPr>
            <a:fld id="{A60D13DF-032B-4FC8-BDAD-9ECE0E5F7C48}" type="slidenum">
              <a:rPr lang="en-US" sz="2400">
                <a:solidFill>
                  <a:srgbClr val="000000"/>
                </a:solidFill>
                <a:latin typeface="+mn-lt"/>
              </a:rPr>
              <a:pPr algn="l">
                <a:defRPr/>
              </a:pPr>
              <a:t>3</a:t>
            </a:fld>
            <a:endParaRPr lang="en-US" sz="24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152400"/>
            <a:ext cx="8839200" cy="91440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3600" dirty="0" smtClean="0">
                <a:solidFill>
                  <a:srgbClr val="FF0000"/>
                </a:solidFill>
                <a:latin typeface="+mn-lt"/>
              </a:rPr>
              <a:t>Guidelines for Equivalence Class Partitioning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800" y="1000125"/>
            <a:ext cx="8966200" cy="49561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smtClean="0">
                <a:solidFill>
                  <a:srgbClr val="FF0000"/>
                </a:solidFill>
              </a:rPr>
              <a:t>An input condition specifies the number of valid values</a:t>
            </a:r>
            <a:r>
              <a:rPr lang="en-US" sz="2400" smtClean="0"/>
              <a:t> (Say N)  </a:t>
            </a:r>
          </a:p>
          <a:p>
            <a:pPr lvl="1">
              <a:lnSpc>
                <a:spcPct val="150000"/>
              </a:lnSpc>
            </a:pPr>
            <a:r>
              <a:rPr lang="en-US" sz="2400" smtClean="0"/>
              <a:t>Create one equivalence class for </a:t>
            </a:r>
            <a:r>
              <a:rPr lang="en-US" sz="2400" b="1" smtClean="0"/>
              <a:t>the correct number of inputs</a:t>
            </a:r>
          </a:p>
          <a:p>
            <a:pPr lvl="1">
              <a:lnSpc>
                <a:spcPct val="150000"/>
              </a:lnSpc>
            </a:pPr>
            <a:r>
              <a:rPr lang="en-US" sz="2400" smtClean="0"/>
              <a:t>two equivalence classes for invalid inputs – </a:t>
            </a:r>
            <a:r>
              <a:rPr lang="en-US" sz="2400" b="1" smtClean="0"/>
              <a:t>one for zero values and one for more than N values</a:t>
            </a:r>
          </a:p>
          <a:p>
            <a:pPr>
              <a:lnSpc>
                <a:spcPct val="150000"/>
              </a:lnSpc>
            </a:pPr>
            <a:r>
              <a:rPr lang="en-US" sz="2400" smtClean="0">
                <a:solidFill>
                  <a:srgbClr val="FF0000"/>
                </a:solidFill>
              </a:rPr>
              <a:t>An input condition specifies a “must be” value</a:t>
            </a:r>
          </a:p>
          <a:p>
            <a:pPr lvl="1">
              <a:lnSpc>
                <a:spcPct val="150000"/>
              </a:lnSpc>
            </a:pPr>
            <a:r>
              <a:rPr lang="en-US" sz="2400" smtClean="0"/>
              <a:t>Create one equivalence class for a “must be” value, and </a:t>
            </a:r>
          </a:p>
          <a:p>
            <a:pPr lvl="1">
              <a:lnSpc>
                <a:spcPct val="150000"/>
              </a:lnSpc>
            </a:pPr>
            <a:r>
              <a:rPr lang="en-US" sz="2400" smtClean="0"/>
              <a:t>one equivalence class for something that is not a “must be” value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>
              <a:defRPr/>
            </a:pPr>
            <a:fld id="{5ACC930F-9C92-4A1F-969D-733B21D341F7}" type="slidenum">
              <a:rPr lang="en-US" sz="1000">
                <a:solidFill>
                  <a:srgbClr val="000000"/>
                </a:solidFill>
                <a:latin typeface="+mn-lt"/>
              </a:rPr>
              <a:pPr algn="l">
                <a:defRPr/>
              </a:pPr>
              <a:t>4</a:t>
            </a:fld>
            <a:endParaRPr lang="en-US" sz="1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Identification of Test Cases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Test cases for each equivalence class can be identified by:</a:t>
            </a:r>
          </a:p>
          <a:p>
            <a:pPr>
              <a:buFontTx/>
              <a:buNone/>
              <a:defRPr/>
            </a:pPr>
            <a:endParaRPr lang="en-US" b="1" dirty="0" smtClean="0"/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Assign a </a:t>
            </a:r>
            <a:r>
              <a:rPr lang="en-US" dirty="0" smtClean="0">
                <a:solidFill>
                  <a:srgbClr val="FF0000"/>
                </a:solidFill>
              </a:rPr>
              <a:t>unique number </a:t>
            </a:r>
            <a:r>
              <a:rPr lang="en-US" dirty="0" smtClean="0"/>
              <a:t>to each EC</a:t>
            </a:r>
          </a:p>
          <a:p>
            <a:pPr>
              <a:buFont typeface="Arial" charset="0"/>
              <a:buChar char="•"/>
              <a:defRPr/>
            </a:pPr>
            <a:endParaRPr lang="en-US" dirty="0" smtClean="0"/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For each EC with </a:t>
            </a:r>
            <a:r>
              <a:rPr lang="en-US" b="1" dirty="0" smtClean="0">
                <a:solidFill>
                  <a:srgbClr val="FF0000"/>
                </a:solidFill>
              </a:rPr>
              <a:t>valid input </a:t>
            </a:r>
            <a:r>
              <a:rPr lang="en-US" dirty="0" smtClean="0"/>
              <a:t>that has not been covered by test cases yet, write a new test case covering</a:t>
            </a:r>
            <a:r>
              <a:rPr lang="en-US" b="1" dirty="0" smtClean="0"/>
              <a:t> as many</a:t>
            </a:r>
            <a:r>
              <a:rPr lang="en-US" dirty="0" smtClean="0"/>
              <a:t> uncovered EC as possible</a:t>
            </a:r>
          </a:p>
          <a:p>
            <a:pPr>
              <a:buFont typeface="Arial" charset="0"/>
              <a:buChar char="•"/>
              <a:defRPr/>
            </a:pPr>
            <a:endParaRPr lang="en-US" dirty="0" smtClean="0"/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For each EC with </a:t>
            </a:r>
            <a:r>
              <a:rPr lang="en-US" b="1" dirty="0" smtClean="0">
                <a:solidFill>
                  <a:srgbClr val="FF0000"/>
                </a:solidFill>
              </a:rPr>
              <a:t>invalid input </a:t>
            </a:r>
            <a:r>
              <a:rPr lang="en-US" dirty="0" smtClean="0"/>
              <a:t>that has not been covered by test cases, write a new test case that covers </a:t>
            </a:r>
            <a:r>
              <a:rPr lang="en-US" b="1" dirty="0" smtClean="0"/>
              <a:t>one and only one</a:t>
            </a:r>
            <a:r>
              <a:rPr lang="en-US" dirty="0" smtClean="0"/>
              <a:t> of the uncovered EC</a:t>
            </a:r>
          </a:p>
          <a:p>
            <a:pPr>
              <a:buFont typeface="Arial" charset="0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>
              <a:defRPr/>
            </a:pPr>
            <a:fld id="{9431A19B-D08A-40D2-B6FD-80BFD781854B}" type="slidenum">
              <a:rPr lang="en-US" sz="1000">
                <a:solidFill>
                  <a:srgbClr val="000000"/>
                </a:solidFill>
                <a:latin typeface="+mn-lt"/>
              </a:rPr>
              <a:pPr algn="l">
                <a:defRPr/>
              </a:pPr>
              <a:t>5</a:t>
            </a:fld>
            <a:endParaRPr lang="en-US" sz="1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n-lt"/>
              </a:rPr>
              <a:t>Example-Adjusted Gross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Income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Font typeface="Arial" charset="0"/>
              <a:buNone/>
              <a:defRPr/>
            </a:pPr>
            <a:r>
              <a:rPr lang="en-US" sz="2400" dirty="0" smtClean="0"/>
              <a:t>Consider </a:t>
            </a:r>
            <a:r>
              <a:rPr lang="en-US" sz="2400" dirty="0"/>
              <a:t>a software system that </a:t>
            </a:r>
            <a:r>
              <a:rPr lang="en-US" sz="2400" dirty="0" smtClean="0"/>
              <a:t>computes income </a:t>
            </a:r>
            <a:r>
              <a:rPr lang="en-US" sz="2400" dirty="0"/>
              <a:t>tax based on adjusted gross income (AGI) according to the following rules:</a:t>
            </a:r>
          </a:p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sz="2400" dirty="0"/>
              <a:t>If AGI is between $1 and $29,500, the tax due is 22% of AGI.</a:t>
            </a:r>
          </a:p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sz="2400" dirty="0"/>
              <a:t>If AGI is between $29,501 and $58,500, the tax due is 27% of AGI.</a:t>
            </a:r>
          </a:p>
          <a:p>
            <a:pPr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sz="2400" dirty="0"/>
              <a:t>If AGI is between $58,501 and $100 billion, the tax due is 36% of AGI.</a:t>
            </a:r>
            <a:endParaRPr lang="en-US" sz="24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>
              <a:defRPr/>
            </a:pPr>
            <a:fld id="{665F411B-6AF5-4C80-B5C9-2B3868CD92BD}" type="slidenum">
              <a:rPr lang="en-US" sz="1000">
                <a:solidFill>
                  <a:srgbClr val="000000"/>
                </a:solidFill>
                <a:latin typeface="+mn-lt"/>
              </a:rPr>
              <a:pPr algn="l">
                <a:defRPr/>
              </a:pPr>
              <a:t>6</a:t>
            </a:fld>
            <a:endParaRPr lang="en-US" sz="1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0"/>
            <a:ext cx="8229600" cy="868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Example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625" y="1071563"/>
            <a:ext cx="8258175" cy="5405437"/>
          </a:xfrm>
        </p:spPr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sz="2400" b="1" u="sng" smtClean="0"/>
              <a:t>Condition 1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smtClean="0"/>
              <a:t>$1 ≤ AGI ≤ $29,500, to derive two ECs: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smtClean="0"/>
              <a:t>EC1: $1 ≤ AGI ≤ $29,500; valid input.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smtClean="0"/>
              <a:t>EC2: AGI &lt; 1; invalid input.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u="sng" smtClean="0"/>
              <a:t>Condition 2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smtClean="0"/>
              <a:t>$29,501 ≤ AGI ≤ $58,500, to derive one EC: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smtClean="0"/>
              <a:t>EC3: $29,501 ≤ AGI ≤ $58,500; valid input.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u="sng" smtClean="0"/>
              <a:t>Condition 3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smtClean="0"/>
              <a:t> $58,501 ≤ AGI ≤ $100 billion, to derive two ECs: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smtClean="0"/>
              <a:t>EC4: $58,501 ≤ AGI ≤ $100 billion; valid input.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smtClean="0"/>
              <a:t>EC5: AGI &gt; $100 billion; invalid input</a:t>
            </a:r>
            <a:r>
              <a:rPr lang="en-US" sz="2400" smtClean="0"/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>
              <a:defRPr/>
            </a:pPr>
            <a:fld id="{22F2956E-D9ED-4299-8329-C54B6E326697}" type="slidenum">
              <a:rPr lang="en-US" sz="1000">
                <a:solidFill>
                  <a:srgbClr val="000000"/>
                </a:solidFill>
                <a:latin typeface="+mn-lt"/>
              </a:rPr>
              <a:pPr algn="l">
                <a:defRPr/>
              </a:pPr>
              <a:t>7</a:t>
            </a:fld>
            <a:endParaRPr lang="en-US" sz="1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Example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" y="1357313"/>
            <a:ext cx="7786687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4"/>
          <p:cNvSpPr>
            <a:spLocks noGrp="1"/>
          </p:cNvSpPr>
          <p:nvPr>
            <p:ph idx="1"/>
          </p:nvPr>
        </p:nvSpPr>
        <p:spPr>
          <a:xfrm>
            <a:off x="428625" y="357188"/>
            <a:ext cx="8501063" cy="5929312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IN" sz="2000" b="1" u="sng" smtClean="0"/>
              <a:t>Functional Specification 1: -</a:t>
            </a:r>
          </a:p>
          <a:p>
            <a:pPr>
              <a:buFont typeface="Arial" pitchFamily="34" charset="0"/>
              <a:buNone/>
            </a:pPr>
            <a:r>
              <a:rPr lang="en-IN" sz="2000" smtClean="0"/>
              <a:t> A login process allows user ID &amp; password to authorize users. </a:t>
            </a:r>
          </a:p>
          <a:p>
            <a:pPr>
              <a:buFont typeface="Arial" pitchFamily="34" charset="0"/>
              <a:buNone/>
            </a:pPr>
            <a:r>
              <a:rPr lang="en-IN" sz="2000" smtClean="0"/>
              <a:t>     From customer requirements user ID takes numerics in lower case from 4 to 16 characters long. </a:t>
            </a:r>
          </a:p>
          <a:p>
            <a:pPr>
              <a:buFont typeface="Arial" pitchFamily="34" charset="0"/>
              <a:buNone/>
            </a:pPr>
            <a:r>
              <a:rPr lang="en-IN" sz="2000" smtClean="0"/>
              <a:t>      The password object takes alphabets in lower case from 4 to 8 characters long. </a:t>
            </a:r>
          </a:p>
          <a:p>
            <a:pPr>
              <a:buFont typeface="Arial" pitchFamily="34" charset="0"/>
              <a:buNone/>
            </a:pPr>
            <a:r>
              <a:rPr lang="en-IN" sz="2000" b="1" smtClean="0"/>
              <a:t>Prepare test case titles or scenario</a:t>
            </a:r>
          </a:p>
          <a:p>
            <a:pPr>
              <a:buFont typeface="Arial" pitchFamily="34" charset="0"/>
              <a:buNone/>
            </a:pPr>
            <a:endParaRPr lang="en-IN" sz="2000" smtClean="0"/>
          </a:p>
          <a:p>
            <a:pPr>
              <a:buFont typeface="Arial" pitchFamily="34" charset="0"/>
              <a:buNone/>
            </a:pPr>
            <a:r>
              <a:rPr lang="en-IN" sz="2000" u="sng" smtClean="0"/>
              <a:t>Test Case Title 1: </a:t>
            </a:r>
            <a:r>
              <a:rPr lang="en-IN" sz="2000" b="1" i="1" u="sng" smtClean="0"/>
              <a:t>Verify user ID</a:t>
            </a:r>
          </a:p>
          <a:p>
            <a:pPr>
              <a:buFont typeface="Arial" pitchFamily="34" charset="0"/>
              <a:buNone/>
            </a:pPr>
            <a:endParaRPr lang="en-IN" sz="2000" smtClean="0"/>
          </a:p>
          <a:p>
            <a:pPr>
              <a:buFont typeface="Arial" pitchFamily="34" charset="0"/>
              <a:buNone/>
            </a:pPr>
            <a:r>
              <a:rPr lang="en-IN" sz="2000" b="1" smtClean="0"/>
              <a:t>Boundary Value Analysis (Size)                     Equivalence Class partition(Type)</a:t>
            </a:r>
            <a:r>
              <a:rPr lang="en-IN" sz="2000" smtClean="0"/>
              <a:t> </a:t>
            </a:r>
          </a:p>
          <a:p>
            <a:pPr>
              <a:buFont typeface="Arial" pitchFamily="34" charset="0"/>
              <a:buNone/>
            </a:pPr>
            <a:r>
              <a:rPr lang="en-IN" sz="2000" i="1" smtClean="0"/>
              <a:t>Min-1 ----- 3 Characters -------Fail                      Valid                    Invalid</a:t>
            </a:r>
          </a:p>
          <a:p>
            <a:pPr>
              <a:buFont typeface="Arial" pitchFamily="34" charset="0"/>
              <a:buNone/>
            </a:pPr>
            <a:r>
              <a:rPr lang="en-IN" sz="2000" i="1" smtClean="0"/>
              <a:t>Min ------- 4 Characters -------Pass                      a - z                     A - Z</a:t>
            </a:r>
          </a:p>
          <a:p>
            <a:pPr>
              <a:buFont typeface="Arial" pitchFamily="34" charset="0"/>
              <a:buNone/>
            </a:pPr>
            <a:r>
              <a:rPr lang="en-IN" sz="2000" i="1" smtClean="0"/>
              <a:t>Min+1---- 5 Characters -------Pass                      0 – 9                 Special Chars.</a:t>
            </a:r>
          </a:p>
          <a:p>
            <a:pPr>
              <a:buFont typeface="Arial" pitchFamily="34" charset="0"/>
              <a:buNone/>
            </a:pPr>
            <a:r>
              <a:rPr lang="en-IN" sz="2000" i="1" smtClean="0"/>
              <a:t>Max-1 ---15 Characters ------ Pass                                                  Blank field.</a:t>
            </a:r>
          </a:p>
          <a:p>
            <a:pPr>
              <a:buFont typeface="Arial" pitchFamily="34" charset="0"/>
              <a:buNone/>
            </a:pPr>
            <a:r>
              <a:rPr lang="en-IN" sz="2000" i="1" smtClean="0"/>
              <a:t>Max -----16 Characters ------ Pass</a:t>
            </a:r>
          </a:p>
          <a:p>
            <a:pPr>
              <a:buFont typeface="Arial" pitchFamily="34" charset="0"/>
              <a:buNone/>
            </a:pPr>
            <a:r>
              <a:rPr lang="en-IN" sz="2000" i="1" smtClean="0"/>
              <a:t>Max+1- 17 Characters ------ Fail</a:t>
            </a:r>
          </a:p>
          <a:p>
            <a:pPr>
              <a:buFont typeface="Arial" pitchFamily="34" charset="0"/>
              <a:buNone/>
            </a:pPr>
            <a:endParaRPr lang="en-IN" sz="2000" i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428625" y="857250"/>
            <a:ext cx="8229600" cy="45259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IN" sz="2000" u="sng" smtClean="0"/>
              <a:t>Test case Title 2: </a:t>
            </a:r>
            <a:r>
              <a:rPr lang="en-IN" sz="2000" b="1" i="1" u="sng" smtClean="0"/>
              <a:t>Verify password</a:t>
            </a:r>
            <a:endParaRPr lang="en-IN" sz="2000" u="sng" smtClean="0"/>
          </a:p>
          <a:p>
            <a:pPr>
              <a:buFont typeface="Arial" pitchFamily="34" charset="0"/>
              <a:buNone/>
            </a:pPr>
            <a:r>
              <a:rPr lang="en-IN" sz="2000" smtClean="0"/>
              <a:t/>
            </a:r>
            <a:br>
              <a:rPr lang="en-IN" sz="2000" smtClean="0"/>
            </a:br>
            <a:endParaRPr lang="en-IN" sz="2000" smtClean="0"/>
          </a:p>
          <a:p>
            <a:pPr>
              <a:buFont typeface="Arial" pitchFamily="34" charset="0"/>
              <a:buNone/>
            </a:pPr>
            <a:r>
              <a:rPr lang="en-IN" sz="2000" b="1" smtClean="0"/>
              <a:t>Boundary Value Analysis (Size)                     Equivalence Class Partition (Type)</a:t>
            </a:r>
          </a:p>
          <a:p>
            <a:pPr>
              <a:buFont typeface="Arial" pitchFamily="34" charset="0"/>
              <a:buNone/>
            </a:pPr>
            <a:r>
              <a:rPr lang="en-IN" sz="2000" smtClean="0"/>
              <a:t> </a:t>
            </a:r>
          </a:p>
          <a:p>
            <a:pPr>
              <a:buFont typeface="Arial" pitchFamily="34" charset="0"/>
              <a:buNone/>
            </a:pPr>
            <a:r>
              <a:rPr lang="en-IN" sz="2000" i="1" smtClean="0"/>
              <a:t>Min-1 ----- 3 Characters ---- Fail                                          </a:t>
            </a:r>
            <a:r>
              <a:rPr lang="en-IN" sz="2000" smtClean="0"/>
              <a:t>Valid               Invalid</a:t>
            </a:r>
          </a:p>
          <a:p>
            <a:pPr>
              <a:buFont typeface="Arial" pitchFamily="34" charset="0"/>
              <a:buNone/>
            </a:pPr>
            <a:r>
              <a:rPr lang="en-IN" sz="2000" i="1" smtClean="0"/>
              <a:t>Min ------- 4 Characters ---- Pass                                         a – z                A - Z</a:t>
            </a:r>
            <a:endParaRPr lang="en-IN" sz="2000" smtClean="0"/>
          </a:p>
          <a:p>
            <a:pPr>
              <a:buFont typeface="Arial" pitchFamily="34" charset="0"/>
              <a:buNone/>
            </a:pPr>
            <a:r>
              <a:rPr lang="en-IN" sz="2000" i="1" smtClean="0"/>
              <a:t>Min+1 --- 5 Characters ---- Pass                                                                  0 - 9</a:t>
            </a:r>
            <a:endParaRPr lang="en-IN" sz="2000" smtClean="0"/>
          </a:p>
          <a:p>
            <a:pPr>
              <a:buFont typeface="Arial" pitchFamily="34" charset="0"/>
              <a:buNone/>
            </a:pPr>
            <a:r>
              <a:rPr lang="en-IN" sz="2000" i="1" smtClean="0"/>
              <a:t>Max-1---- 7 Characters ---- Pass                                                      Special Chars</a:t>
            </a:r>
            <a:endParaRPr lang="en-IN" sz="2000" smtClean="0"/>
          </a:p>
          <a:p>
            <a:pPr>
              <a:buFont typeface="Arial" pitchFamily="34" charset="0"/>
              <a:buNone/>
            </a:pPr>
            <a:r>
              <a:rPr lang="en-IN" sz="2000" i="1" smtClean="0"/>
              <a:t>Max ----- 8 Characters ---- Pass                                                       Blank Field</a:t>
            </a:r>
            <a:endParaRPr lang="en-IN" sz="2000" smtClean="0"/>
          </a:p>
          <a:p>
            <a:pPr>
              <a:buFont typeface="Arial" pitchFamily="34" charset="0"/>
              <a:buNone/>
            </a:pPr>
            <a:r>
              <a:rPr lang="en-IN" sz="2000" i="1" smtClean="0"/>
              <a:t>Max+1 – 9 Characters ---- Fail</a:t>
            </a:r>
            <a:endParaRPr lang="en-IN" sz="2000" smtClean="0"/>
          </a:p>
          <a:p>
            <a:pPr>
              <a:buFont typeface="Arial" pitchFamily="34" charset="0"/>
              <a:buNone/>
            </a:pPr>
            <a:endParaRPr lang="en-IN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500</Words>
  <Application>Microsoft Office PowerPoint</Application>
  <PresentationFormat>On-screen Show (4:3)</PresentationFormat>
  <Paragraphs>99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ECP</vt:lpstr>
      <vt:lpstr>Guidelines for Equivalence Class Partitioning</vt:lpstr>
      <vt:lpstr>Guidelines for Equivalence Class Partitioning</vt:lpstr>
      <vt:lpstr>Identification of Test Cases</vt:lpstr>
      <vt:lpstr>Example-Adjusted Gross Income</vt:lpstr>
      <vt:lpstr>Example</vt:lpstr>
      <vt:lpstr>Example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ECP</dc:title>
  <dc:creator>Lenovo</dc:creator>
  <cp:lastModifiedBy>Lenovo</cp:lastModifiedBy>
  <cp:revision>1</cp:revision>
  <dcterms:created xsi:type="dcterms:W3CDTF">2018-03-08T08:16:52Z</dcterms:created>
  <dcterms:modified xsi:type="dcterms:W3CDTF">2018-03-08T08:18:58Z</dcterms:modified>
</cp:coreProperties>
</file>