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Marcellus"/>
      <p:regular r:id="rId15"/>
    </p:embeddedFont>
    <p:embeddedFont>
      <p:font typeface="Fira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rcellus-regular.fntdata"/><Relationship Id="rId14" Type="http://schemas.openxmlformats.org/officeDocument/2006/relationships/slide" Target="slides/slide9.xml"/><Relationship Id="rId17" Type="http://schemas.openxmlformats.org/officeDocument/2006/relationships/font" Target="fonts/FiraSans-bold.fntdata"/><Relationship Id="rId16" Type="http://schemas.openxmlformats.org/officeDocument/2006/relationships/font" Target="fonts/FiraSans-regular.fntdata"/><Relationship Id="rId5" Type="http://schemas.openxmlformats.org/officeDocument/2006/relationships/notesMaster" Target="notesMasters/notesMaster1.xml"/><Relationship Id="rId19" Type="http://schemas.openxmlformats.org/officeDocument/2006/relationships/font" Target="fonts/FiraSans-boldItalic.fntdata"/><Relationship Id="rId6" Type="http://schemas.openxmlformats.org/officeDocument/2006/relationships/slide" Target="slides/slide1.xml"/><Relationship Id="rId18" Type="http://schemas.openxmlformats.org/officeDocument/2006/relationships/font" Target="fonts/Fira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b939185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3b9391857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b939185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3b9391857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20.jpg"/><Relationship Id="rId5" Type="http://schemas.openxmlformats.org/officeDocument/2006/relationships/image" Target="../media/image12.png"/><Relationship Id="rId6" Type="http://schemas.openxmlformats.org/officeDocument/2006/relationships/image" Target="../media/image13.jpg"/><Relationship Id="rId7" Type="http://schemas.openxmlformats.org/officeDocument/2006/relationships/image" Target="../media/image15.jpg"/><Relationship Id="rId8"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8.jpg"/><Relationship Id="rId5" Type="http://schemas.openxmlformats.org/officeDocument/2006/relationships/image" Target="../media/image12.png"/><Relationship Id="rId6" Type="http://schemas.openxmlformats.org/officeDocument/2006/relationships/image" Target="../media/image13.jpg"/><Relationship Id="rId7" Type="http://schemas.openxmlformats.org/officeDocument/2006/relationships/image" Target="../media/image16.jpg"/><Relationship Id="rId8"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3.jpg"/><Relationship Id="rId7"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11" Type="http://schemas.openxmlformats.org/officeDocument/2006/relationships/hyperlink" Target="https://docs.python.org/3/library/tkinter.html" TargetMode="External"/><Relationship Id="rId10" Type="http://schemas.openxmlformats.org/officeDocument/2006/relationships/hyperlink" Target="https://pypi.org/project/cryptography/" TargetMode="External"/><Relationship Id="rId12" Type="http://schemas.openxmlformats.org/officeDocument/2006/relationships/image" Target="../media/image13.jpg"/><Relationship Id="rId9" Type="http://schemas.openxmlformats.org/officeDocument/2006/relationships/hyperlink" Target="https://youtu.be/TuLxsvK4svQ" TargetMode="External"/><Relationship Id="rId5" Type="http://schemas.openxmlformats.org/officeDocument/2006/relationships/image" Target="../media/image2.png"/><Relationship Id="rId6" Type="http://schemas.openxmlformats.org/officeDocument/2006/relationships/hyperlink" Target="https://youtu.be/TuLxsvK4svQ" TargetMode="External"/><Relationship Id="rId7" Type="http://schemas.openxmlformats.org/officeDocument/2006/relationships/hyperlink" Target="https://www.lastpass.com/get-premium?sdfc_id=7014P000001rVliQAM&amp;sfdc_id=7014P000001rVIiQAM&amp;gclid=Cj0KCQjwn4qWBhCvARIsAFNAMiiYS4Q8Bwy7G9sokFAsV8aEf5HFNGOyYdv0sxv3t1I2MlnWRKfpqy8aAieqEALw_wcB&amp;gclsrc=aw.ds" TargetMode="External"/><Relationship Id="rId8" Type="http://schemas.openxmlformats.org/officeDocument/2006/relationships/hyperlink" Target="https://youtu.be/TuLxsvK4sv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605" y="2219"/>
            <a:ext cx="566958" cy="6855781"/>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a:off x="567563" y="0"/>
            <a:ext cx="209677" cy="5440680"/>
          </a:xfrm>
          <a:prstGeom prst="rect">
            <a:avLst/>
          </a:prstGeom>
          <a:noFill/>
          <a:ln>
            <a:noFill/>
          </a:ln>
        </p:spPr>
      </p:pic>
      <p:pic>
        <p:nvPicPr>
          <p:cNvPr descr="A close up of a sign&#10;&#10;Description automatically generated" id="86" name="Google Shape;86;p13"/>
          <p:cNvPicPr preferRelativeResize="0"/>
          <p:nvPr/>
        </p:nvPicPr>
        <p:blipFill rotWithShape="1">
          <a:blip r:embed="rId5">
            <a:alphaModFix/>
          </a:blip>
          <a:srcRect b="0" l="0" r="0" t="0"/>
          <a:stretch/>
        </p:blipFill>
        <p:spPr>
          <a:xfrm>
            <a:off x="10835239" y="5830821"/>
            <a:ext cx="868683" cy="647487"/>
          </a:xfrm>
          <a:prstGeom prst="rect">
            <a:avLst/>
          </a:prstGeom>
          <a:noFill/>
          <a:ln>
            <a:noFill/>
          </a:ln>
        </p:spPr>
      </p:pic>
      <p:pic>
        <p:nvPicPr>
          <p:cNvPr descr="A picture containing drawing&#10;&#10;Description automatically generated" id="87" name="Google Shape;87;p13"/>
          <p:cNvPicPr preferRelativeResize="0"/>
          <p:nvPr/>
        </p:nvPicPr>
        <p:blipFill rotWithShape="1">
          <a:blip r:embed="rId6">
            <a:alphaModFix/>
          </a:blip>
          <a:srcRect b="0" l="0" r="0" t="0"/>
          <a:stretch/>
        </p:blipFill>
        <p:spPr>
          <a:xfrm>
            <a:off x="777240" y="5828983"/>
            <a:ext cx="2655568" cy="663892"/>
          </a:xfrm>
          <a:prstGeom prst="rect">
            <a:avLst/>
          </a:prstGeom>
          <a:noFill/>
          <a:ln>
            <a:noFill/>
          </a:ln>
        </p:spPr>
      </p:pic>
      <p:sp>
        <p:nvSpPr>
          <p:cNvPr id="88" name="Google Shape;88;p13"/>
          <p:cNvSpPr/>
          <p:nvPr/>
        </p:nvSpPr>
        <p:spPr>
          <a:xfrm>
            <a:off x="117929" y="-602361"/>
            <a:ext cx="12073656" cy="2728436"/>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400"/>
              <a:buFont typeface="Marcellus"/>
              <a:buNone/>
            </a:pPr>
            <a:r>
              <a:rPr b="1" i="0" lang="en-US" sz="4400" u="sng" cap="none" strike="noStrike">
                <a:solidFill>
                  <a:srgbClr val="C00000"/>
                </a:solidFill>
                <a:latin typeface="Marcellus"/>
                <a:ea typeface="Marcellus"/>
                <a:cs typeface="Marcellus"/>
                <a:sym typeface="Marcellus"/>
              </a:rPr>
              <a:t>Project Title:</a:t>
            </a:r>
            <a:r>
              <a:rPr b="1" i="0" lang="en-US" sz="4400" u="none" cap="none" strike="noStrike">
                <a:solidFill>
                  <a:srgbClr val="C00000"/>
                </a:solidFill>
                <a:latin typeface="Marcellus"/>
                <a:ea typeface="Marcellus"/>
                <a:cs typeface="Marcellus"/>
                <a:sym typeface="Marcellus"/>
              </a:rPr>
              <a:t> </a:t>
            </a:r>
            <a:r>
              <a:rPr b="0" i="0" lang="en-US" sz="4400" u="none" cap="none" strike="noStrike">
                <a:solidFill>
                  <a:srgbClr val="C00000"/>
                </a:solidFill>
                <a:latin typeface="Marcellus"/>
                <a:ea typeface="Marcellus"/>
                <a:cs typeface="Marcellus"/>
                <a:sym typeface="Marcellus"/>
              </a:rPr>
              <a:t>PASSWORD WALLET</a:t>
            </a:r>
            <a:endParaRPr b="0" i="0" sz="4400" u="none" cap="none" strike="noStrike">
              <a:solidFill>
                <a:srgbClr val="C00000"/>
              </a:solidFill>
              <a:latin typeface="Marcellus"/>
              <a:ea typeface="Marcellus"/>
              <a:cs typeface="Marcellus"/>
              <a:sym typeface="Marcellus"/>
            </a:endParaRPr>
          </a:p>
          <a:p>
            <a:pPr indent="0" lvl="0" marL="0" marR="0" rtl="0" algn="l">
              <a:lnSpc>
                <a:spcPct val="100000"/>
              </a:lnSpc>
              <a:spcBef>
                <a:spcPts val="0"/>
              </a:spcBef>
              <a:spcAft>
                <a:spcPts val="0"/>
              </a:spcAft>
              <a:buClr>
                <a:schemeClr val="dk2"/>
              </a:buClr>
              <a:buSzPts val="4400"/>
              <a:buFont typeface="Calibri"/>
              <a:buNone/>
            </a:pPr>
            <a:r>
              <a:t/>
            </a:r>
            <a:endParaRPr b="0" i="0" sz="4400" u="none" cap="none" strike="noStrike">
              <a:solidFill>
                <a:srgbClr val="C00000"/>
              </a:solidFill>
              <a:latin typeface="Calibri"/>
              <a:ea typeface="Calibri"/>
              <a:cs typeface="Calibri"/>
              <a:sym typeface="Calibri"/>
            </a:endParaRPr>
          </a:p>
        </p:txBody>
      </p:sp>
      <p:sp>
        <p:nvSpPr>
          <p:cNvPr id="89" name="Google Shape;89;p13"/>
          <p:cNvSpPr/>
          <p:nvPr/>
        </p:nvSpPr>
        <p:spPr>
          <a:xfrm>
            <a:off x="2494403" y="2533462"/>
            <a:ext cx="7327681" cy="264346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3200"/>
              <a:buFont typeface="Avenir"/>
              <a:buNone/>
            </a:pPr>
            <a:r>
              <a:rPr b="1" i="0" lang="en-US" sz="3200" u="sng" cap="none" strike="noStrike">
                <a:solidFill>
                  <a:srgbClr val="000000"/>
                </a:solidFill>
                <a:latin typeface="Fira Sans"/>
                <a:ea typeface="Fira Sans"/>
                <a:cs typeface="Fira Sans"/>
                <a:sym typeface="Fira Sans"/>
              </a:rPr>
              <a:t>Team Details:</a:t>
            </a:r>
            <a:endParaRPr b="0" i="0" sz="3200" u="none" cap="none" strike="noStrike">
              <a:solidFill>
                <a:srgbClr val="000000"/>
              </a:solidFill>
              <a:latin typeface="Fira Sans"/>
              <a:ea typeface="Fira Sans"/>
              <a:cs typeface="Fira Sans"/>
              <a:sym typeface="Fira Sans"/>
            </a:endParaRPr>
          </a:p>
          <a:p>
            <a:pPr indent="0" lvl="0" marL="0" marR="0" rtl="0" algn="ctr">
              <a:lnSpc>
                <a:spcPct val="90000"/>
              </a:lnSpc>
              <a:spcBef>
                <a:spcPts val="1000"/>
              </a:spcBef>
              <a:spcAft>
                <a:spcPts val="0"/>
              </a:spcAft>
              <a:buClr>
                <a:schemeClr val="accent5"/>
              </a:buClr>
              <a:buSzPts val="3200"/>
              <a:buFont typeface="Avenir"/>
              <a:buNone/>
            </a:pPr>
            <a:r>
              <a:rPr b="0" i="0" lang="en-US" sz="3200" u="none" cap="none" strike="noStrike">
                <a:solidFill>
                  <a:srgbClr val="000000"/>
                </a:solidFill>
                <a:latin typeface="Fira Sans"/>
                <a:ea typeface="Fira Sans"/>
                <a:cs typeface="Fira Sans"/>
                <a:sym typeface="Fira Sans"/>
              </a:rPr>
              <a:t>FY- A2 – Computer Engineering</a:t>
            </a:r>
            <a:endParaRPr b="1" i="0" sz="3200" u="sng" cap="none" strike="noStrike">
              <a:solidFill>
                <a:srgbClr val="000000"/>
              </a:solidFill>
              <a:latin typeface="Fira Sans"/>
              <a:ea typeface="Fira Sans"/>
              <a:cs typeface="Fira Sans"/>
              <a:sym typeface="Fira Sans"/>
            </a:endParaRPr>
          </a:p>
          <a:p>
            <a:pPr indent="-285750" lvl="0" marL="285750" marR="0" rtl="0" algn="l">
              <a:lnSpc>
                <a:spcPct val="100000"/>
              </a:lnSpc>
              <a:spcBef>
                <a:spcPts val="0"/>
              </a:spcBef>
              <a:spcAft>
                <a:spcPts val="0"/>
              </a:spcAft>
              <a:buClr>
                <a:schemeClr val="accent5"/>
              </a:buClr>
              <a:buSzPts val="3200"/>
              <a:buFont typeface="Arial"/>
              <a:buChar char="•"/>
            </a:pPr>
            <a:r>
              <a:rPr b="0" i="0" lang="en-US" sz="3200" u="none" cap="none" strike="noStrike">
                <a:solidFill>
                  <a:srgbClr val="000000"/>
                </a:solidFill>
                <a:latin typeface="Fira Sans"/>
                <a:ea typeface="Fira Sans"/>
                <a:cs typeface="Fira Sans"/>
                <a:sym typeface="Fira Sans"/>
              </a:rPr>
              <a:t>16010121033 - Nupur Chaudhari </a:t>
            </a:r>
            <a:endParaRPr/>
          </a:p>
          <a:p>
            <a:pPr indent="-285750" lvl="0" marL="285750" marR="0" rtl="0" algn="l">
              <a:lnSpc>
                <a:spcPct val="100000"/>
              </a:lnSpc>
              <a:spcBef>
                <a:spcPts val="0"/>
              </a:spcBef>
              <a:spcAft>
                <a:spcPts val="0"/>
              </a:spcAft>
              <a:buClr>
                <a:schemeClr val="accent5"/>
              </a:buClr>
              <a:buSzPts val="3200"/>
              <a:buFont typeface="Arial"/>
              <a:buChar char="•"/>
            </a:pPr>
            <a:r>
              <a:rPr b="0" i="0" lang="en-US" sz="3200" u="none" cap="none" strike="noStrike">
                <a:solidFill>
                  <a:srgbClr val="000000"/>
                </a:solidFill>
                <a:latin typeface="Fira Sans"/>
                <a:ea typeface="Fira Sans"/>
                <a:cs typeface="Fira Sans"/>
                <a:sym typeface="Fira Sans"/>
              </a:rPr>
              <a:t>16010121043 - Vishrut Deshmukh </a:t>
            </a:r>
            <a:endParaRPr/>
          </a:p>
          <a:p>
            <a:pPr indent="-285750" lvl="0" marL="285750" marR="0" rtl="0" algn="l">
              <a:lnSpc>
                <a:spcPct val="100000"/>
              </a:lnSpc>
              <a:spcBef>
                <a:spcPts val="0"/>
              </a:spcBef>
              <a:spcAft>
                <a:spcPts val="0"/>
              </a:spcAft>
              <a:buClr>
                <a:schemeClr val="accent5"/>
              </a:buClr>
              <a:buSzPts val="3200"/>
              <a:buFont typeface="Arial"/>
              <a:buChar char="•"/>
            </a:pPr>
            <a:r>
              <a:rPr b="0" i="0" lang="en-US" sz="3200" u="none" cap="none" strike="noStrike">
                <a:solidFill>
                  <a:srgbClr val="000000"/>
                </a:solidFill>
                <a:latin typeface="Fira Sans"/>
                <a:ea typeface="Fira Sans"/>
                <a:cs typeface="Fira Sans"/>
                <a:sym typeface="Fira Sans"/>
              </a:rPr>
              <a:t>16010121045 - Pargat Singh Dhanjal  </a:t>
            </a:r>
            <a:endParaRPr/>
          </a:p>
          <a:p>
            <a:pPr indent="0" lvl="0" marL="0" marR="0" rtl="0" algn="ctr">
              <a:lnSpc>
                <a:spcPct val="90000"/>
              </a:lnSpc>
              <a:spcBef>
                <a:spcPts val="1000"/>
              </a:spcBef>
              <a:spcAft>
                <a:spcPts val="0"/>
              </a:spcAft>
              <a:buClr>
                <a:schemeClr val="accent5"/>
              </a:buClr>
              <a:buSzPts val="3200"/>
              <a:buFont typeface="Avenir"/>
              <a:buNone/>
            </a:pPr>
            <a:r>
              <a:t/>
            </a:r>
            <a:endParaRPr b="0" i="0" sz="3200" u="none" cap="none" strike="noStrike">
              <a:solidFill>
                <a:srgbClr val="000000"/>
              </a:solidFill>
              <a:latin typeface="Fira Sans"/>
              <a:ea typeface="Fira Sans"/>
              <a:cs typeface="Fira Sans"/>
              <a:sym typeface="Fira Sans"/>
            </a:endParaRPr>
          </a:p>
          <a:p>
            <a:pPr indent="0" lvl="0" marL="0" marR="0" rtl="0" algn="ctr">
              <a:lnSpc>
                <a:spcPct val="90000"/>
              </a:lnSpc>
              <a:spcBef>
                <a:spcPts val="1000"/>
              </a:spcBef>
              <a:spcAft>
                <a:spcPts val="0"/>
              </a:spcAft>
              <a:buClr>
                <a:schemeClr val="accent5"/>
              </a:buClr>
              <a:buSzPts val="3200"/>
              <a:buFont typeface="Avenir"/>
              <a:buNone/>
            </a:pPr>
            <a:r>
              <a:t/>
            </a:r>
            <a:endParaRPr b="0" i="0" sz="3200" u="none" cap="none" strike="noStrike">
              <a:solidFill>
                <a:srgbClr val="000000"/>
              </a:solidFill>
              <a:latin typeface="Fira Sans"/>
              <a:ea typeface="Fira Sans"/>
              <a:cs typeface="Fira Sans"/>
              <a:sym typeface="Fira Sans"/>
            </a:endParaRPr>
          </a:p>
          <a:p>
            <a:pPr indent="0" lvl="0" marL="0" marR="0" rtl="0" algn="ctr">
              <a:lnSpc>
                <a:spcPct val="90000"/>
              </a:lnSpc>
              <a:spcBef>
                <a:spcPts val="1000"/>
              </a:spcBef>
              <a:spcAft>
                <a:spcPts val="0"/>
              </a:spcAft>
              <a:buClr>
                <a:schemeClr val="accent5"/>
              </a:buClr>
              <a:buSzPts val="3200"/>
              <a:buFont typeface="Avenir"/>
              <a:buNone/>
            </a:pPr>
            <a:r>
              <a:t/>
            </a:r>
            <a:endParaRPr b="1" i="0" sz="3200" u="sng" cap="none" strike="noStrike">
              <a:solidFill>
                <a:srgbClr val="000000"/>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10960161" y="-11545"/>
            <a:ext cx="1151021" cy="6855781"/>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10434782" y="-11545"/>
            <a:ext cx="525379" cy="5440680"/>
          </a:xfrm>
          <a:prstGeom prst="rect">
            <a:avLst/>
          </a:prstGeom>
          <a:noFill/>
          <a:ln>
            <a:noFill/>
          </a:ln>
        </p:spPr>
      </p:pic>
      <p:pic>
        <p:nvPicPr>
          <p:cNvPr descr="A close up of a sign&#10;&#10;Description automatically generated" id="96" name="Google Shape;96;p14"/>
          <p:cNvPicPr preferRelativeResize="0"/>
          <p:nvPr/>
        </p:nvPicPr>
        <p:blipFill rotWithShape="1">
          <a:blip r:embed="rId5">
            <a:alphaModFix/>
          </a:blip>
          <a:srcRect b="0" l="0" r="0" t="0"/>
          <a:stretch/>
        </p:blipFill>
        <p:spPr>
          <a:xfrm>
            <a:off x="9820766" y="5876089"/>
            <a:ext cx="868683" cy="647487"/>
          </a:xfrm>
          <a:prstGeom prst="rect">
            <a:avLst/>
          </a:prstGeom>
          <a:noFill/>
          <a:ln>
            <a:noFill/>
          </a:ln>
        </p:spPr>
      </p:pic>
      <p:pic>
        <p:nvPicPr>
          <p:cNvPr descr="A picture containing drawing&#10;&#10;Description automatically generated" id="97" name="Google Shape;97;p14"/>
          <p:cNvPicPr preferRelativeResize="0"/>
          <p:nvPr/>
        </p:nvPicPr>
        <p:blipFill rotWithShape="1">
          <a:blip r:embed="rId6">
            <a:alphaModFix/>
          </a:blip>
          <a:srcRect b="0" l="0" r="0" t="0"/>
          <a:stretch/>
        </p:blipFill>
        <p:spPr>
          <a:xfrm>
            <a:off x="110634" y="5876089"/>
            <a:ext cx="3245736" cy="811434"/>
          </a:xfrm>
          <a:prstGeom prst="rect">
            <a:avLst/>
          </a:prstGeom>
          <a:noFill/>
          <a:ln>
            <a:noFill/>
          </a:ln>
        </p:spPr>
      </p:pic>
      <p:sp>
        <p:nvSpPr>
          <p:cNvPr id="98" name="Google Shape;98;p14"/>
          <p:cNvSpPr txBox="1"/>
          <p:nvPr>
            <p:ph type="title"/>
          </p:nvPr>
        </p:nvSpPr>
        <p:spPr>
          <a:xfrm>
            <a:off x="181872" y="-4153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Problem</a:t>
            </a:r>
            <a:r>
              <a:rPr b="1" lang="en-US" sz="3600">
                <a:solidFill>
                  <a:srgbClr val="000000"/>
                </a:solidFill>
                <a:latin typeface="Marcellus"/>
                <a:ea typeface="Marcellus"/>
                <a:cs typeface="Marcellus"/>
                <a:sym typeface="Marcellus"/>
              </a:rPr>
              <a:t> </a:t>
            </a:r>
            <a:r>
              <a:rPr b="1" lang="en-US" sz="3600">
                <a:solidFill>
                  <a:srgbClr val="C00000"/>
                </a:solidFill>
                <a:latin typeface="Marcellus"/>
                <a:ea typeface="Marcellus"/>
                <a:cs typeface="Marcellus"/>
                <a:sym typeface="Marcellus"/>
              </a:rPr>
              <a:t>Statement</a:t>
            </a:r>
            <a:r>
              <a:rPr b="1" lang="en-US" sz="3600">
                <a:solidFill>
                  <a:srgbClr val="000000"/>
                </a:solidFill>
                <a:latin typeface="Marcellus"/>
                <a:ea typeface="Marcellus"/>
                <a:cs typeface="Marcellus"/>
                <a:sym typeface="Marcellus"/>
              </a:rPr>
              <a:t> </a:t>
            </a:r>
            <a:endParaRPr b="1" sz="3600">
              <a:solidFill>
                <a:srgbClr val="000000"/>
              </a:solidFill>
              <a:latin typeface="Marcellus"/>
              <a:ea typeface="Marcellus"/>
              <a:cs typeface="Marcellus"/>
              <a:sym typeface="Marcellus"/>
            </a:endParaRPr>
          </a:p>
        </p:txBody>
      </p:sp>
      <p:sp>
        <p:nvSpPr>
          <p:cNvPr id="99" name="Google Shape;99;p14"/>
          <p:cNvSpPr txBox="1"/>
          <p:nvPr/>
        </p:nvSpPr>
        <p:spPr>
          <a:xfrm>
            <a:off x="368601" y="844645"/>
            <a:ext cx="9930825" cy="5999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0000"/>
                </a:solidFill>
                <a:latin typeface="Fira Sans"/>
                <a:ea typeface="Fira Sans"/>
                <a:cs typeface="Fira Sans"/>
                <a:sym typeface="Fira Sans"/>
              </a:rPr>
              <a:t>Create a password manager using the module Cryptography that encrypts passwords that are taken as inputs from the user  and stores them all at one place. Create a Graphical User Interface (GUI) using Tkinter- Standard Python interface, to handle them.​​</a:t>
            </a:r>
            <a:endParaRPr/>
          </a:p>
          <a:p>
            <a:pPr indent="0" lvl="0" marL="0" marR="0" rtl="0" algn="l">
              <a:spcBef>
                <a:spcPts val="0"/>
              </a:spcBef>
              <a:spcAft>
                <a:spcPts val="0"/>
              </a:spcAft>
              <a:buNone/>
            </a:pPr>
            <a:r>
              <a:t/>
            </a:r>
            <a:endParaRPr b="0" i="0" sz="2400" u="none" cap="none" strike="noStrike">
              <a:solidFill>
                <a:schemeClr val="dk1"/>
              </a:solidFill>
              <a:latin typeface="Fira Sans"/>
              <a:ea typeface="Fira Sans"/>
              <a:cs typeface="Fira Sans"/>
              <a:sym typeface="Fira Sans"/>
            </a:endParaRPr>
          </a:p>
          <a:p>
            <a:pPr indent="0" lvl="0" marL="0" marR="0" rtl="0" algn="l">
              <a:lnSpc>
                <a:spcPct val="90000"/>
              </a:lnSpc>
              <a:spcBef>
                <a:spcPts val="1000"/>
              </a:spcBef>
              <a:spcAft>
                <a:spcPts val="0"/>
              </a:spcAft>
              <a:buNone/>
            </a:pPr>
            <a:r>
              <a:rPr b="0" i="0" lang="en-US" sz="2400" u="none" cap="none" strike="noStrike">
                <a:solidFill>
                  <a:srgbClr val="000000"/>
                </a:solidFill>
                <a:latin typeface="Fira Sans"/>
                <a:ea typeface="Fira Sans"/>
                <a:cs typeface="Fira Sans"/>
                <a:sym typeface="Fira Sans"/>
              </a:rPr>
              <a:t>The system can accept new user accounts, login to existing accounts, and is able to add, store and view site name and their passwords entered by the users.</a:t>
            </a:r>
            <a:endParaRPr b="0" i="0" sz="2400" u="none" cap="none" strike="noStrike">
              <a:solidFill>
                <a:schemeClr val="dk1"/>
              </a:solidFill>
              <a:latin typeface="Fira Sans"/>
              <a:ea typeface="Fira Sans"/>
              <a:cs typeface="Fira Sans"/>
              <a:sym typeface="Fira Sans"/>
            </a:endParaRPr>
          </a:p>
          <a:p>
            <a:pPr indent="0" lvl="0" marL="0" marR="0" rtl="0" algn="l">
              <a:lnSpc>
                <a:spcPct val="90000"/>
              </a:lnSpc>
              <a:spcBef>
                <a:spcPts val="1000"/>
              </a:spcBef>
              <a:spcAft>
                <a:spcPts val="0"/>
              </a:spcAft>
              <a:buNone/>
            </a:pPr>
            <a:r>
              <a:rPr b="0" i="0" lang="en-US" sz="2400" u="none" cap="none" strike="noStrike">
                <a:solidFill>
                  <a:srgbClr val="000000"/>
                </a:solidFill>
                <a:latin typeface="Fira Sans"/>
                <a:ea typeface="Fira Sans"/>
                <a:cs typeface="Fira Sans"/>
                <a:sym typeface="Fira Sans"/>
              </a:rPr>
              <a:t>Hence, making it accessible to handle and manage numerous passwords at once without having the fear of forgetting it. The encryption makes it more secure and less vulnerable to hacking which ensures security of the passwords.</a:t>
            </a:r>
            <a:endParaRPr b="0" i="0" sz="2400" u="none" cap="none" strike="noStrike">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b="0" i="0" sz="2400" u="none" cap="none" strike="noStrike">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b="0" i="0" sz="2400" u="none" cap="none" strike="noStrike">
              <a:solidFill>
                <a:schemeClr val="dk1"/>
              </a:solidFill>
              <a:latin typeface="Fira Sans"/>
              <a:ea typeface="Fira Sans"/>
              <a:cs typeface="Fira Sans"/>
              <a:sym typeface="Fira Sans"/>
            </a:endParaRPr>
          </a:p>
          <a:p>
            <a:pPr indent="0" lvl="0" marL="0" marR="0" rtl="0" algn="l">
              <a:spcBef>
                <a:spcPts val="0"/>
              </a:spcBef>
              <a:spcAft>
                <a:spcPts val="0"/>
              </a:spcAft>
              <a:buNone/>
            </a:pPr>
            <a:r>
              <a:t/>
            </a:r>
            <a:endParaRPr b="0" i="0" sz="2400" u="none" cap="none" strike="noStrike">
              <a:solidFill>
                <a:srgbClr val="000000"/>
              </a:solidFill>
              <a:latin typeface="Fira Sans"/>
              <a:ea typeface="Fira Sans"/>
              <a:cs typeface="Fira Sans"/>
              <a:sym typeface="Fira Sans"/>
            </a:endParaRPr>
          </a:p>
        </p:txBody>
      </p:sp>
      <p:sp>
        <p:nvSpPr>
          <p:cNvPr id="100" name="Google Shape;100;p14"/>
          <p:cNvSpPr txBox="1"/>
          <p:nvPr/>
        </p:nvSpPr>
        <p:spPr>
          <a:xfrm>
            <a:off x="171533" y="2998520"/>
            <a:ext cx="6712856"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91452" y="-33990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System Architecture</a:t>
            </a:r>
            <a:endParaRPr b="1">
              <a:solidFill>
                <a:srgbClr val="C00000"/>
              </a:solidFill>
              <a:latin typeface="Marcellus"/>
              <a:ea typeface="Marcellus"/>
              <a:cs typeface="Marcellus"/>
              <a:sym typeface="Marcellus"/>
            </a:endParaRPr>
          </a:p>
        </p:txBody>
      </p:sp>
      <p:pic>
        <p:nvPicPr>
          <p:cNvPr id="106" name="Google Shape;106;p15"/>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a:off x="10515600" y="0"/>
            <a:ext cx="525379" cy="5440680"/>
          </a:xfrm>
          <a:prstGeom prst="rect">
            <a:avLst/>
          </a:prstGeom>
          <a:noFill/>
          <a:ln>
            <a:noFill/>
          </a:ln>
        </p:spPr>
      </p:pic>
      <p:pic>
        <p:nvPicPr>
          <p:cNvPr descr="A close up of a sign&#10;&#10;Description automatically generated" id="108" name="Google Shape;108;p15"/>
          <p:cNvPicPr preferRelativeResize="0"/>
          <p:nvPr/>
        </p:nvPicPr>
        <p:blipFill rotWithShape="1">
          <a:blip r:embed="rId5">
            <a:alphaModFix/>
          </a:blip>
          <a:srcRect b="0" l="0" r="0" t="0"/>
          <a:stretch/>
        </p:blipFill>
        <p:spPr>
          <a:xfrm>
            <a:off x="9901584" y="5887634"/>
            <a:ext cx="868683" cy="647487"/>
          </a:xfrm>
          <a:prstGeom prst="rect">
            <a:avLst/>
          </a:prstGeom>
          <a:noFill/>
          <a:ln>
            <a:noFill/>
          </a:ln>
        </p:spPr>
      </p:pic>
      <p:pic>
        <p:nvPicPr>
          <p:cNvPr id="109" name="Google Shape;109;p15"/>
          <p:cNvPicPr preferRelativeResize="0"/>
          <p:nvPr/>
        </p:nvPicPr>
        <p:blipFill rotWithShape="1">
          <a:blip r:embed="rId6">
            <a:alphaModFix/>
          </a:blip>
          <a:srcRect b="0" l="4134" r="0" t="3085"/>
          <a:stretch/>
        </p:blipFill>
        <p:spPr>
          <a:xfrm>
            <a:off x="1089293" y="526166"/>
            <a:ext cx="8113419" cy="6331834"/>
          </a:xfrm>
          <a:prstGeom prst="rect">
            <a:avLst/>
          </a:prstGeom>
          <a:noFill/>
          <a:ln>
            <a:noFill/>
          </a:ln>
        </p:spPr>
      </p:pic>
      <p:pic>
        <p:nvPicPr>
          <p:cNvPr descr="A picture containing drawing&#10;&#10;Description automatically generated" id="110" name="Google Shape;110;p15"/>
          <p:cNvPicPr preferRelativeResize="0"/>
          <p:nvPr/>
        </p:nvPicPr>
        <p:blipFill rotWithShape="1">
          <a:blip r:embed="rId7">
            <a:alphaModFix/>
          </a:blip>
          <a:srcRect b="0" l="0" r="0" t="0"/>
          <a:stretch/>
        </p:blipFill>
        <p:spPr>
          <a:xfrm>
            <a:off x="191452" y="5887634"/>
            <a:ext cx="3245736" cy="811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650332" y="276193"/>
            <a:ext cx="821756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Features of designed system</a:t>
            </a:r>
            <a:endParaRPr b="1" sz="3600">
              <a:solidFill>
                <a:srgbClr val="C00000"/>
              </a:solidFill>
              <a:latin typeface="Marcellus"/>
              <a:ea typeface="Marcellus"/>
              <a:cs typeface="Marcellus"/>
              <a:sym typeface="Marcellus"/>
            </a:endParaRPr>
          </a:p>
        </p:txBody>
      </p:sp>
      <p:sp>
        <p:nvSpPr>
          <p:cNvPr id="116" name="Google Shape;116;p16"/>
          <p:cNvSpPr txBox="1"/>
          <p:nvPr>
            <p:ph idx="1" type="body"/>
          </p:nvPr>
        </p:nvSpPr>
        <p:spPr>
          <a:xfrm>
            <a:off x="593558" y="1952595"/>
            <a:ext cx="10315074" cy="44870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62626"/>
              </a:buClr>
              <a:buSzPts val="2800"/>
              <a:buChar char="•"/>
            </a:pPr>
            <a:r>
              <a:rPr lang="en-US">
                <a:solidFill>
                  <a:srgbClr val="262626"/>
                </a:solidFill>
                <a:latin typeface="Marcellus"/>
                <a:ea typeface="Marcellus"/>
                <a:cs typeface="Marcellus"/>
                <a:sym typeface="Marcellus"/>
              </a:rPr>
              <a:t>Easy and Friendly User Interface</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Master password encryption</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URL-safe base64-encoded 32-byte key for encryption</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Runs and stores passwords locally on your machine</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Cross platform</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Multi-User support</a:t>
            </a:r>
            <a:endParaRPr/>
          </a:p>
          <a:p>
            <a:pPr indent="-228600" lvl="0" marL="228600" rtl="0" algn="l">
              <a:lnSpc>
                <a:spcPct val="90000"/>
              </a:lnSpc>
              <a:spcBef>
                <a:spcPts val="1000"/>
              </a:spcBef>
              <a:spcAft>
                <a:spcPts val="0"/>
              </a:spcAft>
              <a:buClr>
                <a:srgbClr val="262626"/>
              </a:buClr>
              <a:buSzPts val="2800"/>
              <a:buChar char="•"/>
            </a:pPr>
            <a:r>
              <a:rPr lang="en-US">
                <a:solidFill>
                  <a:srgbClr val="262626"/>
                </a:solidFill>
                <a:latin typeface="Marcellus"/>
                <a:ea typeface="Marcellus"/>
                <a:cs typeface="Marcellus"/>
                <a:sym typeface="Marcellus"/>
              </a:rPr>
              <a:t>Open Source Project</a:t>
            </a:r>
            <a:endParaRPr/>
          </a:p>
        </p:txBody>
      </p:sp>
      <p:pic>
        <p:nvPicPr>
          <p:cNvPr id="117" name="Google Shape;117;p16"/>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18" name="Google Shape;118;p16"/>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119" name="Google Shape;119;p16"/>
          <p:cNvPicPr preferRelativeResize="0"/>
          <p:nvPr/>
        </p:nvPicPr>
        <p:blipFill rotWithShape="1">
          <a:blip r:embed="rId5">
            <a:alphaModFix/>
          </a:blip>
          <a:srcRect b="0" l="0" r="0" t="0"/>
          <a:stretch/>
        </p:blipFill>
        <p:spPr>
          <a:xfrm>
            <a:off x="2829029" y="6000216"/>
            <a:ext cx="868683" cy="647487"/>
          </a:xfrm>
          <a:prstGeom prst="rect">
            <a:avLst/>
          </a:prstGeom>
          <a:noFill/>
          <a:ln>
            <a:noFill/>
          </a:ln>
        </p:spPr>
      </p:pic>
      <p:pic>
        <p:nvPicPr>
          <p:cNvPr id="120" name="Google Shape;120;p16"/>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121" name="Google Shape;121;p16"/>
          <p:cNvPicPr preferRelativeResize="0"/>
          <p:nvPr/>
        </p:nvPicPr>
        <p:blipFill rotWithShape="1">
          <a:blip r:embed="rId7">
            <a:alphaModFix/>
          </a:blip>
          <a:srcRect b="0" l="0" r="0" t="0"/>
          <a:stretch/>
        </p:blipFill>
        <p:spPr>
          <a:xfrm>
            <a:off x="151602" y="6000216"/>
            <a:ext cx="2656121" cy="6640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752399" y="261500"/>
            <a:ext cx="79344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Output</a:t>
            </a:r>
            <a:endParaRPr/>
          </a:p>
        </p:txBody>
      </p:sp>
      <p:pic>
        <p:nvPicPr>
          <p:cNvPr id="127" name="Google Shape;127;p17"/>
          <p:cNvPicPr preferRelativeResize="0"/>
          <p:nvPr/>
        </p:nvPicPr>
        <p:blipFill rotWithShape="1">
          <a:blip r:embed="rId3">
            <a:alphaModFix/>
          </a:blip>
          <a:srcRect b="0" l="0" r="0" t="0"/>
          <a:stretch/>
        </p:blipFill>
        <p:spPr>
          <a:xfrm rot="5400000">
            <a:off x="5880674" y="567534"/>
            <a:ext cx="385984" cy="12236665"/>
          </a:xfrm>
          <a:prstGeom prst="rect">
            <a:avLst/>
          </a:prstGeom>
          <a:noFill/>
          <a:ln>
            <a:noFill/>
          </a:ln>
        </p:spPr>
      </p:pic>
      <p:pic>
        <p:nvPicPr>
          <p:cNvPr id="128" name="Google Shape;128;p17"/>
          <p:cNvPicPr preferRelativeResize="0"/>
          <p:nvPr/>
        </p:nvPicPr>
        <p:blipFill rotWithShape="1">
          <a:blip r:embed="rId4">
            <a:alphaModFix/>
          </a:blip>
          <a:srcRect b="0" l="0" r="0" t="0"/>
          <a:stretch/>
        </p:blipFill>
        <p:spPr>
          <a:xfrm rot="5400000">
            <a:off x="4533653" y="1754134"/>
            <a:ext cx="176409" cy="9333048"/>
          </a:xfrm>
          <a:prstGeom prst="rect">
            <a:avLst/>
          </a:prstGeom>
          <a:noFill/>
          <a:ln>
            <a:noFill/>
          </a:ln>
        </p:spPr>
      </p:pic>
      <p:pic>
        <p:nvPicPr>
          <p:cNvPr descr="A close up of a sign&#10;&#10;Description automatically generated" id="129" name="Google Shape;129;p17"/>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30" name="Google Shape;130;p17"/>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31" name="Google Shape;131;p17"/>
          <p:cNvPicPr preferRelativeResize="0"/>
          <p:nvPr/>
        </p:nvPicPr>
        <p:blipFill>
          <a:blip r:embed="rId7">
            <a:alphaModFix/>
          </a:blip>
          <a:stretch>
            <a:fillRect/>
          </a:stretch>
        </p:blipFill>
        <p:spPr>
          <a:xfrm>
            <a:off x="324389" y="2006450"/>
            <a:ext cx="4273725" cy="2508051"/>
          </a:xfrm>
          <a:prstGeom prst="rect">
            <a:avLst/>
          </a:prstGeom>
          <a:noFill/>
          <a:ln>
            <a:noFill/>
          </a:ln>
        </p:spPr>
      </p:pic>
      <p:pic>
        <p:nvPicPr>
          <p:cNvPr id="132" name="Google Shape;132;p17"/>
          <p:cNvPicPr preferRelativeResize="0"/>
          <p:nvPr/>
        </p:nvPicPr>
        <p:blipFill>
          <a:blip r:embed="rId8">
            <a:alphaModFix/>
          </a:blip>
          <a:stretch>
            <a:fillRect/>
          </a:stretch>
        </p:blipFill>
        <p:spPr>
          <a:xfrm>
            <a:off x="6199900" y="191852"/>
            <a:ext cx="4640800" cy="2714701"/>
          </a:xfrm>
          <a:prstGeom prst="rect">
            <a:avLst/>
          </a:prstGeom>
          <a:noFill/>
          <a:ln>
            <a:noFill/>
          </a:ln>
        </p:spPr>
      </p:pic>
      <p:pic>
        <p:nvPicPr>
          <p:cNvPr id="133" name="Google Shape;133;p17"/>
          <p:cNvPicPr preferRelativeResize="0"/>
          <p:nvPr/>
        </p:nvPicPr>
        <p:blipFill>
          <a:blip r:embed="rId9">
            <a:alphaModFix/>
          </a:blip>
          <a:stretch>
            <a:fillRect/>
          </a:stretch>
        </p:blipFill>
        <p:spPr>
          <a:xfrm>
            <a:off x="6212168" y="3208700"/>
            <a:ext cx="4616257" cy="2698237"/>
          </a:xfrm>
          <a:prstGeom prst="rect">
            <a:avLst/>
          </a:prstGeom>
          <a:noFill/>
          <a:ln>
            <a:noFill/>
          </a:ln>
        </p:spPr>
      </p:pic>
      <p:sp>
        <p:nvSpPr>
          <p:cNvPr id="134" name="Google Shape;134;p17"/>
          <p:cNvSpPr/>
          <p:nvPr/>
        </p:nvSpPr>
        <p:spPr>
          <a:xfrm>
            <a:off x="4598125" y="2006450"/>
            <a:ext cx="1602300" cy="1114800"/>
          </a:xfrm>
          <a:prstGeom prst="rightArrow">
            <a:avLst>
              <a:gd fmla="val 50000" name="adj1"/>
              <a:gd fmla="val 50000" name="adj2"/>
            </a:avLst>
          </a:prstGeom>
          <a:solidFill>
            <a:srgbClr val="FFF2CC"/>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4598125" y="3429000"/>
            <a:ext cx="1602300" cy="1114800"/>
          </a:xfrm>
          <a:prstGeom prst="rightArrow">
            <a:avLst>
              <a:gd fmla="val 50000" name="adj1"/>
              <a:gd fmla="val 50000" name="adj2"/>
            </a:avLst>
          </a:prstGeom>
          <a:solidFill>
            <a:srgbClr val="FFF2CC"/>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ph type="title"/>
          </p:nvPr>
        </p:nvSpPr>
        <p:spPr>
          <a:xfrm>
            <a:off x="1103151" y="1845250"/>
            <a:ext cx="7934400" cy="721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40"/>
              <a:buFont typeface="Marcellus"/>
              <a:buNone/>
            </a:pPr>
            <a:r>
              <a:rPr lang="en-US" sz="2100">
                <a:solidFill>
                  <a:srgbClr val="C00000"/>
                </a:solidFill>
              </a:rPr>
              <a:t>Sign Up</a:t>
            </a:r>
            <a:endParaRPr sz="2100"/>
          </a:p>
          <a:p>
            <a:pPr indent="0" lvl="0" marL="0" rtl="0" algn="ctr">
              <a:lnSpc>
                <a:spcPct val="90000"/>
              </a:lnSpc>
              <a:spcBef>
                <a:spcPts val="0"/>
              </a:spcBef>
              <a:spcAft>
                <a:spcPts val="0"/>
              </a:spcAft>
              <a:buClr>
                <a:srgbClr val="C00000"/>
              </a:buClr>
              <a:buSzPts val="3240"/>
              <a:buFont typeface="Marcellus"/>
              <a:buNone/>
            </a:pPr>
            <a:r>
              <a:t/>
            </a:r>
            <a:endParaRPr sz="2100">
              <a:solidFill>
                <a:srgbClr val="C00000"/>
              </a:solidFill>
            </a:endParaRPr>
          </a:p>
        </p:txBody>
      </p:sp>
      <p:sp>
        <p:nvSpPr>
          <p:cNvPr id="137" name="Google Shape;137;p17"/>
          <p:cNvSpPr txBox="1"/>
          <p:nvPr/>
        </p:nvSpPr>
        <p:spPr>
          <a:xfrm>
            <a:off x="3570350" y="4144400"/>
            <a:ext cx="3000000" cy="43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1800">
                <a:solidFill>
                  <a:srgbClr val="C00000"/>
                </a:solidFill>
                <a:latin typeface="Calibri"/>
                <a:ea typeface="Calibri"/>
                <a:cs typeface="Calibri"/>
                <a:sym typeface="Calibri"/>
              </a:rPr>
              <a:t>Login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2277021" y="415748"/>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Output</a:t>
            </a:r>
            <a:endParaRPr/>
          </a:p>
        </p:txBody>
      </p:sp>
      <p:pic>
        <p:nvPicPr>
          <p:cNvPr id="143" name="Google Shape;143;p18"/>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45" name="Google Shape;145;p18"/>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46" name="Google Shape;146;p18"/>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47" name="Google Shape;147;p18"/>
          <p:cNvPicPr preferRelativeResize="0"/>
          <p:nvPr/>
        </p:nvPicPr>
        <p:blipFill>
          <a:blip r:embed="rId7">
            <a:alphaModFix/>
          </a:blip>
          <a:stretch>
            <a:fillRect/>
          </a:stretch>
        </p:blipFill>
        <p:spPr>
          <a:xfrm>
            <a:off x="165425" y="1816350"/>
            <a:ext cx="4112224" cy="2696075"/>
          </a:xfrm>
          <a:prstGeom prst="rect">
            <a:avLst/>
          </a:prstGeom>
          <a:noFill/>
          <a:ln>
            <a:noFill/>
          </a:ln>
        </p:spPr>
      </p:pic>
      <p:pic>
        <p:nvPicPr>
          <p:cNvPr id="148" name="Google Shape;148;p18"/>
          <p:cNvPicPr preferRelativeResize="0"/>
          <p:nvPr/>
        </p:nvPicPr>
        <p:blipFill>
          <a:blip r:embed="rId8">
            <a:alphaModFix/>
          </a:blip>
          <a:stretch>
            <a:fillRect/>
          </a:stretch>
        </p:blipFill>
        <p:spPr>
          <a:xfrm>
            <a:off x="5972525" y="218300"/>
            <a:ext cx="4855901" cy="2830100"/>
          </a:xfrm>
          <a:prstGeom prst="rect">
            <a:avLst/>
          </a:prstGeom>
          <a:noFill/>
          <a:ln>
            <a:noFill/>
          </a:ln>
        </p:spPr>
      </p:pic>
      <p:pic>
        <p:nvPicPr>
          <p:cNvPr id="149" name="Google Shape;149;p18"/>
          <p:cNvPicPr preferRelativeResize="0"/>
          <p:nvPr/>
        </p:nvPicPr>
        <p:blipFill rotWithShape="1">
          <a:blip r:embed="rId9">
            <a:alphaModFix/>
          </a:blip>
          <a:srcRect b="5374" l="0" r="11886" t="0"/>
          <a:stretch/>
        </p:blipFill>
        <p:spPr>
          <a:xfrm>
            <a:off x="5972525" y="3285675"/>
            <a:ext cx="4855901" cy="2969925"/>
          </a:xfrm>
          <a:prstGeom prst="rect">
            <a:avLst/>
          </a:prstGeom>
          <a:noFill/>
          <a:ln>
            <a:noFill/>
          </a:ln>
        </p:spPr>
      </p:pic>
      <p:sp>
        <p:nvSpPr>
          <p:cNvPr id="150" name="Google Shape;150;p18"/>
          <p:cNvSpPr/>
          <p:nvPr/>
        </p:nvSpPr>
        <p:spPr>
          <a:xfrm>
            <a:off x="4277650" y="1992525"/>
            <a:ext cx="1695000" cy="1114800"/>
          </a:xfrm>
          <a:prstGeom prst="rightArrow">
            <a:avLst>
              <a:gd fmla="val 50000" name="adj1"/>
              <a:gd fmla="val 50000" name="adj2"/>
            </a:avLst>
          </a:prstGeom>
          <a:solidFill>
            <a:srgbClr val="FFF2CC"/>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4277650" y="3288600"/>
            <a:ext cx="1695000" cy="1114800"/>
          </a:xfrm>
          <a:prstGeom prst="rightArrow">
            <a:avLst>
              <a:gd fmla="val 50000" name="adj1"/>
              <a:gd fmla="val 50000" name="adj2"/>
            </a:avLst>
          </a:prstGeom>
          <a:solidFill>
            <a:srgbClr val="FFF2CC"/>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3365750" y="1624350"/>
            <a:ext cx="30000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1800">
                <a:solidFill>
                  <a:srgbClr val="C00000"/>
                </a:solidFill>
                <a:latin typeface="Calibri"/>
                <a:ea typeface="Calibri"/>
                <a:cs typeface="Calibri"/>
                <a:sym typeface="Calibri"/>
              </a:rPr>
              <a:t>Add </a:t>
            </a:r>
            <a:endParaRPr sz="1800">
              <a:solidFill>
                <a:srgbClr val="C00000"/>
              </a:solidFill>
              <a:latin typeface="Calibri"/>
              <a:ea typeface="Calibri"/>
              <a:cs typeface="Calibri"/>
              <a:sym typeface="Calibri"/>
            </a:endParaRPr>
          </a:p>
          <a:p>
            <a:pPr indent="0" lvl="0" marL="0" rtl="0" algn="ctr">
              <a:lnSpc>
                <a:spcPct val="90000"/>
              </a:lnSpc>
              <a:spcBef>
                <a:spcPts val="0"/>
              </a:spcBef>
              <a:spcAft>
                <a:spcPts val="0"/>
              </a:spcAft>
              <a:buNone/>
            </a:pPr>
            <a:r>
              <a:rPr lang="en-US" sz="1800">
                <a:solidFill>
                  <a:srgbClr val="C00000"/>
                </a:solidFill>
                <a:latin typeface="Calibri"/>
                <a:ea typeface="Calibri"/>
                <a:cs typeface="Calibri"/>
                <a:sym typeface="Calibri"/>
              </a:rPr>
              <a:t>password</a:t>
            </a:r>
            <a:endParaRPr sz="1800">
              <a:solidFill>
                <a:schemeClr val="dk1"/>
              </a:solidFill>
              <a:latin typeface="Calibri"/>
              <a:ea typeface="Calibri"/>
              <a:cs typeface="Calibri"/>
              <a:sym typeface="Calibri"/>
            </a:endParaRPr>
          </a:p>
        </p:txBody>
      </p:sp>
      <p:sp>
        <p:nvSpPr>
          <p:cNvPr id="153" name="Google Shape;153;p18"/>
          <p:cNvSpPr txBox="1"/>
          <p:nvPr/>
        </p:nvSpPr>
        <p:spPr>
          <a:xfrm>
            <a:off x="3365750" y="4117750"/>
            <a:ext cx="30000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1800">
                <a:solidFill>
                  <a:srgbClr val="C00000"/>
                </a:solidFill>
                <a:latin typeface="Calibri"/>
                <a:ea typeface="Calibri"/>
                <a:cs typeface="Calibri"/>
                <a:sym typeface="Calibri"/>
              </a:rPr>
              <a:t>View </a:t>
            </a:r>
            <a:endParaRPr sz="1800">
              <a:solidFill>
                <a:srgbClr val="C00000"/>
              </a:solidFill>
              <a:latin typeface="Calibri"/>
              <a:ea typeface="Calibri"/>
              <a:cs typeface="Calibri"/>
              <a:sym typeface="Calibri"/>
            </a:endParaRPr>
          </a:p>
          <a:p>
            <a:pPr indent="0" lvl="0" marL="0" rtl="0" algn="ctr">
              <a:lnSpc>
                <a:spcPct val="90000"/>
              </a:lnSpc>
              <a:spcBef>
                <a:spcPts val="0"/>
              </a:spcBef>
              <a:spcAft>
                <a:spcPts val="0"/>
              </a:spcAft>
              <a:buNone/>
            </a:pPr>
            <a:r>
              <a:rPr lang="en-US" sz="1800">
                <a:solidFill>
                  <a:srgbClr val="C00000"/>
                </a:solidFill>
                <a:latin typeface="Calibri"/>
                <a:ea typeface="Calibri"/>
                <a:cs typeface="Calibri"/>
                <a:sym typeface="Calibri"/>
              </a:rPr>
              <a:t>Password</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3238471" y="637736"/>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Output</a:t>
            </a:r>
            <a:endParaRPr/>
          </a:p>
        </p:txBody>
      </p:sp>
      <p:pic>
        <p:nvPicPr>
          <p:cNvPr id="159" name="Google Shape;159;p19"/>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60" name="Google Shape;160;p19"/>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61" name="Google Shape;161;p19"/>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62" name="Google Shape;162;p19"/>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63" name="Google Shape;163;p19"/>
          <p:cNvPicPr preferRelativeResize="0"/>
          <p:nvPr/>
        </p:nvPicPr>
        <p:blipFill>
          <a:blip r:embed="rId7">
            <a:alphaModFix/>
          </a:blip>
          <a:stretch>
            <a:fillRect/>
          </a:stretch>
        </p:blipFill>
        <p:spPr>
          <a:xfrm>
            <a:off x="3141950" y="1707003"/>
            <a:ext cx="5455149" cy="3204900"/>
          </a:xfrm>
          <a:prstGeom prst="rect">
            <a:avLst/>
          </a:prstGeom>
          <a:noFill/>
          <a:ln>
            <a:noFill/>
          </a:ln>
        </p:spPr>
      </p:pic>
      <p:sp>
        <p:nvSpPr>
          <p:cNvPr id="164" name="Google Shape;164;p19"/>
          <p:cNvSpPr/>
          <p:nvPr/>
        </p:nvSpPr>
        <p:spPr>
          <a:xfrm>
            <a:off x="5655625" y="83600"/>
            <a:ext cx="836100" cy="1713900"/>
          </a:xfrm>
          <a:prstGeom prst="downArrow">
            <a:avLst>
              <a:gd fmla="val 50000" name="adj1"/>
              <a:gd fmla="val 50000" name="adj2"/>
            </a:avLst>
          </a:prstGeom>
          <a:solidFill>
            <a:srgbClr val="FFF2CC"/>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8951" y="523286"/>
            <a:ext cx="1186068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Conclusion</a:t>
            </a:r>
            <a:endParaRPr b="1"/>
          </a:p>
        </p:txBody>
      </p:sp>
      <p:pic>
        <p:nvPicPr>
          <p:cNvPr id="170" name="Google Shape;170;p20"/>
          <p:cNvPicPr preferRelativeResize="0"/>
          <p:nvPr/>
        </p:nvPicPr>
        <p:blipFill rotWithShape="1">
          <a:blip r:embed="rId3">
            <a:alphaModFix/>
          </a:blip>
          <a:srcRect b="0" l="0" r="0" t="0"/>
          <a:stretch/>
        </p:blipFill>
        <p:spPr>
          <a:xfrm rot="5400000">
            <a:off x="5722458" y="409318"/>
            <a:ext cx="702416" cy="12236665"/>
          </a:xfrm>
          <a:prstGeom prst="rect">
            <a:avLst/>
          </a:prstGeom>
          <a:noFill/>
          <a:ln>
            <a:noFill/>
          </a:ln>
        </p:spPr>
      </p:pic>
      <p:pic>
        <p:nvPicPr>
          <p:cNvPr id="171" name="Google Shape;171;p20"/>
          <p:cNvPicPr preferRelativeResize="0"/>
          <p:nvPr/>
        </p:nvPicPr>
        <p:blipFill rotWithShape="1">
          <a:blip r:embed="rId4">
            <a:alphaModFix/>
          </a:blip>
          <a:srcRect b="0" l="0" r="0" t="0"/>
          <a:stretch/>
        </p:blipFill>
        <p:spPr>
          <a:xfrm rot="5400000">
            <a:off x="7421729" y="1406173"/>
            <a:ext cx="207493" cy="9333048"/>
          </a:xfrm>
          <a:prstGeom prst="rect">
            <a:avLst/>
          </a:prstGeom>
          <a:noFill/>
          <a:ln>
            <a:noFill/>
          </a:ln>
        </p:spPr>
      </p:pic>
      <p:pic>
        <p:nvPicPr>
          <p:cNvPr descr="A close up of a sign&#10;&#10;Description automatically generated" id="172" name="Google Shape;172;p20"/>
          <p:cNvPicPr preferRelativeResize="0"/>
          <p:nvPr>
            <p:ph idx="1" type="body"/>
          </p:nvPr>
        </p:nvPicPr>
        <p:blipFill rotWithShape="1">
          <a:blip r:embed="rId5">
            <a:alphaModFix/>
          </a:blip>
          <a:srcRect b="0" l="0" r="0" t="0"/>
          <a:stretch/>
        </p:blipFill>
        <p:spPr>
          <a:xfrm>
            <a:off x="10844462" y="332681"/>
            <a:ext cx="968545" cy="721920"/>
          </a:xfrm>
          <a:prstGeom prst="rect">
            <a:avLst/>
          </a:prstGeom>
          <a:noFill/>
          <a:ln>
            <a:noFill/>
          </a:ln>
        </p:spPr>
      </p:pic>
      <p:sp>
        <p:nvSpPr>
          <p:cNvPr id="173" name="Google Shape;173;p20"/>
          <p:cNvSpPr txBox="1"/>
          <p:nvPr/>
        </p:nvSpPr>
        <p:spPr>
          <a:xfrm>
            <a:off x="564204" y="1628283"/>
            <a:ext cx="11227164" cy="4487031"/>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C0C0C"/>
              </a:buClr>
              <a:buSzPts val="2800"/>
              <a:buFont typeface="Arial"/>
              <a:buChar char="•"/>
            </a:pPr>
            <a:r>
              <a:rPr b="0" i="0" lang="en-US" sz="2800" u="none" cap="none" strike="noStrike">
                <a:solidFill>
                  <a:srgbClr val="0C0C0C"/>
                </a:solidFill>
                <a:latin typeface="Fira Sans"/>
                <a:ea typeface="Fira Sans"/>
                <a:cs typeface="Fira Sans"/>
                <a:sym typeface="Fira Sans"/>
              </a:rPr>
              <a:t>We tried to apply our in-class developed knowledge about python as a language in solving a simple real-life problem faced by many of us.</a:t>
            </a:r>
            <a:endParaRPr/>
          </a:p>
          <a:p>
            <a:pPr indent="-342900" lvl="0" marL="342900" marR="0" rtl="0" algn="l">
              <a:lnSpc>
                <a:spcPct val="100000"/>
              </a:lnSpc>
              <a:spcBef>
                <a:spcPts val="0"/>
              </a:spcBef>
              <a:spcAft>
                <a:spcPts val="0"/>
              </a:spcAft>
              <a:buClr>
                <a:srgbClr val="0C0C0C"/>
              </a:buClr>
              <a:buSzPts val="2800"/>
              <a:buFont typeface="Arial"/>
              <a:buChar char="•"/>
            </a:pPr>
            <a:r>
              <a:rPr b="0" i="0" lang="en-US" sz="2800" u="none" cap="none" strike="noStrike">
                <a:solidFill>
                  <a:srgbClr val="0C0C0C"/>
                </a:solidFill>
                <a:latin typeface="Fira Sans"/>
                <a:ea typeface="Fira Sans"/>
                <a:cs typeface="Fira Sans"/>
                <a:sym typeface="Fira Sans"/>
              </a:rPr>
              <a:t>We learnt how to use Cryptography module in the backend and Tkinter module as GUI in the frontend of the mini-project and many other aspects of programming and program organizing.</a:t>
            </a:r>
            <a:endParaRPr/>
          </a:p>
          <a:p>
            <a:pPr indent="-342900" lvl="0" marL="342900" marR="0" rtl="0" algn="l">
              <a:lnSpc>
                <a:spcPct val="100000"/>
              </a:lnSpc>
              <a:spcBef>
                <a:spcPts val="0"/>
              </a:spcBef>
              <a:spcAft>
                <a:spcPts val="0"/>
              </a:spcAft>
              <a:buClr>
                <a:srgbClr val="0C0C0C"/>
              </a:buClr>
              <a:buSzPts val="2800"/>
              <a:buFont typeface="Arial"/>
              <a:buChar char="•"/>
            </a:pPr>
            <a:r>
              <a:rPr b="0" i="0" lang="en-US" sz="2800" u="none" cap="none" strike="noStrike">
                <a:solidFill>
                  <a:srgbClr val="0C0C0C"/>
                </a:solidFill>
                <a:latin typeface="Fira Sans"/>
                <a:ea typeface="Fira Sans"/>
                <a:cs typeface="Fira Sans"/>
                <a:sym typeface="Fira Sans"/>
              </a:rPr>
              <a:t>The project not only taught us logic building but also team-coordination and time management habits.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C0C0C"/>
              </a:solidFill>
              <a:latin typeface="Fira Sans"/>
              <a:ea typeface="Fira Sans"/>
              <a:cs typeface="Fira Sans"/>
              <a:sym typeface="Fira Sans"/>
            </a:endParaRPr>
          </a:p>
        </p:txBody>
      </p:sp>
      <p:pic>
        <p:nvPicPr>
          <p:cNvPr descr="A picture containing drawing&#10;&#10;Description automatically generated" id="174" name="Google Shape;174;p20"/>
          <p:cNvPicPr preferRelativeResize="0"/>
          <p:nvPr/>
        </p:nvPicPr>
        <p:blipFill rotWithShape="1">
          <a:blip r:embed="rId6">
            <a:alphaModFix/>
          </a:blip>
          <a:srcRect b="0" l="0" r="0" t="0"/>
          <a:stretch/>
        </p:blipFill>
        <p:spPr>
          <a:xfrm>
            <a:off x="105727" y="114434"/>
            <a:ext cx="3245736" cy="811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409643" y="501126"/>
            <a:ext cx="1139713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References</a:t>
            </a:r>
            <a:r>
              <a:rPr lang="en-US" sz="3600">
                <a:solidFill>
                  <a:srgbClr val="C00000"/>
                </a:solidFill>
                <a:latin typeface="Marcellus"/>
                <a:ea typeface="Marcellus"/>
                <a:cs typeface="Marcellus"/>
                <a:sym typeface="Marcellus"/>
              </a:rPr>
              <a:t> </a:t>
            </a:r>
            <a:endParaRPr/>
          </a:p>
        </p:txBody>
      </p:sp>
      <p:pic>
        <p:nvPicPr>
          <p:cNvPr id="180" name="Google Shape;180;p21"/>
          <p:cNvPicPr preferRelativeResize="0"/>
          <p:nvPr/>
        </p:nvPicPr>
        <p:blipFill rotWithShape="1">
          <a:blip r:embed="rId3">
            <a:alphaModFix/>
          </a:blip>
          <a:srcRect b="0" l="0" r="0" t="0"/>
          <a:stretch/>
        </p:blipFill>
        <p:spPr>
          <a:xfrm>
            <a:off x="11755010" y="4869"/>
            <a:ext cx="560709" cy="6853131"/>
          </a:xfrm>
          <a:prstGeom prst="rect">
            <a:avLst/>
          </a:prstGeom>
          <a:noFill/>
          <a:ln>
            <a:noFill/>
          </a:ln>
        </p:spPr>
      </p:pic>
      <p:pic>
        <p:nvPicPr>
          <p:cNvPr descr="A close up of a sign&#10;&#10;Description automatically generated" id="181" name="Google Shape;181;p21"/>
          <p:cNvPicPr preferRelativeResize="0"/>
          <p:nvPr>
            <p:ph idx="1" type="body"/>
          </p:nvPr>
        </p:nvPicPr>
        <p:blipFill rotWithShape="1">
          <a:blip r:embed="rId4">
            <a:alphaModFix/>
          </a:blip>
          <a:srcRect b="0" l="0" r="0" t="0"/>
          <a:stretch/>
        </p:blipFill>
        <p:spPr>
          <a:xfrm>
            <a:off x="550832" y="5835859"/>
            <a:ext cx="968545" cy="721920"/>
          </a:xfrm>
          <a:prstGeom prst="rect">
            <a:avLst/>
          </a:prstGeom>
          <a:noFill/>
          <a:ln>
            <a:noFill/>
          </a:ln>
        </p:spPr>
      </p:pic>
      <p:pic>
        <p:nvPicPr>
          <p:cNvPr id="182" name="Google Shape;182;p21"/>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183" name="Google Shape;183;p21"/>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184" name="Google Shape;184;p21"/>
          <p:cNvSpPr txBox="1"/>
          <p:nvPr/>
        </p:nvSpPr>
        <p:spPr>
          <a:xfrm>
            <a:off x="550832" y="1951088"/>
            <a:ext cx="10315074" cy="448703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C0C0C"/>
              </a:buClr>
              <a:buSzPts val="2400"/>
              <a:buFont typeface="Arial"/>
              <a:buChar char="•"/>
            </a:pPr>
            <a:r>
              <a:rPr b="0" i="0" lang="en-US" sz="2400" u="sng" cap="none" strike="noStrike">
                <a:solidFill>
                  <a:schemeClr val="hlink"/>
                </a:solidFill>
                <a:latin typeface="Calibri"/>
                <a:ea typeface="Calibri"/>
                <a:cs typeface="Calibri"/>
                <a:sym typeface="Calibri"/>
                <a:hlinkClick r:id="rId6"/>
              </a:rPr>
              <a:t>https://youtu.be/TuLxsvK4svQ</a:t>
            </a:r>
            <a:endParaRPr b="0" i="0" sz="2400" u="none" cap="none" strike="noStrike">
              <a:solidFill>
                <a:srgbClr val="0C0C0C"/>
              </a:solidFill>
              <a:latin typeface="Calibri"/>
              <a:ea typeface="Calibri"/>
              <a:cs typeface="Calibri"/>
              <a:sym typeface="Calibri"/>
            </a:endParaRPr>
          </a:p>
          <a:p>
            <a:pPr indent="-228600" lvl="0" marL="228600" marR="0" rtl="0" algn="l">
              <a:lnSpc>
                <a:spcPct val="90000"/>
              </a:lnSpc>
              <a:spcBef>
                <a:spcPts val="1000"/>
              </a:spcBef>
              <a:spcAft>
                <a:spcPts val="0"/>
              </a:spcAft>
              <a:buClr>
                <a:srgbClr val="0C0C0C"/>
              </a:buClr>
              <a:buSzPts val="2400"/>
              <a:buFont typeface="Arial"/>
              <a:buChar char="•"/>
            </a:pPr>
            <a:r>
              <a:rPr b="0" i="0" lang="en-US" sz="2400" u="sng" cap="none" strike="noStrike">
                <a:solidFill>
                  <a:schemeClr val="hlink"/>
                </a:solidFill>
                <a:latin typeface="Calibri"/>
                <a:ea typeface="Calibri"/>
                <a:cs typeface="Calibri"/>
                <a:sym typeface="Calibri"/>
                <a:hlinkClick r:id="rId7"/>
              </a:rPr>
              <a:t>https://www.lastpass.com/get-premium?sdfc_id=7014P000001rVliQAM&amp;sfdc_id=7014P000001rVIiQAM&amp;gclid=Cj0KCQjwn4qWBhCvARIsAFNAMiiYS4Q8Bwy7G9sokFAsV8aEf5HFNGOyYdv0sxv3t1I2MlnWRKfpqy8aAieqEALw_wcB&amp;gclsrc=aw.ds</a:t>
            </a:r>
            <a:endParaRPr b="0" i="0" sz="2400" u="none" cap="none" strike="noStrike">
              <a:solidFill>
                <a:srgbClr val="0C0C0C"/>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sng" cap="none" strike="noStrike">
              <a:solidFill>
                <a:schemeClr val="hlink"/>
              </a:solidFill>
              <a:latin typeface="Calibri"/>
              <a:ea typeface="Calibri"/>
              <a:cs typeface="Calibri"/>
              <a:sym typeface="Calibri"/>
              <a:hlinkClick r:id="rId8"/>
            </a:endParaRPr>
          </a:p>
          <a:p>
            <a:pPr indent="-228600" lvl="0" marL="228600" marR="0" rtl="0" algn="l">
              <a:lnSpc>
                <a:spcPct val="90000"/>
              </a:lnSpc>
              <a:spcBef>
                <a:spcPts val="1000"/>
              </a:spcBef>
              <a:spcAft>
                <a:spcPts val="0"/>
              </a:spcAft>
              <a:buClr>
                <a:srgbClr val="0C0C0C"/>
              </a:buClr>
              <a:buSzPts val="2400"/>
              <a:buFont typeface="Arial"/>
              <a:buChar char="•"/>
            </a:pPr>
            <a:r>
              <a:rPr b="0" i="0" lang="en-US" sz="2400" u="sng" cap="none" strike="noStrike">
                <a:solidFill>
                  <a:schemeClr val="hlink"/>
                </a:solidFill>
                <a:latin typeface="Calibri"/>
                <a:ea typeface="Calibri"/>
                <a:cs typeface="Calibri"/>
                <a:sym typeface="Calibri"/>
                <a:hlinkClick r:id="rId9"/>
              </a:rPr>
              <a:t>https://youtu.be/TuLxsvK4svQ</a:t>
            </a:r>
            <a:endParaRPr b="0" i="0" sz="2400" u="none" cap="none" strike="noStrike">
              <a:solidFill>
                <a:srgbClr val="0C0C0C"/>
              </a:solidFill>
              <a:latin typeface="Calibri"/>
              <a:ea typeface="Calibri"/>
              <a:cs typeface="Calibri"/>
              <a:sym typeface="Calibri"/>
            </a:endParaRPr>
          </a:p>
          <a:p>
            <a:pPr indent="-228600" lvl="0" marL="228600" marR="0" rtl="0" algn="l">
              <a:lnSpc>
                <a:spcPct val="90000"/>
              </a:lnSpc>
              <a:spcBef>
                <a:spcPts val="1000"/>
              </a:spcBef>
              <a:spcAft>
                <a:spcPts val="0"/>
              </a:spcAft>
              <a:buClr>
                <a:srgbClr val="0C0C0C"/>
              </a:buClr>
              <a:buSzPts val="2400"/>
              <a:buFont typeface="Arial"/>
              <a:buChar char="•"/>
            </a:pPr>
            <a:r>
              <a:rPr b="0" i="0" lang="en-US" sz="2400" u="sng" cap="none" strike="noStrike">
                <a:solidFill>
                  <a:schemeClr val="hlink"/>
                </a:solidFill>
                <a:latin typeface="Calibri"/>
                <a:ea typeface="Calibri"/>
                <a:cs typeface="Calibri"/>
                <a:sym typeface="Calibri"/>
                <a:hlinkClick r:id="rId10"/>
              </a:rPr>
              <a:t>https://pypi.org/project/cryptography/</a:t>
            </a:r>
            <a:endParaRPr b="0" i="0" sz="2400" u="none" cap="none" strike="noStrike">
              <a:solidFill>
                <a:srgbClr val="0C0C0C"/>
              </a:solidFill>
              <a:latin typeface="Calibri"/>
              <a:ea typeface="Calibri"/>
              <a:cs typeface="Calibri"/>
              <a:sym typeface="Calibri"/>
            </a:endParaRPr>
          </a:p>
          <a:p>
            <a:pPr indent="-228600" lvl="0" marL="228600" marR="0" rtl="0" algn="l">
              <a:lnSpc>
                <a:spcPct val="90000"/>
              </a:lnSpc>
              <a:spcBef>
                <a:spcPts val="1000"/>
              </a:spcBef>
              <a:spcAft>
                <a:spcPts val="0"/>
              </a:spcAft>
              <a:buClr>
                <a:srgbClr val="0C0C0C"/>
              </a:buClr>
              <a:buSzPts val="2400"/>
              <a:buFont typeface="Arial"/>
              <a:buChar char="•"/>
            </a:pPr>
            <a:r>
              <a:rPr b="0" i="0" lang="en-US" sz="2400" u="sng" cap="none" strike="noStrike">
                <a:solidFill>
                  <a:schemeClr val="hlink"/>
                </a:solidFill>
                <a:latin typeface="Calibri"/>
                <a:ea typeface="Calibri"/>
                <a:cs typeface="Calibri"/>
                <a:sym typeface="Calibri"/>
                <a:hlinkClick r:id="rId11"/>
              </a:rPr>
              <a:t>https://docs.python.org/3/library/tkinter.html</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0C0C0C"/>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0C0C0C"/>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0C0C0C"/>
              </a:solidFill>
              <a:latin typeface="Calibri"/>
              <a:ea typeface="Calibri"/>
              <a:cs typeface="Calibri"/>
              <a:sym typeface="Calibri"/>
            </a:endParaRPr>
          </a:p>
        </p:txBody>
      </p:sp>
      <p:pic>
        <p:nvPicPr>
          <p:cNvPr descr="A picture containing drawing&#10;&#10;Description automatically generated" id="185" name="Google Shape;185;p21"/>
          <p:cNvPicPr preferRelativeResize="0"/>
          <p:nvPr/>
        </p:nvPicPr>
        <p:blipFill rotWithShape="1">
          <a:blip r:embed="rId12">
            <a:alphaModFix/>
          </a:blip>
          <a:srcRect b="0" l="0" r="0" t="0"/>
          <a:stretch/>
        </p:blipFill>
        <p:spPr>
          <a:xfrm>
            <a:off x="95620" y="133509"/>
            <a:ext cx="3245736" cy="811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