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73" r:id="rId4"/>
    <p:sldId id="274" r:id="rId5"/>
    <p:sldId id="286" r:id="rId6"/>
    <p:sldId id="288" r:id="rId7"/>
    <p:sldId id="287" r:id="rId8"/>
    <p:sldId id="291" r:id="rId9"/>
    <p:sldId id="292" r:id="rId10"/>
    <p:sldId id="293" r:id="rId11"/>
    <p:sldId id="294" r:id="rId12"/>
    <p:sldId id="272" r:id="rId13"/>
    <p:sldId id="276" r:id="rId14"/>
    <p:sldId id="279" r:id="rId15"/>
    <p:sldId id="280" r:id="rId16"/>
    <p:sldId id="285" r:id="rId17"/>
    <p:sldId id="275" r:id="rId18"/>
    <p:sldId id="283" r:id="rId19"/>
    <p:sldId id="284" r:id="rId20"/>
    <p:sldId id="258" r:id="rId21"/>
    <p:sldId id="277" r:id="rId22"/>
    <p:sldId id="278" r:id="rId23"/>
    <p:sldId id="259" r:id="rId24"/>
    <p:sldId id="281" r:id="rId25"/>
    <p:sldId id="260" r:id="rId26"/>
    <p:sldId id="282" r:id="rId27"/>
    <p:sldId id="290" r:id="rId28"/>
    <p:sldId id="289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36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5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D959-4E5E-42B3-879D-64E9587CDBC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264C-0607-4923-A82F-7E8E95C6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6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079-EE10-D66B-5D5B-18BB8436F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" y="2742465"/>
            <a:ext cx="8812697" cy="1373070"/>
          </a:xfrm>
        </p:spPr>
        <p:txBody>
          <a:bodyPr/>
          <a:lstStyle/>
          <a:p>
            <a:pPr algn="l"/>
            <a:r>
              <a:rPr lang="en-US" sz="5200" dirty="0"/>
              <a:t>Algorithms and Environments for Deep 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5F5CF-DD22-27C2-3060-6E762DAFB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9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AF-9552-6608-3FF1-8F94316F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6913C-A9E2-9C4D-856C-04CEDE603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62" y="2261513"/>
            <a:ext cx="9157782" cy="4179044"/>
          </a:xfrm>
        </p:spPr>
      </p:pic>
    </p:spTree>
    <p:extLst>
      <p:ext uri="{BB962C8B-B14F-4D97-AF65-F5344CB8AC3E}">
        <p14:creationId xmlns:p14="http://schemas.microsoft.com/office/powerpoint/2010/main" val="40074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64C-F855-9EB5-E678-6EF0132B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A7805-8F27-F892-B06B-8B085C4F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39" y="2270588"/>
            <a:ext cx="9697208" cy="3834184"/>
          </a:xfrm>
        </p:spPr>
      </p:pic>
    </p:spTree>
    <p:extLst>
      <p:ext uri="{BB962C8B-B14F-4D97-AF65-F5344CB8AC3E}">
        <p14:creationId xmlns:p14="http://schemas.microsoft.com/office/powerpoint/2010/main" val="14336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1055-6BD5-FFA5-CB2A-628E3B9E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Similar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A6DA-06C3-36D1-B2B6-F7627E08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RL Framework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Goal of these designs</a:t>
            </a:r>
          </a:p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Hogwild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style updates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multiple actor-learners is advantages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one-step Q-learning: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thread interacts  with its own copy of the environment.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a shared and slowly changing target network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Asynchronous one-step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Sarsa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target value for Q(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s,a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Target value is r + 𝛾 Q(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s’,a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’;𝜃)</a:t>
            </a:r>
          </a:p>
        </p:txBody>
      </p:sp>
    </p:spTree>
    <p:extLst>
      <p:ext uri="{BB962C8B-B14F-4D97-AF65-F5344CB8AC3E}">
        <p14:creationId xmlns:p14="http://schemas.microsoft.com/office/powerpoint/2010/main" val="414266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475D-25DB-B13B-98EB-F61D0320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46B-F392-CD79-AB5E-8FF4A137F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Asynchronous advantage actor-critic(A3C)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Policy: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 of value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Shared parameters of 𝜃 and 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Adding entropy: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5D46B-F392-CD79-AB5E-8FF4A137F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91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D6FE-C257-0DC8-EB55-21936B7D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93B03-A0CF-1917-669C-6E870A915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16"/>
          <a:stretch/>
        </p:blipFill>
        <p:spPr>
          <a:xfrm>
            <a:off x="1817830" y="2190361"/>
            <a:ext cx="8042374" cy="4303204"/>
          </a:xfrm>
        </p:spPr>
      </p:pic>
    </p:spTree>
    <p:extLst>
      <p:ext uri="{BB962C8B-B14F-4D97-AF65-F5344CB8AC3E}">
        <p14:creationId xmlns:p14="http://schemas.microsoft.com/office/powerpoint/2010/main" val="148527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445E-C021-85B4-82A6-E0A69629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Algorithm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BFD66-37EA-F635-A996-118127CB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7"/>
          <a:stretch/>
        </p:blipFill>
        <p:spPr>
          <a:xfrm>
            <a:off x="1646080" y="2266122"/>
            <a:ext cx="8293050" cy="4137104"/>
          </a:xfrm>
        </p:spPr>
      </p:pic>
    </p:spTree>
    <p:extLst>
      <p:ext uri="{BB962C8B-B14F-4D97-AF65-F5344CB8AC3E}">
        <p14:creationId xmlns:p14="http://schemas.microsoft.com/office/powerpoint/2010/main" val="344915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A56C-6C9A-8A95-08D1-3E52C677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Algorithm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82A39-26FF-0188-E729-A0ED28183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348" y="2464435"/>
            <a:ext cx="9702002" cy="3247251"/>
          </a:xfrm>
        </p:spPr>
      </p:pic>
    </p:spTree>
    <p:extLst>
      <p:ext uri="{BB962C8B-B14F-4D97-AF65-F5344CB8AC3E}">
        <p14:creationId xmlns:p14="http://schemas.microsoft.com/office/powerpoint/2010/main" val="144474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B24C-229A-4F8E-E2A7-7E49522F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95FB-F9DA-352B-EDAF-AF80792F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returns calculation: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76BF-A009-E622-839C-AF95B6EC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0" y="2787941"/>
            <a:ext cx="9241131" cy="36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1208-7214-CC9E-EC16-CA94751B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 Segment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BEC07-44DF-0CEB-01E1-4ACDD6EE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27" y="2621374"/>
            <a:ext cx="9929478" cy="3020799"/>
          </a:xfrm>
        </p:spPr>
      </p:pic>
    </p:spTree>
    <p:extLst>
      <p:ext uri="{BB962C8B-B14F-4D97-AF65-F5344CB8AC3E}">
        <p14:creationId xmlns:p14="http://schemas.microsoft.com/office/powerpoint/2010/main" val="354579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A940-0CEB-5F69-9585-CABD4E87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A2C:Segment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CC13E-35F6-EA74-2353-79F10211B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33631"/>
            <a:ext cx="9708535" cy="3838663"/>
          </a:xfrm>
        </p:spPr>
      </p:pic>
    </p:spTree>
    <p:extLst>
      <p:ext uri="{BB962C8B-B14F-4D97-AF65-F5344CB8AC3E}">
        <p14:creationId xmlns:p14="http://schemas.microsoft.com/office/powerpoint/2010/main" val="93811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DE1-8E79-2C66-1713-DD5DEE2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CE25D-38A4-D51F-78ED-047B63111B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Standard reinforcement learning settings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Agent and environment interaction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Agent’s policy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Terminal state or Finite number of time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CE25D-38A4-D51F-78ED-047B63111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78" t="-2369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D19570-8D32-9216-52C4-BEBD24A82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718713"/>
            <a:ext cx="6420308" cy="2835636"/>
          </a:xfrm>
        </p:spPr>
      </p:pic>
    </p:spTree>
    <p:extLst>
      <p:ext uri="{BB962C8B-B14F-4D97-AF65-F5344CB8AC3E}">
        <p14:creationId xmlns:p14="http://schemas.microsoft.com/office/powerpoint/2010/main" val="130161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109-FA4A-A78B-A5AD-45298095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DB3D8-71D2-B891-E8B1-E8783D0AD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Policy Optimization Algorithms: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Policy iteration methods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Policy gradient methods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Derivative-free optimization methods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discounted reward of policy: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DDB3D8-71D2-B891-E8B1-E8783D0AD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5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9022-9623-2196-7482-14AD99E9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Optimization: TRPO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63D45-E4CB-372C-0337-654B2D0FB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Policy Gradient Methods: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Trust Region Methods: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Surrogate objective: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a penalty instead of a constraint: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63D45-E4CB-372C-0337-654B2D0FB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30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DBA7-58EC-C1E4-6C9B-0EE6D60E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99ACF-FB7F-29A8-0A1D-6366B1981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Clipped surrogate objective: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𝐶𝑃𝐼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𝑐𝑙𝑖𝑝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Adaptive KL penalty coefficient: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𝐾𝐿𝐼𝑃𝐸𝑁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(.|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799ACF-FB7F-29A8-0A1D-6366B1981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0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3068-C818-3AD0-08BE-BA804B9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C9C11-7C02-7805-E509-4B1C180BA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𝐶𝐿𝐼𝑃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𝑉𝐹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, </a:t>
                </a:r>
                <a:r>
                  <a:rPr lang="en-US" sz="2000" b="0" dirty="0"/>
                  <a:t>where</a:t>
                </a:r>
                <a:r>
                  <a:rPr lang="en-US" b="0" dirty="0"/>
                  <a:t> S =  </a:t>
                </a:r>
                <a:r>
                  <a:rPr lang="en-US" sz="2000" b="0" dirty="0"/>
                  <a:t>entropy bonus</a:t>
                </a:r>
                <a:r>
                  <a:rPr lang="en-US" sz="2000" dirty="0"/>
                  <a:t> 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𝑡𝑎𝑟𝑔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 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b="0" dirty="0"/>
                  <a:t>		,where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C9C11-7C02-7805-E509-4B1C180BA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32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2C00-F5C8-54D1-52EE-9EFD239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PPO: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F1A19-2DBC-C1C4-2B36-036BC30F4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2868615"/>
            <a:ext cx="11115412" cy="3015351"/>
          </a:xfrm>
        </p:spPr>
      </p:pic>
    </p:spTree>
    <p:extLst>
      <p:ext uri="{BB962C8B-B14F-4D97-AF65-F5344CB8AC3E}">
        <p14:creationId xmlns:p14="http://schemas.microsoft.com/office/powerpoint/2010/main" val="337952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53A-7C9E-EA14-AC61-0D39B3F3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MPO: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E7A738-A2EE-A7A3-690E-23277441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76"/>
          <a:stretch/>
        </p:blipFill>
        <p:spPr>
          <a:xfrm>
            <a:off x="1879235" y="2242844"/>
            <a:ext cx="8433529" cy="4336206"/>
          </a:xfrm>
        </p:spPr>
      </p:pic>
    </p:spTree>
    <p:extLst>
      <p:ext uri="{BB962C8B-B14F-4D97-AF65-F5344CB8AC3E}">
        <p14:creationId xmlns:p14="http://schemas.microsoft.com/office/powerpoint/2010/main" val="215042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96FA-B74B-C38A-704B-17F78F32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MPO: Algorithm (Cont.)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9052F4C-37F2-4042-AB05-BA1E61AEC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2"/>
          <a:stretch/>
        </p:blipFill>
        <p:spPr>
          <a:xfrm>
            <a:off x="2800261" y="2072754"/>
            <a:ext cx="6591477" cy="4607817"/>
          </a:xfrm>
        </p:spPr>
      </p:pic>
    </p:spTree>
    <p:extLst>
      <p:ext uri="{BB962C8B-B14F-4D97-AF65-F5344CB8AC3E}">
        <p14:creationId xmlns:p14="http://schemas.microsoft.com/office/powerpoint/2010/main" val="300175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5415-9A1C-8A60-A700-F8F5CA50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MPO: Buffer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A6C5B-00B3-6FFD-4770-3E8559D4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736" y="2058505"/>
            <a:ext cx="7529056" cy="4579132"/>
          </a:xfrm>
        </p:spPr>
      </p:pic>
    </p:spTree>
    <p:extLst>
      <p:ext uri="{BB962C8B-B14F-4D97-AF65-F5344CB8AC3E}">
        <p14:creationId xmlns:p14="http://schemas.microsoft.com/office/powerpoint/2010/main" val="33966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D6F-7E6D-2B8B-42B6-862CEC1B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MPO: Algorithm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75787-78EC-4C11-6DBC-6EAC68435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13" y="2663218"/>
            <a:ext cx="9997675" cy="3346213"/>
          </a:xfrm>
        </p:spPr>
      </p:pic>
    </p:spTree>
    <p:extLst>
      <p:ext uri="{BB962C8B-B14F-4D97-AF65-F5344CB8AC3E}">
        <p14:creationId xmlns:p14="http://schemas.microsoft.com/office/powerpoint/2010/main" val="2308294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1E46-B37A-3CF7-F452-7B8715A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A3574-1A70-B95C-9225-7BE8BE41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63" y="2109508"/>
            <a:ext cx="8079975" cy="4423813"/>
          </a:xfrm>
        </p:spPr>
      </p:pic>
    </p:spTree>
    <p:extLst>
      <p:ext uri="{BB962C8B-B14F-4D97-AF65-F5344CB8AC3E}">
        <p14:creationId xmlns:p14="http://schemas.microsoft.com/office/powerpoint/2010/main" val="2936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AD6C-4AA4-CA02-7380-1A6CBBF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Background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8D8FB-993C-7AFE-9104-DE2CB78522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2336873"/>
                <a:ext cx="6665842" cy="3599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Value-based model-free RL: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approximator: Q(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s,a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:𝜃)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Q-learning: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Learning by iteratively minimizing a sequence of loss functions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ith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loss function:         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n-step return: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Gradient ascent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8D8FB-993C-7AFE-9104-DE2CB7852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2336873"/>
                <a:ext cx="6665842" cy="3599316"/>
              </a:xfrm>
              <a:blipFill>
                <a:blip r:embed="rId2"/>
                <a:stretch>
                  <a:fillRect l="-366" t="-2369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8F525-320C-43FD-45CF-C715494B2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9" y="2633124"/>
            <a:ext cx="5272228" cy="2390711"/>
          </a:xfrm>
        </p:spPr>
      </p:pic>
    </p:spTree>
    <p:extLst>
      <p:ext uri="{BB962C8B-B14F-4D97-AF65-F5344CB8AC3E}">
        <p14:creationId xmlns:p14="http://schemas.microsoft.com/office/powerpoint/2010/main" val="398138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9A27-912D-2308-B369-16235C47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B8466-30E0-064D-F21D-EA5E60B2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35" y="1978990"/>
            <a:ext cx="6823778" cy="4774025"/>
          </a:xfrm>
        </p:spPr>
      </p:pic>
    </p:spTree>
    <p:extLst>
      <p:ext uri="{BB962C8B-B14F-4D97-AF65-F5344CB8AC3E}">
        <p14:creationId xmlns:p14="http://schemas.microsoft.com/office/powerpoint/2010/main" val="2448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B7D-0054-C186-6EAC-69EB90B3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Background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D0108E-5A0E-F03F-EBCC-8360A874F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Reinforce algorithm: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Updating 𝜃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Subtracting a learned function of the state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learned estimate of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Actor-Critic architecture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D0108E-5A0E-F03F-EBCC-8360A874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EE56-2BE6-3568-E9BD-7F755C9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3004B-5B41-6B66-9BA6-5D560340D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24" y="4310193"/>
            <a:ext cx="9828653" cy="179457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2782B4-3FEE-305D-1983-E5F0A769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4" y="2327417"/>
            <a:ext cx="9828653" cy="17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2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60E7-289F-849C-6B53-03B288C5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4A93F-1BB9-821B-DEF2-EE0A8F2F7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786" y="2120675"/>
            <a:ext cx="8790929" cy="4545169"/>
          </a:xfrm>
        </p:spPr>
      </p:pic>
    </p:spTree>
    <p:extLst>
      <p:ext uri="{BB962C8B-B14F-4D97-AF65-F5344CB8AC3E}">
        <p14:creationId xmlns:p14="http://schemas.microsoft.com/office/powerpoint/2010/main" val="242790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E193-B8D4-5D6A-2137-C714074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029EC-FEF1-98E2-D8DE-2C1ACC28C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05333"/>
            <a:ext cx="9417836" cy="4582302"/>
          </a:xfrm>
        </p:spPr>
      </p:pic>
    </p:spTree>
    <p:extLst>
      <p:ext uri="{BB962C8B-B14F-4D97-AF65-F5344CB8AC3E}">
        <p14:creationId xmlns:p14="http://schemas.microsoft.com/office/powerpoint/2010/main" val="27405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017E-A5AC-5807-90ED-1E1EFE4F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B4BEA0-27C0-B99B-AA24-05B5E7751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354" y="2085092"/>
            <a:ext cx="7665292" cy="4430362"/>
          </a:xfrm>
        </p:spPr>
      </p:pic>
    </p:spTree>
    <p:extLst>
      <p:ext uri="{BB962C8B-B14F-4D97-AF65-F5344CB8AC3E}">
        <p14:creationId xmlns:p14="http://schemas.microsoft.com/office/powerpoint/2010/main" val="14499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480D-1E82-6C2B-2B0F-5782133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Classes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75117-795C-A018-45C6-E031BDF2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24677"/>
            <a:ext cx="9860385" cy="3300262"/>
          </a:xfrm>
        </p:spPr>
      </p:pic>
    </p:spTree>
    <p:extLst>
      <p:ext uri="{BB962C8B-B14F-4D97-AF65-F5344CB8AC3E}">
        <p14:creationId xmlns:p14="http://schemas.microsoft.com/office/powerpoint/2010/main" val="27130050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1444</TotalTime>
  <Words>669</Words>
  <Application>Microsoft Office PowerPoint</Application>
  <PresentationFormat>Widescreen</PresentationFormat>
  <Paragraphs>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Cambria Math</vt:lpstr>
      <vt:lpstr>Trebuchet MS</vt:lpstr>
      <vt:lpstr>Berlin</vt:lpstr>
      <vt:lpstr>Algorithms and Environments for Deep RL</vt:lpstr>
      <vt:lpstr>RL Background</vt:lpstr>
      <vt:lpstr>RL Background (Cont.)</vt:lpstr>
      <vt:lpstr>RL Background (Cont.)</vt:lpstr>
      <vt:lpstr>Basic functions</vt:lpstr>
      <vt:lpstr>Basic Classes</vt:lpstr>
      <vt:lpstr>Basic Classes (Cont.)</vt:lpstr>
      <vt:lpstr>Basic Classes (Cont.)</vt:lpstr>
      <vt:lpstr>Basic Classes (Cont.)</vt:lpstr>
      <vt:lpstr>Basic Classes (Cont.)</vt:lpstr>
      <vt:lpstr>Basic Classes (Cont.)</vt:lpstr>
      <vt:lpstr>A2C: Similar Algorithms</vt:lpstr>
      <vt:lpstr>A2C</vt:lpstr>
      <vt:lpstr>A2C: Algorithm</vt:lpstr>
      <vt:lpstr>A2C: Algorithm (Cont.)</vt:lpstr>
      <vt:lpstr>A2C: Algorithm Implementation</vt:lpstr>
      <vt:lpstr>A2C: Segment</vt:lpstr>
      <vt:lpstr>A2C: Segment (Cont.)</vt:lpstr>
      <vt:lpstr>A2C:Segment (Cont.)</vt:lpstr>
      <vt:lpstr>Policy Optimization</vt:lpstr>
      <vt:lpstr>Policy Optimization: TRPO</vt:lpstr>
      <vt:lpstr>Policy Optimization(Cont.)</vt:lpstr>
      <vt:lpstr>PPO</vt:lpstr>
      <vt:lpstr>PPO: Algorithm</vt:lpstr>
      <vt:lpstr>MPO: Algorithm</vt:lpstr>
      <vt:lpstr>MPO: Algorithm (Cont.)</vt:lpstr>
      <vt:lpstr>MPO: Buffer</vt:lpstr>
      <vt:lpstr>MPO: Algorithm Implementation</vt:lpstr>
      <vt:lpstr>Training</vt:lpstr>
      <vt:lpstr>Training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Parham Nooranbakht</dc:creator>
  <cp:lastModifiedBy>Parham Nooranbakht</cp:lastModifiedBy>
  <cp:revision>11</cp:revision>
  <dcterms:created xsi:type="dcterms:W3CDTF">2022-09-13T04:26:16Z</dcterms:created>
  <dcterms:modified xsi:type="dcterms:W3CDTF">2022-09-19T18:56:11Z</dcterms:modified>
</cp:coreProperties>
</file>