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Lst>
  <p:sldSz cx="9144000" cy="5143500" type="screen16x9"/>
  <p:notesSz cx="6858000" cy="9144000"/>
  <p:custDataLst>
    <p:tags r:id="rId32"/>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3135"/>
    <a:srgbClr val="31323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8BC95-1FF6-4009-B37B-4E7196C7D59D}" type="datetimeFigureOut">
              <a:rPr lang="ko-KR" altLang="en-US" smtClean="0"/>
              <a:t>2023-01-11</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1FC19E-0246-46D5-8D21-C5FBCD304FE8}" type="slidenum">
              <a:rPr lang="ko-KR" altLang="en-US" smtClean="0"/>
              <a:t>‹#›</a:t>
            </a:fld>
            <a:endParaRPr lang="ko-KR" altLang="en-US"/>
          </a:p>
        </p:txBody>
      </p:sp>
    </p:spTree>
    <p:extLst>
      <p:ext uri="{BB962C8B-B14F-4D97-AF65-F5344CB8AC3E}">
        <p14:creationId xmlns:p14="http://schemas.microsoft.com/office/powerpoint/2010/main" val="206992311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71FC19E-0246-46D5-8D21-C5FBCD304FE8}" type="slidenum">
              <a:rPr lang="ko-KR" altLang="en-US" smtClean="0"/>
              <a:t>1</a:t>
            </a:fld>
            <a:endParaRPr lang="ko-KR" altLang="en-US"/>
          </a:p>
        </p:txBody>
      </p:sp>
    </p:spTree>
    <p:extLst>
      <p:ext uri="{BB962C8B-B14F-4D97-AF65-F5344CB8AC3E}">
        <p14:creationId xmlns:p14="http://schemas.microsoft.com/office/powerpoint/2010/main" val="560542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512" y="144016"/>
            <a:ext cx="8784976" cy="884466"/>
          </a:xfrm>
          <a:prstGeom prst="rect">
            <a:avLst/>
          </a:prstGeom>
        </p:spPr>
        <p:txBody>
          <a:bodyPr anchor="ctr"/>
          <a:lstStyle>
            <a:lvl1pPr algn="l">
              <a:defRPr>
                <a:solidFill>
                  <a:schemeClr val="bg1">
                    <a:lumMod val="9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601216" y="1275606"/>
            <a:ext cx="8075240" cy="460648"/>
          </a:xfrm>
          <a:prstGeom prst="rect">
            <a:avLst/>
          </a:prstGeom>
        </p:spPr>
        <p:txBody>
          <a:bodyPr anchor="ctr"/>
          <a:lstStyle>
            <a:lvl1pPr marL="0" indent="0">
              <a:buNone/>
              <a:defRPr sz="2000">
                <a:solidFill>
                  <a:schemeClr val="bg1">
                    <a:lumMod val="9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611560" y="1952277"/>
            <a:ext cx="8075240" cy="2995737"/>
          </a:xfrm>
          <a:prstGeom prst="rect">
            <a:avLst/>
          </a:prstGeom>
        </p:spPr>
        <p:txBody>
          <a:bodyPr lIns="396000" anchor="t"/>
          <a:lstStyle>
            <a:lvl1pPr marL="0" indent="0">
              <a:buNone/>
              <a:defRPr sz="1400">
                <a:solidFill>
                  <a:schemeClr val="bg1">
                    <a:lumMod val="9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151636"/>
            <a:ext cx="7344816" cy="884466"/>
          </a:xfrm>
          <a:prstGeom prst="rect">
            <a:avLst/>
          </a:prstGeom>
        </p:spPr>
        <p:txBody>
          <a:bodyPr anchor="ctr"/>
          <a:lstStyle>
            <a:lvl1pPr algn="l">
              <a:defRPr>
                <a:solidFill>
                  <a:schemeClr val="bg1">
                    <a:lumMod val="9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1139210"/>
            <a:ext cx="6747846" cy="460648"/>
          </a:xfrm>
          <a:prstGeom prst="rect">
            <a:avLst/>
          </a:prstGeom>
        </p:spPr>
        <p:txBody>
          <a:bodyPr anchor="ctr"/>
          <a:lstStyle>
            <a:lvl1pPr marL="0" indent="0">
              <a:buNone/>
              <a:defRPr sz="2000">
                <a:solidFill>
                  <a:schemeClr val="bg1">
                    <a:lumMod val="9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815881"/>
            <a:ext cx="6747846" cy="2995737"/>
          </a:xfrm>
          <a:prstGeom prst="rect">
            <a:avLst/>
          </a:prstGeom>
        </p:spPr>
        <p:txBody>
          <a:bodyPr lIns="396000" anchor="t"/>
          <a:lstStyle>
            <a:lvl1pPr marL="0" indent="0">
              <a:buNone/>
              <a:defRPr sz="1400">
                <a:solidFill>
                  <a:schemeClr val="bg1">
                    <a:lumMod val="9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iming>
    <p:tnLst>
      <p:par>
        <p:cTn id="1" dur="indefinite" restart="never" nodeType="tmRoot"/>
      </p:par>
    </p:tnLst>
  </p:timing>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1/11/2023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hyperlink" Target="http://www.stat.cmu.edu./~larry/all-of-statistic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jpg"/><Relationship Id="rId7"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3888814"/>
            <a:ext cx="9144000" cy="261610"/>
          </a:xfrm>
          <a:prstGeom prst="rect">
            <a:avLst/>
          </a:prstGeom>
          <a:noFill/>
        </p:spPr>
        <p:txBody>
          <a:bodyPr wrap="square">
            <a:spAutoFit/>
          </a:bodyPr>
          <a:lstStyle/>
          <a:p>
            <a:pPr algn="ctr" fontAlgn="auto">
              <a:spcBef>
                <a:spcPts val="0"/>
              </a:spcBef>
              <a:spcAft>
                <a:spcPts val="0"/>
              </a:spcAft>
              <a:defRPr/>
            </a:pPr>
            <a:endParaRPr kumimoji="0" lang="en-US" altLang="ko-KR" sz="1100" b="1" dirty="0" smtClean="0">
              <a:solidFill>
                <a:schemeClr val="bg1">
                  <a:lumMod val="95000"/>
                </a:schemeClr>
              </a:solidFill>
              <a:latin typeface="Arial" pitchFamily="34" charset="0"/>
              <a:cs typeface="Arial" pitchFamily="34" charset="0"/>
            </a:endParaRPr>
          </a:p>
        </p:txBody>
      </p:sp>
      <p:sp>
        <p:nvSpPr>
          <p:cNvPr id="11" name="TextBox 1"/>
          <p:cNvSpPr txBox="1">
            <a:spLocks noChangeArrowheads="1"/>
          </p:cNvSpPr>
          <p:nvPr/>
        </p:nvSpPr>
        <p:spPr bwMode="auto">
          <a:xfrm>
            <a:off x="0" y="3325738"/>
            <a:ext cx="9144000" cy="1569660"/>
          </a:xfrm>
          <a:prstGeom prst="rect">
            <a:avLst/>
          </a:prstGeom>
          <a:noFill/>
          <a:ln w="9525">
            <a:noFill/>
            <a:miter lim="800000"/>
            <a:headEnd/>
            <a:tailEnd/>
          </a:ln>
        </p:spPr>
        <p:txBody>
          <a:bodyPr wrap="square">
            <a:spAutoFit/>
          </a:bodyPr>
          <a:lstStyle/>
          <a:p>
            <a:pPr algn="ctr" rtl="1"/>
            <a:r>
              <a:rPr lang="fa-IR" altLang="ko-KR" sz="3200" b="1" dirty="0" smtClean="0">
                <a:solidFill>
                  <a:schemeClr val="bg1">
                    <a:lumMod val="95000"/>
                  </a:schemeClr>
                </a:solidFill>
                <a:latin typeface="Arial" pitchFamily="34" charset="0"/>
                <a:ea typeface="맑은 고딕" pitchFamily="50" charset="-127"/>
                <a:cs typeface="B Titr" panose="00000700000000000000" pitchFamily="2" charset="-78"/>
              </a:rPr>
              <a:t>مقدمه کتاب </a:t>
            </a:r>
            <a:r>
              <a:rPr lang="en-US" altLang="ko-KR" sz="3200" b="1" dirty="0" smtClean="0">
                <a:solidFill>
                  <a:schemeClr val="bg1">
                    <a:lumMod val="95000"/>
                  </a:schemeClr>
                </a:solidFill>
                <a:latin typeface="Times New Roman" panose="02020603050405020304" pitchFamily="18" charset="0"/>
                <a:ea typeface="맑은 고딕" pitchFamily="50" charset="-127"/>
                <a:cs typeface="Times New Roman" panose="02020603050405020304" pitchFamily="18" charset="0"/>
              </a:rPr>
              <a:t>All of Statistics</a:t>
            </a:r>
            <a:endParaRPr lang="fa-IR" altLang="ko-KR" sz="3200" b="1" dirty="0" smtClean="0">
              <a:solidFill>
                <a:schemeClr val="bg1">
                  <a:lumMod val="95000"/>
                </a:schemeClr>
              </a:solidFill>
              <a:latin typeface="Times New Roman" panose="02020603050405020304" pitchFamily="18" charset="0"/>
              <a:ea typeface="맑은 고딕" pitchFamily="50" charset="-127"/>
              <a:cs typeface="Times New Roman" panose="02020603050405020304" pitchFamily="18" charset="0"/>
            </a:endParaRPr>
          </a:p>
          <a:p>
            <a:pPr algn="ctr"/>
            <a:r>
              <a:rPr lang="fa-IR" altLang="ko-KR" sz="3200" b="1" dirty="0" smtClean="0">
                <a:solidFill>
                  <a:schemeClr val="bg1">
                    <a:lumMod val="95000"/>
                  </a:schemeClr>
                </a:solidFill>
                <a:latin typeface="Arial" pitchFamily="34" charset="0"/>
                <a:ea typeface="맑은 고딕" pitchFamily="50" charset="-127"/>
                <a:cs typeface="B Nazanin" panose="00000400000000000000" pitchFamily="2" charset="-78"/>
              </a:rPr>
              <a:t>ارائه دهنده: پرهام پیشرو / 4011309012</a:t>
            </a:r>
            <a:r>
              <a:rPr lang="fa-IR" altLang="ko-KR" sz="3200" b="1" dirty="0">
                <a:solidFill>
                  <a:schemeClr val="bg1">
                    <a:lumMod val="95000"/>
                  </a:schemeClr>
                </a:solidFill>
                <a:latin typeface="Arial" pitchFamily="34" charset="0"/>
                <a:ea typeface="맑은 고딕" pitchFamily="50" charset="-127"/>
                <a:cs typeface="B Nazanin" panose="00000400000000000000" pitchFamily="2" charset="-78"/>
              </a:rPr>
              <a:t/>
            </a:r>
            <a:br>
              <a:rPr lang="fa-IR" altLang="ko-KR" sz="3200" b="1" dirty="0">
                <a:solidFill>
                  <a:schemeClr val="bg1">
                    <a:lumMod val="95000"/>
                  </a:schemeClr>
                </a:solidFill>
                <a:latin typeface="Arial" pitchFamily="34" charset="0"/>
                <a:ea typeface="맑은 고딕" pitchFamily="50" charset="-127"/>
                <a:cs typeface="B Nazanin" panose="00000400000000000000" pitchFamily="2" charset="-78"/>
              </a:rPr>
            </a:br>
            <a:r>
              <a:rPr lang="fa-IR" altLang="ko-KR" sz="3200" b="1" dirty="0" smtClean="0">
                <a:solidFill>
                  <a:schemeClr val="bg1">
                    <a:lumMod val="95000"/>
                  </a:schemeClr>
                </a:solidFill>
                <a:latin typeface="Arial" pitchFamily="34" charset="0"/>
                <a:ea typeface="맑은 고딕" pitchFamily="50" charset="-127"/>
                <a:cs typeface="B Nazanin" panose="00000400000000000000" pitchFamily="2" charset="-78"/>
              </a:rPr>
              <a:t>استاد: دکتر وحید فکور</a:t>
            </a:r>
            <a:endParaRPr lang="en-US" altLang="ko-KR" sz="3200" b="1" dirty="0">
              <a:solidFill>
                <a:schemeClr val="bg1">
                  <a:lumMod val="95000"/>
                </a:schemeClr>
              </a:solidFill>
              <a:latin typeface="Arial" pitchFamily="34" charset="0"/>
              <a:ea typeface="맑은 고딕" pitchFamily="50" charset="-127"/>
              <a:cs typeface="B Nazanin" panose="00000400000000000000" pitchFamily="2" charset="-78"/>
            </a:endParaRPr>
          </a:p>
        </p:txBody>
      </p:sp>
      <p:grpSp>
        <p:nvGrpSpPr>
          <p:cNvPr id="5" name="Group 4"/>
          <p:cNvGrpSpPr/>
          <p:nvPr/>
        </p:nvGrpSpPr>
        <p:grpSpPr>
          <a:xfrm>
            <a:off x="2627784" y="699542"/>
            <a:ext cx="3744416" cy="2160000"/>
            <a:chOff x="2555776" y="699542"/>
            <a:chExt cx="3744416" cy="216000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1754326"/>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6. I  abandon  the  usual  “First Term = Probability”  and  “Second Term = Statistics” approach. Some students only take the first half and it would be a crime if they did not see any statistical theory. Furthermore, probability is more  engaging  when  students  can  see  it  put  to  work  in  the context of </a:t>
            </a:r>
            <a:r>
              <a:rPr lang="en-US" dirty="0" err="1" smtClean="0">
                <a:solidFill>
                  <a:schemeClr val="bg2"/>
                </a:solidFill>
                <a:latin typeface="Times New Roman" panose="02020603050405020304" pitchFamily="18" charset="0"/>
                <a:cs typeface="Times New Roman" panose="02020603050405020304" pitchFamily="18" charset="0"/>
              </a:rPr>
              <a:t>statistics.An</a:t>
            </a:r>
            <a:r>
              <a:rPr lang="en-US" dirty="0" smtClean="0">
                <a:solidFill>
                  <a:schemeClr val="bg2"/>
                </a:solidFill>
                <a:latin typeface="Times New Roman" panose="02020603050405020304" pitchFamily="18" charset="0"/>
                <a:cs typeface="Times New Roman" panose="02020603050405020304" pitchFamily="18" charset="0"/>
              </a:rPr>
              <a:t> exception is the topic of stochastic processes which is included in the later material.</a:t>
            </a:r>
          </a:p>
        </p:txBody>
      </p:sp>
      <p:sp>
        <p:nvSpPr>
          <p:cNvPr id="9" name="TextBox 8"/>
          <p:cNvSpPr txBox="1"/>
          <p:nvPr/>
        </p:nvSpPr>
        <p:spPr>
          <a:xfrm>
            <a:off x="1691680" y="2370827"/>
            <a:ext cx="7128792" cy="1477328"/>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6. من رویکرد معمول "ترم اول = احتمال" و "ترم دوم = آمار" را کنار می گذارم. برخی از دانشجویان فقط نیمه اول را می گذرانند و اگر هیچ نظریه آماری را نبینند، همانند این است که به خودشان ظلم کرده باشند. علاوه بر این، وقتی که دانشجویان عملکرد احتمال را در چارچوب آمار می بینند، احتمال جذاب تر می شود.  یک استثنا،  موضوع فرآیندهای تصادفی است که  در مطالب بعدی  گنجانده شده است.</a:t>
            </a:r>
          </a:p>
        </p:txBody>
      </p:sp>
    </p:spTree>
    <p:extLst>
      <p:ext uri="{BB962C8B-B14F-4D97-AF65-F5344CB8AC3E}">
        <p14:creationId xmlns:p14="http://schemas.microsoft.com/office/powerpoint/2010/main" val="3555819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2308324"/>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7. The course moves very quickly and covers much </a:t>
            </a:r>
            <a:r>
              <a:rPr lang="en-US" dirty="0" err="1" smtClean="0">
                <a:solidFill>
                  <a:schemeClr val="bg2"/>
                </a:solidFill>
                <a:latin typeface="Times New Roman" panose="02020603050405020304" pitchFamily="18" charset="0"/>
                <a:cs typeface="Times New Roman" panose="02020603050405020304" pitchFamily="18" charset="0"/>
              </a:rPr>
              <a:t>material.My</a:t>
            </a:r>
            <a:r>
              <a:rPr lang="en-US" dirty="0" smtClean="0">
                <a:solidFill>
                  <a:schemeClr val="bg2"/>
                </a:solidFill>
                <a:latin typeface="Times New Roman" panose="02020603050405020304" pitchFamily="18" charset="0"/>
                <a:cs typeface="Times New Roman" panose="02020603050405020304" pitchFamily="18" charset="0"/>
              </a:rPr>
              <a:t> colleagues joke that I cover all of statistics in this course and hence the </a:t>
            </a:r>
            <a:r>
              <a:rPr lang="en-US" dirty="0" err="1" smtClean="0">
                <a:solidFill>
                  <a:schemeClr val="bg2"/>
                </a:solidFill>
                <a:latin typeface="Times New Roman" panose="02020603050405020304" pitchFamily="18" charset="0"/>
                <a:cs typeface="Times New Roman" panose="02020603050405020304" pitchFamily="18" charset="0"/>
              </a:rPr>
              <a:t>title.The</a:t>
            </a:r>
            <a:r>
              <a:rPr lang="en-US" dirty="0" smtClean="0">
                <a:solidFill>
                  <a:schemeClr val="bg2"/>
                </a:solidFill>
                <a:latin typeface="Times New Roman" panose="02020603050405020304" pitchFamily="18" charset="0"/>
                <a:cs typeface="Times New Roman" panose="02020603050405020304" pitchFamily="18" charset="0"/>
              </a:rPr>
              <a:t> course is demanding  but  I have worked hard to make  the material as intuitive as possible so that the material is very understandable despite the fast pace.</a:t>
            </a:r>
          </a:p>
          <a:p>
            <a:pPr algn="just"/>
            <a:r>
              <a:rPr lang="en-US" dirty="0" smtClean="0">
                <a:solidFill>
                  <a:schemeClr val="bg2"/>
                </a:solidFill>
                <a:latin typeface="Times New Roman" panose="02020603050405020304" pitchFamily="18" charset="0"/>
                <a:cs typeface="Times New Roman" panose="02020603050405020304" pitchFamily="18" charset="0"/>
              </a:rPr>
              <a:t>8. Rigor  and  clarity  are not  synonymous.  I  have  tried  to  strike  a  good balance. To avoid getting bogged down in uninteresting technical details,  many results are stated without proof. The bibliographic references at  the  end of each chapter point the student to appropriate sources.</a:t>
            </a:r>
          </a:p>
        </p:txBody>
      </p:sp>
      <p:sp>
        <p:nvSpPr>
          <p:cNvPr id="9" name="TextBox 8"/>
          <p:cNvSpPr txBox="1"/>
          <p:nvPr/>
        </p:nvSpPr>
        <p:spPr>
          <a:xfrm>
            <a:off x="1691680" y="2647826"/>
            <a:ext cx="7128792" cy="2031325"/>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7. دوره بسیار سریع حرکت می کند و مطالب زیادی را پوشش می دهد. همکاران من به شوخی می گویند که من تمام آمارهای لازم در این دوره و بنابراین عنوان کتاب را پوشش می دهم.  دوره مشکل است اما من سخت کار کرده ام تا مطالب را در حد امکان شهودی کنم، تا با وجود سرعت بالا، مطالب بسیار قابل درک باشند.</a:t>
            </a:r>
          </a:p>
          <a:p>
            <a:pPr algn="just" rtl="1"/>
            <a:r>
              <a:rPr lang="fa-IR" dirty="0" smtClean="0">
                <a:solidFill>
                  <a:schemeClr val="bg2"/>
                </a:solidFill>
                <a:latin typeface="Times New Roman" panose="02020603050405020304" pitchFamily="18" charset="0"/>
                <a:cs typeface="B Nazanin" panose="00000400000000000000" pitchFamily="2" charset="-78"/>
              </a:rPr>
              <a:t>8. دقت و وضوح مترداف نیستند. من تلاش کرده ام که تعادل خوبی بین این دو برقرار کنم. برای جلوگیری از گرفتار شدن درجزئیات فنی غیر جالب، بسیاری از نتایج بدون اثبات بیان می شوند. قسمت  کتاب شناسی در پایان هر فصل، دانشجو را به سمت منابع مناسب راهنمایی می کند.</a:t>
            </a:r>
          </a:p>
        </p:txBody>
      </p:sp>
    </p:spTree>
    <p:extLst>
      <p:ext uri="{BB962C8B-B14F-4D97-AF65-F5344CB8AC3E}">
        <p14:creationId xmlns:p14="http://schemas.microsoft.com/office/powerpoint/2010/main" val="403246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1477328"/>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9. On my website are files with R code which students can use for doing all the computing. The website is:</a:t>
            </a:r>
          </a:p>
          <a:p>
            <a:pPr algn="just"/>
            <a:r>
              <a:rPr lang="en-US" dirty="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hlinkClick r:id="rId4"/>
              </a:rPr>
              <a:t>http://www.stat.cmu.edu./~larry/all-of-statistics</a:t>
            </a:r>
            <a:endParaRPr lang="en-US" dirty="0" smtClean="0">
              <a:solidFill>
                <a:schemeClr val="bg2"/>
              </a:solidFill>
              <a:latin typeface="Times New Roman" panose="02020603050405020304" pitchFamily="18" charset="0"/>
              <a:cs typeface="Times New Roman" panose="02020603050405020304" pitchFamily="18" charset="0"/>
            </a:endParaRPr>
          </a:p>
          <a:p>
            <a:pPr algn="just"/>
            <a:r>
              <a:rPr lang="en-US" dirty="0" smtClean="0">
                <a:solidFill>
                  <a:schemeClr val="bg2"/>
                </a:solidFill>
                <a:latin typeface="Times New Roman" panose="02020603050405020304" pitchFamily="18" charset="0"/>
                <a:cs typeface="Times New Roman" panose="02020603050405020304" pitchFamily="18" charset="0"/>
              </a:rPr>
              <a:t>   However,  the book  is not  tied to R and any computing language can be used.</a:t>
            </a:r>
          </a:p>
        </p:txBody>
      </p:sp>
      <p:sp>
        <p:nvSpPr>
          <p:cNvPr id="9" name="TextBox 8"/>
          <p:cNvSpPr txBox="1"/>
          <p:nvPr/>
        </p:nvSpPr>
        <p:spPr>
          <a:xfrm>
            <a:off x="1691680" y="1816830"/>
            <a:ext cx="7128792" cy="923330"/>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9. در وب سایت من  فایل هایی  به زبان </a:t>
            </a:r>
            <a:r>
              <a:rPr lang="en-US" dirty="0" smtClean="0">
                <a:solidFill>
                  <a:schemeClr val="bg2"/>
                </a:solidFill>
                <a:latin typeface="Times New Roman" panose="02020603050405020304" pitchFamily="18" charset="0"/>
                <a:cs typeface="B Nazanin" panose="00000400000000000000" pitchFamily="2" charset="-78"/>
              </a:rPr>
              <a:t>R</a:t>
            </a:r>
            <a:r>
              <a:rPr lang="fa-IR" dirty="0" smtClean="0">
                <a:solidFill>
                  <a:schemeClr val="bg2"/>
                </a:solidFill>
                <a:latin typeface="Times New Roman" panose="02020603050405020304" pitchFamily="18" charset="0"/>
                <a:cs typeface="B Nazanin" panose="00000400000000000000" pitchFamily="2" charset="-78"/>
              </a:rPr>
              <a:t> وجود دارد  که  دانشجویان می توانند  برای  انجام تمام  محاسبات از آن استفاده کنند.</a:t>
            </a:r>
          </a:p>
          <a:p>
            <a:pPr algn="just" rtl="1"/>
            <a:r>
              <a:rPr lang="fa-IR" dirty="0" smtClean="0">
                <a:solidFill>
                  <a:schemeClr val="bg2"/>
                </a:solidFill>
                <a:latin typeface="Times New Roman" panose="02020603050405020304" pitchFamily="18" charset="0"/>
                <a:cs typeface="B Nazanin" panose="00000400000000000000" pitchFamily="2" charset="-78"/>
              </a:rPr>
              <a:t>به هر حال، کتاب به </a:t>
            </a:r>
            <a:r>
              <a:rPr lang="en-US" dirty="0" smtClean="0">
                <a:solidFill>
                  <a:schemeClr val="bg2"/>
                </a:solidFill>
                <a:latin typeface="Times New Roman" panose="02020603050405020304" pitchFamily="18" charset="0"/>
                <a:cs typeface="B Nazanin" panose="00000400000000000000" pitchFamily="2" charset="-78"/>
              </a:rPr>
              <a:t>R</a:t>
            </a:r>
            <a:r>
              <a:rPr lang="fa-IR" dirty="0" smtClean="0">
                <a:solidFill>
                  <a:schemeClr val="bg2"/>
                </a:solidFill>
                <a:latin typeface="Times New Roman" panose="02020603050405020304" pitchFamily="18" charset="0"/>
                <a:cs typeface="B Nazanin" panose="00000400000000000000" pitchFamily="2" charset="-78"/>
              </a:rPr>
              <a:t> وابسته نیست و می توان از هر زبانی برای انجام محاسبات استفاده کرد.</a:t>
            </a:r>
          </a:p>
        </p:txBody>
      </p:sp>
    </p:spTree>
    <p:extLst>
      <p:ext uri="{BB962C8B-B14F-4D97-AF65-F5344CB8AC3E}">
        <p14:creationId xmlns:p14="http://schemas.microsoft.com/office/powerpoint/2010/main" val="2239832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1477328"/>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Part I of the text is concerned with probability theory, the formal language of uncertainty which is the basis of statistical inference. The basic problem that we study in probability is:</a:t>
            </a:r>
          </a:p>
          <a:p>
            <a:pPr algn="just"/>
            <a:r>
              <a:rPr lang="en-US" dirty="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Arial" panose="020B0604020202020204" pitchFamily="34" charset="0"/>
                <a:cs typeface="Arial" panose="020B0604020202020204" pitchFamily="34" charset="0"/>
              </a:rPr>
              <a:t>Given a data generating process, what are the properties of 	the outcomes?</a:t>
            </a:r>
            <a:endParaRPr lang="fa-IR" dirty="0" smtClean="0">
              <a:solidFill>
                <a:schemeClr val="bg2"/>
              </a:solidFill>
              <a:latin typeface="Arial" panose="020B0604020202020204" pitchFamily="34" charset="0"/>
              <a:cs typeface="Arial" panose="020B0604020202020204" pitchFamily="34" charset="0"/>
            </a:endParaRPr>
          </a:p>
        </p:txBody>
      </p:sp>
      <p:sp>
        <p:nvSpPr>
          <p:cNvPr id="9" name="TextBox 8"/>
          <p:cNvSpPr txBox="1"/>
          <p:nvPr/>
        </p:nvSpPr>
        <p:spPr>
          <a:xfrm>
            <a:off x="1691680" y="2370827"/>
            <a:ext cx="7128792" cy="923330"/>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 بخش اول متن به نظریه احتمالات مربوط می شود، زبان رسمی عدم قطعیت که پایه استنباط آماری است. مسئله اساسی که در احتمال مطالعه می کنیم این است:</a:t>
            </a:r>
          </a:p>
          <a:p>
            <a:pPr algn="just" rtl="1"/>
            <a:r>
              <a:rPr lang="fa-IR" dirty="0">
                <a:solidFill>
                  <a:schemeClr val="bg2"/>
                </a:solidFill>
                <a:latin typeface="Times New Roman" panose="02020603050405020304" pitchFamily="18" charset="0"/>
                <a:cs typeface="B Koodak" panose="00000700000000000000" pitchFamily="2" charset="-78"/>
              </a:rPr>
              <a:t>	</a:t>
            </a:r>
            <a:r>
              <a:rPr lang="fa-IR" dirty="0" smtClean="0">
                <a:solidFill>
                  <a:schemeClr val="bg2"/>
                </a:solidFill>
                <a:latin typeface="Times New Roman" panose="02020603050405020304" pitchFamily="18" charset="0"/>
                <a:cs typeface="B Koodak" panose="00000700000000000000" pitchFamily="2" charset="-78"/>
              </a:rPr>
              <a:t>با توجه به فرآیند تولید داده، خواص نتایج چیست؟</a:t>
            </a:r>
          </a:p>
        </p:txBody>
      </p:sp>
    </p:spTree>
    <p:extLst>
      <p:ext uri="{BB962C8B-B14F-4D97-AF65-F5344CB8AC3E}">
        <p14:creationId xmlns:p14="http://schemas.microsoft.com/office/powerpoint/2010/main" val="3252024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1477328"/>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Part II is about statistical inference and its close cousins, </a:t>
            </a:r>
            <a:r>
              <a:rPr lang="fa-IR" dirty="0" smtClean="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data mining and machine learning.  The basic problem of statistical inference is the inverse of probability:</a:t>
            </a:r>
          </a:p>
          <a:p>
            <a:pPr algn="just"/>
            <a:r>
              <a:rPr lang="en-US" dirty="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Arial" panose="020B0604020202020204" pitchFamily="34" charset="0"/>
                <a:cs typeface="Arial" panose="020B0604020202020204" pitchFamily="34" charset="0"/>
              </a:rPr>
              <a:t>Given the outcomes, what can we say about the process 	that generated the data?</a:t>
            </a:r>
            <a:endParaRPr lang="en-US" dirty="0" smtClean="0">
              <a:solidFill>
                <a:schemeClr val="bg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691680" y="2370827"/>
            <a:ext cx="7128792" cy="923330"/>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 بخش دوم  درباره  استنباط آماری  و  پسرعموهای نزدیک آن،  داده کاوی و یادگیری ماشین  است. مسئله اساسی در استنباط آماری، برعکس احتمال، این است:</a:t>
            </a:r>
          </a:p>
          <a:p>
            <a:pPr algn="just" rtl="1"/>
            <a:r>
              <a:rPr lang="fa-IR" dirty="0">
                <a:solidFill>
                  <a:schemeClr val="bg2"/>
                </a:solidFill>
                <a:latin typeface="Times New Roman" panose="02020603050405020304" pitchFamily="18" charset="0"/>
                <a:cs typeface="B Koodak" panose="00000700000000000000" pitchFamily="2" charset="-78"/>
              </a:rPr>
              <a:t>	</a:t>
            </a:r>
            <a:r>
              <a:rPr lang="fa-IR" dirty="0" smtClean="0">
                <a:solidFill>
                  <a:schemeClr val="bg2"/>
                </a:solidFill>
                <a:latin typeface="Times New Roman" panose="02020603050405020304" pitchFamily="18" charset="0"/>
                <a:cs typeface="B Koodak" panose="00000700000000000000" pitchFamily="2" charset="-78"/>
              </a:rPr>
              <a:t>با توجه به نتایج، در مورد فرآیند تولید داده ها چه می توانیم بگوییم؟</a:t>
            </a:r>
          </a:p>
        </p:txBody>
      </p:sp>
    </p:spTree>
    <p:extLst>
      <p:ext uri="{BB962C8B-B14F-4D97-AF65-F5344CB8AC3E}">
        <p14:creationId xmlns:p14="http://schemas.microsoft.com/office/powerpoint/2010/main" val="548708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1200329"/>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These ideas are illustrated in Figure 1. Prediction, classification, clustering, and estimation are all special cases of statistical inference. Data analysis,  machine learning and data mining are various names given to the practice  of statistical inference, depending on the context.</a:t>
            </a:r>
          </a:p>
        </p:txBody>
      </p:sp>
      <p:sp>
        <p:nvSpPr>
          <p:cNvPr id="9" name="TextBox 8"/>
          <p:cNvSpPr txBox="1"/>
          <p:nvPr/>
        </p:nvSpPr>
        <p:spPr>
          <a:xfrm>
            <a:off x="1691680" y="1542501"/>
            <a:ext cx="7128792" cy="923330"/>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این ایده ها در شکل1 (شکل زیر) نمایش داده شده اند. پیش بینی، طبقه بندی، خوشه بندی و برآورد همگی موارد خاصی از استنباط آماری هستند. تجزیه و تحلیل داده ها، یادگیری ماشین و داده کاوی نام های مختلفی هستند که با توجه به متن، به عمل استنباط آماری داده می شود.</a:t>
            </a:r>
          </a:p>
        </p:txBody>
      </p:sp>
      <p:sp>
        <p:nvSpPr>
          <p:cNvPr id="2" name="TextBox 1"/>
          <p:cNvSpPr txBox="1"/>
          <p:nvPr/>
        </p:nvSpPr>
        <p:spPr>
          <a:xfrm>
            <a:off x="6588224" y="3867894"/>
            <a:ext cx="936104" cy="369332"/>
          </a:xfrm>
          <a:prstGeom prst="rect">
            <a:avLst/>
          </a:prstGeom>
          <a:noFill/>
        </p:spPr>
        <p:txBody>
          <a:bodyPr wrap="square" rtlCol="0">
            <a:spAutoFit/>
          </a:bodyPr>
          <a:lstStyle/>
          <a:p>
            <a:endParaRPr lang="en-US" dirty="0"/>
          </a:p>
        </p:txBody>
      </p:sp>
      <p:grpSp>
        <p:nvGrpSpPr>
          <p:cNvPr id="22" name="Group 21"/>
          <p:cNvGrpSpPr/>
          <p:nvPr/>
        </p:nvGrpSpPr>
        <p:grpSpPr>
          <a:xfrm>
            <a:off x="2231740" y="2738024"/>
            <a:ext cx="6048672" cy="2065091"/>
            <a:chOff x="2231740" y="2738024"/>
            <a:chExt cx="6048672" cy="2065091"/>
          </a:xfrm>
        </p:grpSpPr>
        <p:grpSp>
          <p:nvGrpSpPr>
            <p:cNvPr id="10" name="Group 9"/>
            <p:cNvGrpSpPr/>
            <p:nvPr/>
          </p:nvGrpSpPr>
          <p:grpSpPr>
            <a:xfrm>
              <a:off x="2231740" y="2738024"/>
              <a:ext cx="6048672" cy="2065091"/>
              <a:chOff x="2231740" y="2738024"/>
              <a:chExt cx="6048672" cy="2065091"/>
            </a:xfrm>
          </p:grpSpPr>
          <p:grpSp>
            <p:nvGrpSpPr>
              <p:cNvPr id="11" name="Group 10"/>
              <p:cNvGrpSpPr/>
              <p:nvPr/>
            </p:nvGrpSpPr>
            <p:grpSpPr>
              <a:xfrm>
                <a:off x="2231740" y="3074442"/>
                <a:ext cx="6048672" cy="1394391"/>
                <a:chOff x="1979712" y="3003798"/>
                <a:chExt cx="6698280" cy="1538407"/>
              </a:xfrm>
            </p:grpSpPr>
            <p:sp>
              <p:nvSpPr>
                <p:cNvPr id="16" name="Oval 15"/>
                <p:cNvSpPr/>
                <p:nvPr/>
              </p:nvSpPr>
              <p:spPr>
                <a:xfrm>
                  <a:off x="1979712" y="3328517"/>
                  <a:ext cx="2880320" cy="888971"/>
                </a:xfrm>
                <a:prstGeom prst="ellipse">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797672" y="3328516"/>
                  <a:ext cx="2880320" cy="888971"/>
                </a:xfrm>
                <a:prstGeom prst="ellipse">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3316224" y="3003798"/>
                  <a:ext cx="3848064" cy="216024"/>
                </a:xfrm>
                <a:custGeom>
                  <a:avLst/>
                  <a:gdLst>
                    <a:gd name="connsiteX0" fmla="*/ 0 w 3852672"/>
                    <a:gd name="connsiteY0" fmla="*/ 85344 h 85344"/>
                    <a:gd name="connsiteX1" fmla="*/ 1975104 w 3852672"/>
                    <a:gd name="connsiteY1" fmla="*/ 0 h 85344"/>
                    <a:gd name="connsiteX2" fmla="*/ 3852672 w 3852672"/>
                    <a:gd name="connsiteY2" fmla="*/ 85344 h 85344"/>
                  </a:gdLst>
                  <a:ahLst/>
                  <a:cxnLst>
                    <a:cxn ang="0">
                      <a:pos x="connsiteX0" y="connsiteY0"/>
                    </a:cxn>
                    <a:cxn ang="0">
                      <a:pos x="connsiteX1" y="connsiteY1"/>
                    </a:cxn>
                    <a:cxn ang="0">
                      <a:pos x="connsiteX2" y="connsiteY2"/>
                    </a:cxn>
                  </a:cxnLst>
                  <a:rect l="l" t="t" r="r" b="b"/>
                  <a:pathLst>
                    <a:path w="3852672" h="85344">
                      <a:moveTo>
                        <a:pt x="0" y="85344"/>
                      </a:moveTo>
                      <a:cubicBezTo>
                        <a:pt x="666496" y="42672"/>
                        <a:pt x="1332992" y="0"/>
                        <a:pt x="1975104" y="0"/>
                      </a:cubicBezTo>
                      <a:cubicBezTo>
                        <a:pt x="2617216" y="0"/>
                        <a:pt x="3234944" y="42672"/>
                        <a:pt x="3852672" y="85344"/>
                      </a:cubicBezTo>
                    </a:path>
                  </a:pathLst>
                </a:custGeom>
                <a:ln w="38100"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9" name="Freeform 18"/>
                <p:cNvSpPr/>
                <p:nvPr/>
              </p:nvSpPr>
              <p:spPr>
                <a:xfrm rot="10800000">
                  <a:off x="3316224" y="4326181"/>
                  <a:ext cx="3848064" cy="216024"/>
                </a:xfrm>
                <a:custGeom>
                  <a:avLst/>
                  <a:gdLst>
                    <a:gd name="connsiteX0" fmla="*/ 0 w 3852672"/>
                    <a:gd name="connsiteY0" fmla="*/ 85344 h 85344"/>
                    <a:gd name="connsiteX1" fmla="*/ 1975104 w 3852672"/>
                    <a:gd name="connsiteY1" fmla="*/ 0 h 85344"/>
                    <a:gd name="connsiteX2" fmla="*/ 3852672 w 3852672"/>
                    <a:gd name="connsiteY2" fmla="*/ 85344 h 85344"/>
                  </a:gdLst>
                  <a:ahLst/>
                  <a:cxnLst>
                    <a:cxn ang="0">
                      <a:pos x="connsiteX0" y="connsiteY0"/>
                    </a:cxn>
                    <a:cxn ang="0">
                      <a:pos x="connsiteX1" y="connsiteY1"/>
                    </a:cxn>
                    <a:cxn ang="0">
                      <a:pos x="connsiteX2" y="connsiteY2"/>
                    </a:cxn>
                  </a:cxnLst>
                  <a:rect l="l" t="t" r="r" b="b"/>
                  <a:pathLst>
                    <a:path w="3852672" h="85344">
                      <a:moveTo>
                        <a:pt x="0" y="85344"/>
                      </a:moveTo>
                      <a:cubicBezTo>
                        <a:pt x="666496" y="42672"/>
                        <a:pt x="1332992" y="0"/>
                        <a:pt x="1975104" y="0"/>
                      </a:cubicBezTo>
                      <a:cubicBezTo>
                        <a:pt x="2617216" y="0"/>
                        <a:pt x="3234944" y="42672"/>
                        <a:pt x="3852672" y="85344"/>
                      </a:cubicBezTo>
                    </a:path>
                  </a:pathLst>
                </a:custGeom>
                <a:ln w="38100"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12" name="TextBox 11"/>
              <p:cNvSpPr txBox="1"/>
              <p:nvPr/>
            </p:nvSpPr>
            <p:spPr>
              <a:xfrm>
                <a:off x="4600007" y="2738024"/>
                <a:ext cx="1152128" cy="338554"/>
              </a:xfrm>
              <a:prstGeom prst="rect">
                <a:avLst/>
              </a:prstGeom>
              <a:noFill/>
            </p:spPr>
            <p:txBody>
              <a:bodyPr wrap="square" rtlCol="0">
                <a:spAutoFit/>
              </a:bodyPr>
              <a:lstStyle/>
              <a:p>
                <a:pPr algn="ctr"/>
                <a:r>
                  <a:rPr lang="fa-IR" sz="1600" b="1" dirty="0" smtClean="0">
                    <a:solidFill>
                      <a:schemeClr val="bg2"/>
                    </a:solidFill>
                    <a:cs typeface="B Nazanin" panose="00000400000000000000" pitchFamily="2" charset="-78"/>
                  </a:rPr>
                  <a:t>احتمال</a:t>
                </a:r>
                <a:endParaRPr lang="en-US" sz="1600" b="1" dirty="0">
                  <a:solidFill>
                    <a:schemeClr val="bg2"/>
                  </a:solidFill>
                  <a:cs typeface="B Nazanin" panose="00000400000000000000" pitchFamily="2" charset="-78"/>
                </a:endParaRPr>
              </a:p>
            </p:txBody>
          </p:sp>
          <p:sp>
            <p:nvSpPr>
              <p:cNvPr id="13" name="TextBox 12"/>
              <p:cNvSpPr txBox="1"/>
              <p:nvPr/>
            </p:nvSpPr>
            <p:spPr>
              <a:xfrm>
                <a:off x="4333975" y="4464561"/>
                <a:ext cx="1844201" cy="338554"/>
              </a:xfrm>
              <a:prstGeom prst="rect">
                <a:avLst/>
              </a:prstGeom>
              <a:noFill/>
            </p:spPr>
            <p:txBody>
              <a:bodyPr wrap="square" rtlCol="0">
                <a:spAutoFit/>
              </a:bodyPr>
              <a:lstStyle/>
              <a:p>
                <a:pPr algn="ctr"/>
                <a:r>
                  <a:rPr lang="fa-IR" sz="1600" b="1" dirty="0" smtClean="0">
                    <a:solidFill>
                      <a:schemeClr val="bg2"/>
                    </a:solidFill>
                    <a:cs typeface="B Nazanin" panose="00000400000000000000" pitchFamily="2" charset="-78"/>
                  </a:rPr>
                  <a:t>استنباط و داده کاوی</a:t>
                </a:r>
                <a:endParaRPr lang="en-US" sz="1600" b="1" dirty="0">
                  <a:solidFill>
                    <a:schemeClr val="bg2"/>
                  </a:solidFill>
                  <a:cs typeface="B Nazanin" panose="00000400000000000000" pitchFamily="2" charset="-78"/>
                </a:endParaRPr>
              </a:p>
            </p:txBody>
          </p:sp>
          <p:sp>
            <p:nvSpPr>
              <p:cNvPr id="14" name="TextBox 13"/>
              <p:cNvSpPr txBox="1"/>
              <p:nvPr/>
            </p:nvSpPr>
            <p:spPr>
              <a:xfrm>
                <a:off x="6077995" y="3602360"/>
                <a:ext cx="1803849" cy="338554"/>
              </a:xfrm>
              <a:prstGeom prst="rect">
                <a:avLst/>
              </a:prstGeom>
              <a:noFill/>
            </p:spPr>
            <p:txBody>
              <a:bodyPr wrap="square" rtlCol="0">
                <a:spAutoFit/>
              </a:bodyPr>
              <a:lstStyle/>
              <a:p>
                <a:pPr algn="ctr"/>
                <a:r>
                  <a:rPr lang="fa-IR" sz="1600" b="1" dirty="0" smtClean="0">
                    <a:solidFill>
                      <a:schemeClr val="bg2"/>
                    </a:solidFill>
                    <a:cs typeface="B Nazanin" panose="00000400000000000000" pitchFamily="2" charset="-78"/>
                  </a:rPr>
                  <a:t>داده های مشاهده شده</a:t>
                </a:r>
                <a:endParaRPr lang="en-US" sz="1600" b="1" dirty="0">
                  <a:solidFill>
                    <a:schemeClr val="bg2"/>
                  </a:solidFill>
                  <a:cs typeface="B Nazanin" panose="00000400000000000000" pitchFamily="2" charset="-78"/>
                </a:endParaRPr>
              </a:p>
            </p:txBody>
          </p:sp>
          <p:sp>
            <p:nvSpPr>
              <p:cNvPr id="15" name="TextBox 14"/>
              <p:cNvSpPr txBox="1"/>
              <p:nvPr/>
            </p:nvSpPr>
            <p:spPr>
              <a:xfrm>
                <a:off x="2630306" y="3600197"/>
                <a:ext cx="1803849" cy="338554"/>
              </a:xfrm>
              <a:prstGeom prst="rect">
                <a:avLst/>
              </a:prstGeom>
              <a:noFill/>
            </p:spPr>
            <p:txBody>
              <a:bodyPr wrap="square" rtlCol="0">
                <a:spAutoFit/>
              </a:bodyPr>
              <a:lstStyle/>
              <a:p>
                <a:pPr algn="ctr"/>
                <a:r>
                  <a:rPr lang="fa-IR" sz="1600" b="1" dirty="0" smtClean="0">
                    <a:solidFill>
                      <a:schemeClr val="bg2"/>
                    </a:solidFill>
                    <a:cs typeface="B Nazanin" panose="00000400000000000000" pitchFamily="2" charset="-78"/>
                  </a:rPr>
                  <a:t>فرآیند تولید داده</a:t>
                </a:r>
                <a:endParaRPr lang="en-US" sz="1600" b="1" dirty="0">
                  <a:solidFill>
                    <a:schemeClr val="bg2"/>
                  </a:solidFill>
                  <a:cs typeface="B Nazanin" panose="00000400000000000000" pitchFamily="2" charset="-78"/>
                </a:endParaRPr>
              </a:p>
            </p:txBody>
          </p:sp>
        </p:grpSp>
        <p:grpSp>
          <p:nvGrpSpPr>
            <p:cNvPr id="21" name="Group 20"/>
            <p:cNvGrpSpPr/>
            <p:nvPr/>
          </p:nvGrpSpPr>
          <p:grpSpPr>
            <a:xfrm>
              <a:off x="2817270" y="3858287"/>
              <a:ext cx="4774717" cy="276999"/>
              <a:chOff x="2817270" y="3858287"/>
              <a:chExt cx="4774717" cy="276999"/>
            </a:xfrm>
          </p:grpSpPr>
          <p:sp>
            <p:nvSpPr>
              <p:cNvPr id="3" name="TextBox 2"/>
              <p:cNvSpPr txBox="1"/>
              <p:nvPr/>
            </p:nvSpPr>
            <p:spPr>
              <a:xfrm>
                <a:off x="6367851" y="3858287"/>
                <a:ext cx="1224136" cy="276999"/>
              </a:xfrm>
              <a:prstGeom prst="rect">
                <a:avLst/>
              </a:prstGeom>
              <a:noFill/>
            </p:spPr>
            <p:txBody>
              <a:bodyPr wrap="square" rtlCol="0">
                <a:spAutoFit/>
              </a:bodyPr>
              <a:lstStyle/>
              <a:p>
                <a:pPr algn="ctr"/>
                <a:r>
                  <a:rPr lang="fa-IR" sz="1200" dirty="0" smtClean="0">
                    <a:solidFill>
                      <a:schemeClr val="bg2"/>
                    </a:solidFill>
                    <a:cs typeface="B Nazanin" panose="00000400000000000000" pitchFamily="2" charset="-78"/>
                  </a:rPr>
                  <a:t>(مشاهدات و ورودی)</a:t>
                </a:r>
                <a:endParaRPr lang="en-US" sz="1200" dirty="0">
                  <a:solidFill>
                    <a:schemeClr val="bg2"/>
                  </a:solidFill>
                  <a:cs typeface="B Nazanin" panose="00000400000000000000" pitchFamily="2" charset="-78"/>
                </a:endParaRPr>
              </a:p>
            </p:txBody>
          </p:sp>
          <p:sp>
            <p:nvSpPr>
              <p:cNvPr id="20" name="TextBox 19"/>
              <p:cNvSpPr txBox="1"/>
              <p:nvPr/>
            </p:nvSpPr>
            <p:spPr>
              <a:xfrm>
                <a:off x="2817270" y="3858287"/>
                <a:ext cx="1224136" cy="276999"/>
              </a:xfrm>
              <a:prstGeom prst="rect">
                <a:avLst/>
              </a:prstGeom>
              <a:noFill/>
            </p:spPr>
            <p:txBody>
              <a:bodyPr wrap="square" rtlCol="0">
                <a:spAutoFit/>
              </a:bodyPr>
              <a:lstStyle/>
              <a:p>
                <a:pPr algn="ctr"/>
                <a:r>
                  <a:rPr lang="fa-IR" sz="1200" dirty="0" smtClean="0">
                    <a:solidFill>
                      <a:schemeClr val="bg2"/>
                    </a:solidFill>
                    <a:cs typeface="B Nazanin" panose="00000400000000000000" pitchFamily="2" charset="-78"/>
                  </a:rPr>
                  <a:t>(الگوها و روابط)</a:t>
                </a:r>
                <a:endParaRPr lang="en-US" sz="1200" dirty="0">
                  <a:solidFill>
                    <a:schemeClr val="bg2"/>
                  </a:solidFill>
                  <a:cs typeface="B Nazanin" panose="00000400000000000000" pitchFamily="2" charset="-78"/>
                </a:endParaRPr>
              </a:p>
            </p:txBody>
          </p:sp>
        </p:grpSp>
      </p:grpSp>
    </p:spTree>
    <p:extLst>
      <p:ext uri="{BB962C8B-B14F-4D97-AF65-F5344CB8AC3E}">
        <p14:creationId xmlns:p14="http://schemas.microsoft.com/office/powerpoint/2010/main" val="54994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1)">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1200329"/>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Part  III   applies  the  ideas  from  Part  II  to  specific  problems  such  as   regression, graphical models, causation, density estimation, smoothing, </a:t>
            </a:r>
            <a:r>
              <a:rPr lang="en-US" dirty="0" err="1" smtClean="0">
                <a:solidFill>
                  <a:schemeClr val="bg2"/>
                </a:solidFill>
                <a:latin typeface="Times New Roman" panose="02020603050405020304" pitchFamily="18" charset="0"/>
                <a:cs typeface="Times New Roman" panose="02020603050405020304" pitchFamily="18" charset="0"/>
              </a:rPr>
              <a:t>cla-ssification</a:t>
            </a:r>
            <a:r>
              <a:rPr lang="en-US" dirty="0" smtClean="0">
                <a:solidFill>
                  <a:schemeClr val="bg2"/>
                </a:solidFill>
                <a:latin typeface="Times New Roman" panose="02020603050405020304" pitchFamily="18" charset="0"/>
                <a:cs typeface="Times New Roman" panose="02020603050405020304" pitchFamily="18" charset="0"/>
              </a:rPr>
              <a:t>, and </a:t>
            </a:r>
            <a:r>
              <a:rPr lang="en-US" dirty="0" err="1" smtClean="0">
                <a:solidFill>
                  <a:schemeClr val="bg2"/>
                </a:solidFill>
                <a:latin typeface="Times New Roman" panose="02020603050405020304" pitchFamily="18" charset="0"/>
                <a:cs typeface="Times New Roman" panose="02020603050405020304" pitchFamily="18" charset="0"/>
              </a:rPr>
              <a:t>simulation.Part</a:t>
            </a:r>
            <a:r>
              <a:rPr lang="en-US" dirty="0" smtClean="0">
                <a:solidFill>
                  <a:schemeClr val="bg2"/>
                </a:solidFill>
                <a:latin typeface="Times New Roman" panose="02020603050405020304" pitchFamily="18" charset="0"/>
                <a:cs typeface="Times New Roman" panose="02020603050405020304" pitchFamily="18" charset="0"/>
              </a:rPr>
              <a:t> III contains one more chapter on probability that covers stochastic processes including Markov chains.</a:t>
            </a:r>
            <a:endParaRPr lang="fa-IR" dirty="0" smtClean="0">
              <a:solidFill>
                <a:schemeClr val="bg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691680" y="2370827"/>
            <a:ext cx="7128792" cy="923330"/>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بخش سوم ایده های قسمت دوم را  برای مسائل خاص رگرسیون، مدل های گرافیکی، علیت، برآورد چگالی، هموارسازی، طبقه بندی و شبیه سازی استفاده می کند. بخش سوم شامل یک فصل دیگر در مورد احتمال است که فرآیندهای تصادفی شامل زنجیرهای مارکوف را پوشش می دهد.</a:t>
            </a:r>
          </a:p>
        </p:txBody>
      </p:sp>
    </p:spTree>
    <p:extLst>
      <p:ext uri="{BB962C8B-B14F-4D97-AF65-F5344CB8AC3E}">
        <p14:creationId xmlns:p14="http://schemas.microsoft.com/office/powerpoint/2010/main" val="1656755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1754326"/>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         I have drawn on other books in many places. Most chapters contain a section called Bibliographic Remarks which serves both  to acknowledge  my debt to other authors and to point readers to other useful references.  I would  especially  like  to  mention  the  books  by  </a:t>
            </a:r>
            <a:r>
              <a:rPr lang="en-US" dirty="0" err="1" smtClean="0">
                <a:solidFill>
                  <a:schemeClr val="bg2"/>
                </a:solidFill>
                <a:latin typeface="Times New Roman" panose="02020603050405020304" pitchFamily="18" charset="0"/>
                <a:cs typeface="Times New Roman" panose="02020603050405020304" pitchFamily="18" charset="0"/>
              </a:rPr>
              <a:t>DeGroot</a:t>
            </a:r>
            <a:r>
              <a:rPr lang="en-US" dirty="0" smtClean="0">
                <a:solidFill>
                  <a:schemeClr val="bg2"/>
                </a:solidFill>
                <a:latin typeface="Times New Roman" panose="02020603050405020304" pitchFamily="18" charset="0"/>
                <a:cs typeface="Times New Roman" panose="02020603050405020304" pitchFamily="18" charset="0"/>
              </a:rPr>
              <a:t> and </a:t>
            </a:r>
            <a:r>
              <a:rPr lang="en-US" dirty="0" err="1" smtClean="0">
                <a:solidFill>
                  <a:schemeClr val="bg2"/>
                </a:solidFill>
                <a:latin typeface="Times New Roman" panose="02020603050405020304" pitchFamily="18" charset="0"/>
                <a:cs typeface="Times New Roman" panose="02020603050405020304" pitchFamily="18" charset="0"/>
              </a:rPr>
              <a:t>Schervish</a:t>
            </a:r>
            <a:r>
              <a:rPr lang="en-US" dirty="0" smtClean="0">
                <a:solidFill>
                  <a:schemeClr val="bg2"/>
                </a:solidFill>
                <a:latin typeface="Times New Roman" panose="02020603050405020304" pitchFamily="18" charset="0"/>
                <a:cs typeface="Times New Roman" panose="02020603050405020304" pitchFamily="18" charset="0"/>
              </a:rPr>
              <a:t> (2002)  and  </a:t>
            </a:r>
            <a:r>
              <a:rPr lang="en-US" dirty="0" err="1" smtClean="0">
                <a:solidFill>
                  <a:schemeClr val="bg2"/>
                </a:solidFill>
                <a:latin typeface="Times New Roman" panose="02020603050405020304" pitchFamily="18" charset="0"/>
                <a:cs typeface="Times New Roman" panose="02020603050405020304" pitchFamily="18" charset="0"/>
              </a:rPr>
              <a:t>Grimmett</a:t>
            </a:r>
            <a:r>
              <a:rPr lang="en-US" dirty="0" smtClean="0">
                <a:solidFill>
                  <a:schemeClr val="bg2"/>
                </a:solidFill>
                <a:latin typeface="Times New Roman" panose="02020603050405020304" pitchFamily="18" charset="0"/>
                <a:cs typeface="Times New Roman" panose="02020603050405020304" pitchFamily="18" charset="0"/>
              </a:rPr>
              <a:t> and </a:t>
            </a:r>
            <a:r>
              <a:rPr lang="en-US" dirty="0" err="1" smtClean="0">
                <a:solidFill>
                  <a:schemeClr val="bg2"/>
                </a:solidFill>
                <a:latin typeface="Times New Roman" panose="02020603050405020304" pitchFamily="18" charset="0"/>
                <a:cs typeface="Times New Roman" panose="02020603050405020304" pitchFamily="18" charset="0"/>
              </a:rPr>
              <a:t>Stirzaker</a:t>
            </a:r>
            <a:r>
              <a:rPr lang="en-US" dirty="0" smtClean="0">
                <a:solidFill>
                  <a:schemeClr val="bg2"/>
                </a:solidFill>
                <a:latin typeface="Times New Roman" panose="02020603050405020304" pitchFamily="18" charset="0"/>
                <a:cs typeface="Times New Roman" panose="02020603050405020304" pitchFamily="18" charset="0"/>
              </a:rPr>
              <a:t> (1982)  from  which  I  adapted  many examples and exercises.</a:t>
            </a:r>
            <a:endParaRPr lang="fa-IR" dirty="0" smtClean="0">
              <a:solidFill>
                <a:schemeClr val="bg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691680" y="2370827"/>
            <a:ext cx="7128792" cy="1477328"/>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من  در  بسیاری  از  جاها  از  کتاب های  دیگر  استفاده  کرده ام. بیشتر فصل ها شامل بخشی به نام تذکرات کتاب شناسی هستند که هم برای اظهار نام سایر نویسندگان و هم برای راهنمایی خوانندگان به  سایر  مراجع  مفید  است.  من  به  صورت  ویژه  تمایل  دارم  که  به  کتاب  های  </a:t>
            </a:r>
            <a:r>
              <a:rPr lang="en-US" dirty="0" err="1" smtClean="0">
                <a:solidFill>
                  <a:schemeClr val="bg2"/>
                </a:solidFill>
                <a:latin typeface="Times New Roman" panose="02020603050405020304" pitchFamily="18" charset="0"/>
                <a:cs typeface="B Nazanin" panose="00000400000000000000" pitchFamily="2" charset="-78"/>
              </a:rPr>
              <a:t>DeGroot</a:t>
            </a:r>
            <a:r>
              <a:rPr lang="fa-IR" dirty="0" smtClean="0">
                <a:solidFill>
                  <a:schemeClr val="bg2"/>
                </a:solidFill>
                <a:latin typeface="Times New Roman" panose="02020603050405020304" pitchFamily="18" charset="0"/>
                <a:cs typeface="B Nazanin" panose="00000400000000000000" pitchFamily="2" charset="-78"/>
              </a:rPr>
              <a:t> و </a:t>
            </a:r>
            <a:r>
              <a:rPr lang="en-US" dirty="0" err="1" smtClean="0">
                <a:solidFill>
                  <a:schemeClr val="bg2"/>
                </a:solidFill>
                <a:latin typeface="Times New Roman" panose="02020603050405020304" pitchFamily="18" charset="0"/>
                <a:cs typeface="B Nazanin" panose="00000400000000000000" pitchFamily="2" charset="-78"/>
              </a:rPr>
              <a:t>Schervish</a:t>
            </a:r>
            <a:r>
              <a:rPr lang="fa-IR" dirty="0" smtClean="0">
                <a:solidFill>
                  <a:schemeClr val="bg2"/>
                </a:solidFill>
                <a:latin typeface="Times New Roman" panose="02020603050405020304" pitchFamily="18" charset="0"/>
                <a:cs typeface="B Nazanin" panose="00000400000000000000" pitchFamily="2" charset="-78"/>
              </a:rPr>
              <a:t> (2002) و همچنین </a:t>
            </a:r>
            <a:r>
              <a:rPr lang="en-US" dirty="0" err="1" smtClean="0">
                <a:solidFill>
                  <a:schemeClr val="bg2"/>
                </a:solidFill>
                <a:latin typeface="Times New Roman" panose="02020603050405020304" pitchFamily="18" charset="0"/>
                <a:cs typeface="B Nazanin" panose="00000400000000000000" pitchFamily="2" charset="-78"/>
              </a:rPr>
              <a:t>Grimmett</a:t>
            </a:r>
            <a:r>
              <a:rPr lang="fa-IR" dirty="0" smtClean="0">
                <a:solidFill>
                  <a:schemeClr val="bg2"/>
                </a:solidFill>
                <a:latin typeface="Times New Roman" panose="02020603050405020304" pitchFamily="18" charset="0"/>
                <a:cs typeface="B Nazanin" panose="00000400000000000000" pitchFamily="2" charset="-78"/>
              </a:rPr>
              <a:t> و </a:t>
            </a:r>
            <a:r>
              <a:rPr lang="en-US" dirty="0" err="1" smtClean="0">
                <a:solidFill>
                  <a:schemeClr val="bg2"/>
                </a:solidFill>
                <a:latin typeface="Times New Roman" panose="02020603050405020304" pitchFamily="18" charset="0"/>
                <a:cs typeface="B Nazanin" panose="00000400000000000000" pitchFamily="2" charset="-78"/>
              </a:rPr>
              <a:t>Stirzaker</a:t>
            </a:r>
            <a:r>
              <a:rPr lang="fa-IR" dirty="0" smtClean="0">
                <a:solidFill>
                  <a:schemeClr val="bg2"/>
                </a:solidFill>
                <a:latin typeface="Times New Roman" panose="02020603050405020304" pitchFamily="18" charset="0"/>
                <a:cs typeface="B Nazanin" panose="00000400000000000000" pitchFamily="2" charset="-78"/>
              </a:rPr>
              <a:t> (1982) اشاره کنم  که  مثال ها  و  تمرین های زیادی را از آن ها اقتباس کردم.</a:t>
            </a:r>
          </a:p>
        </p:txBody>
      </p:sp>
    </p:spTree>
    <p:extLst>
      <p:ext uri="{BB962C8B-B14F-4D97-AF65-F5344CB8AC3E}">
        <p14:creationId xmlns:p14="http://schemas.microsoft.com/office/powerpoint/2010/main" val="3174599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2862322"/>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As one develops a book over several years it is easy to lose track of where presentation ideas and, especially, homework problems originated. Some I made up.  Some I remembered from my education. Some I borrowed from other books.  I hope I do not offend anyone if  I  have used a problem from their book and failed to give proper </a:t>
            </a:r>
            <a:r>
              <a:rPr lang="en-US" dirty="0" err="1" smtClean="0">
                <a:solidFill>
                  <a:schemeClr val="bg2"/>
                </a:solidFill>
                <a:latin typeface="Times New Roman" panose="02020603050405020304" pitchFamily="18" charset="0"/>
                <a:cs typeface="Times New Roman" panose="02020603050405020304" pitchFamily="18" charset="0"/>
              </a:rPr>
              <a:t>credit.As</a:t>
            </a:r>
            <a:r>
              <a:rPr lang="en-US" dirty="0" smtClean="0">
                <a:solidFill>
                  <a:schemeClr val="bg2"/>
                </a:solidFill>
                <a:latin typeface="Times New Roman" panose="02020603050405020304" pitchFamily="18" charset="0"/>
                <a:cs typeface="Times New Roman" panose="02020603050405020304" pitchFamily="18" charset="0"/>
              </a:rPr>
              <a:t> my colleague Mark </a:t>
            </a:r>
            <a:r>
              <a:rPr lang="en-US" dirty="0" err="1" smtClean="0">
                <a:solidFill>
                  <a:schemeClr val="bg2"/>
                </a:solidFill>
                <a:latin typeface="Times New Roman" panose="02020603050405020304" pitchFamily="18" charset="0"/>
                <a:cs typeface="Times New Roman" panose="02020603050405020304" pitchFamily="18" charset="0"/>
              </a:rPr>
              <a:t>Schervish</a:t>
            </a:r>
            <a:r>
              <a:rPr lang="en-US" dirty="0" smtClean="0">
                <a:solidFill>
                  <a:schemeClr val="bg2"/>
                </a:solidFill>
                <a:latin typeface="Times New Roman" panose="02020603050405020304" pitchFamily="18" charset="0"/>
                <a:cs typeface="Times New Roman" panose="02020603050405020304" pitchFamily="18" charset="0"/>
              </a:rPr>
              <a:t> wrote in his book (</a:t>
            </a:r>
            <a:r>
              <a:rPr lang="en-US" dirty="0" err="1" smtClean="0">
                <a:solidFill>
                  <a:schemeClr val="bg2"/>
                </a:solidFill>
                <a:latin typeface="Times New Roman" panose="02020603050405020304" pitchFamily="18" charset="0"/>
                <a:cs typeface="Times New Roman" panose="02020603050405020304" pitchFamily="18" charset="0"/>
              </a:rPr>
              <a:t>Schervish</a:t>
            </a:r>
            <a:r>
              <a:rPr lang="en-US" dirty="0" smtClean="0">
                <a:solidFill>
                  <a:schemeClr val="bg2"/>
                </a:solidFill>
                <a:latin typeface="Times New Roman" panose="02020603050405020304" pitchFamily="18" charset="0"/>
                <a:cs typeface="Times New Roman" panose="02020603050405020304" pitchFamily="18" charset="0"/>
              </a:rPr>
              <a:t> (1995)),</a:t>
            </a:r>
            <a:endParaRPr lang="en-US" dirty="0">
              <a:solidFill>
                <a:schemeClr val="bg2"/>
              </a:solidFill>
              <a:latin typeface="Times New Roman" panose="02020603050405020304" pitchFamily="18" charset="0"/>
              <a:cs typeface="Times New Roman" panose="02020603050405020304" pitchFamily="18" charset="0"/>
            </a:endParaRPr>
          </a:p>
          <a:p>
            <a:pPr algn="just"/>
            <a:r>
              <a:rPr lang="en-US" dirty="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“…the  problems  at  the  ends of  each chapter  have come  from 	many  sources. …These problems,  in turn,  came  from  various  	sources  unknown  to  me … if  I  have used  a  problem  without 	giving proper credit, please take it as a compliment.”</a:t>
            </a:r>
            <a:endParaRPr lang="fa-IR" dirty="0" smtClean="0">
              <a:solidFill>
                <a:schemeClr val="bg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691680" y="3201824"/>
            <a:ext cx="7128792" cy="1754326"/>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وقتی فردی کتابی را طی چندین سال  توسعه  می دهد،  به راحتی می توان</a:t>
            </a:r>
            <a:r>
              <a:rPr lang="en-US" dirty="0" smtClean="0">
                <a:solidFill>
                  <a:schemeClr val="bg2"/>
                </a:solidFill>
                <a:latin typeface="Times New Roman" panose="02020603050405020304" pitchFamily="18" charset="0"/>
                <a:cs typeface="B Nazanin" panose="00000400000000000000" pitchFamily="2" charset="-78"/>
              </a:rPr>
              <a:t> </a:t>
            </a:r>
            <a:r>
              <a:rPr lang="fa-IR" dirty="0" smtClean="0">
                <a:solidFill>
                  <a:schemeClr val="bg2"/>
                </a:solidFill>
                <a:latin typeface="Times New Roman" panose="02020603050405020304" pitchFamily="18" charset="0"/>
                <a:cs typeface="B Nazanin" panose="00000400000000000000" pitchFamily="2" charset="-78"/>
              </a:rPr>
              <a:t>ایده های ارائه را پیدا و  مشکلات نشات گرفته از تکالیف را مفقود کرد.  بعضی از آن ها را درست کردم.  بعضی از آن ها را  از دوران تحصیلم به یاد آوردم.بعضی را از کتاب های دیگر به امانت گرفتم.امیدوارم اگر از مسئله ای در کتاب دیگران استفاده کرده ام و اعتبار (ذکر نام) مناسبی ارائه نداده ام، به کسی توهین نکنم. همانطور که همکار من </a:t>
            </a:r>
            <a:r>
              <a:rPr lang="en-US" dirty="0" smtClean="0">
                <a:solidFill>
                  <a:schemeClr val="bg2"/>
                </a:solidFill>
                <a:latin typeface="Times New Roman" panose="02020603050405020304" pitchFamily="18" charset="0"/>
                <a:cs typeface="B Nazanin" panose="00000400000000000000" pitchFamily="2" charset="-78"/>
              </a:rPr>
              <a:t>Mark </a:t>
            </a:r>
            <a:r>
              <a:rPr lang="en-US" dirty="0" err="1" smtClean="0">
                <a:solidFill>
                  <a:schemeClr val="bg2"/>
                </a:solidFill>
                <a:latin typeface="Times New Roman" panose="02020603050405020304" pitchFamily="18" charset="0"/>
                <a:cs typeface="B Nazanin" panose="00000400000000000000" pitchFamily="2" charset="-78"/>
              </a:rPr>
              <a:t>Schervish</a:t>
            </a:r>
            <a:r>
              <a:rPr lang="fa-IR" dirty="0" smtClean="0">
                <a:solidFill>
                  <a:schemeClr val="bg2"/>
                </a:solidFill>
                <a:latin typeface="Times New Roman" panose="02020603050405020304" pitchFamily="18" charset="0"/>
                <a:cs typeface="B Nazanin" panose="00000400000000000000" pitchFamily="2" charset="-78"/>
              </a:rPr>
              <a:t> در کتاب خود (</a:t>
            </a:r>
            <a:r>
              <a:rPr lang="en-US" dirty="0" err="1" smtClean="0">
                <a:solidFill>
                  <a:schemeClr val="bg2"/>
                </a:solidFill>
                <a:latin typeface="Times New Roman" panose="02020603050405020304" pitchFamily="18" charset="0"/>
                <a:cs typeface="B Nazanin" panose="00000400000000000000" pitchFamily="2" charset="-78"/>
              </a:rPr>
              <a:t>Schervish</a:t>
            </a:r>
            <a:r>
              <a:rPr lang="en-US" dirty="0" smtClean="0">
                <a:solidFill>
                  <a:schemeClr val="bg2"/>
                </a:solidFill>
                <a:latin typeface="Times New Roman" panose="02020603050405020304" pitchFamily="18" charset="0"/>
                <a:cs typeface="B Nazanin" panose="00000400000000000000" pitchFamily="2" charset="-78"/>
              </a:rPr>
              <a:t> (1995)</a:t>
            </a:r>
            <a:r>
              <a:rPr lang="fa-IR" dirty="0" smtClean="0">
                <a:solidFill>
                  <a:schemeClr val="bg2"/>
                </a:solidFill>
                <a:latin typeface="Times New Roman" panose="02020603050405020304" pitchFamily="18" charset="0"/>
                <a:cs typeface="B Nazanin" panose="00000400000000000000" pitchFamily="2" charset="-78"/>
              </a:rPr>
              <a:t>) نوشت:</a:t>
            </a:r>
            <a:endParaRPr lang="en-US" dirty="0" smtClean="0">
              <a:solidFill>
                <a:schemeClr val="bg2"/>
              </a:solidFill>
              <a:latin typeface="Times New Roman" panose="02020603050405020304" pitchFamily="18" charset="0"/>
              <a:cs typeface="B Nazanin" panose="00000400000000000000" pitchFamily="2" charset="-78"/>
            </a:endParaRPr>
          </a:p>
          <a:p>
            <a:pPr algn="just" rtl="1"/>
            <a:r>
              <a:rPr lang="fa-IR" dirty="0">
                <a:solidFill>
                  <a:schemeClr val="bg2"/>
                </a:solidFill>
                <a:latin typeface="Times New Roman" panose="02020603050405020304" pitchFamily="18" charset="0"/>
                <a:cs typeface="B Nazanin" panose="00000400000000000000" pitchFamily="2" charset="-78"/>
              </a:rPr>
              <a:t>	</a:t>
            </a:r>
            <a:r>
              <a:rPr lang="fa-IR" dirty="0" smtClean="0">
                <a:solidFill>
                  <a:schemeClr val="bg2"/>
                </a:solidFill>
                <a:latin typeface="Times New Roman" panose="02020603050405020304" pitchFamily="18" charset="0"/>
                <a:cs typeface="B Nazanin" panose="00000400000000000000" pitchFamily="2" charset="-78"/>
              </a:rPr>
              <a:t>« مسائل پایان هر فصل ممکن است از کتاب هایی باشند که برای من ناشناخته است. »</a:t>
            </a:r>
          </a:p>
        </p:txBody>
      </p:sp>
    </p:spTree>
    <p:extLst>
      <p:ext uri="{BB962C8B-B14F-4D97-AF65-F5344CB8AC3E}">
        <p14:creationId xmlns:p14="http://schemas.microsoft.com/office/powerpoint/2010/main" val="3371848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2308324"/>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  I am indebted to many people without whose help I could not have written this book. First and foremost, the many students who used earlier versions of this text and provided much feedback. In particular, Liz Prather and Jen-</a:t>
            </a:r>
            <a:r>
              <a:rPr lang="en-US" dirty="0" err="1" smtClean="0">
                <a:solidFill>
                  <a:schemeClr val="bg2"/>
                </a:solidFill>
                <a:latin typeface="Times New Roman" panose="02020603050405020304" pitchFamily="18" charset="0"/>
                <a:cs typeface="Times New Roman" panose="02020603050405020304" pitchFamily="18" charset="0"/>
              </a:rPr>
              <a:t>nifer</a:t>
            </a:r>
            <a:r>
              <a:rPr lang="en-US" dirty="0" smtClean="0">
                <a:solidFill>
                  <a:schemeClr val="bg2"/>
                </a:solidFill>
                <a:latin typeface="Times New Roman" panose="02020603050405020304" pitchFamily="18" charset="0"/>
                <a:cs typeface="Times New Roman" panose="02020603050405020304" pitchFamily="18" charset="0"/>
              </a:rPr>
              <a:t> </a:t>
            </a:r>
            <a:r>
              <a:rPr lang="en-US" dirty="0" err="1" smtClean="0">
                <a:solidFill>
                  <a:schemeClr val="bg2"/>
                </a:solidFill>
                <a:latin typeface="Times New Roman" panose="02020603050405020304" pitchFamily="18" charset="0"/>
                <a:cs typeface="Times New Roman" panose="02020603050405020304" pitchFamily="18" charset="0"/>
              </a:rPr>
              <a:t>Bakal</a:t>
            </a:r>
            <a:r>
              <a:rPr lang="en-US" dirty="0" smtClean="0">
                <a:solidFill>
                  <a:schemeClr val="bg2"/>
                </a:solidFill>
                <a:latin typeface="Times New Roman" panose="02020603050405020304" pitchFamily="18" charset="0"/>
                <a:cs typeface="Times New Roman" panose="02020603050405020304" pitchFamily="18" charset="0"/>
              </a:rPr>
              <a:t> read the book carefully. Rob Reeder valiantly read through the entire book  in excruciating detail  and  gave me  countless suggestions  for improvements.  Chris Genovese  deserves  special  mention.  He  not  only provided helpful ideas about intellectual content, but also spent </a:t>
            </a:r>
            <a:r>
              <a:rPr lang="en-US" dirty="0" err="1" smtClean="0">
                <a:solidFill>
                  <a:schemeClr val="bg2"/>
                </a:solidFill>
                <a:latin typeface="Times New Roman" panose="02020603050405020304" pitchFamily="18" charset="0"/>
                <a:cs typeface="Times New Roman" panose="02020603050405020304" pitchFamily="18" charset="0"/>
              </a:rPr>
              <a:t>many,many</a:t>
            </a:r>
            <a:r>
              <a:rPr lang="en-US" dirty="0" smtClean="0">
                <a:solidFill>
                  <a:schemeClr val="bg2"/>
                </a:solidFill>
                <a:latin typeface="Times New Roman" panose="02020603050405020304" pitchFamily="18" charset="0"/>
                <a:cs typeface="Times New Roman" panose="02020603050405020304" pitchFamily="18" charset="0"/>
              </a:rPr>
              <a:t> hours writing              code for the book.</a:t>
            </a:r>
          </a:p>
        </p:txBody>
      </p:sp>
      <p:sp>
        <p:nvSpPr>
          <p:cNvPr id="9" name="TextBox 8"/>
          <p:cNvSpPr txBox="1"/>
          <p:nvPr/>
        </p:nvSpPr>
        <p:spPr>
          <a:xfrm>
            <a:off x="1691680" y="2647826"/>
            <a:ext cx="7128792" cy="1477328"/>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من مدیون افراد زیادی هستم که بدون کمک آن ها نمی توانستم این کتاب را بنویسم؛اول و مهم تر از همه، خیلی از دانشجویانی که از نسخه های قبلی این متن استفاده و بازخوردهای زیادی ارائه کردند. به  طور  خاص،  </a:t>
            </a:r>
            <a:r>
              <a:rPr lang="en-US" dirty="0" smtClean="0">
                <a:solidFill>
                  <a:schemeClr val="bg2"/>
                </a:solidFill>
                <a:latin typeface="Times New Roman" panose="02020603050405020304" pitchFamily="18" charset="0"/>
                <a:cs typeface="B Nazanin" panose="00000400000000000000" pitchFamily="2" charset="-78"/>
              </a:rPr>
              <a:t>Liz Prather</a:t>
            </a:r>
            <a:r>
              <a:rPr lang="fa-IR" dirty="0" smtClean="0">
                <a:solidFill>
                  <a:schemeClr val="bg2"/>
                </a:solidFill>
                <a:latin typeface="Times New Roman" panose="02020603050405020304" pitchFamily="18" charset="0"/>
                <a:cs typeface="B Nazanin" panose="00000400000000000000" pitchFamily="2" charset="-78"/>
              </a:rPr>
              <a:t>  و  </a:t>
            </a:r>
            <a:r>
              <a:rPr lang="en-US" dirty="0" smtClean="0">
                <a:solidFill>
                  <a:schemeClr val="bg2"/>
                </a:solidFill>
                <a:latin typeface="Times New Roman" panose="02020603050405020304" pitchFamily="18" charset="0"/>
                <a:cs typeface="B Nazanin" panose="00000400000000000000" pitchFamily="2" charset="-78"/>
              </a:rPr>
              <a:t>Jennifer </a:t>
            </a:r>
            <a:r>
              <a:rPr lang="en-US" dirty="0" err="1" smtClean="0">
                <a:solidFill>
                  <a:schemeClr val="bg2"/>
                </a:solidFill>
                <a:latin typeface="Times New Roman" panose="02020603050405020304" pitchFamily="18" charset="0"/>
                <a:cs typeface="B Nazanin" panose="00000400000000000000" pitchFamily="2" charset="-78"/>
              </a:rPr>
              <a:t>Bakal</a:t>
            </a:r>
            <a:r>
              <a:rPr lang="fa-IR" dirty="0" smtClean="0">
                <a:solidFill>
                  <a:schemeClr val="bg2"/>
                </a:solidFill>
                <a:latin typeface="Times New Roman" panose="02020603050405020304" pitchFamily="18" charset="0"/>
                <a:cs typeface="B Nazanin" panose="00000400000000000000" pitchFamily="2" charset="-78"/>
              </a:rPr>
              <a:t>  که  کتاب  را  به  دقت  مطالعه  کردند.    </a:t>
            </a:r>
            <a:r>
              <a:rPr lang="en-US" dirty="0" smtClean="0">
                <a:solidFill>
                  <a:schemeClr val="bg2"/>
                </a:solidFill>
                <a:latin typeface="Times New Roman" panose="02020603050405020304" pitchFamily="18" charset="0"/>
                <a:cs typeface="B Nazanin" panose="00000400000000000000" pitchFamily="2" charset="-78"/>
              </a:rPr>
              <a:t>Rob Reeder</a:t>
            </a:r>
            <a:r>
              <a:rPr lang="fa-IR" dirty="0" smtClean="0">
                <a:solidFill>
                  <a:schemeClr val="bg2"/>
                </a:solidFill>
                <a:latin typeface="Times New Roman" panose="02020603050405020304" pitchFamily="18" charset="0"/>
                <a:cs typeface="B Nazanin" panose="00000400000000000000" pitchFamily="2" charset="-78"/>
              </a:rPr>
              <a:t> هم با شجاعت، تمام کتاب را با جزئیات طاقت فرسایش خواند و پیشنهاداتی بی شمار برای بهبود کتاب به من داد.</a:t>
            </a:r>
          </a:p>
        </p:txBody>
      </p:sp>
      <p:pic>
        <p:nvPicPr>
          <p:cNvPr id="10" name="Picture 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059832" y="2340433"/>
            <a:ext cx="720080" cy="272979"/>
          </a:xfrm>
          <a:prstGeom prst="rect">
            <a:avLst/>
          </a:prstGeom>
        </p:spPr>
      </p:pic>
    </p:spTree>
    <p:extLst>
      <p:ext uri="{BB962C8B-B14F-4D97-AF65-F5344CB8AC3E}">
        <p14:creationId xmlns:p14="http://schemas.microsoft.com/office/powerpoint/2010/main" val="3539878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923330"/>
          </a:xfrm>
          <a:prstGeom prst="rect">
            <a:avLst/>
          </a:prstGeom>
          <a:noFill/>
        </p:spPr>
        <p:txBody>
          <a:bodyPr wrap="square" rtlCol="0">
            <a:spAutoFit/>
          </a:bodyPr>
          <a:lstStyle/>
          <a:p>
            <a:r>
              <a:rPr lang="en-US" dirty="0" smtClean="0">
                <a:solidFill>
                  <a:schemeClr val="bg2"/>
                </a:solidFill>
                <a:latin typeface="Times New Roman" panose="02020603050405020304" pitchFamily="18" charset="0"/>
                <a:cs typeface="Times New Roman" panose="02020603050405020304" pitchFamily="18" charset="0"/>
              </a:rPr>
              <a:t>Taken literally, the title “All of Statistics” is an exaggeration. But in spirit,  the title is apt, as the book does cover a much broader range of topics than a typical introductory book on mathematical statistics.</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691680" y="2355726"/>
            <a:ext cx="7128792" cy="923330"/>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به معنای واقعی کلمه،  عنوان "همه آمار"  اغراق آمیز  است. اما در باطن، عنوانی مناسب است، زیرا کتاب طیف گسترده تری از موضوعات را  نسبت به  یک کتاب مقدماتی معمولی  در مورد  آمار ریاضی پوشش می دهد.</a:t>
            </a:r>
            <a:endParaRPr lang="en-US" dirty="0">
              <a:solidFill>
                <a:schemeClr val="bg2"/>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1991135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2585323"/>
          </a:xfrm>
          <a:prstGeom prst="rect">
            <a:avLst/>
          </a:prstGeom>
          <a:noFill/>
        </p:spPr>
        <p:txBody>
          <a:bodyPr wrap="square" rtlCol="0">
            <a:spAutoFit/>
          </a:bodyPr>
          <a:lstStyle/>
          <a:p>
            <a:pPr algn="just"/>
            <a:r>
              <a:rPr lang="en-US" dirty="0">
                <a:solidFill>
                  <a:schemeClr val="bg2"/>
                </a:solidFill>
                <a:latin typeface="Times New Roman" panose="02020603050405020304" pitchFamily="18" charset="0"/>
                <a:cs typeface="Times New Roman" panose="02020603050405020304" pitchFamily="18" charset="0"/>
              </a:rPr>
              <a:t>Chris </a:t>
            </a:r>
            <a:r>
              <a:rPr lang="en-US" dirty="0" smtClean="0">
                <a:solidFill>
                  <a:schemeClr val="bg2"/>
                </a:solidFill>
                <a:latin typeface="Times New Roman" panose="02020603050405020304" pitchFamily="18" charset="0"/>
                <a:cs typeface="Times New Roman" panose="02020603050405020304" pitchFamily="18" charset="0"/>
              </a:rPr>
              <a:t>Genovese  deserves  special  </a:t>
            </a:r>
            <a:r>
              <a:rPr lang="en-US" dirty="0">
                <a:solidFill>
                  <a:schemeClr val="bg2"/>
                </a:solidFill>
                <a:latin typeface="Times New Roman" panose="02020603050405020304" pitchFamily="18" charset="0"/>
                <a:cs typeface="Times New Roman" panose="02020603050405020304" pitchFamily="18" charset="0"/>
              </a:rPr>
              <a:t>mention. </a:t>
            </a:r>
            <a:r>
              <a:rPr lang="en-US" dirty="0" smtClean="0">
                <a:solidFill>
                  <a:schemeClr val="bg2"/>
                </a:solidFill>
                <a:latin typeface="Times New Roman" panose="02020603050405020304" pitchFamily="18" charset="0"/>
                <a:cs typeface="Times New Roman" panose="02020603050405020304" pitchFamily="18" charset="0"/>
              </a:rPr>
              <a:t> He  not  </a:t>
            </a:r>
            <a:r>
              <a:rPr lang="en-US" dirty="0">
                <a:solidFill>
                  <a:schemeClr val="bg2"/>
                </a:solidFill>
                <a:latin typeface="Times New Roman" panose="02020603050405020304" pitchFamily="18" charset="0"/>
                <a:cs typeface="Times New Roman" panose="02020603050405020304" pitchFamily="18" charset="0"/>
              </a:rPr>
              <a:t>only provided helpful ideas about intellectual content, but also spent many</a:t>
            </a:r>
            <a:r>
              <a:rPr lang="en-US" dirty="0" smtClean="0">
                <a:solidFill>
                  <a:schemeClr val="bg2"/>
                </a:solidFill>
                <a:latin typeface="Times New Roman" panose="02020603050405020304" pitchFamily="18" charset="0"/>
                <a:cs typeface="Times New Roman" panose="02020603050405020304" pitchFamily="18" charset="0"/>
              </a:rPr>
              <a:t>,</a:t>
            </a:r>
            <a:r>
              <a:rPr lang="fa-IR" dirty="0" smtClean="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many </a:t>
            </a:r>
            <a:r>
              <a:rPr lang="en-US" dirty="0">
                <a:solidFill>
                  <a:schemeClr val="bg2"/>
                </a:solidFill>
                <a:latin typeface="Times New Roman" panose="02020603050405020304" pitchFamily="18" charset="0"/>
                <a:cs typeface="Times New Roman" panose="02020603050405020304" pitchFamily="18" charset="0"/>
              </a:rPr>
              <a:t>hours </a:t>
            </a:r>
            <a:r>
              <a:rPr lang="en-US" dirty="0" err="1" smtClean="0">
                <a:solidFill>
                  <a:schemeClr val="bg2"/>
                </a:solidFill>
                <a:latin typeface="Times New Roman" panose="02020603050405020304" pitchFamily="18" charset="0"/>
                <a:cs typeface="Times New Roman" panose="02020603050405020304" pitchFamily="18" charset="0"/>
              </a:rPr>
              <a:t>writin</a:t>
            </a:r>
            <a:r>
              <a:rPr lang="en-US" dirty="0" smtClean="0">
                <a:solidFill>
                  <a:schemeClr val="bg2"/>
                </a:solidFill>
                <a:latin typeface="Times New Roman" panose="02020603050405020304" pitchFamily="18" charset="0"/>
                <a:cs typeface="Times New Roman" panose="02020603050405020304" pitchFamily="18" charset="0"/>
              </a:rPr>
              <a:t>-g             </a:t>
            </a:r>
            <a:r>
              <a:rPr lang="fa-IR" dirty="0" smtClean="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code </a:t>
            </a:r>
            <a:r>
              <a:rPr lang="en-US" dirty="0">
                <a:solidFill>
                  <a:schemeClr val="bg2"/>
                </a:solidFill>
                <a:latin typeface="Times New Roman" panose="02020603050405020304" pitchFamily="18" charset="0"/>
                <a:cs typeface="Times New Roman" panose="02020603050405020304" pitchFamily="18" charset="0"/>
              </a:rPr>
              <a:t>for the </a:t>
            </a:r>
            <a:r>
              <a:rPr lang="en-US" dirty="0" smtClean="0">
                <a:solidFill>
                  <a:schemeClr val="bg2"/>
                </a:solidFill>
                <a:latin typeface="Times New Roman" panose="02020603050405020304" pitchFamily="18" charset="0"/>
                <a:cs typeface="Times New Roman" panose="02020603050405020304" pitchFamily="18" charset="0"/>
              </a:rPr>
              <a:t>book. The best aspects of the book’s layout are due   to his hard work; any stylistic deficiencies are due to my lack of expertise. David </a:t>
            </a:r>
            <a:r>
              <a:rPr lang="en-US" dirty="0" err="1" smtClean="0">
                <a:solidFill>
                  <a:schemeClr val="bg2"/>
                </a:solidFill>
                <a:latin typeface="Times New Roman" panose="02020603050405020304" pitchFamily="18" charset="0"/>
                <a:cs typeface="Times New Roman" panose="02020603050405020304" pitchFamily="18" charset="0"/>
              </a:rPr>
              <a:t>Hand,Sam</a:t>
            </a:r>
            <a:r>
              <a:rPr lang="en-US" dirty="0" smtClean="0">
                <a:solidFill>
                  <a:schemeClr val="bg2"/>
                </a:solidFill>
                <a:latin typeface="Times New Roman" panose="02020603050405020304" pitchFamily="18" charset="0"/>
                <a:cs typeface="Times New Roman" panose="02020603050405020304" pitchFamily="18" charset="0"/>
              </a:rPr>
              <a:t> </a:t>
            </a:r>
            <a:r>
              <a:rPr lang="en-US" dirty="0" err="1" smtClean="0">
                <a:solidFill>
                  <a:schemeClr val="bg2"/>
                </a:solidFill>
                <a:latin typeface="Times New Roman" panose="02020603050405020304" pitchFamily="18" charset="0"/>
                <a:cs typeface="Times New Roman" panose="02020603050405020304" pitchFamily="18" charset="0"/>
              </a:rPr>
              <a:t>Roweis</a:t>
            </a:r>
            <a:r>
              <a:rPr lang="en-US" dirty="0" smtClean="0">
                <a:solidFill>
                  <a:schemeClr val="bg2"/>
                </a:solidFill>
                <a:latin typeface="Times New Roman" panose="02020603050405020304" pitchFamily="18" charset="0"/>
                <a:cs typeface="Times New Roman" panose="02020603050405020304" pitchFamily="18" charset="0"/>
              </a:rPr>
              <a:t>, and David Scott read the book very carefully and made numerous suggestions that greatly improved the book. John Kimmel has been supportive and helpful throughout the writing process. Finally, my wife Isabella </a:t>
            </a:r>
            <a:r>
              <a:rPr lang="en-US" dirty="0" err="1" smtClean="0">
                <a:solidFill>
                  <a:schemeClr val="bg2"/>
                </a:solidFill>
                <a:latin typeface="Times New Roman" panose="02020603050405020304" pitchFamily="18" charset="0"/>
                <a:cs typeface="Times New Roman" panose="02020603050405020304" pitchFamily="18" charset="0"/>
              </a:rPr>
              <a:t>Verdinelli</a:t>
            </a:r>
            <a:r>
              <a:rPr lang="en-US" dirty="0" smtClean="0">
                <a:solidFill>
                  <a:schemeClr val="bg2"/>
                </a:solidFill>
                <a:latin typeface="Times New Roman" panose="02020603050405020304" pitchFamily="18" charset="0"/>
                <a:cs typeface="Times New Roman" panose="02020603050405020304" pitchFamily="18" charset="0"/>
              </a:rPr>
              <a:t> has been an invaluable source of love, support, and inspiration.</a:t>
            </a:r>
          </a:p>
        </p:txBody>
      </p:sp>
      <p:sp>
        <p:nvSpPr>
          <p:cNvPr id="9" name="TextBox 8"/>
          <p:cNvSpPr txBox="1"/>
          <p:nvPr/>
        </p:nvSpPr>
        <p:spPr>
          <a:xfrm>
            <a:off x="1835696" y="2865853"/>
            <a:ext cx="7128792" cy="2031325"/>
          </a:xfrm>
          <a:prstGeom prst="rect">
            <a:avLst/>
          </a:prstGeom>
          <a:noFill/>
        </p:spPr>
        <p:txBody>
          <a:bodyPr wrap="square" rtlCol="0">
            <a:spAutoFit/>
          </a:bodyPr>
          <a:lstStyle/>
          <a:p>
            <a:pPr algn="just" rtl="1"/>
            <a:r>
              <a:rPr lang="en-US" dirty="0" smtClean="0">
                <a:solidFill>
                  <a:schemeClr val="bg2"/>
                </a:solidFill>
                <a:latin typeface="Times New Roman" panose="02020603050405020304" pitchFamily="18" charset="0"/>
                <a:cs typeface="B Nazanin" panose="00000400000000000000" pitchFamily="2" charset="-78"/>
              </a:rPr>
              <a:t>Chris </a:t>
            </a:r>
            <a:r>
              <a:rPr lang="en-US" dirty="0">
                <a:solidFill>
                  <a:schemeClr val="bg2"/>
                </a:solidFill>
                <a:latin typeface="Times New Roman" panose="02020603050405020304" pitchFamily="18" charset="0"/>
                <a:cs typeface="B Nazanin" panose="00000400000000000000" pitchFamily="2" charset="-78"/>
              </a:rPr>
              <a:t>Genovese</a:t>
            </a:r>
            <a:r>
              <a:rPr lang="fa-IR" dirty="0">
                <a:solidFill>
                  <a:schemeClr val="bg2"/>
                </a:solidFill>
                <a:latin typeface="Times New Roman" panose="02020603050405020304" pitchFamily="18" charset="0"/>
                <a:cs typeface="B Nazanin" panose="00000400000000000000" pitchFamily="2" charset="-78"/>
              </a:rPr>
              <a:t> شایسته ی یک نام بردن ویژه و مخصوص است؛ او نه تنها ایده های مفیدی در مورد محتوای ذهنی ارائه </a:t>
            </a:r>
            <a:r>
              <a:rPr lang="fa-IR" dirty="0" smtClean="0">
                <a:solidFill>
                  <a:schemeClr val="bg2"/>
                </a:solidFill>
                <a:latin typeface="Times New Roman" panose="02020603050405020304" pitchFamily="18" charset="0"/>
                <a:cs typeface="B Nazanin" panose="00000400000000000000" pitchFamily="2" charset="-78"/>
              </a:rPr>
              <a:t>کرد،بلکه </a:t>
            </a:r>
            <a:r>
              <a:rPr lang="fa-IR" dirty="0">
                <a:solidFill>
                  <a:schemeClr val="bg2"/>
                </a:solidFill>
                <a:latin typeface="Times New Roman" panose="02020603050405020304" pitchFamily="18" charset="0"/>
                <a:cs typeface="B Nazanin" panose="00000400000000000000" pitchFamily="2" charset="-78"/>
              </a:rPr>
              <a:t>ساعات خیلی خیلی زیادی را صرف نوشتن </a:t>
            </a:r>
            <a:r>
              <a:rPr lang="fa-IR" dirty="0" smtClean="0">
                <a:solidFill>
                  <a:schemeClr val="bg2"/>
                </a:solidFill>
                <a:latin typeface="Times New Roman" panose="02020603050405020304" pitchFamily="18" charset="0"/>
                <a:cs typeface="B Nazanin" panose="00000400000000000000" pitchFamily="2" charset="-78"/>
              </a:rPr>
              <a:t>کدلاتک </a:t>
            </a:r>
            <a:r>
              <a:rPr lang="fa-IR" dirty="0">
                <a:solidFill>
                  <a:schemeClr val="bg2"/>
                </a:solidFill>
                <a:latin typeface="Times New Roman" panose="02020603050405020304" pitchFamily="18" charset="0"/>
                <a:cs typeface="B Nazanin" panose="00000400000000000000" pitchFamily="2" charset="-78"/>
              </a:rPr>
              <a:t>در کتاب </a:t>
            </a:r>
            <a:r>
              <a:rPr lang="fa-IR" dirty="0" smtClean="0">
                <a:solidFill>
                  <a:schemeClr val="bg2"/>
                </a:solidFill>
                <a:latin typeface="Times New Roman" panose="02020603050405020304" pitchFamily="18" charset="0"/>
                <a:cs typeface="B Nazanin" panose="00000400000000000000" pitchFamily="2" charset="-78"/>
              </a:rPr>
              <a:t>کرد.</a:t>
            </a:r>
            <a:r>
              <a:rPr lang="en-US" dirty="0" smtClean="0">
                <a:solidFill>
                  <a:schemeClr val="bg2"/>
                </a:solidFill>
                <a:latin typeface="Times New Roman" panose="02020603050405020304" pitchFamily="18" charset="0"/>
                <a:cs typeface="B Nazanin" panose="00000400000000000000" pitchFamily="2" charset="-78"/>
              </a:rPr>
              <a:t> </a:t>
            </a:r>
            <a:r>
              <a:rPr lang="fa-IR" dirty="0" smtClean="0">
                <a:solidFill>
                  <a:schemeClr val="bg2"/>
                </a:solidFill>
                <a:latin typeface="Times New Roman" panose="02020603050405020304" pitchFamily="18" charset="0"/>
                <a:cs typeface="B Nazanin" panose="00000400000000000000" pitchFamily="2" charset="-78"/>
              </a:rPr>
              <a:t>بهترین جنبه های صفحه آرایی کتاب مدیون سخت کوشی اوست؛ هر گونه کم و کاستی در سبک به دلیل عدم تخصص من است.  </a:t>
            </a:r>
            <a:r>
              <a:rPr lang="en-US" dirty="0" smtClean="0">
                <a:solidFill>
                  <a:schemeClr val="bg2"/>
                </a:solidFill>
                <a:latin typeface="Times New Roman" panose="02020603050405020304" pitchFamily="18" charset="0"/>
                <a:cs typeface="B Nazanin" panose="00000400000000000000" pitchFamily="2" charset="-78"/>
              </a:rPr>
              <a:t>David Hand</a:t>
            </a:r>
            <a:r>
              <a:rPr lang="fa-IR" dirty="0" smtClean="0">
                <a:solidFill>
                  <a:schemeClr val="bg2"/>
                </a:solidFill>
                <a:latin typeface="Times New Roman" panose="02020603050405020304" pitchFamily="18" charset="0"/>
                <a:cs typeface="B Nazanin" panose="00000400000000000000" pitchFamily="2" charset="-78"/>
              </a:rPr>
              <a:t>،  </a:t>
            </a:r>
            <a:r>
              <a:rPr lang="en-US" dirty="0" smtClean="0">
                <a:solidFill>
                  <a:schemeClr val="bg2"/>
                </a:solidFill>
                <a:latin typeface="Times New Roman" panose="02020603050405020304" pitchFamily="18" charset="0"/>
                <a:cs typeface="B Nazanin" panose="00000400000000000000" pitchFamily="2" charset="-78"/>
              </a:rPr>
              <a:t>Sam </a:t>
            </a:r>
            <a:r>
              <a:rPr lang="en-US" dirty="0" err="1" smtClean="0">
                <a:solidFill>
                  <a:schemeClr val="bg2"/>
                </a:solidFill>
                <a:latin typeface="Times New Roman" panose="02020603050405020304" pitchFamily="18" charset="0"/>
                <a:cs typeface="B Nazanin" panose="00000400000000000000" pitchFamily="2" charset="-78"/>
              </a:rPr>
              <a:t>roweis</a:t>
            </a:r>
            <a:r>
              <a:rPr lang="fa-IR" dirty="0" smtClean="0">
                <a:solidFill>
                  <a:schemeClr val="bg2"/>
                </a:solidFill>
                <a:latin typeface="Times New Roman" panose="02020603050405020304" pitchFamily="18" charset="0"/>
                <a:cs typeface="B Nazanin" panose="00000400000000000000" pitchFamily="2" charset="-78"/>
              </a:rPr>
              <a:t>  و  </a:t>
            </a:r>
            <a:r>
              <a:rPr lang="en-US" dirty="0" smtClean="0">
                <a:solidFill>
                  <a:schemeClr val="bg2"/>
                </a:solidFill>
                <a:latin typeface="Times New Roman" panose="02020603050405020304" pitchFamily="18" charset="0"/>
                <a:cs typeface="B Nazanin" panose="00000400000000000000" pitchFamily="2" charset="-78"/>
              </a:rPr>
              <a:t>David Scott</a:t>
            </a:r>
            <a:r>
              <a:rPr lang="fa-IR" dirty="0" smtClean="0">
                <a:solidFill>
                  <a:schemeClr val="bg2"/>
                </a:solidFill>
                <a:latin typeface="Times New Roman" panose="02020603050405020304" pitchFamily="18" charset="0"/>
                <a:cs typeface="B Nazanin" panose="00000400000000000000" pitchFamily="2" charset="-78"/>
              </a:rPr>
              <a:t> کتاب را با دقت مطالعه کردند و پیشنهادات متعددی ارائه کردند که کتاب را بسیار بهبود بخشید.  </a:t>
            </a:r>
            <a:r>
              <a:rPr lang="en-US" dirty="0" smtClean="0">
                <a:solidFill>
                  <a:schemeClr val="bg2"/>
                </a:solidFill>
                <a:latin typeface="Times New Roman" panose="02020603050405020304" pitchFamily="18" charset="0"/>
                <a:cs typeface="B Nazanin" panose="00000400000000000000" pitchFamily="2" charset="-78"/>
              </a:rPr>
              <a:t>John Kimmel</a:t>
            </a:r>
            <a:r>
              <a:rPr lang="fa-IR" dirty="0" smtClean="0">
                <a:solidFill>
                  <a:schemeClr val="bg2"/>
                </a:solidFill>
                <a:latin typeface="Times New Roman" panose="02020603050405020304" pitchFamily="18" charset="0"/>
                <a:cs typeface="B Nazanin" panose="00000400000000000000" pitchFamily="2" charset="-78"/>
              </a:rPr>
              <a:t> در طول فرآیند نگاش حامی و کمک کننده بوده است.  در نهایت،  همسرم </a:t>
            </a:r>
            <a:r>
              <a:rPr lang="en-US" dirty="0" smtClean="0">
                <a:solidFill>
                  <a:schemeClr val="bg2"/>
                </a:solidFill>
                <a:latin typeface="Times New Roman" panose="02020603050405020304" pitchFamily="18" charset="0"/>
                <a:cs typeface="B Nazanin" panose="00000400000000000000" pitchFamily="2" charset="-78"/>
              </a:rPr>
              <a:t>Isabella </a:t>
            </a:r>
            <a:r>
              <a:rPr lang="en-US" dirty="0" err="1" smtClean="0">
                <a:solidFill>
                  <a:schemeClr val="bg2"/>
                </a:solidFill>
                <a:latin typeface="Times New Roman" panose="02020603050405020304" pitchFamily="18" charset="0"/>
                <a:cs typeface="B Nazanin" panose="00000400000000000000" pitchFamily="2" charset="-78"/>
              </a:rPr>
              <a:t>Verdinelli</a:t>
            </a:r>
            <a:r>
              <a:rPr lang="fa-IR" dirty="0" smtClean="0">
                <a:solidFill>
                  <a:schemeClr val="bg2"/>
                </a:solidFill>
                <a:latin typeface="Times New Roman" panose="02020603050405020304" pitchFamily="18" charset="0"/>
                <a:cs typeface="B Nazanin" panose="00000400000000000000" pitchFamily="2" charset="-78"/>
              </a:rPr>
              <a:t>  منبع ارزشمندی از عشق، حمایت و الهام بوده است.</a:t>
            </a:r>
          </a:p>
        </p:txBody>
      </p:sp>
      <p:pic>
        <p:nvPicPr>
          <p:cNvPr id="11" name="Picture 1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979712" y="988474"/>
            <a:ext cx="720080" cy="272979"/>
          </a:xfrm>
          <a:prstGeom prst="rect">
            <a:avLst/>
          </a:prstGeom>
        </p:spPr>
      </p:pic>
    </p:spTree>
    <p:extLst>
      <p:ext uri="{BB962C8B-B14F-4D97-AF65-F5344CB8AC3E}">
        <p14:creationId xmlns:p14="http://schemas.microsoft.com/office/powerpoint/2010/main" val="871253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44016"/>
            <a:ext cx="6480720" cy="884466"/>
          </a:xfrm>
        </p:spPr>
        <p:txBody>
          <a:bodyPr/>
          <a:lstStyle/>
          <a:p>
            <a:r>
              <a:rPr lang="en-US" sz="3400" dirty="0" smtClean="0">
                <a:latin typeface="Times New Roman" panose="02020603050405020304" pitchFamily="18" charset="0"/>
                <a:cs typeface="Times New Roman" panose="02020603050405020304" pitchFamily="18" charset="0"/>
              </a:rPr>
              <a:t>Statistics/Data Mining Dictionary</a:t>
            </a:r>
            <a:endParaRPr lang="en-US" sz="3400" dirty="0">
              <a:latin typeface="Times New Roman" panose="02020603050405020304" pitchFamily="18" charset="0"/>
              <a:cs typeface="Times New Roman" panose="02020603050405020304" pitchFamily="18" charset="0"/>
            </a:endParaRPr>
          </a:p>
        </p:txBody>
      </p:sp>
      <p:grpSp>
        <p:nvGrpSpPr>
          <p:cNvPr id="5" name="Group 4"/>
          <p:cNvGrpSpPr/>
          <p:nvPr/>
        </p:nvGrpSpPr>
        <p:grpSpPr>
          <a:xfrm>
            <a:off x="7020272" y="267494"/>
            <a:ext cx="1872208" cy="86409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11" name="TextBox 10"/>
          <p:cNvSpPr txBox="1"/>
          <p:nvPr/>
        </p:nvSpPr>
        <p:spPr>
          <a:xfrm>
            <a:off x="395536" y="1203598"/>
            <a:ext cx="1440160" cy="923330"/>
          </a:xfrm>
          <a:prstGeom prst="rect">
            <a:avLst/>
          </a:prstGeom>
          <a:noFill/>
        </p:spPr>
        <p:txBody>
          <a:bodyPr wrap="square" rtlCol="0">
            <a:spAutoFit/>
          </a:bodyPr>
          <a:lstStyle/>
          <a:p>
            <a:r>
              <a:rPr lang="en-US" b="1" u="sng" dirty="0" smtClean="0">
                <a:solidFill>
                  <a:schemeClr val="bg2"/>
                </a:solidFill>
              </a:rPr>
              <a:t>Statistics</a:t>
            </a:r>
          </a:p>
          <a:p>
            <a:r>
              <a:rPr lang="en-US" dirty="0" smtClean="0">
                <a:solidFill>
                  <a:schemeClr val="bg2"/>
                </a:solidFill>
                <a:latin typeface="Times New Roman" panose="02020603050405020304" pitchFamily="18" charset="0"/>
                <a:cs typeface="Times New Roman" panose="02020603050405020304" pitchFamily="18" charset="0"/>
              </a:rPr>
              <a:t>estimation</a:t>
            </a:r>
            <a:endParaRPr lang="fa-IR" sz="1600" dirty="0" smtClean="0">
              <a:solidFill>
                <a:schemeClr val="bg2"/>
              </a:solidFill>
              <a:latin typeface="Times New Roman" panose="02020603050405020304" pitchFamily="18" charset="0"/>
              <a:cs typeface="Times New Roman" panose="02020603050405020304" pitchFamily="18" charset="0"/>
            </a:endParaRPr>
          </a:p>
          <a:p>
            <a:pPr algn="r" rtl="1"/>
            <a:r>
              <a:rPr lang="fa-IR" smtClean="0">
                <a:solidFill>
                  <a:schemeClr val="bg2"/>
                </a:solidFill>
                <a:latin typeface="Times New Roman" panose="02020603050405020304" pitchFamily="18" charset="0"/>
                <a:cs typeface="B Nazanin" panose="00000400000000000000" pitchFamily="2" charset="-78"/>
              </a:rPr>
              <a:t>برآورد</a:t>
            </a:r>
            <a:endParaRPr lang="en-US" dirty="0">
              <a:solidFill>
                <a:schemeClr val="bg2"/>
              </a:solidFill>
              <a:latin typeface="Times New Roman" panose="02020603050405020304" pitchFamily="18" charset="0"/>
              <a:cs typeface="B Nazanin" panose="00000400000000000000" pitchFamily="2" charset="-78"/>
            </a:endParaRPr>
          </a:p>
        </p:txBody>
      </p:sp>
      <p:sp>
        <p:nvSpPr>
          <p:cNvPr id="14" name="TextBox 13"/>
          <p:cNvSpPr txBox="1"/>
          <p:nvPr/>
        </p:nvSpPr>
        <p:spPr>
          <a:xfrm>
            <a:off x="2267744" y="1203598"/>
            <a:ext cx="2448272" cy="923330"/>
          </a:xfrm>
          <a:prstGeom prst="rect">
            <a:avLst/>
          </a:prstGeom>
          <a:noFill/>
        </p:spPr>
        <p:txBody>
          <a:bodyPr wrap="square" rtlCol="0">
            <a:spAutoFit/>
          </a:bodyPr>
          <a:lstStyle/>
          <a:p>
            <a:r>
              <a:rPr lang="en-US" b="1" u="sng" dirty="0" smtClean="0">
                <a:solidFill>
                  <a:schemeClr val="bg2"/>
                </a:solidFill>
              </a:rPr>
              <a:t>Computer Science</a:t>
            </a:r>
            <a:endParaRPr lang="fa-IR" b="1" u="sng" dirty="0" smtClean="0">
              <a:solidFill>
                <a:schemeClr val="bg2"/>
              </a:solidFill>
            </a:endParaRPr>
          </a:p>
          <a:p>
            <a:r>
              <a:rPr lang="en-US" dirty="0" smtClean="0">
                <a:solidFill>
                  <a:schemeClr val="bg2"/>
                </a:solidFill>
                <a:latin typeface="Times New Roman" panose="02020603050405020304" pitchFamily="18" charset="0"/>
                <a:cs typeface="Times New Roman" panose="02020603050405020304" pitchFamily="18" charset="0"/>
              </a:rPr>
              <a:t>learning</a:t>
            </a:r>
            <a:endParaRPr lang="fa-IR"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یادگیری</a:t>
            </a:r>
            <a:endParaRPr lang="en-US" dirty="0">
              <a:solidFill>
                <a:schemeClr val="bg2"/>
              </a:solidFill>
              <a:latin typeface="Times New Roman" panose="02020603050405020304" pitchFamily="18" charset="0"/>
              <a:cs typeface="B Nazanin" panose="00000400000000000000" pitchFamily="2" charset="-78"/>
            </a:endParaRPr>
          </a:p>
        </p:txBody>
      </p:sp>
      <p:sp>
        <p:nvSpPr>
          <p:cNvPr id="15" name="TextBox 14"/>
          <p:cNvSpPr txBox="1"/>
          <p:nvPr/>
        </p:nvSpPr>
        <p:spPr>
          <a:xfrm>
            <a:off x="5148064" y="1203598"/>
            <a:ext cx="3456384" cy="1477328"/>
          </a:xfrm>
          <a:prstGeom prst="rect">
            <a:avLst/>
          </a:prstGeom>
          <a:noFill/>
        </p:spPr>
        <p:txBody>
          <a:bodyPr wrap="square" rtlCol="0">
            <a:spAutoFit/>
          </a:bodyPr>
          <a:lstStyle/>
          <a:p>
            <a:r>
              <a:rPr lang="en-US" b="1" u="sng" dirty="0" smtClean="0">
                <a:solidFill>
                  <a:schemeClr val="bg2"/>
                </a:solidFill>
              </a:rPr>
              <a:t>Meaning</a:t>
            </a:r>
          </a:p>
          <a:p>
            <a:r>
              <a:rPr lang="en-US" dirty="0" smtClean="0">
                <a:solidFill>
                  <a:schemeClr val="bg2"/>
                </a:solidFill>
                <a:latin typeface="Times New Roman" panose="02020603050405020304" pitchFamily="18" charset="0"/>
                <a:cs typeface="Times New Roman" panose="02020603050405020304" pitchFamily="18" charset="0"/>
              </a:rPr>
              <a:t>Using data to estimate an unknown quantity</a:t>
            </a:r>
            <a:endParaRPr lang="fa-IR"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استفاده   از   داده   جهت   برآورد   (تخمین) کمیت های   ناشناخته</a:t>
            </a:r>
            <a:endParaRPr lang="en-US" dirty="0">
              <a:solidFill>
                <a:schemeClr val="bg2"/>
              </a:solidFill>
              <a:latin typeface="Times New Roman" panose="02020603050405020304" pitchFamily="18" charset="0"/>
              <a:cs typeface="B Nazanin" panose="00000400000000000000" pitchFamily="2" charset="-78"/>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9142" b="10470"/>
          <a:stretch/>
        </p:blipFill>
        <p:spPr>
          <a:xfrm>
            <a:off x="395536" y="2643758"/>
            <a:ext cx="6048672" cy="1872208"/>
          </a:xfrm>
          <a:prstGeom prst="rect">
            <a:avLst/>
          </a:prstGeom>
        </p:spPr>
      </p:pic>
    </p:spTree>
    <p:extLst>
      <p:ext uri="{BB962C8B-B14F-4D97-AF65-F5344CB8AC3E}">
        <p14:creationId xmlns:p14="http://schemas.microsoft.com/office/powerpoint/2010/main" val="410712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3528" y="144016"/>
            <a:ext cx="6480720" cy="884466"/>
          </a:xfrm>
        </p:spPr>
        <p:txBody>
          <a:bodyPr/>
          <a:lstStyle/>
          <a:p>
            <a:r>
              <a:rPr lang="en-US" sz="3400" dirty="0" smtClean="0">
                <a:latin typeface="Times New Roman" panose="02020603050405020304" pitchFamily="18" charset="0"/>
                <a:cs typeface="Times New Roman" panose="02020603050405020304" pitchFamily="18" charset="0"/>
              </a:rPr>
              <a:t>Statistics/Data Mining Dictionary</a:t>
            </a:r>
            <a:endParaRPr lang="en-US" sz="3400"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7020272" y="267494"/>
            <a:ext cx="1872208" cy="864096"/>
            <a:chOff x="2555776" y="699542"/>
            <a:chExt cx="3744416" cy="216000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9" name="TextBox 8"/>
          <p:cNvSpPr txBox="1"/>
          <p:nvPr/>
        </p:nvSpPr>
        <p:spPr>
          <a:xfrm>
            <a:off x="395536" y="1203598"/>
            <a:ext cx="1440160" cy="923330"/>
          </a:xfrm>
          <a:prstGeom prst="rect">
            <a:avLst/>
          </a:prstGeom>
          <a:noFill/>
        </p:spPr>
        <p:txBody>
          <a:bodyPr wrap="square" rtlCol="0">
            <a:spAutoFit/>
          </a:bodyPr>
          <a:lstStyle/>
          <a:p>
            <a:r>
              <a:rPr lang="en-US" b="1" u="sng" dirty="0" smtClean="0">
                <a:solidFill>
                  <a:schemeClr val="bg2"/>
                </a:solidFill>
              </a:rPr>
              <a:t>Statistics</a:t>
            </a:r>
          </a:p>
          <a:p>
            <a:r>
              <a:rPr lang="en-US" dirty="0" smtClean="0">
                <a:solidFill>
                  <a:schemeClr val="bg2"/>
                </a:solidFill>
                <a:latin typeface="Times New Roman" panose="02020603050405020304" pitchFamily="18" charset="0"/>
                <a:cs typeface="Times New Roman" panose="02020603050405020304" pitchFamily="18" charset="0"/>
              </a:rPr>
              <a:t>classification</a:t>
            </a:r>
            <a:endParaRPr lang="fa-IR" sz="1600"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طبقه بندی</a:t>
            </a:r>
            <a:endParaRPr lang="en-US" dirty="0">
              <a:solidFill>
                <a:schemeClr val="bg2"/>
              </a:solidFill>
              <a:latin typeface="Times New Roman" panose="02020603050405020304" pitchFamily="18" charset="0"/>
              <a:cs typeface="B Nazanin" panose="00000400000000000000" pitchFamily="2" charset="-78"/>
            </a:endParaRPr>
          </a:p>
        </p:txBody>
      </p:sp>
      <p:sp>
        <p:nvSpPr>
          <p:cNvPr id="10" name="TextBox 9"/>
          <p:cNvSpPr txBox="1"/>
          <p:nvPr/>
        </p:nvSpPr>
        <p:spPr>
          <a:xfrm>
            <a:off x="2267744" y="1203598"/>
            <a:ext cx="2448272" cy="923330"/>
          </a:xfrm>
          <a:prstGeom prst="rect">
            <a:avLst/>
          </a:prstGeom>
          <a:noFill/>
        </p:spPr>
        <p:txBody>
          <a:bodyPr wrap="square" rtlCol="0">
            <a:spAutoFit/>
          </a:bodyPr>
          <a:lstStyle/>
          <a:p>
            <a:r>
              <a:rPr lang="en-US" b="1" u="sng" dirty="0" smtClean="0">
                <a:solidFill>
                  <a:schemeClr val="bg2"/>
                </a:solidFill>
              </a:rPr>
              <a:t>Computer Science</a:t>
            </a:r>
            <a:endParaRPr lang="fa-IR" b="1" u="sng" dirty="0" smtClean="0">
              <a:solidFill>
                <a:schemeClr val="bg2"/>
              </a:solidFill>
            </a:endParaRPr>
          </a:p>
          <a:p>
            <a:r>
              <a:rPr lang="en-US" dirty="0" smtClean="0">
                <a:solidFill>
                  <a:schemeClr val="bg2"/>
                </a:solidFill>
                <a:latin typeface="Times New Roman" panose="02020603050405020304" pitchFamily="18" charset="0"/>
                <a:cs typeface="Times New Roman" panose="02020603050405020304" pitchFamily="18" charset="0"/>
              </a:rPr>
              <a:t>supervised learning</a:t>
            </a:r>
            <a:endParaRPr lang="fa-IR"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یادگیری با</a:t>
            </a:r>
            <a:r>
              <a:rPr lang="en-US" dirty="0" smtClean="0">
                <a:solidFill>
                  <a:schemeClr val="bg2"/>
                </a:solidFill>
                <a:latin typeface="Times New Roman" panose="02020603050405020304" pitchFamily="18" charset="0"/>
                <a:cs typeface="B Nazanin" panose="00000400000000000000" pitchFamily="2" charset="-78"/>
              </a:rPr>
              <a:t> </a:t>
            </a:r>
            <a:r>
              <a:rPr lang="fa-IR" dirty="0" smtClean="0">
                <a:solidFill>
                  <a:schemeClr val="bg2"/>
                </a:solidFill>
                <a:latin typeface="Times New Roman" panose="02020603050405020304" pitchFamily="18" charset="0"/>
                <a:cs typeface="B Nazanin" panose="00000400000000000000" pitchFamily="2" charset="-78"/>
              </a:rPr>
              <a:t>نظارت</a:t>
            </a:r>
            <a:endParaRPr lang="en-US" dirty="0">
              <a:solidFill>
                <a:schemeClr val="bg2"/>
              </a:solidFill>
              <a:latin typeface="Times New Roman" panose="02020603050405020304" pitchFamily="18" charset="0"/>
              <a:cs typeface="B Nazanin" panose="00000400000000000000" pitchFamily="2" charset="-78"/>
            </a:endParaRPr>
          </a:p>
        </p:txBody>
      </p:sp>
      <p:sp>
        <p:nvSpPr>
          <p:cNvPr id="11" name="TextBox 10"/>
          <p:cNvSpPr txBox="1"/>
          <p:nvPr/>
        </p:nvSpPr>
        <p:spPr>
          <a:xfrm>
            <a:off x="5148064" y="1203598"/>
            <a:ext cx="3456384" cy="923330"/>
          </a:xfrm>
          <a:prstGeom prst="rect">
            <a:avLst/>
          </a:prstGeom>
          <a:noFill/>
        </p:spPr>
        <p:txBody>
          <a:bodyPr wrap="square" rtlCol="0">
            <a:spAutoFit/>
          </a:bodyPr>
          <a:lstStyle/>
          <a:p>
            <a:r>
              <a:rPr lang="en-US" b="1" u="sng" dirty="0" smtClean="0">
                <a:solidFill>
                  <a:schemeClr val="bg2"/>
                </a:solidFill>
              </a:rPr>
              <a:t>Meaning</a:t>
            </a:r>
          </a:p>
          <a:p>
            <a:r>
              <a:rPr lang="en-US" dirty="0" smtClean="0">
                <a:solidFill>
                  <a:schemeClr val="bg2"/>
                </a:solidFill>
                <a:latin typeface="Times New Roman" panose="02020603050405020304" pitchFamily="18" charset="0"/>
                <a:cs typeface="Times New Roman" panose="02020603050405020304" pitchFamily="18" charset="0"/>
              </a:rPr>
              <a:t>predicting a discrete </a:t>
            </a:r>
            <a:r>
              <a:rPr lang="en-US" i="1" dirty="0" smtClean="0">
                <a:solidFill>
                  <a:schemeClr val="bg2"/>
                </a:solidFill>
                <a:latin typeface="Times New Roman" panose="02020603050405020304" pitchFamily="18" charset="0"/>
                <a:cs typeface="Times New Roman" panose="02020603050405020304" pitchFamily="18" charset="0"/>
              </a:rPr>
              <a:t>Y</a:t>
            </a:r>
            <a:r>
              <a:rPr lang="en-US" dirty="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 from </a:t>
            </a:r>
            <a:r>
              <a:rPr lang="en-US" i="1" dirty="0" smtClean="0">
                <a:solidFill>
                  <a:schemeClr val="bg2"/>
                </a:solidFill>
                <a:latin typeface="Times New Roman" panose="02020603050405020304" pitchFamily="18" charset="0"/>
                <a:cs typeface="Times New Roman" panose="02020603050405020304" pitchFamily="18" charset="0"/>
              </a:rPr>
              <a:t>X</a:t>
            </a:r>
            <a:endParaRPr lang="fa-IR" i="1"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پیش بینی یک </a:t>
            </a:r>
            <a:r>
              <a:rPr lang="en-US" i="1" dirty="0" smtClean="0">
                <a:solidFill>
                  <a:schemeClr val="bg2"/>
                </a:solidFill>
                <a:latin typeface="Times New Roman" panose="02020603050405020304" pitchFamily="18" charset="0"/>
                <a:cs typeface="B Nazanin" panose="00000400000000000000" pitchFamily="2" charset="-78"/>
              </a:rPr>
              <a:t>Y</a:t>
            </a:r>
            <a:r>
              <a:rPr lang="fa-IR" dirty="0" smtClean="0">
                <a:solidFill>
                  <a:schemeClr val="bg2"/>
                </a:solidFill>
                <a:latin typeface="Times New Roman" panose="02020603050405020304" pitchFamily="18" charset="0"/>
                <a:cs typeface="B Nazanin" panose="00000400000000000000" pitchFamily="2" charset="-78"/>
              </a:rPr>
              <a:t> مجزا از روی </a:t>
            </a:r>
            <a:r>
              <a:rPr lang="en-US" i="1" dirty="0" smtClean="0">
                <a:solidFill>
                  <a:schemeClr val="bg2"/>
                </a:solidFill>
                <a:latin typeface="Times New Roman" panose="02020603050405020304" pitchFamily="18" charset="0"/>
                <a:cs typeface="B Nazanin" panose="00000400000000000000" pitchFamily="2" charset="-78"/>
              </a:rPr>
              <a:t>X</a:t>
            </a:r>
            <a:endParaRPr lang="en-US" dirty="0">
              <a:solidFill>
                <a:schemeClr val="bg2"/>
              </a:solidFill>
              <a:latin typeface="Times New Roman" panose="02020603050405020304" pitchFamily="18" charset="0"/>
              <a:cs typeface="B Nazanin" panose="00000400000000000000" pitchFamily="2" charset="-78"/>
            </a:endParaRPr>
          </a:p>
        </p:txBody>
      </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r="52454" b="13122"/>
          <a:stretch/>
        </p:blipFill>
        <p:spPr>
          <a:xfrm>
            <a:off x="395536" y="2300986"/>
            <a:ext cx="2590064" cy="2520000"/>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1176" r="50787" b="15501"/>
          <a:stretch/>
        </p:blipFill>
        <p:spPr>
          <a:xfrm>
            <a:off x="3563888" y="2300986"/>
            <a:ext cx="2728735" cy="2520000"/>
          </a:xfrm>
          <a:prstGeom prst="rect">
            <a:avLst/>
          </a:prstGeom>
        </p:spPr>
      </p:pic>
    </p:spTree>
    <p:extLst>
      <p:ext uri="{BB962C8B-B14F-4D97-AF65-F5344CB8AC3E}">
        <p14:creationId xmlns:p14="http://schemas.microsoft.com/office/powerpoint/2010/main" val="379949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3528" y="144016"/>
            <a:ext cx="6480720" cy="884466"/>
          </a:xfrm>
        </p:spPr>
        <p:txBody>
          <a:bodyPr/>
          <a:lstStyle/>
          <a:p>
            <a:r>
              <a:rPr lang="en-US" sz="3400" dirty="0" smtClean="0">
                <a:latin typeface="Times New Roman" panose="02020603050405020304" pitchFamily="18" charset="0"/>
                <a:cs typeface="Times New Roman" panose="02020603050405020304" pitchFamily="18" charset="0"/>
              </a:rPr>
              <a:t>Statistics/Data Mining Dictionary</a:t>
            </a:r>
            <a:endParaRPr lang="en-US" sz="3400"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7020272" y="267494"/>
            <a:ext cx="1872208" cy="864096"/>
            <a:chOff x="2555776" y="699542"/>
            <a:chExt cx="3744416" cy="216000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9" name="TextBox 8"/>
          <p:cNvSpPr txBox="1"/>
          <p:nvPr/>
        </p:nvSpPr>
        <p:spPr>
          <a:xfrm>
            <a:off x="395536" y="1203598"/>
            <a:ext cx="1440160" cy="923330"/>
          </a:xfrm>
          <a:prstGeom prst="rect">
            <a:avLst/>
          </a:prstGeom>
          <a:noFill/>
        </p:spPr>
        <p:txBody>
          <a:bodyPr wrap="square" rtlCol="0">
            <a:spAutoFit/>
          </a:bodyPr>
          <a:lstStyle/>
          <a:p>
            <a:r>
              <a:rPr lang="en-US" b="1" u="sng" dirty="0" smtClean="0">
                <a:solidFill>
                  <a:schemeClr val="bg2"/>
                </a:solidFill>
              </a:rPr>
              <a:t>Statistics</a:t>
            </a:r>
          </a:p>
          <a:p>
            <a:r>
              <a:rPr lang="en-US" dirty="0" smtClean="0">
                <a:solidFill>
                  <a:schemeClr val="bg2"/>
                </a:solidFill>
                <a:latin typeface="Times New Roman" panose="02020603050405020304" pitchFamily="18" charset="0"/>
                <a:cs typeface="Times New Roman" panose="02020603050405020304" pitchFamily="18" charset="0"/>
              </a:rPr>
              <a:t>clustering</a:t>
            </a:r>
            <a:endParaRPr lang="fa-IR" sz="1600"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خوشه بندی</a:t>
            </a:r>
            <a:endParaRPr lang="en-US" dirty="0">
              <a:solidFill>
                <a:schemeClr val="bg2"/>
              </a:solidFill>
              <a:latin typeface="Times New Roman" panose="02020603050405020304" pitchFamily="18" charset="0"/>
              <a:cs typeface="B Nazanin" panose="00000400000000000000" pitchFamily="2" charset="-78"/>
            </a:endParaRPr>
          </a:p>
        </p:txBody>
      </p:sp>
      <p:sp>
        <p:nvSpPr>
          <p:cNvPr id="10" name="TextBox 9"/>
          <p:cNvSpPr txBox="1"/>
          <p:nvPr/>
        </p:nvSpPr>
        <p:spPr>
          <a:xfrm>
            <a:off x="2267744" y="1203598"/>
            <a:ext cx="2448272" cy="923330"/>
          </a:xfrm>
          <a:prstGeom prst="rect">
            <a:avLst/>
          </a:prstGeom>
          <a:noFill/>
        </p:spPr>
        <p:txBody>
          <a:bodyPr wrap="square" rtlCol="0">
            <a:spAutoFit/>
          </a:bodyPr>
          <a:lstStyle/>
          <a:p>
            <a:r>
              <a:rPr lang="en-US" b="1" u="sng" dirty="0" smtClean="0">
                <a:solidFill>
                  <a:schemeClr val="bg2"/>
                </a:solidFill>
              </a:rPr>
              <a:t>Computer Science</a:t>
            </a:r>
            <a:endParaRPr lang="fa-IR" b="1" u="sng" dirty="0" smtClean="0">
              <a:solidFill>
                <a:schemeClr val="bg2"/>
              </a:solidFill>
            </a:endParaRPr>
          </a:p>
          <a:p>
            <a:r>
              <a:rPr lang="en-US" dirty="0" smtClean="0">
                <a:solidFill>
                  <a:schemeClr val="bg2"/>
                </a:solidFill>
                <a:latin typeface="Times New Roman" panose="02020603050405020304" pitchFamily="18" charset="0"/>
                <a:cs typeface="Times New Roman" panose="02020603050405020304" pitchFamily="18" charset="0"/>
              </a:rPr>
              <a:t>unsupervised learning</a:t>
            </a:r>
            <a:endParaRPr lang="fa-IR"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یادگیری بدون نظارت</a:t>
            </a:r>
            <a:endParaRPr lang="en-US" dirty="0">
              <a:solidFill>
                <a:schemeClr val="bg2"/>
              </a:solidFill>
              <a:latin typeface="Times New Roman" panose="02020603050405020304" pitchFamily="18" charset="0"/>
              <a:cs typeface="B Nazanin" panose="00000400000000000000" pitchFamily="2" charset="-78"/>
            </a:endParaRPr>
          </a:p>
        </p:txBody>
      </p:sp>
      <p:sp>
        <p:nvSpPr>
          <p:cNvPr id="11" name="TextBox 10"/>
          <p:cNvSpPr txBox="1"/>
          <p:nvPr/>
        </p:nvSpPr>
        <p:spPr>
          <a:xfrm>
            <a:off x="5148064" y="1203598"/>
            <a:ext cx="3456384" cy="923330"/>
          </a:xfrm>
          <a:prstGeom prst="rect">
            <a:avLst/>
          </a:prstGeom>
          <a:noFill/>
        </p:spPr>
        <p:txBody>
          <a:bodyPr wrap="square" rtlCol="0">
            <a:spAutoFit/>
          </a:bodyPr>
          <a:lstStyle/>
          <a:p>
            <a:r>
              <a:rPr lang="en-US" b="1" u="sng" dirty="0" smtClean="0">
                <a:solidFill>
                  <a:schemeClr val="bg2"/>
                </a:solidFill>
              </a:rPr>
              <a:t>Meaning</a:t>
            </a:r>
          </a:p>
          <a:p>
            <a:r>
              <a:rPr lang="en-US" dirty="0" smtClean="0">
                <a:solidFill>
                  <a:schemeClr val="bg2"/>
                </a:solidFill>
                <a:latin typeface="Times New Roman" panose="02020603050405020304" pitchFamily="18" charset="0"/>
                <a:cs typeface="Times New Roman" panose="02020603050405020304" pitchFamily="18" charset="0"/>
              </a:rPr>
              <a:t>putting data into groups</a:t>
            </a:r>
            <a:endParaRPr lang="fa-IR" i="1"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قرار دادن داده ها در گروه های مختلف</a:t>
            </a:r>
            <a:endParaRPr lang="en-US" dirty="0">
              <a:solidFill>
                <a:schemeClr val="bg2"/>
              </a:solidFill>
              <a:latin typeface="Times New Roman" panose="02020603050405020304" pitchFamily="18" charset="0"/>
              <a:cs typeface="B Nazanin" panose="00000400000000000000" pitchFamily="2" charset="-78"/>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347" y="2126928"/>
            <a:ext cx="4067944" cy="156669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0338" y="2123428"/>
            <a:ext cx="3684109" cy="2724265"/>
          </a:xfrm>
          <a:prstGeom prst="rect">
            <a:avLst/>
          </a:prstGeom>
        </p:spPr>
      </p:pic>
      <p:grpSp>
        <p:nvGrpSpPr>
          <p:cNvPr id="16" name="Group 15"/>
          <p:cNvGrpSpPr/>
          <p:nvPr/>
        </p:nvGrpSpPr>
        <p:grpSpPr>
          <a:xfrm>
            <a:off x="420347" y="3795886"/>
            <a:ext cx="4067944" cy="1086066"/>
            <a:chOff x="420347" y="3795886"/>
            <a:chExt cx="4067944" cy="1086066"/>
          </a:xfrm>
        </p:grpSpPr>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347" y="3795886"/>
              <a:ext cx="4067944" cy="1086066"/>
            </a:xfrm>
            <a:prstGeom prst="rect">
              <a:avLst/>
            </a:prstGeom>
          </p:spPr>
        </p:pic>
        <p:sp>
          <p:nvSpPr>
            <p:cNvPr id="15" name="Rectangle 14"/>
            <p:cNvSpPr/>
            <p:nvPr/>
          </p:nvSpPr>
          <p:spPr>
            <a:xfrm>
              <a:off x="2123728" y="4659982"/>
              <a:ext cx="504056" cy="18771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824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3528" y="144016"/>
            <a:ext cx="6480720" cy="884466"/>
          </a:xfrm>
        </p:spPr>
        <p:txBody>
          <a:bodyPr/>
          <a:lstStyle/>
          <a:p>
            <a:r>
              <a:rPr lang="en-US" sz="3400" dirty="0" smtClean="0">
                <a:latin typeface="Times New Roman" panose="02020603050405020304" pitchFamily="18" charset="0"/>
                <a:cs typeface="Times New Roman" panose="02020603050405020304" pitchFamily="18" charset="0"/>
              </a:rPr>
              <a:t>Statistics/Data Mining Dictionary</a:t>
            </a:r>
            <a:endParaRPr lang="en-US" sz="3400"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7020272" y="267494"/>
            <a:ext cx="1872208" cy="864096"/>
            <a:chOff x="2555776" y="699542"/>
            <a:chExt cx="3744416" cy="216000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9" name="TextBox 8"/>
          <p:cNvSpPr txBox="1"/>
          <p:nvPr/>
        </p:nvSpPr>
        <p:spPr>
          <a:xfrm>
            <a:off x="395536" y="1203598"/>
            <a:ext cx="1440160" cy="1477328"/>
          </a:xfrm>
          <a:prstGeom prst="rect">
            <a:avLst/>
          </a:prstGeom>
          <a:noFill/>
        </p:spPr>
        <p:txBody>
          <a:bodyPr wrap="square" rtlCol="0">
            <a:spAutoFit/>
          </a:bodyPr>
          <a:lstStyle/>
          <a:p>
            <a:r>
              <a:rPr lang="en-US" b="1" u="sng" dirty="0" smtClean="0">
                <a:solidFill>
                  <a:schemeClr val="bg2"/>
                </a:solidFill>
              </a:rPr>
              <a:t>Statistics</a:t>
            </a:r>
          </a:p>
          <a:p>
            <a:r>
              <a:rPr lang="en-US" dirty="0" smtClean="0">
                <a:solidFill>
                  <a:schemeClr val="bg2"/>
                </a:solidFill>
                <a:latin typeface="Times New Roman" panose="02020603050405020304" pitchFamily="18" charset="0"/>
                <a:cs typeface="Times New Roman" panose="02020603050405020304" pitchFamily="18" charset="0"/>
              </a:rPr>
              <a:t>data</a:t>
            </a:r>
            <a:endParaRPr lang="fa-IR" sz="1600"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داده</a:t>
            </a:r>
            <a:endParaRPr lang="en-US" dirty="0" smtClean="0">
              <a:solidFill>
                <a:schemeClr val="bg2"/>
              </a:solidFill>
              <a:latin typeface="Times New Roman" panose="02020603050405020304" pitchFamily="18" charset="0"/>
              <a:cs typeface="B Nazanin" panose="00000400000000000000" pitchFamily="2" charset="-78"/>
            </a:endParaRPr>
          </a:p>
          <a:p>
            <a:r>
              <a:rPr lang="en-US" dirty="0" smtClean="0">
                <a:solidFill>
                  <a:schemeClr val="bg2"/>
                </a:solidFill>
                <a:latin typeface="Times New Roman" panose="02020603050405020304" pitchFamily="18" charset="0"/>
                <a:cs typeface="Times New Roman" panose="02020603050405020304" pitchFamily="18" charset="0"/>
              </a:rPr>
              <a:t>covariate</a:t>
            </a:r>
            <a:endParaRPr lang="fa-IR" sz="1600" dirty="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متغیر تصادفی</a:t>
            </a:r>
            <a:endParaRPr lang="en-US" dirty="0">
              <a:solidFill>
                <a:schemeClr val="bg2"/>
              </a:solidFill>
              <a:latin typeface="Times New Roman" panose="02020603050405020304" pitchFamily="18" charset="0"/>
              <a:cs typeface="B Nazanin" panose="00000400000000000000" pitchFamily="2" charset="-78"/>
            </a:endParaRPr>
          </a:p>
        </p:txBody>
      </p:sp>
      <p:sp>
        <p:nvSpPr>
          <p:cNvPr id="10" name="TextBox 9"/>
          <p:cNvSpPr txBox="1"/>
          <p:nvPr/>
        </p:nvSpPr>
        <p:spPr>
          <a:xfrm>
            <a:off x="2267744" y="1203598"/>
            <a:ext cx="2448272" cy="1477328"/>
          </a:xfrm>
          <a:prstGeom prst="rect">
            <a:avLst/>
          </a:prstGeom>
          <a:noFill/>
        </p:spPr>
        <p:txBody>
          <a:bodyPr wrap="square" rtlCol="0">
            <a:spAutoFit/>
          </a:bodyPr>
          <a:lstStyle/>
          <a:p>
            <a:r>
              <a:rPr lang="en-US" b="1" u="sng" dirty="0" smtClean="0">
                <a:solidFill>
                  <a:schemeClr val="bg2"/>
                </a:solidFill>
              </a:rPr>
              <a:t>Computer Science</a:t>
            </a:r>
            <a:endParaRPr lang="fa-IR" b="1" u="sng" dirty="0" smtClean="0">
              <a:solidFill>
                <a:schemeClr val="bg2"/>
              </a:solidFill>
            </a:endParaRPr>
          </a:p>
          <a:p>
            <a:r>
              <a:rPr lang="en-US" dirty="0" smtClean="0">
                <a:solidFill>
                  <a:schemeClr val="bg2"/>
                </a:solidFill>
                <a:latin typeface="Times New Roman" panose="02020603050405020304" pitchFamily="18" charset="0"/>
                <a:cs typeface="Times New Roman" panose="02020603050405020304" pitchFamily="18" charset="0"/>
              </a:rPr>
              <a:t>training sample</a:t>
            </a:r>
            <a:endParaRPr lang="fa-IR"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نمونه ی آموزشی (تمرینی)</a:t>
            </a:r>
            <a:endParaRPr lang="en-US" dirty="0" smtClean="0">
              <a:solidFill>
                <a:schemeClr val="bg2"/>
              </a:solidFill>
              <a:latin typeface="Times New Roman" panose="02020603050405020304" pitchFamily="18" charset="0"/>
              <a:cs typeface="B Nazanin" panose="00000400000000000000" pitchFamily="2" charset="-78"/>
            </a:endParaRPr>
          </a:p>
          <a:p>
            <a:r>
              <a:rPr lang="en-US" dirty="0" smtClean="0">
                <a:solidFill>
                  <a:schemeClr val="bg2"/>
                </a:solidFill>
                <a:latin typeface="Times New Roman" panose="02020603050405020304" pitchFamily="18" charset="0"/>
                <a:cs typeface="Times New Roman" panose="02020603050405020304" pitchFamily="18" charset="0"/>
              </a:rPr>
              <a:t>feature</a:t>
            </a:r>
            <a:endParaRPr lang="fa-IR" dirty="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بردار ویژگی</a:t>
            </a:r>
            <a:endParaRPr lang="en-US" dirty="0">
              <a:solidFill>
                <a:schemeClr val="bg2"/>
              </a:solidFill>
              <a:latin typeface="Times New Roman" panose="02020603050405020304" pitchFamily="18" charset="0"/>
              <a:cs typeface="B Nazanin" panose="00000400000000000000" pitchFamily="2" charset="-78"/>
            </a:endParaRPr>
          </a:p>
        </p:txBody>
      </p:sp>
      <p:sp>
        <p:nvSpPr>
          <p:cNvPr id="11" name="TextBox 10"/>
          <p:cNvSpPr txBox="1"/>
          <p:nvPr/>
        </p:nvSpPr>
        <p:spPr>
          <a:xfrm>
            <a:off x="5148064" y="1203598"/>
            <a:ext cx="3456384" cy="646331"/>
          </a:xfrm>
          <a:prstGeom prst="rect">
            <a:avLst/>
          </a:prstGeom>
          <a:noFill/>
        </p:spPr>
        <p:txBody>
          <a:bodyPr wrap="square" rtlCol="0">
            <a:spAutoFit/>
          </a:bodyPr>
          <a:lstStyle/>
          <a:p>
            <a:r>
              <a:rPr lang="en-US" b="1" u="sng" dirty="0" smtClean="0">
                <a:solidFill>
                  <a:schemeClr val="bg2"/>
                </a:solidFill>
              </a:rPr>
              <a:t>Meaning</a:t>
            </a:r>
          </a:p>
          <a:p>
            <a:endParaRPr lang="fa-IR" dirty="0" smtClean="0">
              <a:solidFill>
                <a:schemeClr val="bg2"/>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4"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l="27950" t="48600" r="24013" b="40200"/>
          <a:stretch/>
        </p:blipFill>
        <p:spPr>
          <a:xfrm>
            <a:off x="5148064" y="1570820"/>
            <a:ext cx="2272175" cy="297990"/>
          </a:xfrm>
          <a:prstGeom prst="rect">
            <a:avLst/>
          </a:prstGeom>
        </p:spPr>
      </p:pic>
      <p:pic>
        <p:nvPicPr>
          <p:cNvPr id="3" name="Picture 2"/>
          <p:cNvPicPr>
            <a:picLocks noChangeAspect="1"/>
          </p:cNvPicPr>
          <p:nvPr/>
        </p:nvPicPr>
        <p:blipFill rotWithShape="1">
          <a:blip r:embed="rId5"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l="35826" t="57000" r="46062" b="34601"/>
          <a:stretch/>
        </p:blipFill>
        <p:spPr>
          <a:xfrm>
            <a:off x="5220072" y="2132892"/>
            <a:ext cx="936104" cy="244201"/>
          </a:xfrm>
          <a:prstGeom prst="rect">
            <a:avLst/>
          </a:prstGeom>
        </p:spPr>
      </p:pic>
      <p:pic>
        <p:nvPicPr>
          <p:cNvPr id="4" name="Picture 3"/>
          <p:cNvPicPr>
            <a:picLocks noChangeAspect="1"/>
          </p:cNvPicPr>
          <p:nvPr/>
        </p:nvPicPr>
        <p:blipFill rotWithShape="1">
          <a:blip r:embed="rId6" cstate="print">
            <a:extLst>
              <a:ext uri="{28A0092B-C50C-407E-A947-70E740481C1C}">
                <a14:useLocalDpi xmlns:a14="http://schemas.microsoft.com/office/drawing/2010/main" val="0"/>
              </a:ext>
            </a:extLst>
          </a:blip>
          <a:srcRect t="20600" r="5113" b="28675"/>
          <a:stretch/>
        </p:blipFill>
        <p:spPr>
          <a:xfrm>
            <a:off x="395536" y="2752934"/>
            <a:ext cx="6943571" cy="2088000"/>
          </a:xfrm>
          <a:prstGeom prst="rect">
            <a:avLst/>
          </a:prstGeom>
        </p:spPr>
      </p:pic>
    </p:spTree>
    <p:extLst>
      <p:ext uri="{BB962C8B-B14F-4D97-AF65-F5344CB8AC3E}">
        <p14:creationId xmlns:p14="http://schemas.microsoft.com/office/powerpoint/2010/main" val="32804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3528" y="144016"/>
            <a:ext cx="6480720" cy="884466"/>
          </a:xfrm>
        </p:spPr>
        <p:txBody>
          <a:bodyPr/>
          <a:lstStyle/>
          <a:p>
            <a:r>
              <a:rPr lang="en-US" sz="3400" dirty="0" smtClean="0">
                <a:latin typeface="Times New Roman" panose="02020603050405020304" pitchFamily="18" charset="0"/>
                <a:cs typeface="Times New Roman" panose="02020603050405020304" pitchFamily="18" charset="0"/>
              </a:rPr>
              <a:t>Statistics/Data Mining Dictionary</a:t>
            </a:r>
            <a:endParaRPr lang="en-US" sz="3400"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7020272" y="267494"/>
            <a:ext cx="1872208" cy="864096"/>
            <a:chOff x="2555776" y="699542"/>
            <a:chExt cx="3744416" cy="216000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9" name="TextBox 8"/>
          <p:cNvSpPr txBox="1"/>
          <p:nvPr/>
        </p:nvSpPr>
        <p:spPr>
          <a:xfrm>
            <a:off x="395536" y="1203598"/>
            <a:ext cx="1440160" cy="2862322"/>
          </a:xfrm>
          <a:prstGeom prst="rect">
            <a:avLst/>
          </a:prstGeom>
          <a:noFill/>
        </p:spPr>
        <p:txBody>
          <a:bodyPr wrap="square" rtlCol="0">
            <a:spAutoFit/>
          </a:bodyPr>
          <a:lstStyle/>
          <a:p>
            <a:r>
              <a:rPr lang="en-US" b="1" u="sng" dirty="0" smtClean="0">
                <a:solidFill>
                  <a:schemeClr val="bg2"/>
                </a:solidFill>
              </a:rPr>
              <a:t>Statistics</a:t>
            </a:r>
          </a:p>
          <a:p>
            <a:r>
              <a:rPr lang="en-US" dirty="0" smtClean="0">
                <a:solidFill>
                  <a:schemeClr val="bg2"/>
                </a:solidFill>
                <a:latin typeface="Times New Roman" panose="02020603050405020304" pitchFamily="18" charset="0"/>
                <a:cs typeface="Times New Roman" panose="02020603050405020304" pitchFamily="18" charset="0"/>
              </a:rPr>
              <a:t>classifier</a:t>
            </a:r>
            <a:endParaRPr lang="fa-IR" sz="1600"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طبقه بندی کننده</a:t>
            </a:r>
          </a:p>
          <a:p>
            <a:pPr algn="r" rtl="1"/>
            <a:endParaRPr lang="en-US" dirty="0" smtClean="0">
              <a:solidFill>
                <a:schemeClr val="bg2"/>
              </a:solidFill>
              <a:latin typeface="Times New Roman" panose="02020603050405020304" pitchFamily="18" charset="0"/>
              <a:cs typeface="B Nazanin" panose="00000400000000000000" pitchFamily="2" charset="-78"/>
            </a:endParaRPr>
          </a:p>
          <a:p>
            <a:r>
              <a:rPr lang="en-US" dirty="0" smtClean="0">
                <a:solidFill>
                  <a:schemeClr val="bg2"/>
                </a:solidFill>
                <a:latin typeface="Times New Roman" panose="02020603050405020304" pitchFamily="18" charset="0"/>
                <a:cs typeface="Times New Roman" panose="02020603050405020304" pitchFamily="18" charset="0"/>
              </a:rPr>
              <a:t>hypothesis</a:t>
            </a:r>
            <a:endParaRPr lang="fa-IR" sz="1600" dirty="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فرض، فرضیه</a:t>
            </a:r>
          </a:p>
          <a:p>
            <a:pPr algn="r" rtl="1"/>
            <a:endParaRPr lang="en-US" dirty="0">
              <a:solidFill>
                <a:schemeClr val="bg2"/>
              </a:solidFill>
              <a:latin typeface="Times New Roman" panose="02020603050405020304" pitchFamily="18" charset="0"/>
              <a:cs typeface="B Nazanin" panose="00000400000000000000" pitchFamily="2" charset="-78"/>
            </a:endParaRPr>
          </a:p>
          <a:p>
            <a:r>
              <a:rPr lang="en-US" dirty="0" smtClean="0">
                <a:solidFill>
                  <a:schemeClr val="bg2"/>
                </a:solidFill>
                <a:latin typeface="Times New Roman" panose="02020603050405020304" pitchFamily="18" charset="0"/>
                <a:cs typeface="Times New Roman" panose="02020603050405020304" pitchFamily="18" charset="0"/>
              </a:rPr>
              <a:t>confidence    interval</a:t>
            </a:r>
            <a:endParaRPr lang="fa-IR" sz="1600" dirty="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فاصله اطمینان</a:t>
            </a:r>
            <a:endParaRPr lang="en-US" dirty="0">
              <a:solidFill>
                <a:schemeClr val="bg2"/>
              </a:solidFill>
              <a:latin typeface="Times New Roman" panose="02020603050405020304" pitchFamily="18" charset="0"/>
              <a:cs typeface="B Nazanin" panose="00000400000000000000" pitchFamily="2" charset="-78"/>
            </a:endParaRPr>
          </a:p>
        </p:txBody>
      </p:sp>
      <p:sp>
        <p:nvSpPr>
          <p:cNvPr id="10" name="TextBox 9"/>
          <p:cNvSpPr txBox="1"/>
          <p:nvPr/>
        </p:nvSpPr>
        <p:spPr>
          <a:xfrm>
            <a:off x="2267744" y="1203598"/>
            <a:ext cx="2448272" cy="2308324"/>
          </a:xfrm>
          <a:prstGeom prst="rect">
            <a:avLst/>
          </a:prstGeom>
          <a:noFill/>
        </p:spPr>
        <p:txBody>
          <a:bodyPr wrap="square" rtlCol="0">
            <a:spAutoFit/>
          </a:bodyPr>
          <a:lstStyle/>
          <a:p>
            <a:r>
              <a:rPr lang="en-US" b="1" u="sng" dirty="0" smtClean="0">
                <a:solidFill>
                  <a:schemeClr val="bg2"/>
                </a:solidFill>
              </a:rPr>
              <a:t>Computer Science</a:t>
            </a:r>
            <a:endParaRPr lang="fa-IR" b="1" u="sng" dirty="0" smtClean="0">
              <a:solidFill>
                <a:schemeClr val="bg2"/>
              </a:solidFill>
            </a:endParaRPr>
          </a:p>
          <a:p>
            <a:r>
              <a:rPr lang="en-US" dirty="0" smtClean="0">
                <a:solidFill>
                  <a:schemeClr val="bg2"/>
                </a:solidFill>
                <a:latin typeface="Times New Roman" panose="02020603050405020304" pitchFamily="18" charset="0"/>
                <a:cs typeface="Times New Roman" panose="02020603050405020304" pitchFamily="18" charset="0"/>
              </a:rPr>
              <a:t>hypothesis</a:t>
            </a:r>
            <a:endParaRPr lang="fa-IR"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فرض، فرضیه</a:t>
            </a:r>
          </a:p>
          <a:p>
            <a:pPr algn="r" rtl="1"/>
            <a:endParaRPr lang="fa-IR" dirty="0" smtClean="0">
              <a:solidFill>
                <a:schemeClr val="bg2"/>
              </a:solidFill>
              <a:latin typeface="Times New Roman" panose="02020603050405020304" pitchFamily="18" charset="0"/>
              <a:cs typeface="B Nazanin" panose="00000400000000000000" pitchFamily="2" charset="-78"/>
            </a:endParaRPr>
          </a:p>
          <a:p>
            <a:r>
              <a:rPr lang="fa-IR" dirty="0" smtClean="0">
                <a:solidFill>
                  <a:schemeClr val="bg2"/>
                </a:solidFill>
                <a:latin typeface="Times New Roman" panose="02020603050405020304" pitchFamily="18" charset="0"/>
                <a:cs typeface="Times New Roman" panose="02020603050405020304" pitchFamily="18" charset="0"/>
              </a:rPr>
              <a:t>-----</a:t>
            </a:r>
          </a:p>
          <a:p>
            <a:endParaRPr lang="fa-IR" dirty="0" smtClean="0">
              <a:solidFill>
                <a:schemeClr val="bg2"/>
              </a:solidFill>
              <a:latin typeface="Times New Roman" panose="02020603050405020304" pitchFamily="18" charset="0"/>
              <a:cs typeface="Times New Roman" panose="02020603050405020304" pitchFamily="18" charset="0"/>
            </a:endParaRPr>
          </a:p>
          <a:p>
            <a:endParaRPr lang="fa-IR" dirty="0">
              <a:solidFill>
                <a:schemeClr val="bg2"/>
              </a:solidFill>
              <a:latin typeface="Times New Roman" panose="02020603050405020304" pitchFamily="18" charset="0"/>
              <a:cs typeface="Times New Roman" panose="02020603050405020304" pitchFamily="18" charset="0"/>
            </a:endParaRPr>
          </a:p>
          <a:p>
            <a:r>
              <a:rPr lang="fa-IR" dirty="0" smtClean="0">
                <a:solidFill>
                  <a:schemeClr val="bg2"/>
                </a:solidFill>
                <a:latin typeface="Times New Roman" panose="02020603050405020304" pitchFamily="18" charset="0"/>
                <a:cs typeface="Times New Roman" panose="02020603050405020304" pitchFamily="18" charset="0"/>
              </a:rPr>
              <a:t>-----</a:t>
            </a:r>
            <a:endParaRPr lang="fa-IR" dirty="0">
              <a:solidFill>
                <a:schemeClr val="bg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p:cNvSpPr txBox="1"/>
              <p:nvPr/>
            </p:nvSpPr>
            <p:spPr>
              <a:xfrm>
                <a:off x="5148064" y="1203598"/>
                <a:ext cx="3456384" cy="3139321"/>
              </a:xfrm>
              <a:prstGeom prst="rect">
                <a:avLst/>
              </a:prstGeom>
              <a:noFill/>
            </p:spPr>
            <p:txBody>
              <a:bodyPr wrap="square" rtlCol="0">
                <a:spAutoFit/>
              </a:bodyPr>
              <a:lstStyle/>
              <a:p>
                <a:r>
                  <a:rPr lang="en-US" b="1" u="sng" dirty="0" smtClean="0">
                    <a:solidFill>
                      <a:schemeClr val="bg2"/>
                    </a:solidFill>
                  </a:rPr>
                  <a:t>Meaning</a:t>
                </a:r>
              </a:p>
              <a:p>
                <a:r>
                  <a:rPr lang="en-US" dirty="0" smtClean="0">
                    <a:solidFill>
                      <a:schemeClr val="bg2"/>
                    </a:solidFill>
                    <a:latin typeface="Times New Roman" panose="02020603050405020304" pitchFamily="18" charset="0"/>
                    <a:cs typeface="Times New Roman" panose="02020603050405020304" pitchFamily="18" charset="0"/>
                  </a:rPr>
                  <a:t>a map from covariates to outcomes</a:t>
                </a:r>
                <a:endParaRPr lang="fa-IR" i="1"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نقشه ای از متغیرها به نتایج</a:t>
                </a:r>
              </a:p>
              <a:p>
                <a:pPr algn="r" rtl="1"/>
                <a:endParaRPr lang="en-US" dirty="0" smtClean="0">
                  <a:solidFill>
                    <a:schemeClr val="bg2"/>
                  </a:solidFill>
                  <a:latin typeface="Times New Roman" panose="02020603050405020304" pitchFamily="18" charset="0"/>
                  <a:cs typeface="B Nazanin" panose="00000400000000000000" pitchFamily="2" charset="-78"/>
                </a:endParaRPr>
              </a:p>
              <a:p>
                <a:r>
                  <a:rPr lang="en-US" dirty="0" smtClean="0">
                    <a:solidFill>
                      <a:schemeClr val="bg2"/>
                    </a:solidFill>
                    <a:latin typeface="Times New Roman" panose="02020603050405020304" pitchFamily="18" charset="0"/>
                    <a:cs typeface="Times New Roman" panose="02020603050405020304" pitchFamily="18" charset="0"/>
                  </a:rPr>
                  <a:t>subset of a parameter space </a:t>
                </a:r>
                <a14:m>
                  <m:oMath xmlns:m="http://schemas.openxmlformats.org/officeDocument/2006/math">
                    <m:r>
                      <m:rPr>
                        <m:sty m:val="p"/>
                      </m:rPr>
                      <a:rPr lang="el-GR" b="0" i="1" smtClean="0">
                        <a:solidFill>
                          <a:schemeClr val="bg2"/>
                        </a:solidFill>
                        <a:latin typeface="Cambria Math" panose="02040503050406030204" pitchFamily="18" charset="0"/>
                        <a:ea typeface="Cambria Math" panose="02040503050406030204" pitchFamily="18" charset="0"/>
                        <a:cs typeface="Times New Roman" panose="02020603050405020304" pitchFamily="18" charset="0"/>
                      </a:rPr>
                      <m:t>Θ</m:t>
                    </m:r>
                  </m:oMath>
                </a14:m>
                <a:endParaRPr lang="fa-IR" dirty="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زیرمجموعه ای از فضای پارامتر </a:t>
                </a:r>
                <a14:m>
                  <m:oMath xmlns:m="http://schemas.openxmlformats.org/officeDocument/2006/math">
                    <m:r>
                      <m:rPr>
                        <m:sty m:val="p"/>
                      </m:rPr>
                      <a:rPr lang="el-GR" i="1">
                        <a:solidFill>
                          <a:schemeClr val="bg2"/>
                        </a:solidFill>
                        <a:latin typeface="Cambria Math" panose="02040503050406030204" pitchFamily="18" charset="0"/>
                        <a:ea typeface="Cambria Math" panose="02040503050406030204" pitchFamily="18" charset="0"/>
                        <a:cs typeface="Times New Roman" panose="02020603050405020304" pitchFamily="18" charset="0"/>
                      </a:rPr>
                      <m:t>Θ</m:t>
                    </m:r>
                  </m:oMath>
                </a14:m>
                <a:endParaRPr lang="fa-IR" dirty="0" smtClean="0">
                  <a:solidFill>
                    <a:schemeClr val="bg2"/>
                  </a:solidFill>
                  <a:latin typeface="Times New Roman" panose="02020603050405020304" pitchFamily="18" charset="0"/>
                  <a:cs typeface="B Nazanin" panose="00000400000000000000" pitchFamily="2" charset="-78"/>
                </a:endParaRPr>
              </a:p>
              <a:p>
                <a:pPr algn="r" rtl="1"/>
                <a:endParaRPr lang="fa-IR" dirty="0">
                  <a:solidFill>
                    <a:schemeClr val="bg2"/>
                  </a:solidFill>
                  <a:latin typeface="Times New Roman" panose="02020603050405020304" pitchFamily="18" charset="0"/>
                  <a:cs typeface="B Nazanin" panose="00000400000000000000" pitchFamily="2" charset="-78"/>
                </a:endParaRPr>
              </a:p>
              <a:p>
                <a:pPr algn="l"/>
                <a:r>
                  <a:rPr lang="en-US" dirty="0" smtClean="0">
                    <a:solidFill>
                      <a:schemeClr val="bg2"/>
                    </a:solidFill>
                    <a:latin typeface="Times New Roman" panose="02020603050405020304" pitchFamily="18" charset="0"/>
                    <a:cs typeface="B Nazanin" panose="00000400000000000000" pitchFamily="2" charset="-78"/>
                  </a:rPr>
                  <a:t>interval that contains an unknown  quantity with given frequency</a:t>
                </a:r>
              </a:p>
              <a:p>
                <a:pPr algn="r" rtl="1"/>
                <a:r>
                  <a:rPr lang="fa-IR" dirty="0" smtClean="0">
                    <a:solidFill>
                      <a:schemeClr val="bg2"/>
                    </a:solidFill>
                    <a:latin typeface="Times New Roman" panose="02020603050405020304" pitchFamily="18" charset="0"/>
                    <a:cs typeface="B Nazanin" panose="00000400000000000000" pitchFamily="2" charset="-78"/>
                  </a:rPr>
                  <a:t>بازه ای که حاوی یک کمیت ناشناخته با درصد اطمینان مشخصی است</a:t>
                </a:r>
                <a:endParaRPr lang="en-US" dirty="0">
                  <a:solidFill>
                    <a:schemeClr val="bg2"/>
                  </a:solidFill>
                  <a:latin typeface="Times New Roman" panose="02020603050405020304" pitchFamily="18" charset="0"/>
                  <a:cs typeface="B Nazanin" panose="00000400000000000000" pitchFamily="2" charset="-78"/>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148064" y="1203598"/>
                <a:ext cx="3456384" cy="3139321"/>
              </a:xfrm>
              <a:prstGeom prst="rect">
                <a:avLst/>
              </a:prstGeom>
              <a:blipFill>
                <a:blip r:embed="rId4"/>
                <a:stretch>
                  <a:fillRect l="-1411" t="-971" r="-1587" b="-2718"/>
                </a:stretch>
              </a:blipFill>
            </p:spPr>
            <p:txBody>
              <a:bodyPr/>
              <a:lstStyle/>
              <a:p>
                <a:r>
                  <a:rPr lang="en-US">
                    <a:noFill/>
                  </a:rPr>
                  <a:t> </a:t>
                </a:r>
              </a:p>
            </p:txBody>
          </p:sp>
        </mc:Fallback>
      </mc:AlternateContent>
    </p:spTree>
    <p:extLst>
      <p:ext uri="{BB962C8B-B14F-4D97-AF65-F5344CB8AC3E}">
        <p14:creationId xmlns:p14="http://schemas.microsoft.com/office/powerpoint/2010/main" val="24947902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3528" y="144016"/>
            <a:ext cx="6480720" cy="884466"/>
          </a:xfrm>
        </p:spPr>
        <p:txBody>
          <a:bodyPr/>
          <a:lstStyle/>
          <a:p>
            <a:r>
              <a:rPr lang="en-US" sz="3400" dirty="0" smtClean="0">
                <a:latin typeface="Times New Roman" panose="02020603050405020304" pitchFamily="18" charset="0"/>
                <a:cs typeface="Times New Roman" panose="02020603050405020304" pitchFamily="18" charset="0"/>
              </a:rPr>
              <a:t>Statistics/Data Mining Dictionary</a:t>
            </a:r>
            <a:endParaRPr lang="en-US" sz="3400"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7020272" y="267494"/>
            <a:ext cx="1872208" cy="864096"/>
            <a:chOff x="2555776" y="699542"/>
            <a:chExt cx="3744416" cy="216000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9" name="TextBox 8"/>
          <p:cNvSpPr txBox="1"/>
          <p:nvPr/>
        </p:nvSpPr>
        <p:spPr>
          <a:xfrm>
            <a:off x="395536" y="1203598"/>
            <a:ext cx="1440160" cy="2308324"/>
          </a:xfrm>
          <a:prstGeom prst="rect">
            <a:avLst/>
          </a:prstGeom>
          <a:noFill/>
        </p:spPr>
        <p:txBody>
          <a:bodyPr wrap="square" rtlCol="0">
            <a:spAutoFit/>
          </a:bodyPr>
          <a:lstStyle/>
          <a:p>
            <a:r>
              <a:rPr lang="en-US" b="1" u="sng" dirty="0" smtClean="0">
                <a:solidFill>
                  <a:schemeClr val="bg2"/>
                </a:solidFill>
              </a:rPr>
              <a:t>Statistics</a:t>
            </a:r>
          </a:p>
          <a:p>
            <a:r>
              <a:rPr lang="en-US" dirty="0" smtClean="0">
                <a:solidFill>
                  <a:schemeClr val="bg2"/>
                </a:solidFill>
                <a:latin typeface="Times New Roman" panose="02020603050405020304" pitchFamily="18" charset="0"/>
                <a:cs typeface="Times New Roman" panose="02020603050405020304" pitchFamily="18" charset="0"/>
              </a:rPr>
              <a:t>directed        acyclic graph</a:t>
            </a:r>
            <a:endParaRPr lang="fa-IR" sz="1600"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گراف بدون دورِ  جهت دار</a:t>
            </a:r>
            <a:endParaRPr lang="en-US" dirty="0" smtClean="0">
              <a:solidFill>
                <a:schemeClr val="bg2"/>
              </a:solidFill>
              <a:latin typeface="Times New Roman" panose="02020603050405020304" pitchFamily="18" charset="0"/>
              <a:cs typeface="B Nazanin" panose="00000400000000000000" pitchFamily="2" charset="-78"/>
            </a:endParaRPr>
          </a:p>
          <a:p>
            <a:r>
              <a:rPr lang="en-US" dirty="0" smtClean="0">
                <a:solidFill>
                  <a:schemeClr val="bg2"/>
                </a:solidFill>
                <a:latin typeface="Times New Roman" panose="02020603050405020304" pitchFamily="18" charset="0"/>
                <a:cs typeface="Times New Roman" panose="02020603050405020304" pitchFamily="18" charset="0"/>
              </a:rPr>
              <a:t>Bayesian       inference</a:t>
            </a:r>
            <a:endParaRPr lang="fa-IR" sz="1600" dirty="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استنباط بیزی</a:t>
            </a:r>
            <a:endParaRPr lang="en-US" dirty="0">
              <a:solidFill>
                <a:schemeClr val="bg2"/>
              </a:solidFill>
              <a:latin typeface="Times New Roman" panose="02020603050405020304" pitchFamily="18" charset="0"/>
              <a:cs typeface="B Nazanin" panose="00000400000000000000" pitchFamily="2" charset="-78"/>
            </a:endParaRPr>
          </a:p>
        </p:txBody>
      </p:sp>
      <p:sp>
        <p:nvSpPr>
          <p:cNvPr id="10" name="TextBox 9"/>
          <p:cNvSpPr txBox="1"/>
          <p:nvPr/>
        </p:nvSpPr>
        <p:spPr>
          <a:xfrm>
            <a:off x="2267744" y="1203598"/>
            <a:ext cx="2448272" cy="2031325"/>
          </a:xfrm>
          <a:prstGeom prst="rect">
            <a:avLst/>
          </a:prstGeom>
          <a:noFill/>
        </p:spPr>
        <p:txBody>
          <a:bodyPr wrap="square" rtlCol="0">
            <a:spAutoFit/>
          </a:bodyPr>
          <a:lstStyle/>
          <a:p>
            <a:r>
              <a:rPr lang="en-US" b="1" u="sng" dirty="0" smtClean="0">
                <a:solidFill>
                  <a:schemeClr val="bg2"/>
                </a:solidFill>
              </a:rPr>
              <a:t>Computer Science</a:t>
            </a:r>
            <a:endParaRPr lang="fa-IR" b="1" u="sng" dirty="0" smtClean="0">
              <a:solidFill>
                <a:schemeClr val="bg2"/>
              </a:solidFill>
            </a:endParaRPr>
          </a:p>
          <a:p>
            <a:r>
              <a:rPr lang="en-US" dirty="0" smtClean="0">
                <a:solidFill>
                  <a:schemeClr val="bg2"/>
                </a:solidFill>
                <a:latin typeface="Times New Roman" panose="02020603050405020304" pitchFamily="18" charset="0"/>
                <a:cs typeface="Times New Roman" panose="02020603050405020304" pitchFamily="18" charset="0"/>
              </a:rPr>
              <a:t>Bayes net</a:t>
            </a:r>
            <a:endParaRPr lang="fa-IR"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شبکه بیزی</a:t>
            </a:r>
          </a:p>
          <a:p>
            <a:pPr algn="r" rtl="1"/>
            <a:endParaRPr lang="fa-IR" dirty="0">
              <a:solidFill>
                <a:schemeClr val="bg2"/>
              </a:solidFill>
              <a:latin typeface="Times New Roman" panose="02020603050405020304" pitchFamily="18" charset="0"/>
              <a:cs typeface="B Nazanin" panose="00000400000000000000" pitchFamily="2" charset="-78"/>
            </a:endParaRPr>
          </a:p>
          <a:p>
            <a:pPr algn="r" rtl="1"/>
            <a:endParaRPr lang="fa-IR" dirty="0" smtClean="0">
              <a:solidFill>
                <a:schemeClr val="bg2"/>
              </a:solidFill>
              <a:latin typeface="Times New Roman" panose="02020603050405020304" pitchFamily="18" charset="0"/>
              <a:cs typeface="B Nazanin" panose="00000400000000000000" pitchFamily="2" charset="-78"/>
            </a:endParaRPr>
          </a:p>
          <a:p>
            <a:r>
              <a:rPr lang="en-US" dirty="0">
                <a:solidFill>
                  <a:schemeClr val="bg2"/>
                </a:solidFill>
                <a:latin typeface="Times New Roman" panose="02020603050405020304" pitchFamily="18" charset="0"/>
                <a:cs typeface="Times New Roman" panose="02020603050405020304" pitchFamily="18" charset="0"/>
              </a:rPr>
              <a:t>Bayesian </a:t>
            </a:r>
            <a:r>
              <a:rPr lang="en-US" dirty="0" smtClean="0">
                <a:solidFill>
                  <a:schemeClr val="bg2"/>
                </a:solidFill>
                <a:latin typeface="Times New Roman" panose="02020603050405020304" pitchFamily="18" charset="0"/>
                <a:cs typeface="Times New Roman" panose="02020603050405020304" pitchFamily="18" charset="0"/>
              </a:rPr>
              <a:t>inference</a:t>
            </a:r>
            <a:endParaRPr lang="fa-IR" sz="1600" dirty="0">
              <a:solidFill>
                <a:schemeClr val="bg2"/>
              </a:solidFill>
              <a:latin typeface="Times New Roman" panose="02020603050405020304" pitchFamily="18" charset="0"/>
              <a:cs typeface="Times New Roman" panose="02020603050405020304" pitchFamily="18" charset="0"/>
            </a:endParaRPr>
          </a:p>
          <a:p>
            <a:pPr algn="r" rtl="1"/>
            <a:r>
              <a:rPr lang="fa-IR" dirty="0">
                <a:solidFill>
                  <a:schemeClr val="bg2"/>
                </a:solidFill>
                <a:latin typeface="Times New Roman" panose="02020603050405020304" pitchFamily="18" charset="0"/>
                <a:cs typeface="B Nazanin" panose="00000400000000000000" pitchFamily="2" charset="-78"/>
              </a:rPr>
              <a:t>استنباط </a:t>
            </a:r>
            <a:r>
              <a:rPr lang="fa-IR" dirty="0" smtClean="0">
                <a:solidFill>
                  <a:schemeClr val="bg2"/>
                </a:solidFill>
                <a:latin typeface="Times New Roman" panose="02020603050405020304" pitchFamily="18" charset="0"/>
                <a:cs typeface="B Nazanin" panose="00000400000000000000" pitchFamily="2" charset="-78"/>
              </a:rPr>
              <a:t>بیزی</a:t>
            </a:r>
            <a:endParaRPr lang="en-US" dirty="0">
              <a:solidFill>
                <a:schemeClr val="bg2"/>
              </a:solidFill>
              <a:latin typeface="Times New Roman" panose="02020603050405020304" pitchFamily="18" charset="0"/>
              <a:cs typeface="B Nazanin" panose="00000400000000000000" pitchFamily="2" charset="-78"/>
            </a:endParaRPr>
          </a:p>
        </p:txBody>
      </p:sp>
      <p:sp>
        <p:nvSpPr>
          <p:cNvPr id="11" name="TextBox 10"/>
          <p:cNvSpPr txBox="1"/>
          <p:nvPr/>
        </p:nvSpPr>
        <p:spPr>
          <a:xfrm>
            <a:off x="5148064" y="1203598"/>
            <a:ext cx="3456384" cy="2585323"/>
          </a:xfrm>
          <a:prstGeom prst="rect">
            <a:avLst/>
          </a:prstGeom>
          <a:noFill/>
        </p:spPr>
        <p:txBody>
          <a:bodyPr wrap="square" rtlCol="0">
            <a:spAutoFit/>
          </a:bodyPr>
          <a:lstStyle/>
          <a:p>
            <a:r>
              <a:rPr lang="en-US" b="1" u="sng" dirty="0" smtClean="0">
                <a:solidFill>
                  <a:schemeClr val="bg2"/>
                </a:solidFill>
              </a:rPr>
              <a:t>Meaning</a:t>
            </a:r>
          </a:p>
          <a:p>
            <a:r>
              <a:rPr lang="en-US" dirty="0" smtClean="0">
                <a:solidFill>
                  <a:schemeClr val="bg2"/>
                </a:solidFill>
                <a:latin typeface="Times New Roman" panose="02020603050405020304" pitchFamily="18" charset="0"/>
                <a:cs typeface="Times New Roman" panose="02020603050405020304" pitchFamily="18" charset="0"/>
              </a:rPr>
              <a:t>multivariate distribution with given conditional independence relations</a:t>
            </a:r>
            <a:endParaRPr lang="fa-IR" i="1"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توزیع چندمتغیره با روابط استقلال شرطی داده شده</a:t>
            </a:r>
          </a:p>
          <a:p>
            <a:r>
              <a:rPr lang="en-US" dirty="0" smtClean="0">
                <a:solidFill>
                  <a:schemeClr val="bg2"/>
                </a:solidFill>
                <a:latin typeface="Times New Roman" panose="02020603050405020304" pitchFamily="18" charset="0"/>
                <a:cs typeface="Times New Roman" panose="02020603050405020304" pitchFamily="18" charset="0"/>
              </a:rPr>
              <a:t>statistical methods for using data to update beliefs</a:t>
            </a:r>
            <a:endParaRPr lang="fa-IR" i="1" dirty="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روش های آماری برای استفاده از داده ها جهت به روز رسانی باورها</a:t>
            </a:r>
            <a:endParaRPr lang="fa-IR" dirty="0">
              <a:solidFill>
                <a:schemeClr val="bg2"/>
              </a:solidFill>
              <a:latin typeface="Times New Roman" panose="02020603050405020304" pitchFamily="18" charset="0"/>
              <a:cs typeface="B Nazanin" panose="00000400000000000000" pitchFamily="2" charset="-78"/>
            </a:endParaRPr>
          </a:p>
        </p:txBody>
      </p:sp>
      <p:pic>
        <p:nvPicPr>
          <p:cNvPr id="17" name="Picture 16"/>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2842" y="3511922"/>
            <a:ext cx="951696" cy="1306419"/>
          </a:xfrm>
          <a:prstGeom prst="rect">
            <a:avLst/>
          </a:prstGeom>
        </p:spPr>
      </p:pic>
      <p:grpSp>
        <p:nvGrpSpPr>
          <p:cNvPr id="23" name="Group 22"/>
          <p:cNvGrpSpPr/>
          <p:nvPr/>
        </p:nvGrpSpPr>
        <p:grpSpPr>
          <a:xfrm>
            <a:off x="1942511" y="3306931"/>
            <a:ext cx="3242754" cy="1620000"/>
            <a:chOff x="2048966" y="3306931"/>
            <a:chExt cx="3242754" cy="1620000"/>
          </a:xfrm>
        </p:grpSpPr>
        <p:grpSp>
          <p:nvGrpSpPr>
            <p:cNvPr id="22" name="Group 21"/>
            <p:cNvGrpSpPr/>
            <p:nvPr/>
          </p:nvGrpSpPr>
          <p:grpSpPr>
            <a:xfrm>
              <a:off x="2048966" y="3306931"/>
              <a:ext cx="3242754" cy="1620000"/>
              <a:chOff x="2048966" y="3306931"/>
              <a:chExt cx="3242754" cy="1620000"/>
            </a:xfrm>
          </p:grpSpPr>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8966" y="3306931"/>
                <a:ext cx="1620000" cy="162000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1720" y="3306931"/>
                <a:ext cx="1620000" cy="1620000"/>
              </a:xfrm>
              <a:prstGeom prst="rect">
                <a:avLst/>
              </a:prstGeom>
            </p:spPr>
          </p:pic>
        </p:gr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1720" y="3306931"/>
              <a:ext cx="1620000" cy="1620000"/>
            </a:xfrm>
            <a:prstGeom prst="rect">
              <a:avLst/>
            </a:prstGeom>
          </p:spPr>
        </p:pic>
      </p:grpSp>
      <p:pic>
        <p:nvPicPr>
          <p:cNvPr id="24" name="Picture 23"/>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24128" y="3511922"/>
            <a:ext cx="1905000" cy="1409700"/>
          </a:xfrm>
          <a:prstGeom prst="rect">
            <a:avLst/>
          </a:prstGeom>
        </p:spPr>
      </p:pic>
    </p:spTree>
    <p:extLst>
      <p:ext uri="{BB962C8B-B14F-4D97-AF65-F5344CB8AC3E}">
        <p14:creationId xmlns:p14="http://schemas.microsoft.com/office/powerpoint/2010/main" val="208934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3528" y="144016"/>
            <a:ext cx="6480720" cy="884466"/>
          </a:xfrm>
        </p:spPr>
        <p:txBody>
          <a:bodyPr/>
          <a:lstStyle/>
          <a:p>
            <a:r>
              <a:rPr lang="en-US" sz="3400" dirty="0" smtClean="0">
                <a:latin typeface="Times New Roman" panose="02020603050405020304" pitchFamily="18" charset="0"/>
                <a:cs typeface="Times New Roman" panose="02020603050405020304" pitchFamily="18" charset="0"/>
              </a:rPr>
              <a:t>Statistics/Data Mining Dictionary</a:t>
            </a:r>
            <a:endParaRPr lang="en-US" sz="3400"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7020272" y="267494"/>
            <a:ext cx="1872208" cy="864096"/>
            <a:chOff x="2555776" y="699542"/>
            <a:chExt cx="3744416" cy="216000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9" name="TextBox 8"/>
          <p:cNvSpPr txBox="1"/>
          <p:nvPr/>
        </p:nvSpPr>
        <p:spPr>
          <a:xfrm>
            <a:off x="395536" y="1203598"/>
            <a:ext cx="1584176" cy="2308324"/>
          </a:xfrm>
          <a:prstGeom prst="rect">
            <a:avLst/>
          </a:prstGeom>
          <a:noFill/>
        </p:spPr>
        <p:txBody>
          <a:bodyPr wrap="square" rtlCol="0">
            <a:spAutoFit/>
          </a:bodyPr>
          <a:lstStyle/>
          <a:p>
            <a:r>
              <a:rPr lang="en-US" b="1" u="sng" dirty="0" smtClean="0">
                <a:solidFill>
                  <a:schemeClr val="bg2"/>
                </a:solidFill>
              </a:rPr>
              <a:t>Statistics</a:t>
            </a:r>
          </a:p>
          <a:p>
            <a:r>
              <a:rPr lang="en-US" dirty="0" smtClean="0">
                <a:solidFill>
                  <a:schemeClr val="bg2"/>
                </a:solidFill>
                <a:latin typeface="Times New Roman" panose="02020603050405020304" pitchFamily="18" charset="0"/>
                <a:cs typeface="Times New Roman" panose="02020603050405020304" pitchFamily="18" charset="0"/>
              </a:rPr>
              <a:t>Frequentist      inference</a:t>
            </a:r>
            <a:endParaRPr lang="fa-IR" sz="1600"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استنباط فراوانی گرا</a:t>
            </a:r>
          </a:p>
          <a:p>
            <a:pPr algn="r" rtl="1"/>
            <a:endParaRPr lang="fa-IR" dirty="0">
              <a:solidFill>
                <a:schemeClr val="bg2"/>
              </a:solidFill>
              <a:latin typeface="Times New Roman" panose="02020603050405020304" pitchFamily="18" charset="0"/>
              <a:cs typeface="B Nazanin" panose="00000400000000000000" pitchFamily="2" charset="-78"/>
            </a:endParaRPr>
          </a:p>
          <a:p>
            <a:pPr algn="l"/>
            <a:r>
              <a:rPr lang="en-US" dirty="0" smtClean="0">
                <a:solidFill>
                  <a:schemeClr val="bg2"/>
                </a:solidFill>
                <a:latin typeface="Times New Roman" panose="02020603050405020304" pitchFamily="18" charset="0"/>
                <a:cs typeface="B Nazanin" panose="00000400000000000000" pitchFamily="2" charset="-78"/>
              </a:rPr>
              <a:t>large deviation bounds</a:t>
            </a:r>
          </a:p>
          <a:p>
            <a:pPr algn="r" rtl="1"/>
            <a:r>
              <a:rPr lang="fa-IR" dirty="0" smtClean="0">
                <a:solidFill>
                  <a:schemeClr val="bg2"/>
                </a:solidFill>
                <a:latin typeface="Times New Roman" panose="02020603050405020304" pitchFamily="18" charset="0"/>
                <a:cs typeface="B Nazanin" panose="00000400000000000000" pitchFamily="2" charset="-78"/>
              </a:rPr>
              <a:t>کران انحراف بزرگ</a:t>
            </a:r>
          </a:p>
        </p:txBody>
      </p:sp>
      <p:sp>
        <p:nvSpPr>
          <p:cNvPr id="10" name="TextBox 9"/>
          <p:cNvSpPr txBox="1"/>
          <p:nvPr/>
        </p:nvSpPr>
        <p:spPr>
          <a:xfrm>
            <a:off x="2267744" y="1203598"/>
            <a:ext cx="2448272" cy="2031325"/>
          </a:xfrm>
          <a:prstGeom prst="rect">
            <a:avLst/>
          </a:prstGeom>
          <a:noFill/>
        </p:spPr>
        <p:txBody>
          <a:bodyPr wrap="square" rtlCol="0">
            <a:spAutoFit/>
          </a:bodyPr>
          <a:lstStyle/>
          <a:p>
            <a:r>
              <a:rPr lang="en-US" b="1" u="sng" dirty="0" smtClean="0">
                <a:solidFill>
                  <a:schemeClr val="bg2"/>
                </a:solidFill>
              </a:rPr>
              <a:t>Computer Science</a:t>
            </a:r>
            <a:endParaRPr lang="fa-IR" b="1" u="sng" dirty="0" smtClean="0">
              <a:solidFill>
                <a:schemeClr val="bg2"/>
              </a:solidFill>
            </a:endParaRPr>
          </a:p>
          <a:p>
            <a:r>
              <a:rPr lang="en-US" dirty="0" smtClean="0">
                <a:solidFill>
                  <a:schemeClr val="bg2"/>
                </a:solidFill>
                <a:latin typeface="Times New Roman" panose="02020603050405020304" pitchFamily="18" charset="0"/>
                <a:cs typeface="Times New Roman" panose="02020603050405020304" pitchFamily="18" charset="0"/>
              </a:rPr>
              <a:t>-----</a:t>
            </a:r>
            <a:endParaRPr lang="fa-IR" dirty="0" smtClean="0">
              <a:solidFill>
                <a:schemeClr val="bg2"/>
              </a:solidFill>
              <a:latin typeface="Times New Roman" panose="02020603050405020304" pitchFamily="18" charset="0"/>
              <a:cs typeface="Times New Roman" panose="02020603050405020304" pitchFamily="18" charset="0"/>
            </a:endParaRPr>
          </a:p>
          <a:p>
            <a:endParaRPr lang="fa-IR" dirty="0">
              <a:solidFill>
                <a:schemeClr val="bg2"/>
              </a:solidFill>
              <a:latin typeface="Times New Roman" panose="02020603050405020304" pitchFamily="18" charset="0"/>
              <a:cs typeface="Times New Roman" panose="02020603050405020304" pitchFamily="18" charset="0"/>
            </a:endParaRPr>
          </a:p>
          <a:p>
            <a:endParaRPr lang="fa-IR" dirty="0" smtClean="0">
              <a:solidFill>
                <a:schemeClr val="bg2"/>
              </a:solidFill>
              <a:latin typeface="Times New Roman" panose="02020603050405020304" pitchFamily="18" charset="0"/>
              <a:cs typeface="Times New Roman" panose="02020603050405020304" pitchFamily="18" charset="0"/>
            </a:endParaRPr>
          </a:p>
          <a:p>
            <a:endParaRPr lang="fa-IR" dirty="0">
              <a:solidFill>
                <a:schemeClr val="bg2"/>
              </a:solidFill>
              <a:latin typeface="Times New Roman" panose="02020603050405020304" pitchFamily="18" charset="0"/>
              <a:cs typeface="Times New Roman" panose="02020603050405020304" pitchFamily="18" charset="0"/>
            </a:endParaRPr>
          </a:p>
          <a:p>
            <a:r>
              <a:rPr lang="en-US" dirty="0" smtClean="0">
                <a:solidFill>
                  <a:schemeClr val="bg2"/>
                </a:solidFill>
                <a:latin typeface="Times New Roman" panose="02020603050405020304" pitchFamily="18" charset="0"/>
                <a:cs typeface="Times New Roman" panose="02020603050405020304" pitchFamily="18" charset="0"/>
              </a:rPr>
              <a:t>PAC learning</a:t>
            </a:r>
          </a:p>
          <a:p>
            <a:pPr algn="r" rtl="1"/>
            <a:r>
              <a:rPr lang="fa-IR" dirty="0" smtClean="0">
                <a:solidFill>
                  <a:schemeClr val="bg2"/>
                </a:solidFill>
                <a:latin typeface="Times New Roman" panose="02020603050405020304" pitchFamily="18" charset="0"/>
                <a:cs typeface="B Nazanin" panose="00000400000000000000" pitchFamily="2" charset="-78"/>
              </a:rPr>
              <a:t>یادگیری احتمالا تقریبا درست</a:t>
            </a:r>
          </a:p>
        </p:txBody>
      </p:sp>
      <p:sp>
        <p:nvSpPr>
          <p:cNvPr id="11" name="TextBox 10"/>
          <p:cNvSpPr txBox="1"/>
          <p:nvPr/>
        </p:nvSpPr>
        <p:spPr>
          <a:xfrm>
            <a:off x="5148064" y="1203598"/>
            <a:ext cx="3456384" cy="2308324"/>
          </a:xfrm>
          <a:prstGeom prst="rect">
            <a:avLst/>
          </a:prstGeom>
          <a:noFill/>
        </p:spPr>
        <p:txBody>
          <a:bodyPr wrap="square" rtlCol="0">
            <a:spAutoFit/>
          </a:bodyPr>
          <a:lstStyle/>
          <a:p>
            <a:r>
              <a:rPr lang="en-US" b="1" u="sng" dirty="0" smtClean="0">
                <a:solidFill>
                  <a:schemeClr val="bg2"/>
                </a:solidFill>
              </a:rPr>
              <a:t>Meaning</a:t>
            </a:r>
          </a:p>
          <a:p>
            <a:r>
              <a:rPr lang="en-US" dirty="0" smtClean="0">
                <a:solidFill>
                  <a:schemeClr val="bg2"/>
                </a:solidFill>
                <a:latin typeface="Times New Roman" panose="02020603050405020304" pitchFamily="18" charset="0"/>
                <a:cs typeface="Times New Roman" panose="02020603050405020304" pitchFamily="18" charset="0"/>
              </a:rPr>
              <a:t>statistical methods with guaranteed frequency behavior</a:t>
            </a:r>
            <a:endParaRPr lang="fa-IR" i="1" dirty="0" smtClean="0">
              <a:solidFill>
                <a:schemeClr val="bg2"/>
              </a:solidFill>
              <a:latin typeface="Times New Roman" panose="02020603050405020304" pitchFamily="18" charset="0"/>
              <a:cs typeface="Times New Roman" panose="02020603050405020304" pitchFamily="18" charset="0"/>
            </a:endParaRPr>
          </a:p>
          <a:p>
            <a:pPr algn="r" rtl="1"/>
            <a:r>
              <a:rPr lang="fa-IR" dirty="0" smtClean="0">
                <a:solidFill>
                  <a:schemeClr val="bg2"/>
                </a:solidFill>
                <a:latin typeface="Times New Roman" panose="02020603050405020304" pitchFamily="18" charset="0"/>
                <a:cs typeface="B Nazanin" panose="00000400000000000000" pitchFamily="2" charset="-78"/>
              </a:rPr>
              <a:t>روش های آماری با رفتار فرکانسی تضمین شده</a:t>
            </a:r>
            <a:endParaRPr lang="en-US" dirty="0" smtClean="0">
              <a:solidFill>
                <a:schemeClr val="bg2"/>
              </a:solidFill>
              <a:latin typeface="Times New Roman" panose="02020603050405020304" pitchFamily="18" charset="0"/>
              <a:cs typeface="B Nazanin" panose="00000400000000000000" pitchFamily="2" charset="-78"/>
            </a:endParaRPr>
          </a:p>
          <a:p>
            <a:pPr algn="r" rtl="1"/>
            <a:endParaRPr lang="en-US" dirty="0">
              <a:solidFill>
                <a:schemeClr val="bg2"/>
              </a:solidFill>
              <a:latin typeface="Times New Roman" panose="02020603050405020304" pitchFamily="18" charset="0"/>
              <a:cs typeface="B Nazanin" panose="00000400000000000000" pitchFamily="2" charset="-78"/>
            </a:endParaRPr>
          </a:p>
          <a:p>
            <a:pPr algn="l"/>
            <a:r>
              <a:rPr lang="en-US" dirty="0" smtClean="0">
                <a:solidFill>
                  <a:schemeClr val="bg2"/>
                </a:solidFill>
                <a:latin typeface="Times New Roman" panose="02020603050405020304" pitchFamily="18" charset="0"/>
                <a:cs typeface="+mj-cs"/>
              </a:rPr>
              <a:t>uniform bounds on probability of   errors</a:t>
            </a:r>
          </a:p>
          <a:p>
            <a:pPr algn="r" rtl="1"/>
            <a:r>
              <a:rPr lang="fa-IR" dirty="0" smtClean="0">
                <a:solidFill>
                  <a:schemeClr val="bg2"/>
                </a:solidFill>
                <a:latin typeface="Times New Roman" panose="02020603050405020304" pitchFamily="18" charset="0"/>
                <a:cs typeface="B Nazanin" panose="00000400000000000000" pitchFamily="2" charset="-78"/>
              </a:rPr>
              <a:t>کران های یکنواخت احتمال خطاها</a:t>
            </a:r>
            <a:endParaRPr lang="en-US" dirty="0">
              <a:solidFill>
                <a:schemeClr val="bg2"/>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1802508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55776" y="915566"/>
            <a:ext cx="3816424" cy="1512168"/>
          </a:xfrm>
          <a:prstGeom prst="roundRect">
            <a:avLst/>
          </a:prstGeom>
          <a:solidFill>
            <a:schemeClr val="bg1">
              <a:lumMod val="50000"/>
            </a:schemeClr>
          </a:solidFill>
          <a:ln>
            <a:solidFill>
              <a:schemeClr val="bg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3600" dirty="0" smtClean="0">
                <a:cs typeface="B Titr" panose="00000700000000000000" pitchFamily="2" charset="-78"/>
              </a:rPr>
              <a:t>با تشکر از توجه شما</a:t>
            </a:r>
            <a:endParaRPr lang="en-US" sz="3600" dirty="0">
              <a:cs typeface="B Titr" panose="00000700000000000000" pitchFamily="2" charset="-78"/>
            </a:endParaRPr>
          </a:p>
        </p:txBody>
      </p:sp>
    </p:spTree>
    <p:extLst>
      <p:ext uri="{BB962C8B-B14F-4D97-AF65-F5344CB8AC3E}">
        <p14:creationId xmlns:p14="http://schemas.microsoft.com/office/powerpoint/2010/main" val="356697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2031325"/>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This book is for people who want to learn probability and statistics quickly. It is </a:t>
            </a:r>
            <a:r>
              <a:rPr lang="fa-IR" dirty="0" smtClean="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suitable for graduate or advanced undergraduate students in computer science, mathematics, statistics, and related disciplines. The book includes modern topics like nonparametric curve estimation, bootstrapping, and </a:t>
            </a:r>
            <a:r>
              <a:rPr lang="en-US" dirty="0" err="1" smtClean="0">
                <a:solidFill>
                  <a:schemeClr val="bg2"/>
                </a:solidFill>
                <a:latin typeface="Times New Roman" panose="02020603050405020304" pitchFamily="18" charset="0"/>
                <a:cs typeface="Times New Roman" panose="02020603050405020304" pitchFamily="18" charset="0"/>
              </a:rPr>
              <a:t>cla-ssification</a:t>
            </a:r>
            <a:r>
              <a:rPr lang="en-US" dirty="0" smtClean="0">
                <a:solidFill>
                  <a:schemeClr val="bg2"/>
                </a:solidFill>
                <a:latin typeface="Times New Roman" panose="02020603050405020304" pitchFamily="18" charset="0"/>
                <a:cs typeface="Times New Roman" panose="02020603050405020304" pitchFamily="18" charset="0"/>
              </a:rPr>
              <a:t>, topics that are usually relegated to follow-up courses. The read-</a:t>
            </a:r>
            <a:r>
              <a:rPr lang="en-US" dirty="0" err="1" smtClean="0">
                <a:solidFill>
                  <a:schemeClr val="bg2"/>
                </a:solidFill>
                <a:latin typeface="Times New Roman" panose="02020603050405020304" pitchFamily="18" charset="0"/>
                <a:cs typeface="Times New Roman" panose="02020603050405020304" pitchFamily="18" charset="0"/>
              </a:rPr>
              <a:t>er</a:t>
            </a:r>
            <a:r>
              <a:rPr lang="en-US" dirty="0" smtClean="0">
                <a:solidFill>
                  <a:schemeClr val="bg2"/>
                </a:solidFill>
                <a:latin typeface="Times New Roman" panose="02020603050405020304" pitchFamily="18" charset="0"/>
                <a:cs typeface="Times New Roman" panose="02020603050405020304" pitchFamily="18" charset="0"/>
              </a:rPr>
              <a:t> is presumed to know calculus and little linear algebra. No previous </a:t>
            </a:r>
            <a:r>
              <a:rPr lang="en-US" dirty="0" err="1" smtClean="0">
                <a:solidFill>
                  <a:schemeClr val="bg2"/>
                </a:solidFill>
                <a:latin typeface="Times New Roman" panose="02020603050405020304" pitchFamily="18" charset="0"/>
                <a:cs typeface="Times New Roman" panose="02020603050405020304" pitchFamily="18" charset="0"/>
              </a:rPr>
              <a:t>kno-wledge</a:t>
            </a:r>
            <a:r>
              <a:rPr lang="en-US" dirty="0" smtClean="0">
                <a:solidFill>
                  <a:schemeClr val="bg2"/>
                </a:solidFill>
                <a:latin typeface="Times New Roman" panose="02020603050405020304" pitchFamily="18" charset="0"/>
                <a:cs typeface="Times New Roman" panose="02020603050405020304" pitchFamily="18" charset="0"/>
              </a:rPr>
              <a:t> of probability and statistics is required.</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691680" y="2370827"/>
            <a:ext cx="7128792" cy="1754326"/>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این کتاب برای افرادی است که می خواهند آمار و احتمالات را به سرعت یاد بگیرند. برای دانشجویان مقطع کارشناسی ارشد یا دانشجویان پیشرفته کارشناسی در رشته های علوم کامپیوتر، ریاضی، آمار و دیگر  رشته های  مرتبط  مناسب  است.  این  کتاب  شامل  موضوعات  مدرنی  مانند  برآورد  منحنی ناپارامتری، خودگردان سازی و طبقه بندی است، موضوعاتی که معمولاً به دوره های بعدی منتقل می شوند.  فرض بر این است که خواننده حساب دیفرانسیل و انتگرال و کمی جبر خطی را می داند.  هیچ دانش قبلی از آمار و احتمال مورد نیاز نیست.</a:t>
            </a:r>
            <a:endParaRPr lang="en-US" dirty="0">
              <a:solidFill>
                <a:schemeClr val="bg2"/>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3593288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1754326"/>
          </a:xfrm>
          <a:prstGeom prst="rect">
            <a:avLst/>
          </a:prstGeom>
          <a:noFill/>
        </p:spPr>
        <p:txBody>
          <a:bodyPr wrap="square" rtlCol="0">
            <a:spAutoFit/>
          </a:bodyPr>
          <a:lstStyle/>
          <a:p>
            <a:pPr algn="just"/>
            <a:r>
              <a:rPr lang="en-US" b="1" dirty="0">
                <a:solidFill>
                  <a:schemeClr val="bg2"/>
                </a:solidFill>
                <a:latin typeface="Times New Roman" panose="02020603050405020304" pitchFamily="18" charset="0"/>
                <a:cs typeface="Times New Roman" panose="02020603050405020304" pitchFamily="18" charset="0"/>
              </a:rPr>
              <a:t> </a:t>
            </a:r>
            <a:r>
              <a:rPr lang="en-US" b="1" dirty="0" smtClean="0">
                <a:solidFill>
                  <a:schemeClr val="bg2"/>
                </a:solidFill>
                <a:latin typeface="Times New Roman" panose="02020603050405020304" pitchFamily="18" charset="0"/>
                <a:cs typeface="Times New Roman" panose="02020603050405020304" pitchFamily="18" charset="0"/>
              </a:rPr>
              <a:t>       Statistics, data mining, </a:t>
            </a:r>
            <a:r>
              <a:rPr lang="en-US" dirty="0" smtClean="0">
                <a:solidFill>
                  <a:schemeClr val="bg2"/>
                </a:solidFill>
                <a:latin typeface="Times New Roman" panose="02020603050405020304" pitchFamily="18" charset="0"/>
                <a:cs typeface="Times New Roman" panose="02020603050405020304" pitchFamily="18" charset="0"/>
              </a:rPr>
              <a:t>and </a:t>
            </a:r>
            <a:r>
              <a:rPr lang="en-US" b="1" dirty="0" smtClean="0">
                <a:solidFill>
                  <a:schemeClr val="bg2"/>
                </a:solidFill>
                <a:latin typeface="Times New Roman" panose="02020603050405020304" pitchFamily="18" charset="0"/>
                <a:cs typeface="Times New Roman" panose="02020603050405020304" pitchFamily="18" charset="0"/>
              </a:rPr>
              <a:t>machine learning</a:t>
            </a:r>
            <a:r>
              <a:rPr lang="en-US" dirty="0" smtClean="0">
                <a:solidFill>
                  <a:schemeClr val="bg2"/>
                </a:solidFill>
                <a:latin typeface="Times New Roman" panose="02020603050405020304" pitchFamily="18" charset="0"/>
                <a:cs typeface="Times New Roman" panose="02020603050405020304" pitchFamily="18" charset="0"/>
              </a:rPr>
              <a:t> are all concerned with collecting and analyzing data. For some times, statistics research was </a:t>
            </a:r>
            <a:r>
              <a:rPr lang="en-US" dirty="0" err="1" smtClean="0">
                <a:solidFill>
                  <a:schemeClr val="bg2"/>
                </a:solidFill>
                <a:latin typeface="Times New Roman" panose="02020603050405020304" pitchFamily="18" charset="0"/>
                <a:cs typeface="Times New Roman" panose="02020603050405020304" pitchFamily="18" charset="0"/>
              </a:rPr>
              <a:t>cond-ucted</a:t>
            </a:r>
            <a:r>
              <a:rPr lang="en-US" dirty="0" smtClean="0">
                <a:solidFill>
                  <a:schemeClr val="bg2"/>
                </a:solidFill>
                <a:latin typeface="Times New Roman" panose="02020603050405020304" pitchFamily="18" charset="0"/>
                <a:cs typeface="Times New Roman" panose="02020603050405020304" pitchFamily="18" charset="0"/>
              </a:rPr>
              <a:t> in statistics departments while data mining and machine learning res-</a:t>
            </a:r>
            <a:r>
              <a:rPr lang="en-US" dirty="0" err="1" smtClean="0">
                <a:solidFill>
                  <a:schemeClr val="bg2"/>
                </a:solidFill>
                <a:latin typeface="Times New Roman" panose="02020603050405020304" pitchFamily="18" charset="0"/>
                <a:cs typeface="Times New Roman" panose="02020603050405020304" pitchFamily="18" charset="0"/>
              </a:rPr>
              <a:t>earch</a:t>
            </a:r>
            <a:r>
              <a:rPr lang="en-US" dirty="0" smtClean="0">
                <a:solidFill>
                  <a:schemeClr val="bg2"/>
                </a:solidFill>
                <a:latin typeface="Times New Roman" panose="02020603050405020304" pitchFamily="18" charset="0"/>
                <a:cs typeface="Times New Roman" panose="02020603050405020304" pitchFamily="18" charset="0"/>
              </a:rPr>
              <a:t> was conducted in computer science departments. Statisticians thought that  computer  scientists  were  reinventing  the wheel.  Computer  scientist thought that statistical theory didn’t apply to their problems.</a:t>
            </a:r>
            <a:endParaRPr lang="en-US" b="1" dirty="0">
              <a:solidFill>
                <a:schemeClr val="bg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691680" y="2370827"/>
            <a:ext cx="7128792" cy="1477328"/>
          </a:xfrm>
          <a:prstGeom prst="rect">
            <a:avLst/>
          </a:prstGeom>
          <a:noFill/>
        </p:spPr>
        <p:txBody>
          <a:bodyPr wrap="square" rtlCol="0">
            <a:spAutoFit/>
          </a:bodyPr>
          <a:lstStyle/>
          <a:p>
            <a:pPr algn="just" rtl="1"/>
            <a:r>
              <a:rPr lang="fa-IR" b="1" dirty="0" smtClean="0">
                <a:solidFill>
                  <a:schemeClr val="bg2"/>
                </a:solidFill>
                <a:latin typeface="Times New Roman" panose="02020603050405020304" pitchFamily="18" charset="0"/>
                <a:cs typeface="B Nazanin" panose="00000400000000000000" pitchFamily="2" charset="-78"/>
              </a:rPr>
              <a:t>آمار، داده کاوی</a:t>
            </a:r>
            <a:r>
              <a:rPr lang="fa-IR" dirty="0" smtClean="0">
                <a:solidFill>
                  <a:schemeClr val="bg2"/>
                </a:solidFill>
                <a:latin typeface="Times New Roman" panose="02020603050405020304" pitchFamily="18" charset="0"/>
                <a:cs typeface="B Nazanin" panose="00000400000000000000" pitchFamily="2" charset="-78"/>
              </a:rPr>
              <a:t> و </a:t>
            </a:r>
            <a:r>
              <a:rPr lang="fa-IR" b="1" dirty="0" smtClean="0">
                <a:solidFill>
                  <a:schemeClr val="bg2"/>
                </a:solidFill>
                <a:latin typeface="Times New Roman" panose="02020603050405020304" pitchFamily="18" charset="0"/>
                <a:cs typeface="B Nazanin" panose="00000400000000000000" pitchFamily="2" charset="-78"/>
              </a:rPr>
              <a:t>یادگیری ماشین</a:t>
            </a:r>
            <a:r>
              <a:rPr lang="fa-IR" dirty="0" smtClean="0">
                <a:solidFill>
                  <a:schemeClr val="bg2"/>
                </a:solidFill>
                <a:latin typeface="Times New Roman" panose="02020603050405020304" pitchFamily="18" charset="0"/>
                <a:cs typeface="B Nazanin" panose="00000400000000000000" pitchFamily="2" charset="-78"/>
              </a:rPr>
              <a:t> همگی با جمع آوری و تجزیه و تحلیل داده ها سروکار دارند.  برای مدتی،  تحقیقات آماری  در بخش های آماری</a:t>
            </a:r>
            <a:r>
              <a:rPr lang="fa-IR" dirty="0">
                <a:solidFill>
                  <a:schemeClr val="bg2"/>
                </a:solidFill>
                <a:latin typeface="Times New Roman" panose="02020603050405020304" pitchFamily="18" charset="0"/>
                <a:cs typeface="B Nazanin" panose="00000400000000000000" pitchFamily="2" charset="-78"/>
              </a:rPr>
              <a:t> </a:t>
            </a:r>
            <a:r>
              <a:rPr lang="fa-IR" dirty="0" smtClean="0">
                <a:solidFill>
                  <a:schemeClr val="bg2"/>
                </a:solidFill>
                <a:latin typeface="Times New Roman" panose="02020603050405020304" pitchFamily="18" charset="0"/>
                <a:cs typeface="B Nazanin" panose="00000400000000000000" pitchFamily="2" charset="-78"/>
              </a:rPr>
              <a:t>انجام می شد  در حالی که داده کاوی و یادگیری ماشین در بخش های علوم کامپیوتر انجام می شد.  آماردانان فکر می کردند که متخصصان کامپیوتر در حال  اختراع مجدد چرخ هستند.  متخصصان کامپیوتر نیز  فکر می کردند که  نظریه آماری برای مشکلات آن ها کاربرد و راه حلی ندارد.</a:t>
            </a:r>
            <a:endParaRPr lang="en-US" b="1" dirty="0">
              <a:solidFill>
                <a:schemeClr val="bg2"/>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2334582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1477328"/>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     Things are changing. Statisticians now recognize that computer scientist are making novel contributions while computer scientist now recognize the generality of statistical theory and methodology. Clever data mining </a:t>
            </a:r>
            <a:r>
              <a:rPr lang="en-US" dirty="0" err="1" smtClean="0">
                <a:solidFill>
                  <a:schemeClr val="bg2"/>
                </a:solidFill>
                <a:latin typeface="Times New Roman" panose="02020603050405020304" pitchFamily="18" charset="0"/>
                <a:cs typeface="Times New Roman" panose="02020603050405020304" pitchFamily="18" charset="0"/>
              </a:rPr>
              <a:t>algori-thms</a:t>
            </a:r>
            <a:r>
              <a:rPr lang="en-US" dirty="0" smtClean="0">
                <a:solidFill>
                  <a:schemeClr val="bg2"/>
                </a:solidFill>
                <a:latin typeface="Times New Roman" panose="02020603050405020304" pitchFamily="18" charset="0"/>
                <a:cs typeface="Times New Roman" panose="02020603050405020304" pitchFamily="18" charset="0"/>
              </a:rPr>
              <a:t> are more scalable than statisticians ever thought possible. Formal stat-</a:t>
            </a:r>
            <a:r>
              <a:rPr lang="en-US" dirty="0" err="1" smtClean="0">
                <a:solidFill>
                  <a:schemeClr val="bg2"/>
                </a:solidFill>
                <a:latin typeface="Times New Roman" panose="02020603050405020304" pitchFamily="18" charset="0"/>
                <a:cs typeface="Times New Roman" panose="02020603050405020304" pitchFamily="18" charset="0"/>
              </a:rPr>
              <a:t>istical</a:t>
            </a:r>
            <a:r>
              <a:rPr lang="en-US" dirty="0" smtClean="0">
                <a:solidFill>
                  <a:schemeClr val="bg2"/>
                </a:solidFill>
                <a:latin typeface="Times New Roman" panose="02020603050405020304" pitchFamily="18" charset="0"/>
                <a:cs typeface="Times New Roman" panose="02020603050405020304" pitchFamily="18" charset="0"/>
              </a:rPr>
              <a:t> theory is more pervasive than computer scientists had realized.</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691680" y="2370827"/>
            <a:ext cx="7128792" cy="1477328"/>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         اوضاع در حال تغییر است. آماردانان اکنون انجام مشارکت </a:t>
            </a:r>
            <a:r>
              <a:rPr lang="fa-IR" dirty="0">
                <a:solidFill>
                  <a:schemeClr val="bg2"/>
                </a:solidFill>
                <a:latin typeface="Times New Roman" panose="02020603050405020304" pitchFamily="18" charset="0"/>
                <a:cs typeface="B Nazanin" panose="00000400000000000000" pitchFamily="2" charset="-78"/>
              </a:rPr>
              <a:t>های جدید متخصصان </a:t>
            </a:r>
            <a:r>
              <a:rPr lang="fa-IR" dirty="0" smtClean="0">
                <a:solidFill>
                  <a:schemeClr val="bg2"/>
                </a:solidFill>
                <a:latin typeface="Times New Roman" panose="02020603050405020304" pitchFamily="18" charset="0"/>
                <a:cs typeface="B Nazanin" panose="00000400000000000000" pitchFamily="2" charset="-78"/>
              </a:rPr>
              <a:t>کامپیوتر را به رسمیت می شناسند  و  متخصصان کامپیوتر نیز  اکنون کلیت نظریه و روش آماری را  به رسمیت می شناسند.  الگوریتم های هوشمند داده کاوی مقیاس پذیرتر از آن چیزی هستند که آماردانان تصور می کنند. نظریه آماری رسمی فراگیرتر (جامع تر) از آن چیزی است که متخصصان کامپیوتر تصور می کردند.</a:t>
            </a:r>
            <a:endParaRPr lang="en-US" dirty="0">
              <a:solidFill>
                <a:schemeClr val="bg2"/>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1846054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1477328"/>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         Students who analyze data, or who aspire to develop new methods for analyzing data, should be well grounded in basic probability and </a:t>
            </a:r>
            <a:r>
              <a:rPr lang="en-US" dirty="0" err="1" smtClean="0">
                <a:solidFill>
                  <a:schemeClr val="bg2"/>
                </a:solidFill>
                <a:latin typeface="Times New Roman" panose="02020603050405020304" pitchFamily="18" charset="0"/>
                <a:cs typeface="Times New Roman" panose="02020603050405020304" pitchFamily="18" charset="0"/>
              </a:rPr>
              <a:t>mathemat-ical</a:t>
            </a:r>
            <a:r>
              <a:rPr lang="en-US" dirty="0" smtClean="0">
                <a:solidFill>
                  <a:schemeClr val="bg2"/>
                </a:solidFill>
                <a:latin typeface="Times New Roman" panose="02020603050405020304" pitchFamily="18" charset="0"/>
                <a:cs typeface="Times New Roman" panose="02020603050405020304" pitchFamily="18" charset="0"/>
              </a:rPr>
              <a:t> statistics.  Using  fancy  tools  like  neural nets,  boosting, and support vector machines without understanding basic statistics  is  like doing brain surgery before knowing how to use a </a:t>
            </a:r>
            <a:r>
              <a:rPr lang="en-US" dirty="0" err="1" smtClean="0">
                <a:solidFill>
                  <a:schemeClr val="bg2"/>
                </a:solidFill>
                <a:latin typeface="Times New Roman" panose="02020603050405020304" pitchFamily="18" charset="0"/>
                <a:cs typeface="Times New Roman" panose="02020603050405020304" pitchFamily="18" charset="0"/>
              </a:rPr>
              <a:t>band-aid</a:t>
            </a:r>
            <a:r>
              <a:rPr lang="en-US" dirty="0" smtClean="0">
                <a:solidFill>
                  <a:schemeClr val="bg2"/>
                </a:solidFill>
                <a:latin typeface="Times New Roman" panose="02020603050405020304" pitchFamily="18" charset="0"/>
                <a:cs typeface="Times New Roman" panose="02020603050405020304" pitchFamily="18" charset="0"/>
              </a:rPr>
              <a:t>.</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691680" y="2370827"/>
            <a:ext cx="7128792" cy="1200329"/>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دانشجویانی که داده ها را تجزیه و تحلیل می کنند، یا می خواهند روش های جدیدی برای تجزیه و تحلیل داده ها  خلق  کنند،  باید  به  پایه و مبانی احتمالات و آمار ریاضی  مسلط  باشند.  استفاده از ابزارهایی  مانند شبکه های عصبی،  تقویت کردن و ماشین بردار پشتیبان  بدون درک پایه آمار  مانند انجام عمل جراحی مغز قبل </a:t>
            </a:r>
            <a:r>
              <a:rPr lang="fa-IR" smtClean="0">
                <a:solidFill>
                  <a:schemeClr val="bg2"/>
                </a:solidFill>
                <a:latin typeface="Times New Roman" panose="02020603050405020304" pitchFamily="18" charset="0"/>
                <a:cs typeface="B Nazanin" panose="00000400000000000000" pitchFamily="2" charset="-78"/>
              </a:rPr>
              <a:t>از دانستن نحوه </a:t>
            </a:r>
            <a:r>
              <a:rPr lang="fa-IR" dirty="0" smtClean="0">
                <a:solidFill>
                  <a:schemeClr val="bg2"/>
                </a:solidFill>
                <a:latin typeface="Times New Roman" panose="02020603050405020304" pitchFamily="18" charset="0"/>
                <a:cs typeface="B Nazanin" panose="00000400000000000000" pitchFamily="2" charset="-78"/>
              </a:rPr>
              <a:t>استفاده از چسب زخم است.</a:t>
            </a:r>
            <a:endParaRPr lang="en-US" dirty="0">
              <a:solidFill>
                <a:schemeClr val="bg2"/>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1100105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2031325"/>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        But where can students learn basic probability and statistics quickly? Nowhere.  At  least,  that  was  my conclusion  when  my computer science colleagues kept asking me: “Where Can I send my students to get  a  good understanding of modern statistics quickly?” The typical mathematical stat-</a:t>
            </a:r>
            <a:r>
              <a:rPr lang="en-US" dirty="0" err="1" smtClean="0">
                <a:solidFill>
                  <a:schemeClr val="bg2"/>
                </a:solidFill>
                <a:latin typeface="Times New Roman" panose="02020603050405020304" pitchFamily="18" charset="0"/>
                <a:cs typeface="Times New Roman" panose="02020603050405020304" pitchFamily="18" charset="0"/>
              </a:rPr>
              <a:t>istics</a:t>
            </a:r>
            <a:r>
              <a:rPr lang="en-US" dirty="0" smtClean="0">
                <a:solidFill>
                  <a:schemeClr val="bg2"/>
                </a:solidFill>
                <a:latin typeface="Times New Roman" panose="02020603050405020304" pitchFamily="18" charset="0"/>
                <a:cs typeface="Times New Roman" panose="02020603050405020304" pitchFamily="18" charset="0"/>
              </a:rPr>
              <a:t> course spends too much time on tedious and uninspiring topics (</a:t>
            </a:r>
            <a:r>
              <a:rPr lang="en-US" dirty="0" err="1" smtClean="0">
                <a:solidFill>
                  <a:schemeClr val="bg2"/>
                </a:solidFill>
                <a:latin typeface="Times New Roman" panose="02020603050405020304" pitchFamily="18" charset="0"/>
                <a:cs typeface="Times New Roman" panose="02020603050405020304" pitchFamily="18" charset="0"/>
              </a:rPr>
              <a:t>coun</a:t>
            </a:r>
            <a:r>
              <a:rPr lang="en-US" dirty="0" smtClean="0">
                <a:solidFill>
                  <a:schemeClr val="bg2"/>
                </a:solidFill>
                <a:latin typeface="Times New Roman" panose="02020603050405020304" pitchFamily="18" charset="0"/>
                <a:cs typeface="Times New Roman" panose="02020603050405020304" pitchFamily="18" charset="0"/>
              </a:rPr>
              <a:t>-ting methods, two dimensional integrals, etc.)  at the expense  of  covering modern concepts (bootstrapping, curve estimation, graphical models, etc.).</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691680" y="2370827"/>
            <a:ext cx="7128792" cy="1754326"/>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اما دانشجویان از کجا می توانند آمار و احتمالات مقدماتی را به سرعت یاد بگیرند؟  هیچ جا.  حداقل، زمانی به این نتیجه رسیدم که همکاران متخصص کامپیوترم همیشه از من می پرسیدند: «دانشجویانم را کجا می توانم بفرستم تا به سرعت درک خوبی از آمارهای مدرن به دست آورند؟»دوره معمولی آمارِ ریاضی زمان زیادی را صرف موضوعات خسته کننده و غیر الهام بخش (روش های شمارش، انتگرال های دو بعدی و غیره) به جای پوشش مفاهیم مدرن (بوت استرپ، برآورد منحنی، مدل های گرافیکی و غیره) می کند.</a:t>
            </a:r>
            <a:endParaRPr lang="en-US" dirty="0">
              <a:solidFill>
                <a:schemeClr val="bg2"/>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2871872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2031325"/>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       So I set out to redesign our undergraduate honors course on probability and  mathematical statistics.  This book  arose from that course.  Here is  a summary of the main features of this book.</a:t>
            </a:r>
          </a:p>
          <a:p>
            <a:pPr algn="just"/>
            <a:r>
              <a:rPr lang="en-US" dirty="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      1. The book is suitable for graduate students  in computer science and honors undergraduates  in math, statistics, and computer science.  It is also useful for students beginning graduate work in statistics who need to fill in their background on mathematical statistics.</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691680" y="2370827"/>
            <a:ext cx="7128792" cy="1754326"/>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بنابراین  من  تصمیم  گرفتم که دوره کارشناسی افتخاری  خود  را  در  مورد  احتمالات و آمار ریاضی بازطراحی کنم. این کتاب برخواسته از همان دوره است. در اینجا خلاصه ای از ویژگی های اصلی این کتاب آورده شده است.</a:t>
            </a:r>
          </a:p>
          <a:p>
            <a:pPr algn="just" rtl="1"/>
            <a:r>
              <a:rPr lang="fa-IR" dirty="0" smtClean="0">
                <a:solidFill>
                  <a:schemeClr val="bg2"/>
                </a:solidFill>
                <a:latin typeface="Times New Roman" panose="02020603050405020304" pitchFamily="18" charset="0"/>
                <a:cs typeface="B Nazanin" panose="00000400000000000000" pitchFamily="2" charset="-78"/>
              </a:rPr>
              <a:t>1. کتاب  برای  دانشجویان  کارشناسی ارشد علوم کامپیوتر و دانشجویان کارشناسی افتخاری ریاضی، آمار  و  علوم  کامپیوتر  مناسب  است.   همچنین  برای  دانشجویانی  که  شروع  به  انجام  کارهای  فارغ التحصیلی می کنند و نیاز به پر کردن پیشینه خودشان در آمار ریاضی دارند، مفید است.</a:t>
            </a:r>
            <a:endParaRPr lang="en-US" dirty="0">
              <a:solidFill>
                <a:schemeClr val="bg2"/>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1870117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1520" y="4011910"/>
            <a:ext cx="1584176" cy="913846"/>
            <a:chOff x="2555776" y="699542"/>
            <a:chExt cx="3744416" cy="2160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99542"/>
              <a:ext cx="1872208"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99542"/>
              <a:ext cx="1872208" cy="2160000"/>
            </a:xfrm>
            <a:prstGeom prst="rect">
              <a:avLst/>
            </a:prstGeom>
          </p:spPr>
        </p:pic>
      </p:grpSp>
      <p:sp>
        <p:nvSpPr>
          <p:cNvPr id="8" name="TextBox 7"/>
          <p:cNvSpPr txBox="1"/>
          <p:nvPr/>
        </p:nvSpPr>
        <p:spPr>
          <a:xfrm>
            <a:off x="1691680" y="339502"/>
            <a:ext cx="7128792" cy="2308324"/>
          </a:xfrm>
          <a:prstGeom prst="rect">
            <a:avLst/>
          </a:prstGeom>
          <a:noFill/>
        </p:spPr>
        <p:txBody>
          <a:bodyPr wrap="square" rtlCol="0">
            <a:spAutoFit/>
          </a:bodyPr>
          <a:lstStyle/>
          <a:p>
            <a:pPr algn="just"/>
            <a:r>
              <a:rPr lang="en-US" dirty="0" smtClean="0">
                <a:solidFill>
                  <a:schemeClr val="bg2"/>
                </a:solidFill>
                <a:latin typeface="Times New Roman" panose="02020603050405020304" pitchFamily="18" charset="0"/>
                <a:cs typeface="Times New Roman" panose="02020603050405020304" pitchFamily="18" charset="0"/>
              </a:rPr>
              <a:t>2. I cover advanced topics that are traditionally not taught in a first course. For example, nonparametric regressions, bootstrapping, density estimation, and graphical models.</a:t>
            </a:r>
          </a:p>
          <a:p>
            <a:pPr algn="just"/>
            <a:r>
              <a:rPr lang="en-US" dirty="0" smtClean="0">
                <a:solidFill>
                  <a:schemeClr val="bg2"/>
                </a:solidFill>
                <a:latin typeface="Times New Roman" panose="02020603050405020304" pitchFamily="18" charset="0"/>
                <a:cs typeface="Times New Roman" panose="02020603050405020304" pitchFamily="18" charset="0"/>
              </a:rPr>
              <a:t>3. I have omitted topics in probability that do not play a central role in </a:t>
            </a:r>
            <a:r>
              <a:rPr lang="en-US" dirty="0" err="1" smtClean="0">
                <a:solidFill>
                  <a:schemeClr val="bg2"/>
                </a:solidFill>
                <a:latin typeface="Times New Roman" panose="02020603050405020304" pitchFamily="18" charset="0"/>
                <a:cs typeface="Times New Roman" panose="02020603050405020304" pitchFamily="18" charset="0"/>
              </a:rPr>
              <a:t>stati</a:t>
            </a:r>
            <a:r>
              <a:rPr lang="fa-IR" dirty="0" smtClean="0">
                <a:solidFill>
                  <a:schemeClr val="bg2"/>
                </a:solidFill>
                <a:latin typeface="Times New Roman" panose="02020603050405020304" pitchFamily="18" charset="0"/>
                <a:cs typeface="Times New Roman" panose="02020603050405020304" pitchFamily="18" charset="0"/>
              </a:rPr>
              <a:t>-</a:t>
            </a:r>
            <a:r>
              <a:rPr lang="en-US" dirty="0" err="1" smtClean="0">
                <a:solidFill>
                  <a:schemeClr val="bg2"/>
                </a:solidFill>
                <a:latin typeface="Times New Roman" panose="02020603050405020304" pitchFamily="18" charset="0"/>
                <a:cs typeface="Times New Roman" panose="02020603050405020304" pitchFamily="18" charset="0"/>
              </a:rPr>
              <a:t>stical</a:t>
            </a:r>
            <a:r>
              <a:rPr lang="en-US" dirty="0" smtClean="0">
                <a:solidFill>
                  <a:schemeClr val="bg2"/>
                </a:solidFill>
                <a:latin typeface="Times New Roman" panose="02020603050405020304" pitchFamily="18" charset="0"/>
                <a:cs typeface="Times New Roman" panose="02020603050405020304" pitchFamily="18" charset="0"/>
              </a:rPr>
              <a:t> inference. For example, counting methods are virtually absent.</a:t>
            </a:r>
          </a:p>
          <a:p>
            <a:pPr algn="just"/>
            <a:r>
              <a:rPr lang="en-US" dirty="0" smtClean="0">
                <a:solidFill>
                  <a:schemeClr val="bg2"/>
                </a:solidFill>
                <a:latin typeface="Times New Roman" panose="02020603050405020304" pitchFamily="18" charset="0"/>
                <a:cs typeface="Times New Roman" panose="02020603050405020304" pitchFamily="18" charset="0"/>
              </a:rPr>
              <a:t>4. Whenever possible, I avoid tedious calculations in favor of emphasizing concepts.</a:t>
            </a:r>
          </a:p>
          <a:p>
            <a:pPr algn="just"/>
            <a:r>
              <a:rPr lang="en-US" dirty="0" smtClean="0">
                <a:solidFill>
                  <a:schemeClr val="bg2"/>
                </a:solidFill>
                <a:latin typeface="Times New Roman" panose="02020603050405020304" pitchFamily="18" charset="0"/>
                <a:cs typeface="Times New Roman" panose="02020603050405020304" pitchFamily="18" charset="0"/>
              </a:rPr>
              <a:t>5. I cover nonparametric inference before parametric inference.</a:t>
            </a:r>
          </a:p>
        </p:txBody>
      </p:sp>
      <p:sp>
        <p:nvSpPr>
          <p:cNvPr id="9" name="TextBox 8"/>
          <p:cNvSpPr txBox="1"/>
          <p:nvPr/>
        </p:nvSpPr>
        <p:spPr>
          <a:xfrm>
            <a:off x="1691680" y="2647826"/>
            <a:ext cx="7128792" cy="1754326"/>
          </a:xfrm>
          <a:prstGeom prst="rect">
            <a:avLst/>
          </a:prstGeom>
          <a:noFill/>
        </p:spPr>
        <p:txBody>
          <a:bodyPr wrap="square" rtlCol="0">
            <a:spAutoFit/>
          </a:bodyPr>
          <a:lstStyle/>
          <a:p>
            <a:pPr algn="just" rtl="1"/>
            <a:r>
              <a:rPr lang="fa-IR" dirty="0" smtClean="0">
                <a:solidFill>
                  <a:schemeClr val="bg2"/>
                </a:solidFill>
                <a:latin typeface="Times New Roman" panose="02020603050405020304" pitchFamily="18" charset="0"/>
                <a:cs typeface="B Nazanin" panose="00000400000000000000" pitchFamily="2" charset="-78"/>
              </a:rPr>
              <a:t>2. من موضوعات پیشرفته ای که معمولاً در دوره اول تدریس نمی شوند را پوشش می دهم. به عنوان مثال، رگرسیون ناپارامتری، بوت استرپینگ، برآورد چگالی و مدل های گرافیکی.</a:t>
            </a:r>
          </a:p>
          <a:p>
            <a:pPr algn="just" rtl="1"/>
            <a:r>
              <a:rPr lang="fa-IR" dirty="0" smtClean="0">
                <a:solidFill>
                  <a:schemeClr val="bg2"/>
                </a:solidFill>
                <a:latin typeface="Times New Roman" panose="02020603050405020304" pitchFamily="18" charset="0"/>
                <a:cs typeface="B Nazanin" panose="00000400000000000000" pitchFamily="2" charset="-78"/>
              </a:rPr>
              <a:t>3. من موضوعاتی در احتمال  که نقش محوری  در استنباط آماری نداشتند  را حذف کردم.  به عنوان مثال، روش های شمارش عملاً وجود ندارند.</a:t>
            </a:r>
          </a:p>
          <a:p>
            <a:pPr algn="just" rtl="1"/>
            <a:r>
              <a:rPr lang="fa-IR" dirty="0" smtClean="0">
                <a:solidFill>
                  <a:schemeClr val="bg2"/>
                </a:solidFill>
                <a:latin typeface="Times New Roman" panose="02020603050405020304" pitchFamily="18" charset="0"/>
                <a:cs typeface="B Nazanin" panose="00000400000000000000" pitchFamily="2" charset="-78"/>
              </a:rPr>
              <a:t>4. در صورت امکان، از محاسبات خسته کننده به نفع تاکید بر مفاهیم اجتناب می کنم.</a:t>
            </a:r>
            <a:endParaRPr lang="fa-IR" dirty="0">
              <a:solidFill>
                <a:schemeClr val="bg2"/>
              </a:solidFill>
              <a:latin typeface="Times New Roman" panose="02020603050405020304" pitchFamily="18" charset="0"/>
              <a:cs typeface="B Nazanin" panose="00000400000000000000" pitchFamily="2" charset="-78"/>
            </a:endParaRPr>
          </a:p>
          <a:p>
            <a:pPr algn="just" rtl="1"/>
            <a:r>
              <a:rPr lang="fa-IR" dirty="0" smtClean="0">
                <a:solidFill>
                  <a:schemeClr val="bg2"/>
                </a:solidFill>
                <a:latin typeface="Times New Roman" panose="02020603050405020304" pitchFamily="18" charset="0"/>
                <a:cs typeface="B Nazanin" panose="00000400000000000000" pitchFamily="2" charset="-78"/>
              </a:rPr>
              <a:t>5. من استنباط ناپارامتری را قبل از استنباط پارامتری پوشش می دهم.</a:t>
            </a:r>
            <a:endParaRPr lang="en-US" dirty="0" smtClean="0">
              <a:solidFill>
                <a:schemeClr val="bg2"/>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28333873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2f5a4d6f65f697e90cc7022f73f60196a8bd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2500</TotalTime>
  <Words>3078</Words>
  <Application>Microsoft Office PowerPoint</Application>
  <PresentationFormat>On-screen Show (16:9)</PresentationFormat>
  <Paragraphs>174</Paragraphs>
  <Slides>28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맑은 고딕</vt:lpstr>
      <vt:lpstr>Arial</vt:lpstr>
      <vt:lpstr>B Koodak</vt:lpstr>
      <vt:lpstr>B Nazanin</vt:lpstr>
      <vt:lpstr>B Titr</vt:lpstr>
      <vt:lpstr>Calibri</vt:lpstr>
      <vt:lpstr>Cambria Math</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Statistics/Data Mining Dictionary</vt:lpstr>
      <vt:lpstr>Statistics/Data Mining Dictionary</vt:lpstr>
      <vt:lpstr>Statistics/Data Mining Dictionary</vt:lpstr>
      <vt:lpstr>Statistics/Data Mining Dictionary</vt:lpstr>
      <vt:lpstr>Statistics/Data Mining Dictionary</vt:lpstr>
      <vt:lpstr>Statistics/Data Mining Dictionary</vt:lpstr>
      <vt:lpstr>Statistics/Data Mining Dictionary</vt:lpstr>
      <vt:lpstr>PowerPoint Presentation</vt:lpstr>
    </vt:vector>
  </TitlesOfParts>
  <Company>www.Ghalamo.com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dc:description>www.Ghalamo.com</dc:description>
  <cp:lastModifiedBy>Windows User</cp:lastModifiedBy>
  <cp:revision>237</cp:revision>
  <dcterms:created xsi:type="dcterms:W3CDTF">2014-04-01T16:27:38Z</dcterms:created>
  <dcterms:modified xsi:type="dcterms:W3CDTF">2023-01-11T11:19:43Z</dcterms:modified>
</cp:coreProperties>
</file>