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Angulo Florez" initials="SAF" lastIdx="1" clrIdx="0">
    <p:extLst>
      <p:ext uri="{19B8F6BF-5375-455C-9EA6-DF929625EA0E}">
        <p15:presenceInfo xmlns:p15="http://schemas.microsoft.com/office/powerpoint/2012/main" userId="7f9f1ae5d55562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203" dt="2020-09-08T01:20:33.897"/>
    <p1510:client id="{A294E4CA-4508-4096-9104-D781D16AD8AA}" v="25" dt="2020-09-08T02:57:21.013"/>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26" y="-690"/>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3128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18" name="Gráfico 17">
            <a:extLst>
              <a:ext uri="{FF2B5EF4-FFF2-40B4-BE49-F238E27FC236}">
                <a16:creationId xmlns:a16="http://schemas.microsoft.com/office/drawing/2014/main" id="{17342695-966F-43F7-A096-4716CE4B1D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06778" y="21697271"/>
            <a:ext cx="6811622" cy="4541081"/>
          </a:xfrm>
          <a:prstGeom prst="rect">
            <a:avLst/>
          </a:prstGeom>
        </p:spPr>
      </p:pic>
      <p:sp>
        <p:nvSpPr>
          <p:cNvPr id="2" name="Rectángulo 1">
            <a:extLst>
              <a:ext uri="{FF2B5EF4-FFF2-40B4-BE49-F238E27FC236}">
                <a16:creationId xmlns:a16="http://schemas.microsoft.com/office/drawing/2014/main" id="{AD13E79D-A1FE-47E9-A64E-99C2B24C2AEC}"/>
              </a:ext>
            </a:extLst>
          </p:cNvPr>
          <p:cNvSpPr/>
          <p:nvPr/>
        </p:nvSpPr>
        <p:spPr>
          <a:xfrm>
            <a:off x="-9886" y="28209990"/>
            <a:ext cx="43901086" cy="4714667"/>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028903" y="-152400"/>
            <a:ext cx="23892387"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a:solidFill>
                  <a:srgbClr val="EAF1DD"/>
                </a:solidFill>
                <a:latin typeface="Candara" panose="020E0502030303020204" pitchFamily="34" charset="0"/>
                <a:cs typeface="Calibri"/>
                <a:sym typeface="Calibri"/>
              </a:rPr>
              <a:t>Análisis de factores que generan la propagación del dengue</a:t>
            </a:r>
            <a:endParaRPr lang="es-CO">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a:solidFill>
                  <a:srgbClr val="EAF1DD"/>
                </a:solidFill>
                <a:latin typeface="Candara" panose="020E0502030303020204" pitchFamily="34" charset="0"/>
                <a:ea typeface="Calibri"/>
                <a:cs typeface="Calibri"/>
                <a:sym typeface="Calibri"/>
              </a:rPr>
              <a:t>Jean Carlos Portilla Mora, Santiago Angulo Flórez,</a:t>
            </a:r>
            <a:endParaRPr lang="es-CO">
              <a:latin typeface="Candara" panose="020E0502030303020204" pitchFamily="34" charset="0"/>
            </a:endParaRPr>
          </a:p>
          <a:p>
            <a:pPr lvl="0" algn="ctr"/>
            <a:r>
              <a:rPr lang="es-CO" sz="4000">
                <a:solidFill>
                  <a:srgbClr val="EAF1DD"/>
                </a:solidFill>
                <a:latin typeface="Candara" panose="020E0502030303020204" pitchFamily="34" charset="0"/>
                <a:ea typeface="Calibri"/>
                <a:cs typeface="Calibri"/>
                <a:sym typeface="Calibri"/>
              </a:rPr>
              <a:t>22971 - Inteligencia Artificial I - Grupo H1</a:t>
            </a:r>
          </a:p>
          <a:p>
            <a:pPr marL="0" marR="0" lvl="0" indent="0" algn="ctr" rtl="0">
              <a:spcBef>
                <a:spcPts val="0"/>
              </a:spcBef>
              <a:spcAft>
                <a:spcPts val="0"/>
              </a:spcAft>
              <a:buNone/>
            </a:pPr>
            <a:r>
              <a:rPr lang="es-CO" sz="400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lvl="0" indent="0" algn="just" rtl="0">
              <a:lnSpc>
                <a:spcPct val="90000"/>
              </a:lnSpc>
              <a:spcBef>
                <a:spcPts val="0"/>
              </a:spcBef>
              <a:spcAft>
                <a:spcPts val="0"/>
              </a:spcAft>
              <a:buNone/>
            </a:pPr>
            <a:r>
              <a:rPr lang="en-US" sz="2800">
                <a:solidFill>
                  <a:schemeClr val="bg1"/>
                </a:solidFill>
                <a:latin typeface="Candara" panose="020E0502030303020204" pitchFamily="34" charset="0"/>
                <a:ea typeface="Calibri"/>
                <a:cs typeface="Calibri"/>
                <a:sym typeface="Calibri"/>
              </a:rPr>
              <a:t>Santiago Angulo </a:t>
            </a:r>
            <a:r>
              <a:rPr lang="en-US" sz="2800" err="1">
                <a:solidFill>
                  <a:schemeClr val="bg1"/>
                </a:solidFill>
                <a:latin typeface="Candara" panose="020E0502030303020204" pitchFamily="34" charset="0"/>
                <a:ea typeface="Calibri"/>
                <a:cs typeface="Calibri"/>
                <a:sym typeface="Calibri"/>
              </a:rPr>
              <a:t>Flórez</a:t>
            </a:r>
            <a:r>
              <a:rPr lang="en-US" sz="2800">
                <a:solidFill>
                  <a:schemeClr val="bg1"/>
                </a:solidFill>
                <a:latin typeface="Candara" panose="020E0502030303020204" pitchFamily="34" charset="0"/>
                <a:ea typeface="Calibri"/>
                <a:cs typeface="Calibri"/>
                <a:sym typeface="Calibri"/>
              </a:rPr>
              <a:t>,    Email: santiago2170130@correo.uis.edu.co</a:t>
            </a:r>
          </a:p>
          <a:p>
            <a:pPr marL="0" lvl="0" indent="0" algn="just" rtl="0">
              <a:lnSpc>
                <a:spcPct val="90000"/>
              </a:lnSpc>
              <a:spcBef>
                <a:spcPts val="0"/>
              </a:spcBef>
              <a:spcAft>
                <a:spcPts val="0"/>
              </a:spcAft>
              <a:buNone/>
            </a:pPr>
            <a:r>
              <a:rPr lang="en-US" sz="2800">
                <a:solidFill>
                  <a:schemeClr val="bg1"/>
                </a:solidFill>
                <a:latin typeface="Candara" panose="020E0502030303020204" pitchFamily="34" charset="0"/>
                <a:ea typeface="Calibri"/>
                <a:cs typeface="Calibri"/>
                <a:sym typeface="Calibri"/>
              </a:rPr>
              <a:t>Jean Carlos </a:t>
            </a:r>
            <a:r>
              <a:rPr lang="en-US" sz="2800" err="1">
                <a:solidFill>
                  <a:schemeClr val="bg1"/>
                </a:solidFill>
                <a:latin typeface="Candara" panose="020E0502030303020204" pitchFamily="34" charset="0"/>
                <a:ea typeface="Calibri"/>
                <a:cs typeface="Calibri"/>
                <a:sym typeface="Calibri"/>
              </a:rPr>
              <a:t>Portilla</a:t>
            </a:r>
            <a:r>
              <a:rPr lang="en-US" sz="2800">
                <a:solidFill>
                  <a:schemeClr val="bg1"/>
                </a:solidFill>
                <a:latin typeface="Candara" panose="020E0502030303020204" pitchFamily="34" charset="0"/>
                <a:ea typeface="Calibri"/>
                <a:cs typeface="Calibri"/>
                <a:sym typeface="Calibri"/>
              </a:rPr>
              <a:t> Mora, Email: jean2171452@correo.uis.edu.co</a:t>
            </a:r>
          </a:p>
          <a:p>
            <a:pPr marL="0" lvl="0" indent="0" algn="just" rtl="0">
              <a:lnSpc>
                <a:spcPct val="90000"/>
              </a:lnSpc>
              <a:spcBef>
                <a:spcPts val="0"/>
              </a:spcBef>
              <a:spcAft>
                <a:spcPts val="0"/>
              </a:spcAft>
              <a:buClr>
                <a:schemeClr val="dk1"/>
              </a:buClr>
              <a:buFont typeface="Arial"/>
              <a:buNone/>
            </a:pPr>
            <a:endParaRPr lang="en-US" sz="2800">
              <a:solidFill>
                <a:schemeClr val="bg1"/>
              </a:solidFill>
              <a:latin typeface="Candara" panose="020E0502030303020204" pitchFamily="34" charset="0"/>
              <a:ea typeface="Calibri"/>
              <a:cs typeface="Calibri"/>
              <a:sym typeface="Calibri"/>
            </a:endParaRPr>
          </a:p>
          <a:p>
            <a:pPr lvl="0" algn="just">
              <a:lnSpc>
                <a:spcPct val="90000"/>
              </a:lnSpc>
              <a:buClr>
                <a:schemeClr val="dk1"/>
              </a:buClr>
            </a:pPr>
            <a:r>
              <a:rPr lang="en-US" sz="2800" err="1">
                <a:solidFill>
                  <a:schemeClr val="bg1"/>
                </a:solidFill>
                <a:latin typeface="Candara" panose="020E0502030303020204" pitchFamily="34" charset="0"/>
                <a:ea typeface="Calibri"/>
                <a:cs typeface="Calibri"/>
                <a:sym typeface="Calibri"/>
              </a:rPr>
              <a:t>Docente</a:t>
            </a:r>
            <a:r>
              <a:rPr lang="en-US" sz="2800">
                <a:solidFill>
                  <a:schemeClr val="bg1"/>
                </a:solidFill>
                <a:latin typeface="Candara" panose="020E0502030303020204" pitchFamily="34" charset="0"/>
                <a:ea typeface="Calibri"/>
                <a:cs typeface="Calibri"/>
                <a:sym typeface="Calibri"/>
              </a:rPr>
              <a:t>: Fabio Martinez Carrillo, famarcar@saber.uis.edu.co</a:t>
            </a: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a:solidFill>
                  <a:schemeClr val="bg1"/>
                </a:solidFill>
                <a:latin typeface="Candara" panose="020E0502030303020204" pitchFamily="34" charset="0"/>
                <a:ea typeface="Calibri"/>
                <a:cs typeface="Calibri"/>
                <a:sym typeface="Calibri"/>
              </a:rPr>
              <a:t>Información</a:t>
            </a:r>
            <a:r>
              <a:rPr lang="en-US" sz="4400" b="1">
                <a:solidFill>
                  <a:schemeClr val="bg1"/>
                </a:solidFill>
                <a:latin typeface="Candara" panose="020E0502030303020204" pitchFamily="34" charset="0"/>
                <a:ea typeface="Calibri"/>
                <a:cs typeface="Calibri"/>
                <a:sym typeface="Calibri"/>
              </a:rPr>
              <a:t> de c</a:t>
            </a:r>
            <a:r>
              <a:rPr lang="es-CO" sz="4400" b="1" err="1">
                <a:solidFill>
                  <a:schemeClr val="bg1"/>
                </a:solidFill>
                <a:latin typeface="Candara" panose="020E0502030303020204" pitchFamily="34" charset="0"/>
                <a:ea typeface="Calibri"/>
                <a:cs typeface="Calibri"/>
                <a:sym typeface="Calibri"/>
              </a:rPr>
              <a:t>ontacto</a:t>
            </a:r>
            <a:endParaRPr lang="es-CO">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R="0" lvl="0" algn="l" rtl="0">
              <a:spcBef>
                <a:spcPts val="0"/>
              </a:spcBef>
              <a:spcAft>
                <a:spcPts val="0"/>
              </a:spcAft>
              <a:buClr>
                <a:schemeClr val="dk1"/>
              </a:buClr>
              <a:buSzPts val="1600"/>
            </a:pPr>
            <a:r>
              <a:rPr lang="en-US" sz="1600">
                <a:solidFill>
                  <a:schemeClr val="bg1"/>
                </a:solidFill>
                <a:latin typeface="Calibri"/>
                <a:ea typeface="Calibri"/>
                <a:cs typeface="Calibri"/>
                <a:sym typeface="Calibri"/>
              </a:rPr>
              <a:t> </a:t>
            </a:r>
            <a:endParaRPr>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err="1">
                <a:solidFill>
                  <a:schemeClr val="bg1"/>
                </a:solidFill>
                <a:latin typeface="Calibri"/>
                <a:ea typeface="Calibri"/>
                <a:cs typeface="Calibri"/>
                <a:sym typeface="Calibri"/>
              </a:rPr>
              <a:t>Organizacion</a:t>
            </a:r>
            <a:r>
              <a:rPr lang="en-US" sz="1600">
                <a:solidFill>
                  <a:schemeClr val="bg1"/>
                </a:solidFill>
                <a:latin typeface="Calibri"/>
                <a:ea typeface="Calibri"/>
                <a:cs typeface="Calibri"/>
                <a:sym typeface="Calibri"/>
              </a:rPr>
              <a:t> Mundial de la </a:t>
            </a:r>
            <a:r>
              <a:rPr lang="en-US" sz="1600" err="1">
                <a:solidFill>
                  <a:schemeClr val="bg1"/>
                </a:solidFill>
                <a:latin typeface="Calibri"/>
                <a:ea typeface="Calibri"/>
                <a:cs typeface="Calibri"/>
                <a:sym typeface="Calibri"/>
              </a:rPr>
              <a:t>Salud</a:t>
            </a:r>
            <a:r>
              <a:rPr lang="en-US" sz="1600">
                <a:solidFill>
                  <a:schemeClr val="bg1"/>
                </a:solidFill>
                <a:latin typeface="Calibri"/>
                <a:ea typeface="Calibri"/>
                <a:cs typeface="Calibri"/>
                <a:sym typeface="Calibri"/>
              </a:rPr>
              <a:t> (OMS). </a:t>
            </a:r>
            <a:r>
              <a:rPr lang="en-US" sz="1600" err="1">
                <a:solidFill>
                  <a:schemeClr val="bg1"/>
                </a:solidFill>
                <a:latin typeface="Calibri"/>
                <a:ea typeface="Calibri"/>
                <a:cs typeface="Calibri"/>
                <a:sym typeface="Calibri"/>
              </a:rPr>
              <a:t>Articulo</a:t>
            </a:r>
            <a:r>
              <a:rPr lang="en-US" sz="1600">
                <a:solidFill>
                  <a:schemeClr val="bg1"/>
                </a:solidFill>
                <a:latin typeface="Calibri"/>
                <a:ea typeface="Calibri"/>
                <a:cs typeface="Calibri"/>
                <a:sym typeface="Calibri"/>
              </a:rPr>
              <a:t> informative, Dengue y Dengue grave, </a:t>
            </a:r>
            <a:r>
              <a:rPr lang="en-US" sz="1600" err="1">
                <a:solidFill>
                  <a:schemeClr val="bg1"/>
                </a:solidFill>
                <a:latin typeface="Calibri"/>
                <a:ea typeface="Calibri"/>
                <a:cs typeface="Calibri"/>
                <a:sym typeface="Calibri"/>
              </a:rPr>
              <a:t>recuperado</a:t>
            </a:r>
            <a:r>
              <a:rPr lang="en-US" sz="1600">
                <a:solidFill>
                  <a:schemeClr val="bg1"/>
                </a:solidFill>
                <a:latin typeface="Calibri"/>
                <a:ea typeface="Calibri"/>
                <a:cs typeface="Calibri"/>
                <a:sym typeface="Calibri"/>
              </a:rPr>
              <a:t> </a:t>
            </a:r>
            <a:r>
              <a:rPr lang="en-US" sz="1600" err="1">
                <a:solidFill>
                  <a:schemeClr val="bg1"/>
                </a:solidFill>
                <a:latin typeface="Calibri"/>
                <a:ea typeface="Calibri"/>
                <a:cs typeface="Calibri"/>
                <a:sym typeface="Calibri"/>
              </a:rPr>
              <a:t>en</a:t>
            </a:r>
            <a:r>
              <a:rPr lang="en-US" sz="1600">
                <a:solidFill>
                  <a:schemeClr val="bg1"/>
                </a:solidFill>
                <a:latin typeface="Calibri"/>
                <a:ea typeface="Calibri"/>
                <a:cs typeface="Calibri"/>
                <a:sym typeface="Calibri"/>
              </a:rPr>
              <a:t> 24 de </a:t>
            </a:r>
            <a:r>
              <a:rPr lang="en-US" sz="1600" err="1">
                <a:solidFill>
                  <a:schemeClr val="bg1"/>
                </a:solidFill>
                <a:latin typeface="Calibri"/>
                <a:ea typeface="Calibri"/>
                <a:cs typeface="Calibri"/>
                <a:sym typeface="Calibri"/>
              </a:rPr>
              <a:t>junio</a:t>
            </a:r>
            <a:r>
              <a:rPr lang="en-US" sz="1600">
                <a:solidFill>
                  <a:schemeClr val="bg1"/>
                </a:solidFill>
                <a:latin typeface="Calibri"/>
                <a:ea typeface="Calibri"/>
                <a:cs typeface="Calibri"/>
                <a:sym typeface="Calibri"/>
              </a:rPr>
              <a:t> de 2020, de https://www.who.int/es/news-room/fact-sheets/detail/dengue-and-severe-dengue</a:t>
            </a:r>
            <a:endParaRPr>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err="1">
                <a:solidFill>
                  <a:schemeClr val="bg1"/>
                </a:solidFill>
                <a:latin typeface="Calibri"/>
                <a:ea typeface="Calibri"/>
                <a:cs typeface="Calibri"/>
                <a:sym typeface="Calibri"/>
              </a:rPr>
              <a:t>DengAI</a:t>
            </a:r>
            <a:r>
              <a:rPr lang="en-US" sz="1600">
                <a:solidFill>
                  <a:schemeClr val="bg1"/>
                </a:solidFill>
                <a:latin typeface="Calibri"/>
                <a:ea typeface="Calibri"/>
                <a:cs typeface="Calibri"/>
                <a:sym typeface="Calibri"/>
              </a:rPr>
              <a:t> – How to approach Data Science competitions (2020), </a:t>
            </a:r>
            <a:r>
              <a:rPr lang="en-US" sz="1600" err="1">
                <a:solidFill>
                  <a:schemeClr val="bg1"/>
                </a:solidFill>
                <a:latin typeface="Calibri"/>
                <a:ea typeface="Calibri"/>
                <a:cs typeface="Calibri"/>
                <a:sym typeface="Calibri"/>
              </a:rPr>
              <a:t>articulo</a:t>
            </a:r>
            <a:r>
              <a:rPr lang="en-US" sz="1600">
                <a:solidFill>
                  <a:schemeClr val="bg1"/>
                </a:solidFill>
                <a:latin typeface="Calibri"/>
                <a:ea typeface="Calibri"/>
                <a:cs typeface="Calibri"/>
                <a:sym typeface="Calibri"/>
              </a:rPr>
              <a:t>, </a:t>
            </a:r>
            <a:r>
              <a:rPr lang="en-US" sz="1600" err="1">
                <a:solidFill>
                  <a:schemeClr val="bg1"/>
                </a:solidFill>
                <a:latin typeface="Calibri"/>
                <a:ea typeface="Calibri"/>
                <a:cs typeface="Calibri"/>
                <a:sym typeface="Calibri"/>
              </a:rPr>
              <a:t>recuperado</a:t>
            </a:r>
            <a:r>
              <a:rPr lang="en-US" sz="1600">
                <a:solidFill>
                  <a:schemeClr val="bg1"/>
                </a:solidFill>
                <a:latin typeface="Calibri"/>
                <a:ea typeface="Calibri"/>
                <a:cs typeface="Calibri"/>
                <a:sym typeface="Calibri"/>
              </a:rPr>
              <a:t> </a:t>
            </a:r>
            <a:r>
              <a:rPr lang="en-US" sz="1600" err="1">
                <a:solidFill>
                  <a:schemeClr val="bg1"/>
                </a:solidFill>
                <a:latin typeface="Calibri"/>
                <a:ea typeface="Calibri"/>
                <a:cs typeface="Calibri"/>
                <a:sym typeface="Calibri"/>
              </a:rPr>
              <a:t>en</a:t>
            </a:r>
            <a:r>
              <a:rPr lang="en-US" sz="1600">
                <a:solidFill>
                  <a:schemeClr val="bg1"/>
                </a:solidFill>
                <a:latin typeface="Calibri"/>
                <a:ea typeface="Calibri"/>
                <a:cs typeface="Calibri"/>
                <a:sym typeface="Calibri"/>
              </a:rPr>
              <a:t> 31 de </a:t>
            </a:r>
            <a:r>
              <a:rPr lang="en-US" sz="1600" err="1">
                <a:solidFill>
                  <a:schemeClr val="bg1"/>
                </a:solidFill>
                <a:latin typeface="Calibri"/>
                <a:ea typeface="Calibri"/>
                <a:cs typeface="Calibri"/>
                <a:sym typeface="Calibri"/>
              </a:rPr>
              <a:t>julio</a:t>
            </a:r>
            <a:r>
              <a:rPr lang="en-US" sz="1600">
                <a:solidFill>
                  <a:schemeClr val="bg1"/>
                </a:solidFill>
                <a:latin typeface="Calibri"/>
                <a:ea typeface="Calibri"/>
                <a:cs typeface="Calibri"/>
                <a:sym typeface="Calibri"/>
              </a:rPr>
              <a:t> de 2020, de https://erdem.pl/2020/07/deng-ai-how-to-approach-data-science-competitions-eda </a:t>
            </a:r>
            <a:endParaRPr>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a:solidFill>
                  <a:schemeClr val="bg1"/>
                </a:solidFill>
                <a:latin typeface="Calibri"/>
                <a:ea typeface="Calibri"/>
                <a:cs typeface="Calibri"/>
                <a:sym typeface="Calibri"/>
              </a:rPr>
              <a:t>Driven Data, </a:t>
            </a:r>
            <a:r>
              <a:rPr lang="en-US" sz="1600" err="1">
                <a:solidFill>
                  <a:schemeClr val="bg1"/>
                </a:solidFill>
                <a:latin typeface="Calibri"/>
                <a:ea typeface="Calibri"/>
                <a:cs typeface="Calibri"/>
                <a:sym typeface="Calibri"/>
              </a:rPr>
              <a:t>DengAI</a:t>
            </a:r>
            <a:r>
              <a:rPr lang="en-US" sz="1600">
                <a:solidFill>
                  <a:schemeClr val="bg1"/>
                </a:solidFill>
                <a:latin typeface="Calibri"/>
                <a:ea typeface="Calibri"/>
                <a:cs typeface="Calibri"/>
                <a:sym typeface="Calibri"/>
              </a:rPr>
              <a:t> : Predicting Disease Spread, de https://www.drivendata.org/competitions/44/dengai-predicting-disease-spread/</a:t>
            </a:r>
            <a:endParaRPr>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a:solidFill>
                  <a:schemeClr val="bg1"/>
                </a:solidFill>
                <a:latin typeface="Calibri"/>
                <a:ea typeface="Calibri"/>
                <a:cs typeface="Calibri"/>
                <a:sym typeface="Calibri"/>
              </a:rPr>
              <a:t>Centers for Disease Control and Prevention, Areas with risk of dengue, de https://www.cdc.gov/dengue/areaswithrisk/index.html</a:t>
            </a:r>
          </a:p>
          <a:p>
            <a:pPr marL="342842" marR="0" lvl="0" indent="-342842" algn="l" rtl="0">
              <a:spcBef>
                <a:spcPts val="0"/>
              </a:spcBef>
              <a:spcAft>
                <a:spcPts val="0"/>
              </a:spcAft>
              <a:buClr>
                <a:schemeClr val="dk1"/>
              </a:buClr>
              <a:buSzPts val="1600"/>
              <a:buFont typeface="Calibri"/>
              <a:buAutoNum type="arabicPeriod"/>
            </a:pPr>
            <a:r>
              <a:rPr lang="es-CO" err="1">
                <a:solidFill>
                  <a:schemeClr val="bg1"/>
                </a:solidFill>
              </a:rPr>
              <a:t>Earth</a:t>
            </a:r>
            <a:r>
              <a:rPr lang="es-CO">
                <a:solidFill>
                  <a:schemeClr val="bg1"/>
                </a:solidFill>
              </a:rPr>
              <a:t> </a:t>
            </a:r>
            <a:r>
              <a:rPr lang="es-CO" err="1">
                <a:solidFill>
                  <a:schemeClr val="bg1"/>
                </a:solidFill>
              </a:rPr>
              <a:t>observing</a:t>
            </a:r>
            <a:r>
              <a:rPr lang="es-CO">
                <a:solidFill>
                  <a:schemeClr val="bg1"/>
                </a:solidFill>
              </a:rPr>
              <a:t> </a:t>
            </a:r>
            <a:r>
              <a:rPr lang="es-CO" err="1">
                <a:solidFill>
                  <a:schemeClr val="bg1"/>
                </a:solidFill>
              </a:rPr>
              <a:t>system</a:t>
            </a:r>
            <a:r>
              <a:rPr lang="es-CO">
                <a:solidFill>
                  <a:schemeClr val="bg1"/>
                </a:solidFill>
              </a:rPr>
              <a:t>, NDVI, de https://eos.com/ndvi/es/</a:t>
            </a:r>
          </a:p>
          <a:p>
            <a:pPr marR="0" lvl="0" algn="l" rtl="0">
              <a:spcBef>
                <a:spcPts val="0"/>
              </a:spcBef>
              <a:spcAft>
                <a:spcPts val="0"/>
              </a:spcAft>
              <a:buClr>
                <a:schemeClr val="dk1"/>
              </a:buClr>
              <a:buSzPts val="1600"/>
            </a:pPr>
            <a:endParaRPr>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err="1">
                <a:solidFill>
                  <a:schemeClr val="bg1"/>
                </a:solidFill>
                <a:latin typeface="Candara" panose="020E0502030303020204" pitchFamily="34" charset="0"/>
                <a:ea typeface="Calibri"/>
                <a:cs typeface="Calibri"/>
                <a:sym typeface="Calibri"/>
              </a:rPr>
              <a:t>Referencias</a:t>
            </a:r>
            <a:r>
              <a:rPr lang="en-US" sz="4400" b="1">
                <a:solidFill>
                  <a:schemeClr val="bg1"/>
                </a:solidFill>
                <a:latin typeface="Candara" panose="020E0502030303020204" pitchFamily="34" charset="0"/>
                <a:ea typeface="Calibri"/>
                <a:cs typeface="Calibri"/>
                <a:sym typeface="Calibri"/>
              </a:rPr>
              <a:t> </a:t>
            </a:r>
            <a:r>
              <a:rPr lang="en-US" sz="4400" b="1" err="1">
                <a:solidFill>
                  <a:schemeClr val="bg1"/>
                </a:solidFill>
                <a:latin typeface="Candara" panose="020E0502030303020204" pitchFamily="34" charset="0"/>
                <a:ea typeface="Calibri"/>
                <a:cs typeface="Calibri"/>
                <a:sym typeface="Calibri"/>
              </a:rPr>
              <a:t>Bibliográficas</a:t>
            </a:r>
            <a:r>
              <a:rPr lang="en-US" sz="4400" b="1">
                <a:solidFill>
                  <a:schemeClr val="bg1"/>
                </a:solidFill>
                <a:latin typeface="Candara" panose="020E0502030303020204" pitchFamily="34" charset="0"/>
                <a:ea typeface="Calibri"/>
                <a:cs typeface="Calibri"/>
                <a:sym typeface="Calibri"/>
              </a:rPr>
              <a:t> (</a:t>
            </a:r>
            <a:r>
              <a:rPr lang="en-US" sz="4400" b="1" err="1">
                <a:solidFill>
                  <a:schemeClr val="bg1"/>
                </a:solidFill>
                <a:latin typeface="Candara" panose="020E0502030303020204" pitchFamily="34" charset="0"/>
                <a:ea typeface="Calibri"/>
                <a:cs typeface="Calibri"/>
                <a:sym typeface="Calibri"/>
              </a:rPr>
              <a:t>en</a:t>
            </a:r>
            <a:r>
              <a:rPr lang="en-US" sz="4400" b="1">
                <a:solidFill>
                  <a:schemeClr val="bg1"/>
                </a:solidFill>
                <a:latin typeface="Candara" panose="020E0502030303020204" pitchFamily="34" charset="0"/>
                <a:ea typeface="Calibri"/>
                <a:cs typeface="Calibri"/>
                <a:sym typeface="Calibri"/>
              </a:rPr>
              <a:t> </a:t>
            </a:r>
            <a:r>
              <a:rPr lang="en-US" sz="4400" b="1" err="1">
                <a:solidFill>
                  <a:schemeClr val="bg1"/>
                </a:solidFill>
                <a:latin typeface="Candara" panose="020E0502030303020204" pitchFamily="34" charset="0"/>
                <a:ea typeface="Calibri"/>
                <a:cs typeface="Calibri"/>
                <a:sym typeface="Calibri"/>
              </a:rPr>
              <a:t>formato</a:t>
            </a:r>
            <a:r>
              <a:rPr lang="en-US" sz="4400" b="1">
                <a:solidFill>
                  <a:schemeClr val="bg1"/>
                </a:solidFill>
                <a:latin typeface="Candara" panose="020E0502030303020204" pitchFamily="34" charset="0"/>
                <a:ea typeface="Calibri"/>
                <a:cs typeface="Calibri"/>
                <a:sym typeface="Calibri"/>
              </a:rPr>
              <a:t> APA)</a:t>
            </a:r>
            <a:endParaRPr>
              <a:solidFill>
                <a:schemeClr val="bg1"/>
              </a:solidFill>
              <a:latin typeface="Candara" panose="020E0502030303020204" pitchFamily="34" charset="0"/>
            </a:endParaRPr>
          </a:p>
        </p:txBody>
      </p:sp>
      <p:sp>
        <p:nvSpPr>
          <p:cNvPr id="46" name="Google Shape;46;p4"/>
          <p:cNvSpPr txBox="1"/>
          <p:nvPr/>
        </p:nvSpPr>
        <p:spPr>
          <a:xfrm>
            <a:off x="1280154" y="5486400"/>
            <a:ext cx="9144000" cy="6091761"/>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419" sz="3200">
                <a:solidFill>
                  <a:schemeClr val="dk1"/>
                </a:solidFill>
                <a:latin typeface="Calibri"/>
                <a:ea typeface="Calibri"/>
                <a:cs typeface="Calibri"/>
                <a:sym typeface="Calibri"/>
              </a:rPr>
              <a:t>Este proyecto buscó determinar los factores qué más Se buscó determinar los factores qué más influían en la propagación del dengue. Tomando un conjunto de datos con distintos factores con su valor y el total de casos por con distintos factores climatológicos.  Además, según el valor de cada factor, se generaron grupos para verificar donde se generaban más casos</a:t>
            </a:r>
          </a:p>
          <a:p>
            <a:pPr marL="0" marR="0" lvl="0" indent="0" algn="just" rtl="0">
              <a:spcBef>
                <a:spcPts val="0"/>
              </a:spcBef>
              <a:spcAft>
                <a:spcPts val="0"/>
              </a:spcAft>
              <a:buNone/>
            </a:pPr>
            <a:endParaRPr lang="es-419" sz="3200">
              <a:solidFill>
                <a:schemeClr val="dk1"/>
              </a:solidFill>
              <a:latin typeface="Calibri"/>
              <a:ea typeface="Calibri"/>
              <a:cs typeface="Calibri"/>
              <a:sym typeface="Calibri"/>
            </a:endParaRPr>
          </a:p>
          <a:p>
            <a:pPr marL="0" marR="0" lvl="0" indent="0" algn="just" rtl="0">
              <a:spcBef>
                <a:spcPts val="0"/>
              </a:spcBef>
              <a:spcAft>
                <a:spcPts val="0"/>
              </a:spcAft>
              <a:buNone/>
            </a:pPr>
            <a:r>
              <a:rPr lang="es-419" sz="3200">
                <a:solidFill>
                  <a:schemeClr val="dk1"/>
                </a:solidFill>
                <a:latin typeface="Calibri"/>
                <a:ea typeface="Calibri"/>
                <a:cs typeface="Calibri"/>
                <a:sym typeface="Calibri"/>
              </a:rPr>
              <a:t>De los cuatro factores trabajados, los cuales son humedad, precipitación, NDVI y temperatura, y se busca determinar cuál de ellos es más preciso.</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Resumen</a:t>
            </a:r>
            <a:endParaRPr lang="es-CO"/>
          </a:p>
        </p:txBody>
      </p:sp>
      <p:sp>
        <p:nvSpPr>
          <p:cNvPr id="48" name="Google Shape;48;p4"/>
          <p:cNvSpPr txBox="1"/>
          <p:nvPr/>
        </p:nvSpPr>
        <p:spPr>
          <a:xfrm>
            <a:off x="11521440" y="14173200"/>
            <a:ext cx="20848320" cy="4886364"/>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algn="just"/>
            <a:r>
              <a:rPr lang="es-CO" sz="3200" dirty="0">
                <a:solidFill>
                  <a:schemeClr val="dk1"/>
                </a:solidFill>
                <a:latin typeface="Calibri"/>
                <a:ea typeface="Calibri"/>
                <a:cs typeface="Calibri"/>
                <a:sym typeface="Calibri"/>
              </a:rPr>
              <a:t>Se realizó una regresión lineal con el fin de determinar el comportamiento esperado del total de casos de dengue para ciudad de acuerdo con cada factor.</a:t>
            </a:r>
          </a:p>
          <a:p>
            <a:pPr algn="just"/>
            <a:endParaRPr lang="es-CO" sz="3200" dirty="0">
              <a:solidFill>
                <a:schemeClr val="dk1"/>
              </a:solidFill>
              <a:latin typeface="Calibri"/>
              <a:ea typeface="Calibri"/>
              <a:cs typeface="Calibri"/>
              <a:sym typeface="Calibri"/>
            </a:endParaRPr>
          </a:p>
          <a:p>
            <a:pPr algn="just"/>
            <a:r>
              <a:rPr lang="es-CO" sz="3200" dirty="0">
                <a:solidFill>
                  <a:schemeClr val="dk1"/>
                </a:solidFill>
                <a:latin typeface="Calibri"/>
                <a:ea typeface="Calibri"/>
                <a:cs typeface="Calibri"/>
                <a:sym typeface="Calibri"/>
              </a:rPr>
              <a:t>Se predijo el total de cosas para cada ciudad, usando </a:t>
            </a:r>
            <a:r>
              <a:rPr lang="es-419" sz="3200" dirty="0" err="1">
                <a:latin typeface="Calibri" panose="020F0502020204030204" pitchFamily="34" charset="0"/>
                <a:ea typeface="Calibri"/>
                <a:cs typeface="Calibri" panose="020F0502020204030204" pitchFamily="34" charset="0"/>
                <a:sym typeface="Calibri"/>
              </a:rPr>
              <a:t>Random</a:t>
            </a:r>
            <a:r>
              <a:rPr lang="es-419" sz="3200" dirty="0">
                <a:latin typeface="Calibri" panose="020F0502020204030204" pitchFamily="34" charset="0"/>
                <a:ea typeface="Calibri"/>
                <a:cs typeface="Calibri" panose="020F0502020204030204" pitchFamily="34" charset="0"/>
                <a:sym typeface="Calibri"/>
              </a:rPr>
              <a:t> Forrester </a:t>
            </a:r>
            <a:r>
              <a:rPr lang="es-419" sz="3200" dirty="0" err="1">
                <a:latin typeface="Calibri" panose="020F0502020204030204" pitchFamily="34" charset="0"/>
                <a:ea typeface="Calibri"/>
                <a:cs typeface="Calibri" panose="020F0502020204030204" pitchFamily="34" charset="0"/>
                <a:sym typeface="Calibri"/>
              </a:rPr>
              <a:t>Regression</a:t>
            </a:r>
            <a:r>
              <a:rPr lang="es-419" sz="3200" dirty="0">
                <a:latin typeface="Calibri" panose="020F0502020204030204" pitchFamily="34" charset="0"/>
                <a:ea typeface="Calibri"/>
                <a:cs typeface="Calibri" panose="020F0502020204030204" pitchFamily="34" charset="0"/>
                <a:sym typeface="Calibri"/>
              </a:rPr>
              <a:t> y </a:t>
            </a:r>
            <a:r>
              <a:rPr lang="es-419" sz="3200" dirty="0" err="1">
                <a:latin typeface="Calibri" panose="020F0502020204030204" pitchFamily="34" charset="0"/>
                <a:ea typeface="Calibri"/>
                <a:cs typeface="Calibri" panose="020F0502020204030204" pitchFamily="34" charset="0"/>
                <a:sym typeface="Calibri"/>
              </a:rPr>
              <a:t>Decision</a:t>
            </a:r>
            <a:r>
              <a:rPr lang="es-419" sz="3200" dirty="0">
                <a:latin typeface="Calibri" panose="020F0502020204030204" pitchFamily="34" charset="0"/>
                <a:ea typeface="Calibri"/>
                <a:cs typeface="Calibri" panose="020F0502020204030204" pitchFamily="34" charset="0"/>
                <a:sym typeface="Calibri"/>
              </a:rPr>
              <a:t> </a:t>
            </a:r>
            <a:r>
              <a:rPr lang="es-419" sz="3200" dirty="0" err="1">
                <a:latin typeface="Calibri" panose="020F0502020204030204" pitchFamily="34" charset="0"/>
                <a:ea typeface="Calibri"/>
                <a:cs typeface="Calibri" panose="020F0502020204030204" pitchFamily="34" charset="0"/>
                <a:sym typeface="Calibri"/>
              </a:rPr>
              <a:t>Tree</a:t>
            </a:r>
            <a:r>
              <a:rPr lang="es-419" sz="3200" dirty="0">
                <a:latin typeface="Calibri" panose="020F0502020204030204" pitchFamily="34" charset="0"/>
                <a:ea typeface="Calibri"/>
                <a:cs typeface="Calibri" panose="020F0502020204030204" pitchFamily="34" charset="0"/>
                <a:sym typeface="Calibri"/>
              </a:rPr>
              <a:t> </a:t>
            </a:r>
            <a:r>
              <a:rPr lang="es-419" sz="3200" dirty="0" err="1">
                <a:latin typeface="Calibri" panose="020F0502020204030204" pitchFamily="34" charset="0"/>
                <a:ea typeface="Calibri"/>
                <a:cs typeface="Calibri" panose="020F0502020204030204" pitchFamily="34" charset="0"/>
                <a:sym typeface="Calibri"/>
              </a:rPr>
              <a:t>Regression</a:t>
            </a:r>
            <a:r>
              <a:rPr lang="es-419" sz="3200" dirty="0">
                <a:latin typeface="Calibri" panose="020F0502020204030204" pitchFamily="34" charset="0"/>
                <a:ea typeface="Calibri"/>
                <a:cs typeface="Calibri" panose="020F0502020204030204" pitchFamily="34" charset="0"/>
                <a:sym typeface="Calibri"/>
              </a:rPr>
              <a:t> </a:t>
            </a:r>
            <a:r>
              <a:rPr lang="es-CO" sz="3200" dirty="0">
                <a:solidFill>
                  <a:schemeClr val="dk1"/>
                </a:solidFill>
                <a:latin typeface="Calibri"/>
                <a:ea typeface="Calibri"/>
                <a:cs typeface="Calibri"/>
                <a:sym typeface="Calibri"/>
              </a:rPr>
              <a:t>con todos los factores juntos y posteriormente individualmente, los estimadores se entrenaban con un 80% de entrenamiento y un 20% de prueba.</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Haciendo uso de aprendizaje no supervisado con </a:t>
            </a:r>
            <a:r>
              <a:rPr lang="es-CO" sz="3200" dirty="0" err="1">
                <a:solidFill>
                  <a:schemeClr val="dk1"/>
                </a:solidFill>
                <a:latin typeface="Calibri"/>
                <a:ea typeface="Calibri"/>
                <a:cs typeface="Calibri"/>
                <a:sym typeface="Calibri"/>
              </a:rPr>
              <a:t>KMeans</a:t>
            </a:r>
            <a:r>
              <a:rPr lang="es-CO" sz="3200" dirty="0">
                <a:solidFill>
                  <a:schemeClr val="dk1"/>
                </a:solidFill>
                <a:latin typeface="Calibri"/>
                <a:ea typeface="Calibri"/>
                <a:cs typeface="Calibri"/>
                <a:sym typeface="Calibri"/>
              </a:rPr>
              <a:t>, se hicieron grupos para cada factor climatológico con el fin de identificar grupos donde hubo mayor número de casos de acuerdo con el valor de el factor.</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9" name="Google Shape;49;p4"/>
          <p:cNvSpPr/>
          <p:nvPr/>
        </p:nvSpPr>
        <p:spPr>
          <a:xfrm>
            <a:off x="1280154" y="12553249"/>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Este problema es un estudio de casos de dengue, donde se busca determinar qué variables climatológicas  son más precisas para la predicción de casos en una ciudad. La información fue extraída de los habitantes infectados en dos ciudades las cuales son San Juan, en Puerto Rico, e Iquitos,  en Perú. Esta información proviene de una recopilación de datos de varias entidades gubernamentales de los Estados Unidos, como por ejemplo el CDC la información sobre el número de casos de dengue y la NOAA la información climatológica de esas zonas.</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9704098"/>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algn="just"/>
            <a:r>
              <a:rPr lang="es-CO" sz="3200">
                <a:latin typeface="Calibri" panose="020F0502020204030204" pitchFamily="34" charset="0"/>
                <a:ea typeface="Calibri"/>
                <a:cs typeface="Calibri" panose="020F0502020204030204" pitchFamily="34" charset="0"/>
                <a:sym typeface="Calibri"/>
              </a:rPr>
              <a:t>•</a:t>
            </a:r>
            <a:r>
              <a:rPr lang="es-419" sz="3200">
                <a:latin typeface="Calibri" panose="020F0502020204030204" pitchFamily="34" charset="0"/>
                <a:ea typeface="Calibri"/>
                <a:cs typeface="Calibri" panose="020F0502020204030204" pitchFamily="34" charset="0"/>
                <a:sym typeface="Calibri"/>
              </a:rPr>
              <a:t>Los dos estimadores que muestran mejores resultados mas cercanos a los casos de dengue son los estimadores de </a:t>
            </a:r>
            <a:r>
              <a:rPr lang="es-419" sz="3200" err="1">
                <a:latin typeface="Calibri" panose="020F0502020204030204" pitchFamily="34" charset="0"/>
                <a:ea typeface="Calibri"/>
                <a:cs typeface="Calibri" panose="020F0502020204030204" pitchFamily="34" charset="0"/>
                <a:sym typeface="Calibri"/>
              </a:rPr>
              <a:t>Random</a:t>
            </a:r>
            <a:r>
              <a:rPr lang="es-419" sz="3200">
                <a:latin typeface="Calibri" panose="020F0502020204030204" pitchFamily="34" charset="0"/>
                <a:ea typeface="Calibri"/>
                <a:cs typeface="Calibri" panose="020F0502020204030204" pitchFamily="34" charset="0"/>
                <a:sym typeface="Calibri"/>
              </a:rPr>
              <a:t> Forrester </a:t>
            </a:r>
            <a:r>
              <a:rPr lang="es-419" sz="3200" err="1">
                <a:latin typeface="Calibri" panose="020F0502020204030204" pitchFamily="34" charset="0"/>
                <a:ea typeface="Calibri"/>
                <a:cs typeface="Calibri" panose="020F0502020204030204" pitchFamily="34" charset="0"/>
                <a:sym typeface="Calibri"/>
              </a:rPr>
              <a:t>Regression</a:t>
            </a:r>
            <a:r>
              <a:rPr lang="es-419" sz="3200">
                <a:latin typeface="Calibri" panose="020F0502020204030204" pitchFamily="34" charset="0"/>
                <a:ea typeface="Calibri"/>
                <a:cs typeface="Calibri" panose="020F0502020204030204" pitchFamily="34" charset="0"/>
                <a:sym typeface="Calibri"/>
              </a:rPr>
              <a:t> y </a:t>
            </a:r>
            <a:r>
              <a:rPr lang="es-419" sz="3200" err="1">
                <a:latin typeface="Calibri" panose="020F0502020204030204" pitchFamily="34" charset="0"/>
                <a:ea typeface="Calibri"/>
                <a:cs typeface="Calibri" panose="020F0502020204030204" pitchFamily="34" charset="0"/>
                <a:sym typeface="Calibri"/>
              </a:rPr>
              <a:t>Decision</a:t>
            </a:r>
            <a:r>
              <a:rPr lang="es-419" sz="3200">
                <a:latin typeface="Calibri" panose="020F0502020204030204" pitchFamily="34" charset="0"/>
                <a:ea typeface="Calibri"/>
                <a:cs typeface="Calibri" panose="020F0502020204030204" pitchFamily="34" charset="0"/>
                <a:sym typeface="Calibri"/>
              </a:rPr>
              <a:t> </a:t>
            </a:r>
            <a:r>
              <a:rPr lang="es-419" sz="3200" err="1">
                <a:latin typeface="Calibri" panose="020F0502020204030204" pitchFamily="34" charset="0"/>
                <a:ea typeface="Calibri"/>
                <a:cs typeface="Calibri" panose="020F0502020204030204" pitchFamily="34" charset="0"/>
                <a:sym typeface="Calibri"/>
              </a:rPr>
              <a:t>Tree</a:t>
            </a:r>
            <a:r>
              <a:rPr lang="es-419" sz="3200">
                <a:latin typeface="Calibri" panose="020F0502020204030204" pitchFamily="34" charset="0"/>
                <a:ea typeface="Calibri"/>
                <a:cs typeface="Calibri" panose="020F0502020204030204" pitchFamily="34" charset="0"/>
                <a:sym typeface="Calibri"/>
              </a:rPr>
              <a:t> </a:t>
            </a:r>
            <a:r>
              <a:rPr lang="es-419" sz="3200" err="1">
                <a:latin typeface="Calibri" panose="020F0502020204030204" pitchFamily="34" charset="0"/>
                <a:ea typeface="Calibri"/>
                <a:cs typeface="Calibri" panose="020F0502020204030204" pitchFamily="34" charset="0"/>
                <a:sym typeface="Calibri"/>
              </a:rPr>
              <a:t>Regression</a:t>
            </a:r>
            <a:r>
              <a:rPr lang="es-419" sz="3200">
                <a:latin typeface="Calibri" panose="020F0502020204030204" pitchFamily="34" charset="0"/>
                <a:ea typeface="Calibri"/>
                <a:cs typeface="Calibri" panose="020F0502020204030204" pitchFamily="34" charset="0"/>
                <a:sym typeface="Calibri"/>
              </a:rPr>
              <a:t>.</a:t>
            </a:r>
            <a:endParaRPr lang="es-CO" sz="3200">
              <a:latin typeface="Calibri" panose="020F0502020204030204" pitchFamily="34" charset="0"/>
              <a:ea typeface="Calibri"/>
              <a:cs typeface="Calibri" panose="020F0502020204030204" pitchFamily="34" charset="0"/>
              <a:sym typeface="Calibri"/>
            </a:endParaRPr>
          </a:p>
          <a:p>
            <a:pPr algn="just"/>
            <a:endParaRPr lang="es-419" sz="3200">
              <a:latin typeface="Calibri" panose="020F0502020204030204" pitchFamily="34" charset="0"/>
              <a:ea typeface="Calibri"/>
              <a:cs typeface="Calibri" panose="020F0502020204030204" pitchFamily="34" charset="0"/>
              <a:sym typeface="Calibri"/>
            </a:endParaRPr>
          </a:p>
          <a:p>
            <a:pPr algn="just"/>
            <a:r>
              <a:rPr lang="es-CO" sz="3200">
                <a:latin typeface="Calibri" panose="020F0502020204030204" pitchFamily="34" charset="0"/>
                <a:ea typeface="Calibri"/>
                <a:cs typeface="Calibri" panose="020F0502020204030204" pitchFamily="34" charset="0"/>
                <a:sym typeface="Calibri"/>
              </a:rPr>
              <a:t>•</a:t>
            </a:r>
            <a:r>
              <a:rPr lang="es-419" sz="3200">
                <a:latin typeface="Calibri" panose="020F0502020204030204" pitchFamily="34" charset="0"/>
                <a:ea typeface="Calibri"/>
                <a:cs typeface="Calibri" panose="020F0502020204030204" pitchFamily="34" charset="0"/>
                <a:sym typeface="Calibri"/>
              </a:rPr>
              <a:t>Los algoritmos implementados para predecir el numero de casos tuvieron un mejor funcionamiento en la ciudad de  Iquitos, a diferencia de San Juan.</a:t>
            </a:r>
          </a:p>
          <a:p>
            <a:pPr algn="just"/>
            <a:endParaRPr lang="es-CO" sz="3200">
              <a:latin typeface="Calibri" panose="020F0502020204030204" pitchFamily="34" charset="0"/>
              <a:ea typeface="Calibri"/>
              <a:cs typeface="Calibri" panose="020F0502020204030204" pitchFamily="34" charset="0"/>
              <a:sym typeface="Calibri"/>
            </a:endParaRPr>
          </a:p>
          <a:p>
            <a:pPr algn="just"/>
            <a:r>
              <a:rPr lang="es-CO" sz="3200">
                <a:latin typeface="Calibri" panose="020F0502020204030204" pitchFamily="34" charset="0"/>
                <a:ea typeface="Calibri"/>
                <a:cs typeface="Calibri" panose="020F0502020204030204" pitchFamily="34" charset="0"/>
                <a:sym typeface="Calibri"/>
              </a:rPr>
              <a:t>•</a:t>
            </a:r>
            <a:r>
              <a:rPr lang="es-419" sz="3200">
                <a:latin typeface="Calibri" panose="020F0502020204030204" pitchFamily="34" charset="0"/>
                <a:ea typeface="Calibri"/>
                <a:cs typeface="Calibri" panose="020F0502020204030204" pitchFamily="34" charset="0"/>
                <a:sym typeface="Calibri"/>
              </a:rPr>
              <a:t>La implementación de </a:t>
            </a:r>
            <a:r>
              <a:rPr lang="es-419" sz="3200" err="1">
                <a:latin typeface="Calibri" panose="020F0502020204030204" pitchFamily="34" charset="0"/>
                <a:ea typeface="Calibri"/>
                <a:cs typeface="Calibri" panose="020F0502020204030204" pitchFamily="34" charset="0"/>
                <a:sym typeface="Calibri"/>
              </a:rPr>
              <a:t>Kmeans</a:t>
            </a:r>
            <a:r>
              <a:rPr lang="es-419" sz="3200">
                <a:latin typeface="Calibri" panose="020F0502020204030204" pitchFamily="34" charset="0"/>
                <a:ea typeface="Calibri"/>
                <a:cs typeface="Calibri" panose="020F0502020204030204" pitchFamily="34" charset="0"/>
                <a:sym typeface="Calibri"/>
              </a:rPr>
              <a:t> permite en los factores de propagación identificar grupos en un rango de valores para identificar donde se puede mayor números de casos.</a:t>
            </a:r>
          </a:p>
          <a:p>
            <a:pPr algn="just"/>
            <a:r>
              <a:rPr lang="es-CO" sz="3200">
                <a:latin typeface="Calibri" panose="020F0502020204030204" pitchFamily="34" charset="0"/>
                <a:ea typeface="Calibri"/>
                <a:cs typeface="Calibri" panose="020F0502020204030204" pitchFamily="34" charset="0"/>
                <a:sym typeface="Calibri"/>
              </a:rPr>
              <a:t>	</a:t>
            </a:r>
          </a:p>
          <a:p>
            <a:pPr algn="just"/>
            <a:r>
              <a:rPr lang="es-CO" sz="3200">
                <a:latin typeface="Calibri" panose="020F0502020204030204" pitchFamily="34" charset="0"/>
                <a:ea typeface="Calibri"/>
                <a:cs typeface="Calibri" panose="020F0502020204030204" pitchFamily="34" charset="0"/>
                <a:sym typeface="Calibri"/>
              </a:rPr>
              <a:t>•</a:t>
            </a:r>
            <a:r>
              <a:rPr lang="es-419" sz="3200">
                <a:latin typeface="Calibri" panose="020F0502020204030204" pitchFamily="34" charset="0"/>
                <a:ea typeface="Calibri"/>
                <a:cs typeface="Calibri" panose="020F0502020204030204" pitchFamily="34" charset="0"/>
                <a:sym typeface="Calibri"/>
              </a:rPr>
              <a:t>Por ultimo el factor que mas ayudó para las distintas pruebas de machine </a:t>
            </a:r>
            <a:r>
              <a:rPr lang="es-419" sz="3200" err="1">
                <a:latin typeface="Calibri" panose="020F0502020204030204" pitchFamily="34" charset="0"/>
                <a:ea typeface="Calibri"/>
                <a:cs typeface="Calibri" panose="020F0502020204030204" pitchFamily="34" charset="0"/>
                <a:sym typeface="Calibri"/>
              </a:rPr>
              <a:t>learning</a:t>
            </a:r>
            <a:r>
              <a:rPr lang="es-419" sz="3200">
                <a:latin typeface="Calibri" panose="020F0502020204030204" pitchFamily="34" charset="0"/>
                <a:ea typeface="Calibri"/>
                <a:cs typeface="Calibri" panose="020F0502020204030204" pitchFamily="34" charset="0"/>
                <a:sym typeface="Calibri"/>
              </a:rPr>
              <a:t> supervisado y no supervisado fue la humedad por tener la menor distancia media cuadrática mínima (RMSE), y por identificar de mejor manera grupos con el </a:t>
            </a:r>
            <a:r>
              <a:rPr lang="es-419" sz="3200" err="1">
                <a:latin typeface="Calibri" panose="020F0502020204030204" pitchFamily="34" charset="0"/>
                <a:ea typeface="Calibri"/>
                <a:cs typeface="Calibri" panose="020F0502020204030204" pitchFamily="34" charset="0"/>
                <a:sym typeface="Calibri"/>
              </a:rPr>
              <a:t>Kmeans</a:t>
            </a:r>
            <a:r>
              <a:rPr lang="es-419" sz="3200">
                <a:latin typeface="Calibri" panose="020F0502020204030204" pitchFamily="34" charset="0"/>
                <a:ea typeface="Calibri"/>
                <a:cs typeface="Calibri" panose="020F0502020204030204" pitchFamily="34" charset="0"/>
                <a:sym typeface="Calibri"/>
              </a:rPr>
              <a:t>.</a:t>
            </a:r>
            <a:endParaRPr lang="es-CO">
              <a:solidFill>
                <a:schemeClr val="dk1"/>
              </a:solidFill>
              <a:latin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320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Conclusiones</a:t>
            </a:r>
            <a:endParaRPr lang="es-CO"/>
          </a:p>
        </p:txBody>
      </p:sp>
      <p:sp>
        <p:nvSpPr>
          <p:cNvPr id="57" name="Google Shape;57;p4"/>
          <p:cNvSpPr txBox="1"/>
          <p:nvPr/>
        </p:nvSpPr>
        <p:spPr>
          <a:xfrm>
            <a:off x="1280154" y="13168913"/>
            <a:ext cx="9144000" cy="74676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419" sz="3200">
                <a:solidFill>
                  <a:schemeClr val="dk1"/>
                </a:solidFill>
                <a:latin typeface="Calibri"/>
                <a:ea typeface="Calibri"/>
                <a:cs typeface="Calibri"/>
                <a:sym typeface="Calibri"/>
              </a:rPr>
              <a:t>El dengue es un problema que ha azotado a varios países por mucho tiempo, y recientemente esta problemática ha perdido relevancia. El dengue se transmite por un mosquito tropical, por ciertos ambientes climatológicos como la humedad o la temperatura se pueden generar nidos. Si se identifican adecuadamente estos factores, se conseguirá predecir los contagios. </a:t>
            </a:r>
          </a:p>
          <a:p>
            <a:pPr marL="0" marR="0" lvl="0" indent="0" algn="just" rtl="0">
              <a:spcBef>
                <a:spcPts val="0"/>
              </a:spcBef>
              <a:spcAft>
                <a:spcPts val="0"/>
              </a:spcAft>
              <a:buNone/>
            </a:pPr>
            <a:endParaRPr lang="es-419" sz="3200">
              <a:solidFill>
                <a:schemeClr val="dk1"/>
              </a:solidFill>
              <a:latin typeface="Calibri"/>
              <a:ea typeface="Calibri"/>
              <a:cs typeface="Calibri"/>
              <a:sym typeface="Calibri"/>
            </a:endParaRPr>
          </a:p>
          <a:p>
            <a:pPr marL="0" marR="0" lvl="0" indent="0" algn="just" rtl="0">
              <a:spcBef>
                <a:spcPts val="0"/>
              </a:spcBef>
              <a:spcAft>
                <a:spcPts val="0"/>
              </a:spcAft>
              <a:buNone/>
            </a:pPr>
            <a:r>
              <a:rPr lang="es-419" sz="3200">
                <a:solidFill>
                  <a:schemeClr val="dk1"/>
                </a:solidFill>
                <a:latin typeface="Calibri"/>
                <a:ea typeface="Calibri"/>
                <a:cs typeface="Calibri"/>
                <a:sym typeface="Calibri"/>
              </a:rPr>
              <a:t>Reconociendo las zonas de alto riesgo, conllevaría a un ahorro de recursos al estado y una reducción en la carga laboral de los médicos, permitiéndolos enfocarse en otras problemáticas qué actualmente son más difíciles de prever.</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Resultados</a:t>
            </a:r>
            <a:endParaRPr lang="es-CO"/>
          </a:p>
        </p:txBody>
      </p:sp>
      <p:sp>
        <p:nvSpPr>
          <p:cNvPr id="61" name="Google Shape;61;p4"/>
          <p:cNvSpPr txBox="1"/>
          <p:nvPr/>
        </p:nvSpPr>
        <p:spPr>
          <a:xfrm>
            <a:off x="15732565" y="11578161"/>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Figura</a:t>
            </a:r>
            <a:r>
              <a:rPr lang="en-US" sz="2400" b="1">
                <a:solidFill>
                  <a:schemeClr val="dk1"/>
                </a:solidFill>
                <a:latin typeface="Calibri"/>
                <a:ea typeface="Calibri"/>
                <a:cs typeface="Calibri"/>
                <a:sym typeface="Calibri"/>
              </a:rPr>
              <a:t> 2.</a:t>
            </a:r>
            <a:r>
              <a:rPr lang="en-US" sz="2400">
                <a:solidFill>
                  <a:schemeClr val="dk1"/>
                </a:solidFill>
                <a:latin typeface="Calibri"/>
                <a:ea typeface="Calibri"/>
                <a:cs typeface="Calibri"/>
                <a:sym typeface="Calibri"/>
              </a:rPr>
              <a:t> Logo de la </a:t>
            </a:r>
            <a:r>
              <a:rPr lang="en-US" sz="2400" err="1">
                <a:solidFill>
                  <a:schemeClr val="dk1"/>
                </a:solidFill>
                <a:latin typeface="Calibri"/>
                <a:ea typeface="Calibri"/>
                <a:cs typeface="Calibri"/>
                <a:sym typeface="Calibri"/>
              </a:rPr>
              <a:t>entidad</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gubernamental</a:t>
            </a:r>
            <a:r>
              <a:rPr lang="en-US" sz="2400">
                <a:solidFill>
                  <a:schemeClr val="dk1"/>
                </a:solidFill>
                <a:latin typeface="Calibri"/>
                <a:ea typeface="Calibri"/>
                <a:cs typeface="Calibri"/>
                <a:sym typeface="Calibri"/>
              </a:rPr>
              <a:t> CDC</a:t>
            </a:r>
            <a:endParaRPr/>
          </a:p>
        </p:txBody>
      </p:sp>
      <p:sp>
        <p:nvSpPr>
          <p:cNvPr id="62" name="Google Shape;62;p4"/>
          <p:cNvSpPr txBox="1"/>
          <p:nvPr/>
        </p:nvSpPr>
        <p:spPr>
          <a:xfrm>
            <a:off x="23346429" y="11568138"/>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Figura</a:t>
            </a:r>
            <a:r>
              <a:rPr lang="en-US" sz="2400" b="1">
                <a:solidFill>
                  <a:schemeClr val="dk1"/>
                </a:solidFill>
                <a:latin typeface="Calibri"/>
                <a:ea typeface="Calibri"/>
                <a:cs typeface="Calibri"/>
                <a:sym typeface="Calibri"/>
              </a:rPr>
              <a:t> 3.</a:t>
            </a:r>
            <a:r>
              <a:rPr lang="en-US" sz="2400">
                <a:solidFill>
                  <a:schemeClr val="dk1"/>
                </a:solidFill>
                <a:latin typeface="Calibri"/>
                <a:ea typeface="Calibri"/>
                <a:cs typeface="Calibri"/>
                <a:sym typeface="Calibri"/>
              </a:rPr>
              <a:t> Logo de la </a:t>
            </a:r>
            <a:r>
              <a:rPr lang="en-US" sz="2400" err="1">
                <a:solidFill>
                  <a:schemeClr val="dk1"/>
                </a:solidFill>
                <a:latin typeface="Calibri"/>
                <a:ea typeface="Calibri"/>
                <a:cs typeface="Calibri"/>
                <a:sym typeface="Calibri"/>
              </a:rPr>
              <a:t>entidad</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gubernamental</a:t>
            </a:r>
            <a:r>
              <a:rPr lang="en-US" sz="2400">
                <a:solidFill>
                  <a:schemeClr val="dk1"/>
                </a:solidFill>
                <a:latin typeface="Calibri"/>
                <a:ea typeface="Calibri"/>
                <a:cs typeface="Calibri"/>
                <a:sym typeface="Calibri"/>
              </a:rPr>
              <a:t> NOAA</a:t>
            </a:r>
            <a:endParaRPr/>
          </a:p>
        </p:txBody>
      </p:sp>
      <p:sp>
        <p:nvSpPr>
          <p:cNvPr id="63" name="Google Shape;63;p4"/>
          <p:cNvSpPr txBox="1"/>
          <p:nvPr/>
        </p:nvSpPr>
        <p:spPr>
          <a:xfrm>
            <a:off x="17376710" y="20831132"/>
            <a:ext cx="3736640"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Gráfico</a:t>
            </a:r>
            <a:r>
              <a:rPr lang="en-US" sz="2400" b="1">
                <a:solidFill>
                  <a:schemeClr val="dk1"/>
                </a:solidFill>
                <a:latin typeface="Calibri"/>
                <a:ea typeface="Calibri"/>
                <a:cs typeface="Calibri"/>
                <a:sym typeface="Calibri"/>
              </a:rPr>
              <a:t> 2.</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Comparativa</a:t>
            </a:r>
            <a:r>
              <a:rPr lang="en-US" sz="2400">
                <a:solidFill>
                  <a:schemeClr val="dk1"/>
                </a:solidFill>
                <a:latin typeface="Calibri"/>
                <a:ea typeface="Calibri"/>
                <a:cs typeface="Calibri"/>
                <a:sym typeface="Calibri"/>
              </a:rPr>
              <a:t> de </a:t>
            </a:r>
            <a:r>
              <a:rPr lang="en-US" sz="2400" err="1">
                <a:solidFill>
                  <a:schemeClr val="dk1"/>
                </a:solidFill>
                <a:latin typeface="Calibri"/>
                <a:ea typeface="Calibri"/>
                <a:cs typeface="Calibri"/>
                <a:sym typeface="Calibri"/>
              </a:rPr>
              <a:t>casos</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obtenidos</a:t>
            </a:r>
            <a:r>
              <a:rPr lang="en-US" sz="2400">
                <a:solidFill>
                  <a:schemeClr val="dk1"/>
                </a:solidFill>
                <a:latin typeface="Calibri"/>
                <a:ea typeface="Calibri"/>
                <a:cs typeface="Calibri"/>
                <a:sym typeface="Calibri"/>
              </a:rPr>
              <a:t> y </a:t>
            </a:r>
            <a:r>
              <a:rPr lang="en-US" sz="2400" err="1">
                <a:solidFill>
                  <a:schemeClr val="dk1"/>
                </a:solidFill>
                <a:latin typeface="Calibri"/>
                <a:ea typeface="Calibri"/>
                <a:cs typeface="Calibri"/>
                <a:sym typeface="Calibri"/>
              </a:rPr>
              <a:t>esperados</a:t>
            </a:r>
            <a:endParaRPr/>
          </a:p>
        </p:txBody>
      </p:sp>
      <p:sp>
        <p:nvSpPr>
          <p:cNvPr id="65" name="Google Shape;65;p4"/>
          <p:cNvSpPr txBox="1"/>
          <p:nvPr/>
        </p:nvSpPr>
        <p:spPr>
          <a:xfrm>
            <a:off x="26811812" y="20894164"/>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Gráfico</a:t>
            </a:r>
            <a:r>
              <a:rPr lang="en-US" sz="2400" b="1">
                <a:solidFill>
                  <a:schemeClr val="dk1"/>
                </a:solidFill>
                <a:latin typeface="Calibri"/>
                <a:ea typeface="Calibri"/>
                <a:cs typeface="Calibri"/>
                <a:sym typeface="Calibri"/>
              </a:rPr>
              <a:t> 3.</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Generación</a:t>
            </a:r>
            <a:r>
              <a:rPr lang="en-US" sz="2400">
                <a:solidFill>
                  <a:schemeClr val="dk1"/>
                </a:solidFill>
                <a:latin typeface="Calibri"/>
                <a:ea typeface="Calibri"/>
                <a:cs typeface="Calibri"/>
                <a:sym typeface="Calibri"/>
              </a:rPr>
              <a:t> de </a:t>
            </a:r>
            <a:r>
              <a:rPr lang="en-US" sz="2400" err="1">
                <a:solidFill>
                  <a:schemeClr val="dk1"/>
                </a:solidFill>
                <a:latin typeface="Calibri"/>
                <a:ea typeface="Calibri"/>
                <a:cs typeface="Calibri"/>
                <a:sym typeface="Calibri"/>
              </a:rPr>
              <a:t>grupos</a:t>
            </a:r>
            <a:r>
              <a:rPr lang="en-US" sz="2400">
                <a:solidFill>
                  <a:schemeClr val="dk1"/>
                </a:solidFill>
                <a:latin typeface="Calibri"/>
                <a:ea typeface="Calibri"/>
                <a:cs typeface="Calibri"/>
                <a:sym typeface="Calibri"/>
              </a:rPr>
              <a:t> con </a:t>
            </a:r>
            <a:r>
              <a:rPr lang="en-US" sz="2400" err="1">
                <a:solidFill>
                  <a:schemeClr val="dk1"/>
                </a:solidFill>
                <a:latin typeface="Calibri"/>
                <a:ea typeface="Calibri"/>
                <a:cs typeface="Calibri"/>
                <a:sym typeface="Calibri"/>
              </a:rPr>
              <a:t>aprendizaje</a:t>
            </a:r>
            <a:r>
              <a:rPr lang="en-US" sz="2400">
                <a:solidFill>
                  <a:schemeClr val="dk1"/>
                </a:solidFill>
                <a:latin typeface="Calibri"/>
                <a:ea typeface="Calibri"/>
                <a:cs typeface="Calibri"/>
                <a:sym typeface="Calibri"/>
              </a:rPr>
              <a:t> no </a:t>
            </a:r>
            <a:r>
              <a:rPr lang="en-US" sz="2400" err="1">
                <a:solidFill>
                  <a:schemeClr val="dk1"/>
                </a:solidFill>
                <a:latin typeface="Calibri"/>
                <a:ea typeface="Calibri"/>
                <a:cs typeface="Calibri"/>
                <a:sym typeface="Calibri"/>
              </a:rPr>
              <a:t>supervisado</a:t>
            </a:r>
            <a:endParaRPr/>
          </a:p>
        </p:txBody>
      </p:sp>
      <p:sp>
        <p:nvSpPr>
          <p:cNvPr id="66" name="Google Shape;66;p4"/>
          <p:cNvSpPr txBox="1"/>
          <p:nvPr/>
        </p:nvSpPr>
        <p:spPr>
          <a:xfrm>
            <a:off x="33466975" y="23334340"/>
            <a:ext cx="9144000" cy="2434396"/>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419" sz="3200">
                <a:solidFill>
                  <a:schemeClr val="dk1"/>
                </a:solidFill>
                <a:latin typeface="Calibri"/>
                <a:cs typeface="Calibri"/>
                <a:sym typeface="Calibri"/>
              </a:rPr>
              <a:t>Para obtener mejores resultados se  debería estudiar más a fondo el uso de </a:t>
            </a:r>
            <a:r>
              <a:rPr lang="es-419" sz="3200" err="1">
                <a:solidFill>
                  <a:schemeClr val="dk1"/>
                </a:solidFill>
                <a:latin typeface="Calibri"/>
                <a:cs typeface="Calibri"/>
                <a:sym typeface="Calibri"/>
              </a:rPr>
              <a:t>deep</a:t>
            </a:r>
            <a:r>
              <a:rPr lang="es-419" sz="3200">
                <a:solidFill>
                  <a:schemeClr val="dk1"/>
                </a:solidFill>
                <a:latin typeface="Calibri"/>
                <a:cs typeface="Calibri"/>
                <a:sym typeface="Calibri"/>
              </a:rPr>
              <a:t> </a:t>
            </a:r>
            <a:r>
              <a:rPr lang="es-419" sz="3200" err="1">
                <a:solidFill>
                  <a:schemeClr val="dk1"/>
                </a:solidFill>
                <a:latin typeface="Calibri"/>
                <a:cs typeface="Calibri"/>
                <a:sym typeface="Calibri"/>
              </a:rPr>
              <a:t>learning</a:t>
            </a:r>
            <a:r>
              <a:rPr lang="es-419" sz="3200">
                <a:solidFill>
                  <a:schemeClr val="dk1"/>
                </a:solidFill>
                <a:latin typeface="Calibri"/>
                <a:cs typeface="Calibri"/>
                <a:sym typeface="Calibri"/>
              </a:rPr>
              <a:t>, ya qué las redes neuronales tienen mayor capacidad qué las técnicas de machine </a:t>
            </a:r>
            <a:r>
              <a:rPr lang="es-419" sz="3200" err="1">
                <a:solidFill>
                  <a:schemeClr val="dk1"/>
                </a:solidFill>
                <a:latin typeface="Calibri"/>
                <a:cs typeface="Calibri"/>
                <a:sym typeface="Calibri"/>
              </a:rPr>
              <a:t>learning</a:t>
            </a:r>
            <a:r>
              <a:rPr lang="es-419" sz="3200">
                <a:solidFill>
                  <a:schemeClr val="dk1"/>
                </a:solidFill>
                <a:latin typeface="Calibri"/>
                <a:cs typeface="Calibri"/>
                <a:sym typeface="Calibri"/>
              </a:rPr>
              <a:t>.</a:t>
            </a:r>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5">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6">
            <a:alphaModFix/>
          </a:blip>
          <a:srcRect t="24204" b="28996"/>
          <a:stretch/>
        </p:blipFill>
        <p:spPr>
          <a:xfrm>
            <a:off x="2819754" y="532901"/>
            <a:ext cx="6556239" cy="3018497"/>
          </a:xfrm>
          <a:prstGeom prst="rect">
            <a:avLst/>
          </a:prstGeom>
          <a:noFill/>
          <a:ln>
            <a:noFill/>
          </a:ln>
        </p:spPr>
      </p:pic>
      <p:pic>
        <p:nvPicPr>
          <p:cNvPr id="1032" name="Picture 8">
            <a:extLst>
              <a:ext uri="{FF2B5EF4-FFF2-40B4-BE49-F238E27FC236}">
                <a16:creationId xmlns:a16="http://schemas.microsoft.com/office/drawing/2014/main" id="{DD740B33-C4C6-4F1F-895D-FD352CABE1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46429" y="8002688"/>
            <a:ext cx="3470917" cy="34709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entros para el Control y Prevención de Enfermedades - Wikipedia, la  enciclopedia libre">
            <a:extLst>
              <a:ext uri="{FF2B5EF4-FFF2-40B4-BE49-F238E27FC236}">
                <a16:creationId xmlns:a16="http://schemas.microsoft.com/office/drawing/2014/main" id="{5C48847E-74D7-450B-B5AC-1E8A3A3130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69968" y="8169788"/>
            <a:ext cx="4305657" cy="3250771"/>
          </a:xfrm>
          <a:prstGeom prst="rect">
            <a:avLst/>
          </a:prstGeom>
          <a:noFill/>
          <a:extLst>
            <a:ext uri="{909E8E84-426E-40DD-AFC4-6F175D3DCCD1}">
              <a14:hiddenFill xmlns:a14="http://schemas.microsoft.com/office/drawing/2010/main">
                <a:solidFill>
                  <a:srgbClr val="FFFFFF"/>
                </a:solidFill>
              </a14:hiddenFill>
            </a:ext>
          </a:extLst>
        </p:spPr>
      </p:pic>
      <p:pic>
        <p:nvPicPr>
          <p:cNvPr id="4" name="Gráfico 3">
            <a:extLst>
              <a:ext uri="{FF2B5EF4-FFF2-40B4-BE49-F238E27FC236}">
                <a16:creationId xmlns:a16="http://schemas.microsoft.com/office/drawing/2014/main" id="{E5BB73B3-31A3-4787-80CD-34943A5872B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044477" y="21938113"/>
            <a:ext cx="8391158" cy="4125954"/>
          </a:xfrm>
          <a:prstGeom prst="rect">
            <a:avLst/>
          </a:prstGeom>
        </p:spPr>
      </p:pic>
      <p:pic>
        <p:nvPicPr>
          <p:cNvPr id="8" name="Gráfico 7">
            <a:extLst>
              <a:ext uri="{FF2B5EF4-FFF2-40B4-BE49-F238E27FC236}">
                <a16:creationId xmlns:a16="http://schemas.microsoft.com/office/drawing/2014/main" id="{E2086EE9-BC25-4F43-AAF3-52990D2B0E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521440" y="21957827"/>
            <a:ext cx="4974396" cy="4371439"/>
          </a:xfrm>
          <a:prstGeom prst="rect">
            <a:avLst/>
          </a:prstGeom>
        </p:spPr>
      </p:pic>
      <p:sp>
        <p:nvSpPr>
          <p:cNvPr id="9" name="Google Shape;63;p4">
            <a:extLst>
              <a:ext uri="{FF2B5EF4-FFF2-40B4-BE49-F238E27FC236}">
                <a16:creationId xmlns:a16="http://schemas.microsoft.com/office/drawing/2014/main" id="{2A834148-332A-4856-896A-BCF3CEF2B303}"/>
              </a:ext>
            </a:extLst>
          </p:cNvPr>
          <p:cNvSpPr txBox="1"/>
          <p:nvPr/>
        </p:nvSpPr>
        <p:spPr>
          <a:xfrm>
            <a:off x="12032114" y="20793595"/>
            <a:ext cx="3880017" cy="1025092"/>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Gráfico</a:t>
            </a:r>
            <a:r>
              <a:rPr lang="en-US" sz="2400" b="1">
                <a:solidFill>
                  <a:schemeClr val="dk1"/>
                </a:solidFill>
                <a:latin typeface="Calibri"/>
                <a:ea typeface="Calibri"/>
                <a:cs typeface="Calibri"/>
                <a:sym typeface="Calibri"/>
              </a:rPr>
              <a:t> 1.</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Regresión</a:t>
            </a:r>
            <a:r>
              <a:rPr lang="en-US" sz="2400">
                <a:solidFill>
                  <a:schemeClr val="dk1"/>
                </a:solidFill>
                <a:latin typeface="Calibri"/>
                <a:ea typeface="Calibri"/>
                <a:cs typeface="Calibri"/>
                <a:sym typeface="Calibri"/>
              </a:rPr>
              <a:t> lineal del total de </a:t>
            </a:r>
            <a:r>
              <a:rPr lang="en-US" sz="2400" err="1">
                <a:solidFill>
                  <a:schemeClr val="dk1"/>
                </a:solidFill>
                <a:latin typeface="Calibri"/>
                <a:ea typeface="Calibri"/>
                <a:cs typeface="Calibri"/>
                <a:sym typeface="Calibri"/>
              </a:rPr>
              <a:t>casos</a:t>
            </a:r>
            <a:r>
              <a:rPr lang="en-US" sz="2400">
                <a:solidFill>
                  <a:schemeClr val="dk1"/>
                </a:solidFill>
                <a:latin typeface="Calibri"/>
                <a:ea typeface="Calibri"/>
                <a:cs typeface="Calibri"/>
                <a:sym typeface="Calibri"/>
              </a:rPr>
              <a:t> y la </a:t>
            </a:r>
            <a:r>
              <a:rPr lang="en-US" sz="2400" err="1">
                <a:solidFill>
                  <a:schemeClr val="dk1"/>
                </a:solidFill>
                <a:latin typeface="Calibri"/>
                <a:ea typeface="Calibri"/>
                <a:cs typeface="Calibri"/>
                <a:sym typeface="Calibri"/>
              </a:rPr>
              <a:t>humedad</a:t>
            </a:r>
            <a:r>
              <a:rPr lang="en-US" sz="2400">
                <a:solidFill>
                  <a:schemeClr val="dk1"/>
                </a:solidFill>
                <a:latin typeface="Calibri"/>
                <a:ea typeface="Calibri"/>
                <a:cs typeface="Calibri"/>
                <a:sym typeface="Calibri"/>
              </a:rPr>
              <a:t>.</a:t>
            </a:r>
            <a:endParaRPr/>
          </a:p>
        </p:txBody>
      </p:sp>
      <p:pic>
        <p:nvPicPr>
          <p:cNvPr id="3" name="Imagen 2">
            <a:extLst>
              <a:ext uri="{FF2B5EF4-FFF2-40B4-BE49-F238E27FC236}">
                <a16:creationId xmlns:a16="http://schemas.microsoft.com/office/drawing/2014/main" id="{FDD9C4BE-FBF1-4376-A491-395756A3C08E}"/>
              </a:ext>
            </a:extLst>
          </p:cNvPr>
          <p:cNvPicPr>
            <a:picLocks noChangeAspect="1"/>
          </p:cNvPicPr>
          <p:nvPr/>
        </p:nvPicPr>
        <p:blipFill>
          <a:blip r:embed="rId13"/>
          <a:stretch>
            <a:fillRect/>
          </a:stretch>
        </p:blipFill>
        <p:spPr>
          <a:xfrm>
            <a:off x="2746004" y="22007446"/>
            <a:ext cx="6134100" cy="3810000"/>
          </a:xfrm>
          <a:prstGeom prst="rect">
            <a:avLst/>
          </a:prstGeom>
        </p:spPr>
      </p:pic>
      <p:sp>
        <p:nvSpPr>
          <p:cNvPr id="34" name="Google Shape;61;p4">
            <a:extLst>
              <a:ext uri="{FF2B5EF4-FFF2-40B4-BE49-F238E27FC236}">
                <a16:creationId xmlns:a16="http://schemas.microsoft.com/office/drawing/2014/main" id="{C036863F-0FC2-4584-AAD8-A37779ADB1E1}"/>
              </a:ext>
            </a:extLst>
          </p:cNvPr>
          <p:cNvSpPr txBox="1"/>
          <p:nvPr/>
        </p:nvSpPr>
        <p:spPr>
          <a:xfrm>
            <a:off x="2669227" y="26110502"/>
            <a:ext cx="4497099"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Mosquito </a:t>
            </a:r>
            <a:r>
              <a:rPr lang="en-US" sz="2400" i="1" dirty="0">
                <a:solidFill>
                  <a:schemeClr val="dk1"/>
                </a:solidFill>
                <a:latin typeface="Calibri"/>
                <a:ea typeface="Calibri"/>
                <a:cs typeface="Calibri"/>
                <a:sym typeface="Calibri"/>
              </a:rPr>
              <a:t>Aedes </a:t>
            </a:r>
            <a:r>
              <a:rPr lang="en-US" sz="2400" i="1" dirty="0" err="1">
                <a:solidFill>
                  <a:schemeClr val="dk1"/>
                </a:solidFill>
                <a:latin typeface="Calibri"/>
                <a:ea typeface="Calibri"/>
                <a:cs typeface="Calibri"/>
                <a:sym typeface="Calibri"/>
              </a:rPr>
              <a:t>aegypty</a:t>
            </a:r>
            <a:endParaRPr i="1" dirty="0"/>
          </a:p>
        </p:txBody>
      </p:sp>
      <p:pic>
        <p:nvPicPr>
          <p:cNvPr id="5" name="Imagen 4">
            <a:extLst>
              <a:ext uri="{FF2B5EF4-FFF2-40B4-BE49-F238E27FC236}">
                <a16:creationId xmlns:a16="http://schemas.microsoft.com/office/drawing/2014/main" id="{6429B523-5EC0-4520-96E4-FCBD4A32E55B}"/>
              </a:ext>
            </a:extLst>
          </p:cNvPr>
          <p:cNvPicPr>
            <a:picLocks noChangeAspect="1"/>
          </p:cNvPicPr>
          <p:nvPr/>
        </p:nvPicPr>
        <p:blipFill>
          <a:blip r:embed="rId14"/>
          <a:stretch>
            <a:fillRect/>
          </a:stretch>
        </p:blipFill>
        <p:spPr>
          <a:xfrm>
            <a:off x="34288831" y="16256774"/>
            <a:ext cx="7500287" cy="4511042"/>
          </a:xfrm>
          <a:prstGeom prst="rect">
            <a:avLst/>
          </a:prstGeom>
        </p:spPr>
      </p:pic>
      <p:sp>
        <p:nvSpPr>
          <p:cNvPr id="36" name="Google Shape;61;p4">
            <a:extLst>
              <a:ext uri="{FF2B5EF4-FFF2-40B4-BE49-F238E27FC236}">
                <a16:creationId xmlns:a16="http://schemas.microsoft.com/office/drawing/2014/main" id="{39A10CBC-00CE-415F-87CB-A46524E42386}"/>
              </a:ext>
            </a:extLst>
          </p:cNvPr>
          <p:cNvSpPr txBox="1"/>
          <p:nvPr/>
        </p:nvSpPr>
        <p:spPr>
          <a:xfrm>
            <a:off x="35127411" y="21414108"/>
            <a:ext cx="5823126" cy="453384"/>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4.</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Ejemplo</a:t>
            </a:r>
            <a:r>
              <a:rPr lang="en-US" sz="2400" dirty="0">
                <a:solidFill>
                  <a:schemeClr val="dk1"/>
                </a:solidFill>
                <a:latin typeface="Calibri"/>
                <a:ea typeface="Calibri"/>
                <a:cs typeface="Calibri"/>
                <a:sym typeface="Calibri"/>
              </a:rPr>
              <a:t> de Decision Tree Regressor </a:t>
            </a:r>
            <a:endParaRPr dirty="0"/>
          </a:p>
        </p:txBody>
      </p:sp>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01F22B-80A4-4690-92F4-7702F861606D}">
  <ds:schemaRefs>
    <ds:schemaRef ds:uri="2d405435-45be-43e4-8998-645d85a018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859</Words>
  <Application>Microsoft Office PowerPoint</Application>
  <PresentationFormat>Personalizado</PresentationFormat>
  <Paragraphs>49</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Santiago Angulo Florez</cp:lastModifiedBy>
  <cp:revision>1</cp:revision>
  <dcterms:modified xsi:type="dcterms:W3CDTF">2020-09-08T02:57:22Z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