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Angulo Florez" initials="SAF" lastIdx="1" clrIdx="0">
    <p:extLst>
      <p:ext uri="{19B8F6BF-5375-455C-9EA6-DF929625EA0E}">
        <p15:presenceInfo xmlns:p15="http://schemas.microsoft.com/office/powerpoint/2012/main" userId="7f9f1ae5d5556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3EBFD-92DA-4534-843A-7FB6D76CF358}" v="3074" dt="2020-09-06T16:05:51.802"/>
    <p1510:client id="{7C613263-D106-4BF1-9930-76D3EDF8BEE2}" v="175" dt="2020-09-06T15:53:23.151"/>
    <p1510:client id="{C27E2E1A-C0D3-4DB5-3D3E-FFBC63C80466}" v="100" dt="2020-09-06T01:54:35.23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524" y="7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6T09:06:48.289" idx="1">
    <p:pos x="18582" y="5487"/>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omments" Target="../comments/comment1.xm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18" name="Gráfico 17">
            <a:extLst>
              <a:ext uri="{FF2B5EF4-FFF2-40B4-BE49-F238E27FC236}">
                <a16:creationId xmlns:a16="http://schemas.microsoft.com/office/drawing/2014/main" id="{17342695-966F-43F7-A096-4716CE4B1D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38716" y="22465234"/>
            <a:ext cx="8700506" cy="5800337"/>
          </a:xfrm>
          <a:prstGeom prst="rect">
            <a:avLst/>
          </a:prstGeom>
        </p:spPr>
      </p:pic>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028903" y="-152400"/>
            <a:ext cx="23892387"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a:solidFill>
                  <a:srgbClr val="EAF1DD"/>
                </a:solidFill>
                <a:latin typeface="Candara" panose="020E0502030303020204" pitchFamily="34" charset="0"/>
                <a:cs typeface="Calibri"/>
                <a:sym typeface="Calibri"/>
              </a:rPr>
              <a:t>Análisis de factores que generan la propagación del dengue</a:t>
            </a:r>
            <a:endParaRPr lang="es-CO">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a:solidFill>
                  <a:srgbClr val="EAF1DD"/>
                </a:solidFill>
                <a:latin typeface="Candara" panose="020E0502030303020204" pitchFamily="34" charset="0"/>
                <a:ea typeface="Calibri"/>
                <a:cs typeface="Calibri"/>
                <a:sym typeface="Calibri"/>
              </a:rPr>
              <a:t>Jean Carlos Portilla Mora, Santiago Angulo Flórez,</a:t>
            </a:r>
            <a:endParaRPr lang="es-CO">
              <a:latin typeface="Candara" panose="020E0502030303020204" pitchFamily="34" charset="0"/>
            </a:endParaRPr>
          </a:p>
          <a:p>
            <a:pPr lvl="0" algn="ctr"/>
            <a:r>
              <a:rPr lang="es-CO" sz="4000">
                <a:solidFill>
                  <a:srgbClr val="EAF1DD"/>
                </a:solidFill>
                <a:latin typeface="Candara" panose="020E0502030303020204" pitchFamily="34" charset="0"/>
                <a:ea typeface="Calibri"/>
                <a:cs typeface="Calibri"/>
                <a:sym typeface="Calibri"/>
              </a:rPr>
              <a:t>22971 - Inteligencia Artificial I - Grupo H1</a:t>
            </a:r>
          </a:p>
          <a:p>
            <a:pPr marL="0" marR="0" lvl="0" indent="0" algn="ctr" rtl="0">
              <a:spcBef>
                <a:spcPts val="0"/>
              </a:spcBef>
              <a:spcAft>
                <a:spcPts val="0"/>
              </a:spcAft>
              <a:buNone/>
            </a:pPr>
            <a:r>
              <a:rPr lang="es-CO" sz="400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0"/>
              </a:spcBef>
              <a:spcAft>
                <a:spcPts val="0"/>
              </a:spcAft>
              <a:buNone/>
            </a:pPr>
            <a:r>
              <a:rPr lang="en-US" sz="2800">
                <a:solidFill>
                  <a:schemeClr val="bg1"/>
                </a:solidFill>
                <a:latin typeface="Candara" panose="020E0502030303020204" pitchFamily="34" charset="0"/>
                <a:ea typeface="Calibri"/>
                <a:cs typeface="Calibri"/>
                <a:sym typeface="Calibri"/>
              </a:rPr>
              <a:t>Santiago Angulo </a:t>
            </a:r>
            <a:r>
              <a:rPr lang="en-US" sz="2800" err="1">
                <a:solidFill>
                  <a:schemeClr val="bg1"/>
                </a:solidFill>
                <a:latin typeface="Candara" panose="020E0502030303020204" pitchFamily="34" charset="0"/>
                <a:ea typeface="Calibri"/>
                <a:cs typeface="Calibri"/>
                <a:sym typeface="Calibri"/>
              </a:rPr>
              <a:t>Flórez</a:t>
            </a:r>
            <a:r>
              <a:rPr lang="en-US" sz="2800">
                <a:solidFill>
                  <a:schemeClr val="bg1"/>
                </a:solidFill>
                <a:latin typeface="Candara" panose="020E0502030303020204" pitchFamily="34" charset="0"/>
                <a:ea typeface="Calibri"/>
                <a:cs typeface="Calibri"/>
                <a:sym typeface="Calibri"/>
              </a:rPr>
              <a:t>,    Email: santiago2170130@correo.uis.edu.co</a:t>
            </a:r>
          </a:p>
          <a:p>
            <a:pPr marL="0" lvl="0" indent="0" algn="just" rtl="0">
              <a:lnSpc>
                <a:spcPct val="90000"/>
              </a:lnSpc>
              <a:spcBef>
                <a:spcPts val="0"/>
              </a:spcBef>
              <a:spcAft>
                <a:spcPts val="0"/>
              </a:spcAft>
              <a:buNone/>
            </a:pPr>
            <a:r>
              <a:rPr lang="en-US" sz="2800">
                <a:solidFill>
                  <a:schemeClr val="bg1"/>
                </a:solidFill>
                <a:latin typeface="Candara" panose="020E0502030303020204" pitchFamily="34" charset="0"/>
                <a:ea typeface="Calibri"/>
                <a:cs typeface="Calibri"/>
                <a:sym typeface="Calibri"/>
              </a:rPr>
              <a:t>Jean Carlos </a:t>
            </a:r>
            <a:r>
              <a:rPr lang="en-US" sz="2800" err="1">
                <a:solidFill>
                  <a:schemeClr val="bg1"/>
                </a:solidFill>
                <a:latin typeface="Candara" panose="020E0502030303020204" pitchFamily="34" charset="0"/>
                <a:ea typeface="Calibri"/>
                <a:cs typeface="Calibri"/>
                <a:sym typeface="Calibri"/>
              </a:rPr>
              <a:t>Portilla</a:t>
            </a:r>
            <a:r>
              <a:rPr lang="en-US" sz="2800">
                <a:solidFill>
                  <a:schemeClr val="bg1"/>
                </a:solidFill>
                <a:latin typeface="Candara" panose="020E0502030303020204" pitchFamily="34" charset="0"/>
                <a:ea typeface="Calibri"/>
                <a:cs typeface="Calibri"/>
                <a:sym typeface="Calibri"/>
              </a:rPr>
              <a:t> Mora, Email: jean2171452@correo.uis.edu.co</a:t>
            </a:r>
          </a:p>
          <a:p>
            <a:pPr marL="0" lvl="0" indent="0" algn="just" rtl="0">
              <a:lnSpc>
                <a:spcPct val="90000"/>
              </a:lnSpc>
              <a:spcBef>
                <a:spcPts val="0"/>
              </a:spcBef>
              <a:spcAft>
                <a:spcPts val="0"/>
              </a:spcAft>
              <a:buClr>
                <a:schemeClr val="dk1"/>
              </a:buClr>
              <a:buFont typeface="Arial"/>
              <a:buNone/>
            </a:pPr>
            <a:endParaRPr lang="en-US" sz="280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err="1">
                <a:solidFill>
                  <a:schemeClr val="bg1"/>
                </a:solidFill>
                <a:latin typeface="Candara" panose="020E0502030303020204" pitchFamily="34" charset="0"/>
                <a:ea typeface="Calibri"/>
                <a:cs typeface="Calibri"/>
                <a:sym typeface="Calibri"/>
              </a:rPr>
              <a:t>Docente</a:t>
            </a:r>
            <a:r>
              <a:rPr lang="en-US" sz="2800">
                <a:solidFill>
                  <a:schemeClr val="bg1"/>
                </a:solidFill>
                <a:latin typeface="Candara" panose="020E0502030303020204" pitchFamily="34" charset="0"/>
                <a:ea typeface="Calibri"/>
                <a:cs typeface="Calibri"/>
                <a:sym typeface="Calibri"/>
              </a:rPr>
              <a:t>: Fabio Martinez Carrillo, famarcar@saber.uis.edu.co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a:solidFill>
                  <a:schemeClr val="bg1"/>
                </a:solidFill>
                <a:latin typeface="Candara" panose="020E0502030303020204" pitchFamily="34" charset="0"/>
                <a:ea typeface="Calibri"/>
                <a:cs typeface="Calibri"/>
                <a:sym typeface="Calibri"/>
              </a:rPr>
              <a:t>Información</a:t>
            </a:r>
            <a:r>
              <a:rPr lang="en-US" sz="4400" b="1">
                <a:solidFill>
                  <a:schemeClr val="bg1"/>
                </a:solidFill>
                <a:latin typeface="Candara" panose="020E0502030303020204" pitchFamily="34" charset="0"/>
                <a:ea typeface="Calibri"/>
                <a:cs typeface="Calibri"/>
                <a:sym typeface="Calibri"/>
              </a:rPr>
              <a:t> de c</a:t>
            </a:r>
            <a:r>
              <a:rPr lang="es-CO" sz="4400" b="1" err="1">
                <a:solidFill>
                  <a:schemeClr val="bg1"/>
                </a:solidFill>
                <a:latin typeface="Candara" panose="020E0502030303020204" pitchFamily="34" charset="0"/>
                <a:ea typeface="Calibri"/>
                <a:cs typeface="Calibri"/>
                <a:sym typeface="Calibri"/>
              </a:rPr>
              <a:t>ontacto</a:t>
            </a:r>
            <a:endParaRPr lang="es-CO">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err="1">
                <a:solidFill>
                  <a:schemeClr val="bg1"/>
                </a:solidFill>
                <a:latin typeface="Calibri"/>
                <a:ea typeface="Calibri"/>
                <a:cs typeface="Calibri"/>
                <a:sym typeface="Calibri"/>
              </a:rPr>
              <a:t>Organizacion</a:t>
            </a:r>
            <a:r>
              <a:rPr lang="en-US" sz="1600" dirty="0">
                <a:solidFill>
                  <a:schemeClr val="bg1"/>
                </a:solidFill>
                <a:latin typeface="Calibri"/>
                <a:ea typeface="Calibri"/>
                <a:cs typeface="Calibri"/>
                <a:sym typeface="Calibri"/>
              </a:rPr>
              <a:t> Mundial de la </a:t>
            </a:r>
            <a:r>
              <a:rPr lang="en-US" sz="1600" dirty="0" err="1">
                <a:solidFill>
                  <a:schemeClr val="bg1"/>
                </a:solidFill>
                <a:latin typeface="Calibri"/>
                <a:ea typeface="Calibri"/>
                <a:cs typeface="Calibri"/>
                <a:sym typeface="Calibri"/>
              </a:rPr>
              <a:t>Salud</a:t>
            </a:r>
            <a:r>
              <a:rPr lang="en-US" sz="1600" dirty="0">
                <a:solidFill>
                  <a:schemeClr val="bg1"/>
                </a:solidFill>
                <a:latin typeface="Calibri"/>
                <a:ea typeface="Calibri"/>
                <a:cs typeface="Calibri"/>
                <a:sym typeface="Calibri"/>
              </a:rPr>
              <a:t> (OMS). </a:t>
            </a:r>
            <a:r>
              <a:rPr lang="en-US" sz="1600" dirty="0" err="1">
                <a:solidFill>
                  <a:schemeClr val="bg1"/>
                </a:solidFill>
                <a:latin typeface="Calibri"/>
                <a:ea typeface="Calibri"/>
                <a:cs typeface="Calibri"/>
                <a:sym typeface="Calibri"/>
              </a:rPr>
              <a:t>Articulo</a:t>
            </a:r>
            <a:r>
              <a:rPr lang="en-US" sz="1600" dirty="0">
                <a:solidFill>
                  <a:schemeClr val="bg1"/>
                </a:solidFill>
                <a:latin typeface="Calibri"/>
                <a:ea typeface="Calibri"/>
                <a:cs typeface="Calibri"/>
                <a:sym typeface="Calibri"/>
              </a:rPr>
              <a:t> informative, Dengue y Dengue grave,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24 de </a:t>
            </a:r>
            <a:r>
              <a:rPr lang="en-US" sz="1600" dirty="0" err="1">
                <a:solidFill>
                  <a:schemeClr val="bg1"/>
                </a:solidFill>
                <a:latin typeface="Calibri"/>
                <a:ea typeface="Calibri"/>
                <a:cs typeface="Calibri"/>
                <a:sym typeface="Calibri"/>
              </a:rPr>
              <a:t>junio</a:t>
            </a:r>
            <a:r>
              <a:rPr lang="en-US" sz="1600" dirty="0">
                <a:solidFill>
                  <a:schemeClr val="bg1"/>
                </a:solidFill>
                <a:latin typeface="Calibri"/>
                <a:ea typeface="Calibri"/>
                <a:cs typeface="Calibri"/>
                <a:sym typeface="Calibri"/>
              </a:rPr>
              <a:t> de 2020, de https://www.who.int/es/news-room/fact-sheets/detail/dengue-and-severe-dengue</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err="1">
                <a:solidFill>
                  <a:schemeClr val="bg1"/>
                </a:solidFill>
                <a:latin typeface="Calibri"/>
                <a:ea typeface="Calibri"/>
                <a:cs typeface="Calibri"/>
                <a:sym typeface="Calibri"/>
              </a:rPr>
              <a:t>DengAI</a:t>
            </a:r>
            <a:r>
              <a:rPr lang="en-US" sz="1600" dirty="0">
                <a:solidFill>
                  <a:schemeClr val="bg1"/>
                </a:solidFill>
                <a:latin typeface="Calibri"/>
                <a:ea typeface="Calibri"/>
                <a:cs typeface="Calibri"/>
                <a:sym typeface="Calibri"/>
              </a:rPr>
              <a:t> – How to approach Data Science competitions (2020), </a:t>
            </a:r>
            <a:r>
              <a:rPr lang="en-US" sz="1600" dirty="0" err="1">
                <a:solidFill>
                  <a:schemeClr val="bg1"/>
                </a:solidFill>
                <a:latin typeface="Calibri"/>
                <a:ea typeface="Calibri"/>
                <a:cs typeface="Calibri"/>
                <a:sym typeface="Calibri"/>
              </a:rPr>
              <a:t>articulo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31 de </a:t>
            </a:r>
            <a:r>
              <a:rPr lang="en-US" sz="1600" dirty="0" err="1">
                <a:solidFill>
                  <a:schemeClr val="bg1"/>
                </a:solidFill>
                <a:latin typeface="Calibri"/>
                <a:ea typeface="Calibri"/>
                <a:cs typeface="Calibri"/>
                <a:sym typeface="Calibri"/>
              </a:rPr>
              <a:t>julio</a:t>
            </a:r>
            <a:r>
              <a:rPr lang="en-US" sz="1600" dirty="0">
                <a:solidFill>
                  <a:schemeClr val="bg1"/>
                </a:solidFill>
                <a:latin typeface="Calibri"/>
                <a:ea typeface="Calibri"/>
                <a:cs typeface="Calibri"/>
                <a:sym typeface="Calibri"/>
              </a:rPr>
              <a:t> de 2020, de https://erdem.pl/2020/07/deng-ai-how-to-approach-data-science-competitions-eda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Driven Data, </a:t>
            </a:r>
            <a:r>
              <a:rPr lang="en-US" sz="1600" dirty="0" err="1">
                <a:solidFill>
                  <a:schemeClr val="bg1"/>
                </a:solidFill>
                <a:latin typeface="Calibri"/>
                <a:ea typeface="Calibri"/>
                <a:cs typeface="Calibri"/>
                <a:sym typeface="Calibri"/>
              </a:rPr>
              <a:t>DengAI</a:t>
            </a:r>
            <a:r>
              <a:rPr lang="en-US" sz="1600" dirty="0">
                <a:solidFill>
                  <a:schemeClr val="bg1"/>
                </a:solidFill>
                <a:latin typeface="Calibri"/>
                <a:ea typeface="Calibri"/>
                <a:cs typeface="Calibri"/>
                <a:sym typeface="Calibri"/>
              </a:rPr>
              <a:t> : Predicting Disease Spread, de https://www.drivendata.org/competitions/44/dengai-predicting-disease-spread/</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Centers for Disease Control and Prevention, Areas with risk of dengue, de https://www.cdc.gov/dengue/areaswithrisk/index.html</a:t>
            </a:r>
          </a:p>
          <a:p>
            <a:pPr marL="342842" marR="0" lvl="0" indent="-342842" algn="l" rtl="0">
              <a:spcBef>
                <a:spcPts val="0"/>
              </a:spcBef>
              <a:spcAft>
                <a:spcPts val="0"/>
              </a:spcAft>
              <a:buClr>
                <a:schemeClr val="dk1"/>
              </a:buClr>
              <a:buSzPts val="1600"/>
              <a:buFont typeface="Calibri"/>
              <a:buAutoNum type="arabicPeriod"/>
            </a:pPr>
            <a:r>
              <a:rPr lang="es-CO" dirty="0" err="1">
                <a:solidFill>
                  <a:schemeClr val="bg1"/>
                </a:solidFill>
              </a:rPr>
              <a:t>Earth</a:t>
            </a:r>
            <a:r>
              <a:rPr lang="es-CO" dirty="0">
                <a:solidFill>
                  <a:schemeClr val="bg1"/>
                </a:solidFill>
              </a:rPr>
              <a:t> </a:t>
            </a:r>
            <a:r>
              <a:rPr lang="es-CO" dirty="0" err="1">
                <a:solidFill>
                  <a:schemeClr val="bg1"/>
                </a:solidFill>
              </a:rPr>
              <a:t>observing</a:t>
            </a:r>
            <a:r>
              <a:rPr lang="es-CO" dirty="0">
                <a:solidFill>
                  <a:schemeClr val="bg1"/>
                </a:solidFill>
              </a:rPr>
              <a:t> </a:t>
            </a:r>
            <a:r>
              <a:rPr lang="es-CO" dirty="0" err="1">
                <a:solidFill>
                  <a:schemeClr val="bg1"/>
                </a:solidFill>
              </a:rPr>
              <a:t>system</a:t>
            </a:r>
            <a:r>
              <a:rPr lang="es-CO" dirty="0">
                <a:solidFill>
                  <a:schemeClr val="bg1"/>
                </a:solidFill>
              </a:rPr>
              <a:t>, NDVI, de https://eos.com/ndvi/es/</a:t>
            </a:r>
          </a:p>
          <a:p>
            <a:pPr marR="0" lvl="0" algn="l" rtl="0">
              <a:spcBef>
                <a:spcPts val="0"/>
              </a:spcBef>
              <a:spcAft>
                <a:spcPts val="0"/>
              </a:spcAft>
              <a:buClr>
                <a:schemeClr val="dk1"/>
              </a:buClr>
              <a:buSzPts val="1600"/>
            </a:pP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err="1">
                <a:solidFill>
                  <a:schemeClr val="bg1"/>
                </a:solidFill>
                <a:latin typeface="Candara" panose="020E0502030303020204" pitchFamily="34" charset="0"/>
                <a:ea typeface="Calibri"/>
                <a:cs typeface="Calibri"/>
                <a:sym typeface="Calibri"/>
              </a:rPr>
              <a:t>Referencias</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Bibliográficas</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en</a:t>
            </a:r>
            <a:r>
              <a:rPr lang="en-US" sz="4400" b="1">
                <a:solidFill>
                  <a:schemeClr val="bg1"/>
                </a:solidFill>
                <a:latin typeface="Candara" panose="020E0502030303020204" pitchFamily="34" charset="0"/>
                <a:ea typeface="Calibri"/>
                <a:cs typeface="Calibri"/>
                <a:sym typeface="Calibri"/>
              </a:rPr>
              <a:t> </a:t>
            </a:r>
            <a:r>
              <a:rPr lang="en-US" sz="4400" b="1" err="1">
                <a:solidFill>
                  <a:schemeClr val="bg1"/>
                </a:solidFill>
                <a:latin typeface="Candara" panose="020E0502030303020204" pitchFamily="34" charset="0"/>
                <a:ea typeface="Calibri"/>
                <a:cs typeface="Calibri"/>
                <a:sym typeface="Calibri"/>
              </a:rPr>
              <a:t>formato</a:t>
            </a:r>
            <a:r>
              <a:rPr lang="en-US" sz="4400" b="1">
                <a:solidFill>
                  <a:schemeClr val="bg1"/>
                </a:solidFill>
                <a:latin typeface="Candara" panose="020E0502030303020204" pitchFamily="34" charset="0"/>
                <a:ea typeface="Calibri"/>
                <a:cs typeface="Calibri"/>
                <a:sym typeface="Calibri"/>
              </a:rPr>
              <a:t> APA)</a:t>
            </a:r>
            <a:endParaRPr>
              <a:solidFill>
                <a:schemeClr val="bg1"/>
              </a:solidFill>
              <a:latin typeface="Candara" panose="020E0502030303020204" pitchFamily="34" charset="0"/>
            </a:endParaRPr>
          </a:p>
        </p:txBody>
      </p:sp>
      <p:sp>
        <p:nvSpPr>
          <p:cNvPr id="46" name="Google Shape;46;p4"/>
          <p:cNvSpPr txBox="1"/>
          <p:nvPr/>
        </p:nvSpPr>
        <p:spPr>
          <a:xfrm>
            <a:off x="1280154" y="5486400"/>
            <a:ext cx="9144000" cy="7669238"/>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Este proyecto buscó determinar los factores qué mas influían en la propagación del dengue. Tomando un conjunto de datos con distintos factores con su valor y el total de casos en  por semana en dos ciudades, se hicieron predicciones tomando juntos los factores y cada uno por separado, esto para cada ciudad, con el fin de determinar cuál predecía mejor el número de casos. También se generaron grupos por cada factor para determinar cuales eran más vulnerables de acuerdo con los contagios que han presentado. </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De los cuatro factores trabajados, los cuales son humedad, precipitación, NDVI y temperatura, se pudo determinar cuáles de ellos fueron más precisos a la hora de predecir los casos.</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Resumen</a:t>
            </a:r>
            <a:endParaRPr lang="es-CO"/>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Se estudió el conjunto de datos donde se identificaron cuatro factores, los cuales son:  la temperatura, el NDVI, la humedad, y la precipitación. Además la  medida en que estos influyen sobre la cantidad de casos de dengue.</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Se predijo el total de cosas para cada ciudad, usando todos los factores juntos y posteriormente individualmente, los estimadores se entrenaban con un 80% de entrenamiento y un 20% de prueba, y usando la función  de predicción, con el fin de ver el número de casos esperado y el número de casos obtenido.</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Haciendo uso de aprendizaje no supervisado, se hicieron grupos para cada factor climatológico con el fin de identificar grupos donde hubo mayor número de casos de acuerdo con el valor de el factor.</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Este problema es un estudio de casos de dengue, donde se busca determinar qué variables climatológicas  son más precisas para la predicción de casos en una ciudad. La información fue extraída de los habitantes infectados en dos ciudades las cuales son San Juan, en Puerto Rico, e Iquitos,  en Perú. Esta información proviene de una recopilación de datos de varias entidades gubernamentales de los Estados Unidos, como por ejemplo el CDC la información sobre el número de casos de dengue y la NOAA la información climatológica de esas zonas.</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Para analizar estos datos se empleó la versión 1.0.5 de pandas</a:t>
            </a:r>
          </a:p>
          <a:p>
            <a:pPr marL="0" marR="0" lvl="0" indent="0" algn="just" rtl="0">
              <a:spcBef>
                <a:spcPts val="0"/>
              </a:spcBef>
              <a:spcAft>
                <a:spcPts val="0"/>
              </a:spcAft>
              <a:buNone/>
            </a:pPr>
            <a:r>
              <a:rPr lang="es-CO" sz="3200">
                <a:solidFill>
                  <a:schemeClr val="dk1"/>
                </a:solidFill>
                <a:latin typeface="Calibri"/>
                <a:ea typeface="Calibri"/>
                <a:cs typeface="Calibri"/>
                <a:sym typeface="Calibri"/>
              </a:rPr>
              <a:t>En un entorno de notebook con Python 3. Con pandas, se </a:t>
            </a:r>
          </a:p>
          <a:p>
            <a:pPr marL="0" marR="0" lvl="0" indent="0" algn="just" rtl="0">
              <a:spcBef>
                <a:spcPts val="0"/>
              </a:spcBef>
              <a:spcAft>
                <a:spcPts val="0"/>
              </a:spcAft>
              <a:buNone/>
            </a:pPr>
            <a:r>
              <a:rPr lang="es-CO" sz="3200">
                <a:solidFill>
                  <a:schemeClr val="dk1"/>
                </a:solidFill>
                <a:latin typeface="Calibri"/>
                <a:ea typeface="Calibri"/>
                <a:cs typeface="Calibri"/>
                <a:sym typeface="Calibri"/>
              </a:rPr>
              <a:t>Observó del conjunto de datos y se identificaron dos ciudades,</a:t>
            </a:r>
          </a:p>
          <a:p>
            <a:pPr marL="0" marR="0" lvl="0" indent="0" algn="just" rtl="0">
              <a:spcBef>
                <a:spcPts val="0"/>
              </a:spcBef>
              <a:spcAft>
                <a:spcPts val="0"/>
              </a:spcAft>
              <a:buNone/>
            </a:pPr>
            <a:r>
              <a:rPr lang="es-CO" sz="3200">
                <a:solidFill>
                  <a:schemeClr val="dk1"/>
                </a:solidFill>
                <a:latin typeface="Calibri"/>
                <a:ea typeface="Calibri"/>
                <a:cs typeface="Calibri"/>
                <a:sym typeface="Calibri"/>
              </a:rPr>
              <a:t>Las cuales se usaron de referencia para dividir los datos de </a:t>
            </a:r>
          </a:p>
          <a:p>
            <a:pPr marL="0" marR="0" lvl="0" indent="0" algn="just" rtl="0">
              <a:spcBef>
                <a:spcPts val="0"/>
              </a:spcBef>
              <a:spcAft>
                <a:spcPts val="0"/>
              </a:spcAft>
              <a:buNone/>
            </a:pPr>
            <a:r>
              <a:rPr lang="es-CO" sz="3200">
                <a:solidFill>
                  <a:schemeClr val="dk1"/>
                </a:solidFill>
                <a:latin typeface="Calibri"/>
                <a:ea typeface="Calibri"/>
                <a:cs typeface="Calibri"/>
                <a:sym typeface="Calibri"/>
              </a:rPr>
              <a:t>Identificar los factores qué estaban asociadas a ellas.</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r>
              <a:rPr lang="es-CO" sz="3200">
                <a:ea typeface="Calibri"/>
              </a:rPr>
              <a:t>Después de las distintas pruebas que se realizaron en el conjunto de datos respecto a cada uno de los factores en las dos distintas ciudades se puede concluir que:</a:t>
            </a:r>
            <a:endParaRPr lang="es-CO" sz="3200">
              <a:ea typeface="Calibri"/>
              <a:sym typeface="Calibri"/>
            </a:endParaRPr>
          </a:p>
          <a:p>
            <a:pPr algn="just"/>
            <a:endParaRPr lang="es-CO" sz="3200">
              <a:ea typeface="Calibri"/>
              <a:sym typeface="Calibri"/>
            </a:endParaRPr>
          </a:p>
          <a:p>
            <a:pPr algn="just"/>
            <a:r>
              <a:rPr lang="es-CO" sz="3200">
                <a:ea typeface="Calibri"/>
                <a:sym typeface="Calibri"/>
              </a:rPr>
              <a:t>•</a:t>
            </a:r>
            <a:r>
              <a:rPr lang="es-419" sz="3200">
                <a:ea typeface="Calibri"/>
                <a:sym typeface="Calibri"/>
              </a:rPr>
              <a:t>Los dos estimadores que muestran mejores resultados mas cercanos a los casos de dengue son los estimadores de </a:t>
            </a:r>
            <a:r>
              <a:rPr lang="es-419" sz="3200" err="1">
                <a:ea typeface="Calibri"/>
                <a:sym typeface="Calibri"/>
              </a:rPr>
              <a:t>Random</a:t>
            </a:r>
            <a:r>
              <a:rPr lang="es-419" sz="3200">
                <a:ea typeface="Calibri"/>
                <a:sym typeface="Calibri"/>
              </a:rPr>
              <a:t> Forrester </a:t>
            </a:r>
            <a:r>
              <a:rPr lang="es-419" sz="3200" err="1">
                <a:ea typeface="Calibri"/>
                <a:sym typeface="Calibri"/>
              </a:rPr>
              <a:t>Regression</a:t>
            </a:r>
            <a:r>
              <a:rPr lang="es-419" sz="3200">
                <a:ea typeface="Calibri"/>
                <a:sym typeface="Calibri"/>
              </a:rPr>
              <a:t> y </a:t>
            </a:r>
            <a:r>
              <a:rPr lang="es-419" sz="3200" err="1">
                <a:ea typeface="Calibri"/>
                <a:sym typeface="Calibri"/>
              </a:rPr>
              <a:t>Decision</a:t>
            </a:r>
            <a:r>
              <a:rPr lang="es-419" sz="3200">
                <a:ea typeface="Calibri"/>
                <a:sym typeface="Calibri"/>
              </a:rPr>
              <a:t> </a:t>
            </a:r>
            <a:r>
              <a:rPr lang="es-419" sz="3200" err="1">
                <a:ea typeface="Calibri"/>
                <a:sym typeface="Calibri"/>
              </a:rPr>
              <a:t>Tree</a:t>
            </a:r>
            <a:r>
              <a:rPr lang="es-419" sz="3200">
                <a:ea typeface="Calibri"/>
                <a:sym typeface="Calibri"/>
              </a:rPr>
              <a:t> </a:t>
            </a:r>
            <a:r>
              <a:rPr lang="es-419" sz="3200" err="1">
                <a:ea typeface="Calibri"/>
                <a:sym typeface="Calibri"/>
              </a:rPr>
              <a:t>Regression</a:t>
            </a:r>
            <a:r>
              <a:rPr lang="es-419" sz="3200">
                <a:ea typeface="Calibri"/>
                <a:sym typeface="Calibri"/>
              </a:rPr>
              <a:t>.</a:t>
            </a:r>
            <a:endParaRPr lang="es-CO" sz="3200">
              <a:ea typeface="Calibri"/>
              <a:sym typeface="Calibri"/>
            </a:endParaRPr>
          </a:p>
          <a:p>
            <a:pPr algn="just"/>
            <a:endParaRPr lang="es-419" sz="3200">
              <a:ea typeface="Calibri"/>
              <a:sym typeface="Calibri"/>
            </a:endParaRPr>
          </a:p>
          <a:p>
            <a:pPr algn="just"/>
            <a:r>
              <a:rPr lang="es-CO" sz="3200">
                <a:ea typeface="Calibri"/>
                <a:sym typeface="Calibri"/>
              </a:rPr>
              <a:t>•</a:t>
            </a:r>
            <a:r>
              <a:rPr lang="es-419" sz="3200">
                <a:ea typeface="Calibri"/>
                <a:sym typeface="Calibri"/>
              </a:rPr>
              <a:t>Los algoritmos implementados para predecir el numero de casos tuvieron un mejor funcionamiento en la ciudad de  Iquitos, a diferencia de San Juan.</a:t>
            </a:r>
          </a:p>
          <a:p>
            <a:pPr algn="just"/>
            <a:endParaRPr lang="es-CO" sz="3200">
              <a:ea typeface="Calibri"/>
              <a:sym typeface="Calibri"/>
            </a:endParaRPr>
          </a:p>
          <a:p>
            <a:pPr algn="just"/>
            <a:r>
              <a:rPr lang="es-CO" sz="3200">
                <a:ea typeface="Calibri"/>
                <a:sym typeface="Calibri"/>
              </a:rPr>
              <a:t>•</a:t>
            </a:r>
            <a:r>
              <a:rPr lang="es-419" sz="3200">
                <a:ea typeface="Calibri"/>
                <a:sym typeface="Calibri"/>
              </a:rPr>
              <a:t>La implementación de </a:t>
            </a:r>
            <a:r>
              <a:rPr lang="es-419" sz="3200" err="1">
                <a:ea typeface="Calibri"/>
                <a:sym typeface="Calibri"/>
              </a:rPr>
              <a:t>Kmeans</a:t>
            </a:r>
            <a:r>
              <a:rPr lang="es-419" sz="3200">
                <a:ea typeface="Calibri"/>
                <a:sym typeface="Calibri"/>
              </a:rPr>
              <a:t> permite en los factores de propagación identificar grupos en un rango de valores para identificar donde se puede mayor números de casos.</a:t>
            </a:r>
          </a:p>
          <a:p>
            <a:pPr algn="just"/>
            <a:r>
              <a:rPr lang="es-CO" sz="3200">
                <a:ea typeface="Calibri"/>
                <a:sym typeface="Calibri"/>
              </a:rPr>
              <a:t>	</a:t>
            </a:r>
          </a:p>
          <a:p>
            <a:pPr algn="just"/>
            <a:r>
              <a:rPr lang="es-CO" sz="3200">
                <a:ea typeface="Calibri"/>
                <a:sym typeface="Calibri"/>
              </a:rPr>
              <a:t>•</a:t>
            </a:r>
            <a:r>
              <a:rPr lang="es-419" sz="3200">
                <a:ea typeface="Calibri"/>
                <a:sym typeface="Calibri"/>
              </a:rPr>
              <a:t>Por ultimo el factor que mas ayudó para las distintas pruebas de machine </a:t>
            </a:r>
            <a:r>
              <a:rPr lang="es-419" sz="3200" err="1">
                <a:ea typeface="Calibri"/>
                <a:sym typeface="Calibri"/>
              </a:rPr>
              <a:t>learning</a:t>
            </a:r>
            <a:r>
              <a:rPr lang="es-419" sz="3200">
                <a:ea typeface="Calibri"/>
                <a:sym typeface="Calibri"/>
              </a:rPr>
              <a:t> supervisado y no supervisado fue la humedad por tener la menor distancia media cuadrática mínima (RMSE), y por identificar de mejor manera grupos con el </a:t>
            </a:r>
            <a:r>
              <a:rPr lang="es-419" sz="3200" err="1">
                <a:ea typeface="Calibri"/>
                <a:sym typeface="Calibri"/>
              </a:rPr>
              <a:t>Kmeans</a:t>
            </a:r>
            <a:r>
              <a:rPr lang="es-419" sz="3200">
                <a:ea typeface="Calibri"/>
                <a:sym typeface="Calibri"/>
              </a:rPr>
              <a:t>.</a:t>
            </a:r>
            <a:endParaRPr lang="es-CO">
              <a:solidFill>
                <a:schemeClr val="dk1"/>
              </a:solidFill>
            </a:endParaRPr>
          </a:p>
          <a:p>
            <a:pPr marL="0" marR="0" lvl="0" indent="0" algn="just" rtl="0">
              <a:spcBef>
                <a:spcPts val="0"/>
              </a:spcBef>
              <a:spcAft>
                <a:spcPts val="0"/>
              </a:spcAft>
              <a:buNone/>
            </a:pPr>
            <a:endParaRPr sz="320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Conclusiones</a:t>
            </a:r>
            <a:endParaRPr lang="es-CO"/>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a:solidFill>
                  <a:schemeClr val="dk1"/>
                </a:solidFill>
                <a:latin typeface="Calibri"/>
                <a:ea typeface="Calibri"/>
                <a:cs typeface="Calibri"/>
                <a:sym typeface="Calibri"/>
              </a:rPr>
              <a:t>La motivación de este trabajo nace debido a qué el dengue es un problema que ha azotado a varios países por mucho tiempo, y recientemente esta problemática ha perdido relevancia. Partiendo del hecho qué el dengue se transmite por un mosquito tropical, además de los cuidados caseros como no dejar recipientes con agua estancada, a nivel general, se deben tomar medidas para no permitir nidos naturales qué se pueden generar por altos niveles de humedad u otros factores. Si se identifican adecuadamente los factores qué facilitan su propagación, se conseguirán disminuir los contagios, lo cual es muy positivo teniendo en cuenta qué no existe un tratamiento especifico para esta enfermedad. </a:t>
            </a:r>
          </a:p>
          <a:p>
            <a:pPr marL="0" marR="0" lvl="0" indent="0" algn="just" rtl="0">
              <a:spcBef>
                <a:spcPts val="0"/>
              </a:spcBef>
              <a:spcAft>
                <a:spcPts val="0"/>
              </a:spcAft>
              <a:buNone/>
            </a:pPr>
            <a:endParaRPr lang="es-CO" sz="320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Si se orientarán recursos a prevenir esta enfermedad identificando las zonas de alto riesgo, y no a tratarla cuando ya está propagada, conllevaría a un ahorro de recursos al estado y una reducción en la carga laboral de los médicos, permitiéndolos enfocarse en otras problemáticas qué actualmente son más difíciles de prever.</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Resultados</a:t>
            </a:r>
            <a:endParaRPr lang="es-CO"/>
          </a:p>
        </p:txBody>
      </p:sp>
      <p:sp>
        <p:nvSpPr>
          <p:cNvPr id="61" name="Google Shape;61;p4"/>
          <p:cNvSpPr txBox="1"/>
          <p:nvPr/>
        </p:nvSpPr>
        <p:spPr>
          <a:xfrm>
            <a:off x="22250956" y="11670662"/>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Figura</a:t>
            </a:r>
            <a:r>
              <a:rPr lang="en-US" sz="2400" b="1">
                <a:solidFill>
                  <a:schemeClr val="dk1"/>
                </a:solidFill>
                <a:latin typeface="Calibri"/>
                <a:ea typeface="Calibri"/>
                <a:cs typeface="Calibri"/>
                <a:sym typeface="Calibri"/>
              </a:rPr>
              <a:t> 1.</a:t>
            </a:r>
            <a:r>
              <a:rPr lang="en-US" sz="2400">
                <a:solidFill>
                  <a:schemeClr val="dk1"/>
                </a:solidFill>
                <a:latin typeface="Calibri"/>
                <a:ea typeface="Calibri"/>
                <a:cs typeface="Calibri"/>
                <a:sym typeface="Calibri"/>
              </a:rPr>
              <a:t> Logo de la </a:t>
            </a:r>
            <a:r>
              <a:rPr lang="en-US" sz="2400" err="1">
                <a:solidFill>
                  <a:schemeClr val="dk1"/>
                </a:solidFill>
                <a:latin typeface="Calibri"/>
                <a:ea typeface="Calibri"/>
                <a:cs typeface="Calibri"/>
                <a:sym typeface="Calibri"/>
              </a:rPr>
              <a:t>entidad</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gubernamental</a:t>
            </a:r>
            <a:r>
              <a:rPr lang="en-US" sz="2400">
                <a:solidFill>
                  <a:schemeClr val="dk1"/>
                </a:solidFill>
                <a:latin typeface="Calibri"/>
                <a:ea typeface="Calibri"/>
                <a:cs typeface="Calibri"/>
                <a:sym typeface="Calibri"/>
              </a:rPr>
              <a:t> CDC</a:t>
            </a:r>
            <a:endParaRPr/>
          </a:p>
        </p:txBody>
      </p:sp>
      <p:sp>
        <p:nvSpPr>
          <p:cNvPr id="62" name="Google Shape;62;p4"/>
          <p:cNvSpPr txBox="1"/>
          <p:nvPr/>
        </p:nvSpPr>
        <p:spPr>
          <a:xfrm>
            <a:off x="27539286" y="11706382"/>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Figura</a:t>
            </a:r>
            <a:r>
              <a:rPr lang="en-US" sz="2400" b="1">
                <a:solidFill>
                  <a:schemeClr val="dk1"/>
                </a:solidFill>
                <a:latin typeface="Calibri"/>
                <a:ea typeface="Calibri"/>
                <a:cs typeface="Calibri"/>
                <a:sym typeface="Calibri"/>
              </a:rPr>
              <a:t> 2.</a:t>
            </a:r>
            <a:r>
              <a:rPr lang="en-US" sz="2400">
                <a:solidFill>
                  <a:schemeClr val="dk1"/>
                </a:solidFill>
                <a:latin typeface="Calibri"/>
                <a:ea typeface="Calibri"/>
                <a:cs typeface="Calibri"/>
                <a:sym typeface="Calibri"/>
              </a:rPr>
              <a:t> Logo de la </a:t>
            </a:r>
            <a:r>
              <a:rPr lang="en-US" sz="2400" err="1">
                <a:solidFill>
                  <a:schemeClr val="dk1"/>
                </a:solidFill>
                <a:latin typeface="Calibri"/>
                <a:ea typeface="Calibri"/>
                <a:cs typeface="Calibri"/>
                <a:sym typeface="Calibri"/>
              </a:rPr>
              <a:t>entidad</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gubernamental</a:t>
            </a:r>
            <a:r>
              <a:rPr lang="en-US" sz="2400">
                <a:solidFill>
                  <a:schemeClr val="dk1"/>
                </a:solidFill>
                <a:latin typeface="Calibri"/>
                <a:ea typeface="Calibri"/>
                <a:cs typeface="Calibri"/>
                <a:sym typeface="Calibri"/>
              </a:rPr>
              <a:t> NOAA</a:t>
            </a:r>
            <a:endParaRPr/>
          </a:p>
        </p:txBody>
      </p:sp>
      <p:sp>
        <p:nvSpPr>
          <p:cNvPr id="63" name="Google Shape;63;p4"/>
          <p:cNvSpPr txBox="1"/>
          <p:nvPr/>
        </p:nvSpPr>
        <p:spPr>
          <a:xfrm>
            <a:off x="11521440" y="21888031"/>
            <a:ext cx="373664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Gráfico</a:t>
            </a:r>
            <a:r>
              <a:rPr lang="en-US" sz="2400" b="1">
                <a:solidFill>
                  <a:schemeClr val="dk1"/>
                </a:solidFill>
                <a:latin typeface="Calibri"/>
                <a:ea typeface="Calibri"/>
                <a:cs typeface="Calibri"/>
                <a:sym typeface="Calibri"/>
              </a:rPr>
              <a:t> 1.</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Comparativa</a:t>
            </a:r>
            <a:r>
              <a:rPr lang="en-US" sz="2400">
                <a:solidFill>
                  <a:schemeClr val="dk1"/>
                </a:solidFill>
                <a:latin typeface="Calibri"/>
                <a:ea typeface="Calibri"/>
                <a:cs typeface="Calibri"/>
                <a:sym typeface="Calibri"/>
              </a:rPr>
              <a:t> de </a:t>
            </a:r>
            <a:r>
              <a:rPr lang="en-US" sz="2400" err="1">
                <a:solidFill>
                  <a:schemeClr val="dk1"/>
                </a:solidFill>
                <a:latin typeface="Calibri"/>
                <a:ea typeface="Calibri"/>
                <a:cs typeface="Calibri"/>
                <a:sym typeface="Calibri"/>
              </a:rPr>
              <a:t>casos</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obtenidos</a:t>
            </a:r>
            <a:r>
              <a:rPr lang="en-US" sz="2400">
                <a:solidFill>
                  <a:schemeClr val="dk1"/>
                </a:solidFill>
                <a:latin typeface="Calibri"/>
                <a:ea typeface="Calibri"/>
                <a:cs typeface="Calibri"/>
                <a:sym typeface="Calibri"/>
              </a:rPr>
              <a:t> y </a:t>
            </a:r>
            <a:r>
              <a:rPr lang="en-US" sz="2400" err="1">
                <a:solidFill>
                  <a:schemeClr val="dk1"/>
                </a:solidFill>
                <a:latin typeface="Calibri"/>
                <a:ea typeface="Calibri"/>
                <a:cs typeface="Calibri"/>
                <a:sym typeface="Calibri"/>
              </a:rPr>
              <a:t>esperados</a:t>
            </a:r>
            <a:endParaRPr/>
          </a:p>
        </p:txBody>
      </p:sp>
      <p:sp>
        <p:nvSpPr>
          <p:cNvPr id="65" name="Google Shape;65;p4"/>
          <p:cNvSpPr txBox="1"/>
          <p:nvPr/>
        </p:nvSpPr>
        <p:spPr>
          <a:xfrm>
            <a:off x="22669696" y="21833459"/>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err="1">
                <a:solidFill>
                  <a:schemeClr val="dk1"/>
                </a:solidFill>
                <a:latin typeface="Calibri"/>
                <a:ea typeface="Calibri"/>
                <a:cs typeface="Calibri"/>
                <a:sym typeface="Calibri"/>
              </a:rPr>
              <a:t>Gráfico</a:t>
            </a:r>
            <a:r>
              <a:rPr lang="en-US" sz="2400" b="1">
                <a:solidFill>
                  <a:schemeClr val="dk1"/>
                </a:solidFill>
                <a:latin typeface="Calibri"/>
                <a:ea typeface="Calibri"/>
                <a:cs typeface="Calibri"/>
                <a:sym typeface="Calibri"/>
              </a:rPr>
              <a:t> 2.</a:t>
            </a:r>
            <a:r>
              <a:rPr lang="en-US" sz="2400">
                <a:solidFill>
                  <a:schemeClr val="dk1"/>
                </a:solidFill>
                <a:latin typeface="Calibri"/>
                <a:ea typeface="Calibri"/>
                <a:cs typeface="Calibri"/>
                <a:sym typeface="Calibri"/>
              </a:rPr>
              <a:t> </a:t>
            </a:r>
            <a:r>
              <a:rPr lang="en-US" sz="2400" err="1">
                <a:solidFill>
                  <a:schemeClr val="dk1"/>
                </a:solidFill>
                <a:latin typeface="Calibri"/>
                <a:ea typeface="Calibri"/>
                <a:cs typeface="Calibri"/>
                <a:sym typeface="Calibri"/>
              </a:rPr>
              <a:t>Generación</a:t>
            </a:r>
            <a:r>
              <a:rPr lang="en-US" sz="2400">
                <a:solidFill>
                  <a:schemeClr val="dk1"/>
                </a:solidFill>
                <a:latin typeface="Calibri"/>
                <a:ea typeface="Calibri"/>
                <a:cs typeface="Calibri"/>
                <a:sym typeface="Calibri"/>
              </a:rPr>
              <a:t> de </a:t>
            </a:r>
            <a:r>
              <a:rPr lang="en-US" sz="2400" err="1">
                <a:solidFill>
                  <a:schemeClr val="dk1"/>
                </a:solidFill>
                <a:latin typeface="Calibri"/>
                <a:ea typeface="Calibri"/>
                <a:cs typeface="Calibri"/>
                <a:sym typeface="Calibri"/>
              </a:rPr>
              <a:t>grupos</a:t>
            </a:r>
            <a:r>
              <a:rPr lang="en-US" sz="2400">
                <a:solidFill>
                  <a:schemeClr val="dk1"/>
                </a:solidFill>
                <a:latin typeface="Calibri"/>
                <a:ea typeface="Calibri"/>
                <a:cs typeface="Calibri"/>
                <a:sym typeface="Calibri"/>
              </a:rPr>
              <a:t> con </a:t>
            </a:r>
            <a:r>
              <a:rPr lang="en-US" sz="2400" err="1">
                <a:solidFill>
                  <a:schemeClr val="dk1"/>
                </a:solidFill>
                <a:latin typeface="Calibri"/>
                <a:ea typeface="Calibri"/>
                <a:cs typeface="Calibri"/>
                <a:sym typeface="Calibri"/>
              </a:rPr>
              <a:t>aprendizaje</a:t>
            </a:r>
            <a:r>
              <a:rPr lang="en-US" sz="2400">
                <a:solidFill>
                  <a:schemeClr val="dk1"/>
                </a:solidFill>
                <a:latin typeface="Calibri"/>
                <a:ea typeface="Calibri"/>
                <a:cs typeface="Calibri"/>
                <a:sym typeface="Calibri"/>
              </a:rPr>
              <a:t> no </a:t>
            </a:r>
            <a:r>
              <a:rPr lang="en-US" sz="2400" err="1">
                <a:solidFill>
                  <a:schemeClr val="dk1"/>
                </a:solidFill>
                <a:latin typeface="Calibri"/>
                <a:ea typeface="Calibri"/>
                <a:cs typeface="Calibri"/>
                <a:sym typeface="Calibri"/>
              </a:rPr>
              <a:t>supervisado</a:t>
            </a:r>
            <a:endParaRPr/>
          </a:p>
        </p:txBody>
      </p:sp>
      <p:sp>
        <p:nvSpPr>
          <p:cNvPr id="66" name="Google Shape;66;p4"/>
          <p:cNvSpPr txBox="1"/>
          <p:nvPr/>
        </p:nvSpPr>
        <p:spPr>
          <a:xfrm>
            <a:off x="33466975" y="23334340"/>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419" sz="3200">
                <a:solidFill>
                  <a:schemeClr val="dk1"/>
                </a:solidFill>
                <a:latin typeface="Calibri"/>
                <a:cs typeface="Calibri"/>
                <a:sym typeface="Calibri"/>
              </a:rPr>
              <a:t>Para obtener mejores resultados se podría estudiar más a fondo el uso de </a:t>
            </a:r>
            <a:r>
              <a:rPr lang="es-419" sz="3200" err="1">
                <a:solidFill>
                  <a:schemeClr val="dk1"/>
                </a:solidFill>
                <a:latin typeface="Calibri"/>
                <a:cs typeface="Calibri"/>
                <a:sym typeface="Calibri"/>
              </a:rPr>
              <a:t>deep</a:t>
            </a:r>
            <a:r>
              <a:rPr lang="es-419" sz="3200">
                <a:solidFill>
                  <a:schemeClr val="dk1"/>
                </a:solidFill>
                <a:latin typeface="Calibri"/>
                <a:cs typeface="Calibri"/>
                <a:sym typeface="Calibri"/>
              </a:rPr>
              <a:t> </a:t>
            </a:r>
            <a:r>
              <a:rPr lang="es-419" sz="3200" err="1">
                <a:solidFill>
                  <a:schemeClr val="dk1"/>
                </a:solidFill>
                <a:latin typeface="Calibri"/>
                <a:cs typeface="Calibri"/>
                <a:sym typeface="Calibri"/>
              </a:rPr>
              <a:t>learning</a:t>
            </a:r>
            <a:r>
              <a:rPr lang="es-419" sz="3200">
                <a:solidFill>
                  <a:schemeClr val="dk1"/>
                </a:solidFill>
                <a:latin typeface="Calibri"/>
                <a:cs typeface="Calibri"/>
                <a:sym typeface="Calibri"/>
              </a:rPr>
              <a:t>, ya qué las redes neuronales tienen mayor capacidad qué las técnicas de machine </a:t>
            </a:r>
            <a:r>
              <a:rPr lang="es-419" sz="3200" err="1">
                <a:solidFill>
                  <a:schemeClr val="dk1"/>
                </a:solidFill>
                <a:latin typeface="Calibri"/>
                <a:cs typeface="Calibri"/>
                <a:sym typeface="Calibri"/>
              </a:rPr>
              <a:t>learning</a:t>
            </a:r>
            <a:r>
              <a:rPr lang="es-419" sz="3200">
                <a:solidFill>
                  <a:schemeClr val="dk1"/>
                </a:solidFill>
                <a:latin typeface="Calibri"/>
                <a:cs typeface="Calibri"/>
                <a:sym typeface="Calibri"/>
              </a:rPr>
              <a:t>.</a:t>
            </a:r>
          </a:p>
          <a:p>
            <a:pPr marL="0" marR="0" lvl="0" indent="0" algn="just" rtl="0">
              <a:spcBef>
                <a:spcPts val="0"/>
              </a:spcBef>
              <a:spcAft>
                <a:spcPts val="0"/>
              </a:spcAft>
              <a:buNone/>
            </a:pPr>
            <a:endParaRPr lang="es-CO" sz="3200">
              <a:solidFill>
                <a:schemeClr val="dk1"/>
              </a:solidFill>
              <a:latin typeface="Calibri"/>
              <a:cs typeface="Calibri"/>
              <a:sym typeface="Calibri"/>
            </a:endParaRPr>
          </a:p>
          <a:p>
            <a:pPr marL="0" marR="0" lvl="0" indent="0" algn="just" rtl="0">
              <a:spcBef>
                <a:spcPts val="0"/>
              </a:spcBef>
              <a:spcAft>
                <a:spcPts val="0"/>
              </a:spcAft>
              <a:buNone/>
            </a:pPr>
            <a:r>
              <a:rPr lang="es-CO" sz="3200">
                <a:solidFill>
                  <a:schemeClr val="dk1"/>
                </a:solidFill>
                <a:latin typeface="Calibri"/>
                <a:cs typeface="Calibri"/>
                <a:sym typeface="Calibri"/>
              </a:rPr>
              <a:t>También, se podría probar combinar los factores en duplas o ternas, y observar si se obtuvo un error más bajo.</a:t>
            </a:r>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5">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6">
            <a:alphaModFix/>
          </a:blip>
          <a:srcRect t="24204" b="28996"/>
          <a:stretch/>
        </p:blipFill>
        <p:spPr>
          <a:xfrm>
            <a:off x="2819754" y="532901"/>
            <a:ext cx="6556239" cy="3018497"/>
          </a:xfrm>
          <a:prstGeom prst="rect">
            <a:avLst/>
          </a:prstGeom>
          <a:noFill/>
          <a:ln>
            <a:noFill/>
          </a:ln>
        </p:spPr>
      </p:pic>
      <p:pic>
        <p:nvPicPr>
          <p:cNvPr id="1032" name="Picture 8">
            <a:extLst>
              <a:ext uri="{FF2B5EF4-FFF2-40B4-BE49-F238E27FC236}">
                <a16:creationId xmlns:a16="http://schemas.microsoft.com/office/drawing/2014/main" id="{DD740B33-C4C6-4F1F-895D-FD352CABE1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27728" y="8033990"/>
            <a:ext cx="3470917" cy="34709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entros para el Control y Prevención de Enfermedades - Wikipedia, la  enciclopedia libre">
            <a:extLst>
              <a:ext uri="{FF2B5EF4-FFF2-40B4-BE49-F238E27FC236}">
                <a16:creationId xmlns:a16="http://schemas.microsoft.com/office/drawing/2014/main" id="{5C48847E-74D7-450B-B5AC-1E8A3A3130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50956" y="8147520"/>
            <a:ext cx="4305657" cy="3250771"/>
          </a:xfrm>
          <a:prstGeom prst="rect">
            <a:avLst/>
          </a:prstGeom>
          <a:noFill/>
          <a:extLst>
            <a:ext uri="{909E8E84-426E-40DD-AFC4-6F175D3DCCD1}">
              <a14:hiddenFill xmlns:a14="http://schemas.microsoft.com/office/drawing/2010/main">
                <a:solidFill>
                  <a:srgbClr val="FFFFFF"/>
                </a:solidFill>
              </a14:hiddenFill>
            </a:ext>
          </a:extLst>
        </p:spPr>
      </p:pic>
      <p:pic>
        <p:nvPicPr>
          <p:cNvPr id="22" name="Gráfico 21">
            <a:extLst>
              <a:ext uri="{FF2B5EF4-FFF2-40B4-BE49-F238E27FC236}">
                <a16:creationId xmlns:a16="http://schemas.microsoft.com/office/drawing/2014/main" id="{7158625E-7635-4FC6-A11B-E68A45CEE1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37472" y="22903319"/>
            <a:ext cx="10087932" cy="4995038"/>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2.xml><?xml version="1.0" encoding="utf-8"?>
<ds:datastoreItem xmlns:ds="http://schemas.openxmlformats.org/officeDocument/2006/customXml" ds:itemID="{4501F22B-80A4-4690-92F4-7702F861606D}">
  <ds:schemaRefs>
    <ds:schemaRef ds:uri="2d405435-45be-43e4-8998-645d85a018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1081</Words>
  <Application>Microsoft Office PowerPoint</Application>
  <PresentationFormat>Personalizado</PresentationFormat>
  <Paragraphs>56</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Santiago Angulo Florez</cp:lastModifiedBy>
  <cp:revision>1</cp:revision>
  <dcterms:modified xsi:type="dcterms:W3CDTF">2020-09-06T16:07:05Z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