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3"/>
  </p:notesMasterIdLst>
  <p:sldIdLst>
    <p:sldId id="256" r:id="rId3"/>
    <p:sldId id="257" r:id="rId4"/>
    <p:sldId id="274" r:id="rId5"/>
    <p:sldId id="258" r:id="rId6"/>
    <p:sldId id="259" r:id="rId7"/>
    <p:sldId id="261" r:id="rId8"/>
    <p:sldId id="278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2" r:id="rId22"/>
  </p:sldIdLst>
  <p:sldSz cx="10110788" cy="7583488"/>
  <p:notesSz cx="6794500" cy="9906000"/>
  <p:embeddedFontLst>
    <p:embeddedFont>
      <p:font typeface="Arim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69">
          <p15:clr>
            <a:srgbClr val="A4A3A4"/>
          </p15:clr>
        </p15:guide>
        <p15:guide id="2" orient="horz" pos="4093">
          <p15:clr>
            <a:srgbClr val="A4A3A4"/>
          </p15:clr>
        </p15:guide>
        <p15:guide id="3" orient="horz" pos="1353">
          <p15:clr>
            <a:srgbClr val="A4A3A4"/>
          </p15:clr>
        </p15:guide>
        <p15:guide id="4" orient="horz" pos="4405">
          <p15:clr>
            <a:srgbClr val="A4A3A4"/>
          </p15:clr>
        </p15:guide>
        <p15:guide id="5" orient="horz" pos="589">
          <p15:clr>
            <a:srgbClr val="A4A3A4"/>
          </p15:clr>
        </p15:guide>
        <p15:guide id="6" orient="horz" pos="349">
          <p15:clr>
            <a:srgbClr val="A4A3A4"/>
          </p15:clr>
        </p15:guide>
        <p15:guide id="7" pos="3070">
          <p15:clr>
            <a:srgbClr val="A4A3A4"/>
          </p15:clr>
        </p15:guide>
        <p15:guide id="8" pos="497">
          <p15:clr>
            <a:srgbClr val="A4A3A4"/>
          </p15:clr>
        </p15:guide>
        <p15:guide id="9" pos="3281">
          <p15:clr>
            <a:srgbClr val="A4A3A4"/>
          </p15:clr>
        </p15:guide>
        <p15:guide id="10" pos="60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3" y="67"/>
      </p:cViewPr>
      <p:guideLst>
        <p:guide orient="horz" pos="1069"/>
        <p:guide orient="horz" pos="4093"/>
        <p:guide orient="horz" pos="1353"/>
        <p:guide orient="horz" pos="4405"/>
        <p:guide orient="horz" pos="589"/>
        <p:guide orient="horz" pos="349"/>
        <p:guide pos="3070"/>
        <p:guide pos="497"/>
        <p:guide pos="3281"/>
        <p:guide pos="6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8eee0264_10_17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f8eee0264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279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53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94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8eee0264_10_17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f8eee0264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32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8eee0264_10_17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f8eee0264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654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8eee0264_10_17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f8eee0264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3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35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23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8eee0264_10_56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3f8eee0264_1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57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8eee0264_0_16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3f8eee02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eee0264_0_32:notes"/>
          <p:cNvSpPr txBox="1">
            <a:spLocks noGrp="1"/>
          </p:cNvSpPr>
          <p:nvPr>
            <p:ph type="body" idx="1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3f8eee026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- two line subtitle">
  <p:cSld name="1_Title Slide - two line 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1355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content areas only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2"/>
          <p:cNvCxnSpPr/>
          <p:nvPr/>
        </p:nvCxnSpPr>
        <p:spPr>
          <a:xfrm rot="10800000">
            <a:off x="541541" y="7042150"/>
            <a:ext cx="8591308" cy="1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539953" y="371273"/>
            <a:ext cx="8487988" cy="75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540508" y="1729456"/>
            <a:ext cx="4334291" cy="4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2"/>
          </p:nvPr>
        </p:nvSpPr>
        <p:spPr>
          <a:xfrm>
            <a:off x="5237276" y="1728003"/>
            <a:ext cx="4334291" cy="4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content titles and areas">
  <p:cSld name="Two Content - content titles and area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3"/>
          <p:cNvCxnSpPr/>
          <p:nvPr/>
        </p:nvCxnSpPr>
        <p:spPr>
          <a:xfrm>
            <a:off x="541536" y="2149475"/>
            <a:ext cx="433387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236971" y="2149475"/>
            <a:ext cx="433387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541541" y="7042150"/>
            <a:ext cx="8624761" cy="1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2" y="7042166"/>
            <a:ext cx="1676564" cy="542925"/>
            <a:chOff x="1" y="7040563"/>
            <a:chExt cx="1670364" cy="542925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1" y="7212339"/>
              <a:ext cx="1491492" cy="371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6400" tIns="0" rIns="0" bIns="2304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92D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Human Resources</a:t>
              </a:r>
              <a:endParaRPr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1" y="7040563"/>
              <a:ext cx="1670364" cy="178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6400" tIns="3960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rgbClr val="0018A8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Deutsche Bank Group</a:t>
              </a: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541795" y="2149202"/>
            <a:ext cx="4334291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5237276" y="2149202"/>
            <a:ext cx="4334291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 sz="20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—"/>
              <a:defRPr sz="15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 algn="l">
              <a:spcBef>
                <a:spcPts val="3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algn="l">
              <a:spcBef>
                <a:spcPts val="20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algn="l">
              <a:spcBef>
                <a:spcPts val="200"/>
              </a:spcBef>
              <a:spcAft>
                <a:spcPts val="20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3"/>
          </p:nvPr>
        </p:nvSpPr>
        <p:spPr>
          <a:xfrm>
            <a:off x="541795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5392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4"/>
          </p:nvPr>
        </p:nvSpPr>
        <p:spPr>
          <a:xfrm>
            <a:off x="5237276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5392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065806" y="7446587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content titles only">
  <p:cSld name="Two Content - content titles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4"/>
          <p:cNvCxnSpPr/>
          <p:nvPr/>
        </p:nvCxnSpPr>
        <p:spPr>
          <a:xfrm>
            <a:off x="541536" y="2149475"/>
            <a:ext cx="433387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5236971" y="2149475"/>
            <a:ext cx="433387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541541" y="7042150"/>
            <a:ext cx="8569005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541795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5392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2"/>
          </p:nvPr>
        </p:nvSpPr>
        <p:spPr>
          <a:xfrm>
            <a:off x="5237276" y="1730377"/>
            <a:ext cx="4334291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5392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le only">
  <p:cSld name="Slide 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5"/>
          <p:cNvCxnSpPr/>
          <p:nvPr/>
        </p:nvCxnSpPr>
        <p:spPr>
          <a:xfrm rot="10800000">
            <a:off x="541541" y="7042150"/>
            <a:ext cx="8602459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0" y="504005"/>
            <a:ext cx="8487988" cy="57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531984" y="7446587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6"/>
          <p:cNvCxnSpPr/>
          <p:nvPr/>
        </p:nvCxnSpPr>
        <p:spPr>
          <a:xfrm rot="10800000">
            <a:off x="541541" y="7042150"/>
            <a:ext cx="8613610" cy="1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e positions">
  <p:cSld name="Guide positio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 rot="-5400000">
            <a:off x="-24336" y="-595504"/>
            <a:ext cx="88806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12.5 cm (4.92 in)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 rot="-5400000">
            <a:off x="4338411" y="-559784"/>
            <a:ext cx="8271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0.5 cm (0.20 in)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 rot="-5400000">
            <a:off x="4942060" y="-559784"/>
            <a:ext cx="8271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0.5 cm (0.20 in)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 rot="-5400000">
            <a:off x="9245481" y="-595504"/>
            <a:ext cx="88806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12.5 cm (4.92 in)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-1450217" y="357796"/>
            <a:ext cx="137217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Logo top 9.03 cm (3.55 in)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 rot="-5400000">
            <a:off x="-634877" y="-942372"/>
            <a:ext cx="1548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13.25 cm – identifier (5.51 in)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-2793527" y="1558738"/>
            <a:ext cx="271548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Top text box without title content 5.72 cm (2.25 in)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-1182510" y="6848292"/>
            <a:ext cx="110447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 9.03cm (3.55 in)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-2622010" y="1957199"/>
            <a:ext cx="25439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Top text box with title content 4.56 cm (1.80 in)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-1878211" y="1068202"/>
            <a:ext cx="180017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box bottom 7.03 cm (2.77 in)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-1849359" y="6276788"/>
            <a:ext cx="177131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Bottom text box 7.44 cm (2.93 in)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rot="10800000">
            <a:off x="541541" y="7042150"/>
            <a:ext cx="848777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0" y="504005"/>
            <a:ext cx="8489367" cy="56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- two line subtitle">
  <p:cSld name="1_Title Slide - two line sub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/>
          </p:nvPr>
        </p:nvSpPr>
        <p:spPr>
          <a:xfrm>
            <a:off x="0" y="383458"/>
            <a:ext cx="8242490" cy="66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113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- one line subtitle">
  <p:cSld name="1_Title Slide - one line 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39954" y="1728792"/>
            <a:ext cx="9029307" cy="474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marR="0" lvl="0" indent="-228600" algn="l" rtl="0">
              <a:spcBef>
                <a:spcPts val="401"/>
              </a:spcBef>
              <a:spcAft>
                <a:spcPts val="0"/>
              </a:spcAft>
              <a:buSzPts val="1400"/>
              <a:buNone/>
              <a:defRPr sz="2004" b="0" i="0" u="none" strike="noStrike" cap="non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1"/>
              </a:spcBef>
              <a:spcAft>
                <a:spcPts val="0"/>
              </a:spcAft>
              <a:buSzPts val="1400"/>
              <a:buNone/>
              <a:defRPr sz="200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854" algn="l" rtl="0">
              <a:spcBef>
                <a:spcPts val="401"/>
              </a:spcBef>
              <a:spcAft>
                <a:spcPts val="0"/>
              </a:spcAft>
              <a:buClr>
                <a:schemeClr val="lt1"/>
              </a:buClr>
              <a:buSzPts val="2004"/>
              <a:buFont typeface="Arial"/>
              <a:buChar char="–"/>
              <a:defRPr sz="200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709" algn="l" rtl="0">
              <a:spcBef>
                <a:spcPts val="1088"/>
              </a:spcBef>
              <a:spcAft>
                <a:spcPts val="0"/>
              </a:spcAft>
              <a:buClr>
                <a:schemeClr val="lt1"/>
              </a:buClr>
              <a:buSzPts val="1797"/>
              <a:buFont typeface="Arial"/>
              <a:buChar char="–"/>
              <a:defRPr sz="179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9564" algn="l" rtl="0">
              <a:spcBef>
                <a:spcPts val="984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–"/>
              <a:defRPr sz="159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067" algn="l" rtl="0">
              <a:spcBef>
                <a:spcPts val="786"/>
              </a:spcBef>
              <a:spcAft>
                <a:spcPts val="0"/>
              </a:spcAft>
              <a:buClr>
                <a:schemeClr val="lt2"/>
              </a:buClr>
              <a:buSzPts val="968"/>
              <a:buFont typeface="Arial"/>
              <a:buChar char="-"/>
              <a:defRPr sz="9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067" algn="l" rtl="0">
              <a:spcBef>
                <a:spcPts val="97"/>
              </a:spcBef>
              <a:spcAft>
                <a:spcPts val="0"/>
              </a:spcAft>
              <a:buClr>
                <a:schemeClr val="lt2"/>
              </a:buClr>
              <a:buSzPts val="968"/>
              <a:buFont typeface="Arial"/>
              <a:buChar char="-"/>
              <a:defRPr sz="9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067" algn="l" rtl="0">
              <a:spcBef>
                <a:spcPts val="97"/>
              </a:spcBef>
              <a:spcAft>
                <a:spcPts val="0"/>
              </a:spcAft>
              <a:buClr>
                <a:schemeClr val="lt2"/>
              </a:buClr>
              <a:buSzPts val="968"/>
              <a:buFont typeface="Arial"/>
              <a:buChar char="-"/>
              <a:defRPr sz="9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067" algn="l" rtl="0">
              <a:spcBef>
                <a:spcPts val="97"/>
              </a:spcBef>
              <a:spcAft>
                <a:spcPts val="97"/>
              </a:spcAft>
              <a:buClr>
                <a:schemeClr val="lt2"/>
              </a:buClr>
              <a:buSzPts val="968"/>
              <a:buFont typeface="Arial"/>
              <a:buChar char="-"/>
              <a:defRPr sz="9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23040" y="283976"/>
            <a:ext cx="8489367" cy="39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ne line subtitl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1328364" y="3951027"/>
            <a:ext cx="8242491" cy="100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1258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1328364" y="4952610"/>
            <a:ext cx="8242491" cy="64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2769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31" name="Google Shape;31;p6" descr="For internal use only"/>
          <p:cNvSpPr txBox="1"/>
          <p:nvPr/>
        </p:nvSpPr>
        <p:spPr>
          <a:xfrm>
            <a:off x="0" y="7390447"/>
            <a:ext cx="10110788" cy="23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900" tIns="50450" rIns="100900" bIns="50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internal use only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1174149" y="423272"/>
            <a:ext cx="7762491" cy="36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54" b="0" i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516618" y="4246754"/>
            <a:ext cx="70775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920342" y="7120548"/>
            <a:ext cx="1964474" cy="24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16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505540" y="7125580"/>
            <a:ext cx="2325481" cy="30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18741" y="7072775"/>
            <a:ext cx="672109" cy="1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9997" marR="0" lvl="0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9997" marR="0" lvl="1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69997" marR="0" lvl="2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69997" marR="0" lvl="3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69997" marR="0" lvl="4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69997" marR="0" lvl="5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9997" marR="0" lvl="6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69997" marR="0" lvl="7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69997" marR="0" lvl="8" indent="0" algn="l" rtl="0">
              <a:lnSpc>
                <a:spcPct val="113848"/>
              </a:lnSpc>
              <a:spcBef>
                <a:spcPts val="0"/>
              </a:spcBef>
              <a:spcAft>
                <a:spcPts val="0"/>
              </a:spcAft>
              <a:buNone/>
              <a:defRPr sz="816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6999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of 89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two line subtitle">
  <p:cSld name="Title Slide - two line sub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328351" y="2149491"/>
            <a:ext cx="8242500" cy="100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58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1328351" y="3151070"/>
            <a:ext cx="82425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2769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lvl="6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lvl="7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lvl="8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 - content area only">
  <p:cSld name="One Content - content area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9"/>
          <p:cNvCxnSpPr/>
          <p:nvPr/>
        </p:nvCxnSpPr>
        <p:spPr>
          <a:xfrm rot="10800000">
            <a:off x="541541" y="7042150"/>
            <a:ext cx="8580157" cy="1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41788" y="1641889"/>
            <a:ext cx="9029774" cy="4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0092D0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355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39951" y="341777"/>
            <a:ext cx="8489367" cy="75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 - content title and area">
  <p:cSld name="One Content - content title and area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41541" y="2149475"/>
            <a:ext cx="902931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10"/>
          <p:cNvCxnSpPr/>
          <p:nvPr/>
        </p:nvCxnSpPr>
        <p:spPr>
          <a:xfrm rot="10800000">
            <a:off x="541541" y="7042150"/>
            <a:ext cx="8486404" cy="1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539944" y="2149202"/>
            <a:ext cx="9029774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0092D0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539957" y="327029"/>
            <a:ext cx="8487988" cy="75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541285" y="1730377"/>
            <a:ext cx="9029774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5392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 - content title only">
  <p:cSld name="One Content - content 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1"/>
          <p:cNvCxnSpPr/>
          <p:nvPr/>
        </p:nvCxnSpPr>
        <p:spPr>
          <a:xfrm>
            <a:off x="541541" y="2149475"/>
            <a:ext cx="902931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1"/>
          <p:cNvCxnSpPr/>
          <p:nvPr/>
        </p:nvCxnSpPr>
        <p:spPr>
          <a:xfrm rot="10800000">
            <a:off x="541541" y="7042150"/>
            <a:ext cx="861361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539951" y="356525"/>
            <a:ext cx="8489367" cy="75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41285" y="1730377"/>
            <a:ext cx="9029774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5392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2065806" y="7444994"/>
            <a:ext cx="231745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1920x1080_holding generic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0110788" cy="758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 descr="For internal use only"/>
          <p:cNvSpPr txBox="1"/>
          <p:nvPr/>
        </p:nvSpPr>
        <p:spPr>
          <a:xfrm>
            <a:off x="0" y="7390447"/>
            <a:ext cx="10110788" cy="22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internal use only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166074"/>
            <a:ext cx="8846350" cy="63015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9009" y="240405"/>
            <a:ext cx="8073107" cy="58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3945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33474" y="1492823"/>
            <a:ext cx="9029308" cy="474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92D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—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—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—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-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15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-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15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-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150"/>
              </a:spcBef>
              <a:spcAft>
                <a:spcPts val="150"/>
              </a:spcAft>
              <a:buClr>
                <a:schemeClr val="lt2"/>
              </a:buClr>
              <a:buSzPts val="1500"/>
              <a:buFont typeface="Arial"/>
              <a:buChar char="-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2165447" y="7444994"/>
            <a:ext cx="231745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 descr="For internal use only"/>
          <p:cNvSpPr txBox="1"/>
          <p:nvPr/>
        </p:nvSpPr>
        <p:spPr>
          <a:xfrm>
            <a:off x="44244" y="7390447"/>
            <a:ext cx="10110788" cy="23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900" tIns="50450" rIns="100900" bIns="50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internal use only</a:t>
            </a:r>
            <a:endParaRPr/>
          </a:p>
        </p:txBody>
      </p:sp>
      <p:cxnSp>
        <p:nvCxnSpPr>
          <p:cNvPr id="25" name="Google Shape;25;p5"/>
          <p:cNvCxnSpPr/>
          <p:nvPr/>
        </p:nvCxnSpPr>
        <p:spPr>
          <a:xfrm rot="10800000">
            <a:off x="630029" y="7042150"/>
            <a:ext cx="8613610" cy="1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5"/>
          <p:cNvSpPr txBox="1"/>
          <p:nvPr/>
        </p:nvSpPr>
        <p:spPr>
          <a:xfrm>
            <a:off x="4873916" y="7064283"/>
            <a:ext cx="541536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239353" y="220252"/>
            <a:ext cx="782955" cy="69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8">
          <p15:clr>
            <a:srgbClr val="F26B43"/>
          </p15:clr>
        </p15:guide>
        <p15:guide id="2" pos="3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282910" y="3751072"/>
            <a:ext cx="567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75" rIns="9132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Barclays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PostGrad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Induction</a:t>
            </a:r>
            <a:endParaRPr sz="2800" b="0" i="0" u="none" strike="noStrike" cap="none" dirty="0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78825" y="1432475"/>
            <a:ext cx="7211400" cy="1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75" rIns="9132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MANAGEMENT SYSTEM</a:t>
            </a:r>
            <a:endParaRPr sz="4000" b="0" i="0" u="none" strike="noStrike" cap="none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B271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16300" y="306725"/>
            <a:ext cx="6808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-  </a:t>
            </a:r>
            <a:r>
              <a:rPr lang="en-US" sz="24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-US" sz="2400" b="1" i="1">
                <a:solidFill>
                  <a:schemeClr val="dk2"/>
                </a:solidFill>
              </a:rPr>
              <a:t>can view his accounts</a:t>
            </a:r>
            <a:endParaRPr sz="2399" b="1" i="1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50425" y="2147911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can view their account details using this feature.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-1755" y="67852"/>
            <a:ext cx="6643856" cy="45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Dynamics –</a:t>
            </a:r>
            <a:r>
              <a:rPr lang="en-US" sz="2400" b="1" i="1" dirty="0">
                <a:solidFill>
                  <a:schemeClr val="dk2"/>
                </a:solidFill>
              </a:rPr>
              <a:t> Sprint Schedule</a:t>
            </a:r>
            <a:endParaRPr sz="2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A4FEF-794D-577C-F0DA-614F58C5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1122218"/>
            <a:ext cx="9986097" cy="5538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1011079" y="1432560"/>
            <a:ext cx="8046600" cy="444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i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1: We learned how a Spring Boot application works.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2: We learned to test API request using postman.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3: We learned MYSQL integration with spring boot.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4: We learned not to create </a:t>
            </a:r>
            <a:r>
              <a:rPr lang="en-US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schema before running the spring  	  boot application.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5: We learned how to work in teams and how agile methodology       	  simplifies the process.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-1756" y="232952"/>
            <a:ext cx="7669103" cy="45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-29052" y="273896"/>
            <a:ext cx="7669103" cy="45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Demo                            Login Page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FDBDF-D9F2-1159-64A9-EDBB68F652AB}"/>
              </a:ext>
            </a:extLst>
          </p:cNvPr>
          <p:cNvSpPr txBox="1"/>
          <p:nvPr/>
        </p:nvSpPr>
        <p:spPr>
          <a:xfrm>
            <a:off x="2444461" y="3664771"/>
            <a:ext cx="5138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C1C33-7D97-F477-0990-E27415B6A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55" t="3596"/>
          <a:stretch/>
        </p:blipFill>
        <p:spPr>
          <a:xfrm>
            <a:off x="114301" y="1309254"/>
            <a:ext cx="9818316" cy="51573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-29052" y="273896"/>
            <a:ext cx="7669103" cy="45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Demo                       Login Failed Page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FDBDF-D9F2-1159-64A9-EDBB68F652AB}"/>
              </a:ext>
            </a:extLst>
          </p:cNvPr>
          <p:cNvSpPr txBox="1"/>
          <p:nvPr/>
        </p:nvSpPr>
        <p:spPr>
          <a:xfrm>
            <a:off x="2444461" y="3664771"/>
            <a:ext cx="5138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351C1-90CD-0F9F-A061-41D8F493F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" t="4177" b="11330"/>
          <a:stretch/>
        </p:blipFill>
        <p:spPr>
          <a:xfrm>
            <a:off x="126484" y="1257300"/>
            <a:ext cx="9806133" cy="49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-29052" y="273896"/>
            <a:ext cx="7669103" cy="45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Demo                      Customer Details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FDBDF-D9F2-1159-64A9-EDBB68F652AB}"/>
              </a:ext>
            </a:extLst>
          </p:cNvPr>
          <p:cNvSpPr txBox="1"/>
          <p:nvPr/>
        </p:nvSpPr>
        <p:spPr>
          <a:xfrm>
            <a:off x="2444461" y="3664771"/>
            <a:ext cx="5138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615FF-FF4E-698E-2AF8-87326B0B1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74" t="4178" r="-1"/>
          <a:stretch/>
        </p:blipFill>
        <p:spPr>
          <a:xfrm>
            <a:off x="83127" y="1340426"/>
            <a:ext cx="9849489" cy="51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6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-29052" y="273896"/>
            <a:ext cx="7669103" cy="45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Demo                  </a:t>
            </a:r>
            <a:r>
              <a:rPr lang="en-US" sz="2400" b="1" dirty="0">
                <a:solidFill>
                  <a:schemeClr val="dk2"/>
                </a:solidFill>
              </a:rPr>
              <a:t>T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ransaction Details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FDBDF-D9F2-1159-64A9-EDBB68F652AB}"/>
              </a:ext>
            </a:extLst>
          </p:cNvPr>
          <p:cNvSpPr txBox="1"/>
          <p:nvPr/>
        </p:nvSpPr>
        <p:spPr>
          <a:xfrm>
            <a:off x="2444461" y="3664771"/>
            <a:ext cx="5138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422FE-006A-B997-CB8F-C996C483D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81" t="4567" r="1"/>
          <a:stretch/>
        </p:blipFill>
        <p:spPr>
          <a:xfrm>
            <a:off x="72737" y="1361208"/>
            <a:ext cx="985988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16300" y="306725"/>
            <a:ext cx="6808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Enhancements</a:t>
            </a:r>
            <a:endParaRPr sz="2399" b="1" i="1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14007" y="1059872"/>
            <a:ext cx="7921500" cy="50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Two factor authentication.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endParaRPr lang="en-US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statements to be sent via mail on customer chosen intervals.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endParaRPr lang="en-US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to track monthly spendings.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5537304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16300" y="306725"/>
            <a:ext cx="6808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 Proof Of Work</a:t>
            </a:r>
            <a:endParaRPr sz="2399" b="1" i="1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14007" y="1059872"/>
            <a:ext cx="7921500" cy="50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0BAE6-F14C-D94F-4E54-AEFFD7FCC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" t="4758" b="3640"/>
          <a:stretch/>
        </p:blipFill>
        <p:spPr>
          <a:xfrm>
            <a:off x="16300" y="964999"/>
            <a:ext cx="10094488" cy="58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689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16300" y="306725"/>
            <a:ext cx="6808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</a:rPr>
              <a:t> Proof Of Work</a:t>
            </a:r>
            <a:endParaRPr sz="2399" b="1" i="1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14007" y="1059872"/>
            <a:ext cx="7921500" cy="50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endParaRPr lang="en-IN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IN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Link https://github.com/Ritul11/BarclaysCapstoneProject</a:t>
            </a:r>
          </a:p>
        </p:txBody>
      </p:sp>
    </p:spTree>
    <p:extLst>
      <p:ext uri="{BB962C8B-B14F-4D97-AF65-F5344CB8AC3E}">
        <p14:creationId xmlns:p14="http://schemas.microsoft.com/office/powerpoint/2010/main" val="407512750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236975" y="1058525"/>
            <a:ext cx="91635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In Account Management System we have two roles Bank Manager and Customer.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User will see different pages based on their role.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Bank manager can create new account for customer.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Bank manager uses various customer details to create accounts.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Customer can view his account details.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Customer can deposit and withdraw cash from their accounts.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Customer can view their last 5 transactions.</a:t>
            </a:r>
          </a:p>
          <a:p>
            <a:pPr marL="114300">
              <a:buSzPts val="1800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Overview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FDBDF-D9F2-1159-64A9-EDBB68F652AB}"/>
              </a:ext>
            </a:extLst>
          </p:cNvPr>
          <p:cNvSpPr txBox="1"/>
          <p:nvPr/>
        </p:nvSpPr>
        <p:spPr>
          <a:xfrm>
            <a:off x="2662671" y="2962446"/>
            <a:ext cx="5138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 You!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236975" y="1072244"/>
            <a:ext cx="9163500" cy="5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Trebuchet MS"/>
              <a:buChar char="●"/>
            </a:pPr>
            <a:r>
              <a:rPr lang="en-US" sz="1800" dirty="0"/>
              <a:t>Assumed schema needs to be created separately.</a:t>
            </a:r>
          </a:p>
          <a:p>
            <a:pPr marL="457200" indent="-342900"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buSzPts val="18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Assumed requirement of two table to handle transaction.</a:t>
            </a:r>
            <a:endParaRPr lang="en-US"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lang="en-US"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4826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45825" y="1053075"/>
            <a:ext cx="9054600" cy="59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Manger can create account for Customer.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can access their account and use provided features.</a:t>
            </a:r>
            <a:endParaRPr sz="20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Architecture of the System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8C362-AA24-AD40-A320-7B0F21B8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76" t="35217" r="28162" b="14904"/>
          <a:stretch/>
        </p:blipFill>
        <p:spPr>
          <a:xfrm>
            <a:off x="457201" y="2115278"/>
            <a:ext cx="7990608" cy="45813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240050" y="1062275"/>
            <a:ext cx="9629100" cy="6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Creating the architecture diagram for Account Management System.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Creating base structure of project.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Creating services using Business logic.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endParaRPr lang="en-US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API: Service to add account based on customer Id and password.</a:t>
            </a:r>
          </a:p>
          <a:p>
            <a:pPr marL="342900" lvl="0" indent="-342900">
              <a:buClr>
                <a:schemeClr val="lt1"/>
              </a:buClr>
              <a:buSzPts val="2000"/>
              <a:buFont typeface="Trebuchet MS"/>
              <a:buChar char="•"/>
            </a:pPr>
            <a:endParaRPr lang="en-US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API: Service to check role based on </a:t>
            </a:r>
            <a:r>
              <a:rPr lang="en-US" sz="20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RoleId</a:t>
            </a: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000"/>
              <a:buFont typeface="Trebuchet MS"/>
              <a:buChar char="•"/>
            </a:pPr>
            <a:endParaRPr lang="en-US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API: Service to add customer details.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API: Service to get existing customers by PAN id.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API: Service to view accounts linked to customer ID.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API: Service to view last five transactions for existing account.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endParaRPr lang="en-US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Clr>
                <a:schemeClr val="lt1"/>
              </a:buClr>
              <a:buSzPts val="2000"/>
              <a:buFont typeface="Trebuchet MS"/>
              <a:buChar char="•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API: Cash withdrawal and deposit.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6305" y="3067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</a:t>
            </a:r>
            <a:endParaRPr sz="2399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- </a:t>
            </a:r>
            <a:r>
              <a:rPr lang="en-US" sz="2400" b="1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2399" b="1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50425" y="1382700"/>
            <a:ext cx="9039600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Login as bank manager or customer based on role.</a:t>
            </a:r>
            <a:endParaRPr lang="en-IN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- </a:t>
            </a:r>
            <a:r>
              <a:rPr lang="en-US" sz="2400" b="1" i="1">
                <a:solidFill>
                  <a:schemeClr val="dk2"/>
                </a:solidFill>
              </a:rPr>
              <a:t>Customer creation</a:t>
            </a:r>
            <a:endParaRPr sz="2399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50425" y="1382700"/>
            <a:ext cx="9039600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feature first we are checking if the customer already exists by entering the Pan Card Number.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customer already exists we are going to create a new account for that customer.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407402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16305" y="306719"/>
            <a:ext cx="6456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- </a:t>
            </a:r>
            <a:r>
              <a:rPr lang="en-US" sz="2400" b="1" i="1">
                <a:solidFill>
                  <a:schemeClr val="dk2"/>
                </a:solidFill>
              </a:rPr>
              <a:t>Customer withdraw and deposit</a:t>
            </a:r>
            <a:endParaRPr sz="2399" b="1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34625" y="1967286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this feature, customer can withdraw and deposit money from their own account.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16300" y="306725"/>
            <a:ext cx="6808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475" tIns="39475" rIns="39475" bIns="394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-  </a:t>
            </a:r>
            <a:r>
              <a:rPr lang="en-US" sz="24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-US" sz="2400" b="1" i="1">
                <a:solidFill>
                  <a:schemeClr val="dk2"/>
                </a:solidFill>
              </a:rPr>
              <a:t>can view mini statement</a:t>
            </a:r>
            <a:endParaRPr sz="2399" b="1" i="1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50425" y="2147911"/>
            <a:ext cx="7921500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950" rIns="0" bIns="35950" anchor="t" anchorCtr="0">
            <a:norm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●"/>
            </a:pPr>
            <a:r>
              <a:rPr lang="en-US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this feature, customer can view the last five transaction of their account.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476</Words>
  <Application>Microsoft Office PowerPoint</Application>
  <PresentationFormat>Custom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Trebuchet MS</vt:lpstr>
      <vt:lpstr>Calibri</vt:lpstr>
      <vt:lpstr>Arimo</vt:lpstr>
      <vt:lpstr>Cambria</vt:lpstr>
      <vt:lpstr>16x9 Holding slides 2</vt:lpstr>
      <vt:lpstr>DB Screenshow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Vinod Chavan, Ritul</cp:lastModifiedBy>
  <cp:revision>34</cp:revision>
  <dcterms:modified xsi:type="dcterms:W3CDTF">2022-11-04T06:51:56Z</dcterms:modified>
</cp:coreProperties>
</file>