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81" r:id="rId8"/>
    <p:sldId id="262" r:id="rId9"/>
    <p:sldId id="265" r:id="rId10"/>
    <p:sldId id="266" r:id="rId11"/>
    <p:sldId id="267" r:id="rId12"/>
    <p:sldId id="268" r:id="rId13"/>
    <p:sldId id="269" r:id="rId14"/>
    <p:sldId id="270" r:id="rId15"/>
    <p:sldId id="285" r:id="rId16"/>
    <p:sldId id="284" r:id="rId17"/>
    <p:sldId id="271" r:id="rId18"/>
    <p:sldId id="282" r:id="rId19"/>
    <p:sldId id="277" r:id="rId20"/>
    <p:sldId id="283" r:id="rId21"/>
    <p:sldId id="274" r:id="rId22"/>
    <p:sldId id="280" r:id="rId23"/>
    <p:sldId id="275" r:id="rId24"/>
    <p:sldId id="276" r:id="rId25"/>
    <p:sldId id="263" r:id="rId26"/>
    <p:sldId id="279" r:id="rId27"/>
    <p:sldId id="26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1398"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5/7/2015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5/7/2015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5/7/2015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5/7/2015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5/7/2015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5/7/2015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tripath@hawk.iit.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ity-data.com/city/Baltimore-Maryland.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forbes.com/pictures/mlj45jggj/7-baltimo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r-bloggers.com/shapefile-polygons-plotted-on-google-maps-using-ggmap-in-r-throw-some-throw-some-stats-on-that-mappart-2/" TargetMode="External"/><Relationship Id="rId7" Type="http://schemas.openxmlformats.org/officeDocument/2006/relationships/hyperlink" Target="https://sarahleejane.github.io/learning/r/2014/09/21/plotting-data-points-on-maps-with-r.html" TargetMode="External"/><Relationship Id="rId2" Type="http://schemas.openxmlformats.org/officeDocument/2006/relationships/hyperlink" Target="http://www.slideshare.net/rdatamining/text-mining-with-r-an-analysis-of-twitter-data" TargetMode="External"/><Relationship Id="rId1" Type="http://schemas.openxmlformats.org/officeDocument/2006/relationships/slideLayout" Target="../slideLayouts/slideLayout2.xml"/><Relationship Id="rId6" Type="http://schemas.openxmlformats.org/officeDocument/2006/relationships/hyperlink" Target="http://places.findthehome.com/l/44475/Baltimore-MD" TargetMode="External"/><Relationship Id="rId5" Type="http://schemas.openxmlformats.org/officeDocument/2006/relationships/hyperlink" Target="http://chamspage.blogspot.com/2014/01/2014-baltimore-city-homicides-list-and.html" TargetMode="External"/><Relationship Id="rId4" Type="http://schemas.openxmlformats.org/officeDocument/2006/relationships/hyperlink" Target="http://www.r-bloggers.com/throw-some-throw-some-stats-on-that-mappart-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baltimorecity.gov/Crime/Officer-Involved-Shooting-View/mjt5-d7uu" TargetMode="External"/><Relationship Id="rId2" Type="http://schemas.openxmlformats.org/officeDocument/2006/relationships/hyperlink" Target="https://data.baltimorecity.gov/Neighborhoods/Neighborhoods-Shape/ysi8-7icr" TargetMode="External"/><Relationship Id="rId1" Type="http://schemas.openxmlformats.org/officeDocument/2006/relationships/slideLayout" Target="../slideLayouts/slideLayout2.xml"/><Relationship Id="rId6" Type="http://schemas.openxmlformats.org/officeDocument/2006/relationships/hyperlink" Target="https://apps.twitter.com/" TargetMode="External"/><Relationship Id="rId5" Type="http://schemas.openxmlformats.org/officeDocument/2006/relationships/hyperlink" Target="https://data.baltimorecity.gov/Public-Safety/BPD-Part-1-Victim-Based-Crime-Data/wsfq-mvij" TargetMode="External"/><Relationship Id="rId4" Type="http://schemas.openxmlformats.org/officeDocument/2006/relationships/hyperlink" Target="https://data.baltimorecity.gov/Crime/Crime-by-Neighborhood/6ayg-3z5z"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981200"/>
            <a:ext cx="7162800" cy="1894362"/>
          </a:xfrm>
        </p:spPr>
        <p:txBody>
          <a:bodyPr anchor="ctr">
            <a:normAutofit/>
          </a:bodyPr>
          <a:lstStyle/>
          <a:p>
            <a:r>
              <a:rPr lang="en-US" sz="4400" dirty="0" smtClean="0">
                <a:solidFill>
                  <a:srgbClr val="C00000"/>
                </a:solidFill>
              </a:rPr>
              <a:t>Conflicted Baltimore</a:t>
            </a:r>
            <a:endParaRPr lang="en-US" sz="4400" dirty="0">
              <a:solidFill>
                <a:srgbClr val="C00000"/>
              </a:solidFill>
            </a:endParaRPr>
          </a:p>
        </p:txBody>
      </p:sp>
      <p:sp>
        <p:nvSpPr>
          <p:cNvPr id="3" name="Subtitle 2"/>
          <p:cNvSpPr>
            <a:spLocks noGrp="1"/>
          </p:cNvSpPr>
          <p:nvPr>
            <p:ph type="subTitle" idx="1"/>
          </p:nvPr>
        </p:nvSpPr>
        <p:spPr/>
        <p:txBody>
          <a:bodyPr anchor="b"/>
          <a:lstStyle/>
          <a:p>
            <a:r>
              <a:rPr lang="en-US" dirty="0" smtClean="0">
                <a:solidFill>
                  <a:srgbClr val="C00000"/>
                </a:solidFill>
              </a:rPr>
              <a:t>Parikshita Tripathi</a:t>
            </a:r>
          </a:p>
          <a:p>
            <a:r>
              <a:rPr lang="en-US" dirty="0" smtClean="0">
                <a:solidFill>
                  <a:srgbClr val="C00000"/>
                </a:solidFill>
                <a:hlinkClick r:id="rId2"/>
              </a:rPr>
              <a:t>ptripath@hawk.iit.edu</a:t>
            </a:r>
            <a:endParaRPr lang="en-US" dirty="0" smtClean="0">
              <a:solidFill>
                <a:srgbClr val="C00000"/>
              </a:solidFill>
            </a:endParaRPr>
          </a:p>
          <a:p>
            <a:r>
              <a:rPr lang="en-US" dirty="0" smtClean="0">
                <a:solidFill>
                  <a:srgbClr val="C00000"/>
                </a:solidFill>
              </a:rPr>
              <a:t>A20327943</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Crime Distribution in 2012</a:t>
            </a:r>
            <a:endParaRPr lang="en-US" sz="3200" dirty="0"/>
          </a:p>
        </p:txBody>
      </p:sp>
      <p:pic>
        <p:nvPicPr>
          <p:cNvPr id="4" name="Content Placeholder 3" descr="baltimore_crm_2012.png"/>
          <p:cNvPicPr>
            <a:picLocks noGrp="1" noChangeAspect="1"/>
          </p:cNvPicPr>
          <p:nvPr>
            <p:ph sz="quarter" idx="1"/>
          </p:nvPr>
        </p:nvPicPr>
        <p:blipFill>
          <a:blip r:embed="rId2"/>
          <a:stretch>
            <a:fillRect/>
          </a:stretch>
        </p:blipFill>
        <p:spPr>
          <a:xfrm>
            <a:off x="457200" y="2356802"/>
            <a:ext cx="7467600" cy="336042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Crime Distribution in 2013</a:t>
            </a:r>
            <a:endParaRPr lang="en-US" sz="3200" dirty="0"/>
          </a:p>
        </p:txBody>
      </p:sp>
      <p:pic>
        <p:nvPicPr>
          <p:cNvPr id="4" name="Content Placeholder 3" descr="baltimore_crm_2013.png"/>
          <p:cNvPicPr>
            <a:picLocks noGrp="1" noChangeAspect="1"/>
          </p:cNvPicPr>
          <p:nvPr>
            <p:ph sz="quarter" idx="1"/>
          </p:nvPr>
        </p:nvPicPr>
        <p:blipFill>
          <a:blip r:embed="rId2"/>
          <a:stretch>
            <a:fillRect/>
          </a:stretch>
        </p:blipFill>
        <p:spPr>
          <a:xfrm>
            <a:off x="457200" y="2356802"/>
            <a:ext cx="7467600" cy="336042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Crime Distribution in 2014</a:t>
            </a:r>
            <a:endParaRPr lang="en-US" sz="3200" dirty="0"/>
          </a:p>
        </p:txBody>
      </p:sp>
      <p:pic>
        <p:nvPicPr>
          <p:cNvPr id="4" name="Content Placeholder 3" descr="baltimore_crm_2014.png"/>
          <p:cNvPicPr>
            <a:picLocks noGrp="1" noChangeAspect="1"/>
          </p:cNvPicPr>
          <p:nvPr>
            <p:ph sz="quarter" idx="1"/>
          </p:nvPr>
        </p:nvPicPr>
        <p:blipFill>
          <a:blip r:embed="rId2"/>
          <a:stretch>
            <a:fillRect/>
          </a:stretch>
        </p:blipFill>
        <p:spPr>
          <a:xfrm>
            <a:off x="457200" y="2356802"/>
            <a:ext cx="7467600" cy="336042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Crime Distribution in 2015</a:t>
            </a:r>
            <a:endParaRPr lang="en-US" sz="3600" dirty="0"/>
          </a:p>
        </p:txBody>
      </p:sp>
      <p:pic>
        <p:nvPicPr>
          <p:cNvPr id="4" name="Content Placeholder 3" descr="baltimore_crm_2015.png"/>
          <p:cNvPicPr>
            <a:picLocks noGrp="1" noChangeAspect="1"/>
          </p:cNvPicPr>
          <p:nvPr>
            <p:ph sz="quarter" idx="1"/>
          </p:nvPr>
        </p:nvPicPr>
        <p:blipFill>
          <a:blip r:embed="rId2"/>
          <a:stretch>
            <a:fillRect/>
          </a:stretch>
        </p:blipFill>
        <p:spPr>
          <a:xfrm>
            <a:off x="457200" y="2356802"/>
            <a:ext cx="7467600" cy="336042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nchor="ctr">
            <a:noAutofit/>
          </a:bodyPr>
          <a:lstStyle/>
          <a:p>
            <a:r>
              <a:rPr lang="en-US" sz="3600" b="1" dirty="0" smtClean="0">
                <a:solidFill>
                  <a:srgbClr val="C00000"/>
                </a:solidFill>
              </a:rPr>
              <a:t>Crime Distribution in 2010-2015</a:t>
            </a:r>
            <a:endParaRPr lang="en-US" sz="3200" dirty="0"/>
          </a:p>
        </p:txBody>
      </p:sp>
      <p:pic>
        <p:nvPicPr>
          <p:cNvPr id="4" name="Content Placeholder 3" descr="baltimore_crm_2010-2015.png"/>
          <p:cNvPicPr>
            <a:picLocks noGrp="1" noChangeAspect="1"/>
          </p:cNvPicPr>
          <p:nvPr>
            <p:ph sz="quarter" idx="1"/>
          </p:nvPr>
        </p:nvPicPr>
        <p:blipFill>
          <a:blip r:embed="rId2"/>
          <a:stretch>
            <a:fillRect/>
          </a:stretch>
        </p:blipFill>
        <p:spPr>
          <a:xfrm>
            <a:off x="457200" y="2356802"/>
            <a:ext cx="7467600" cy="336042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3600" b="1" dirty="0" smtClean="0">
                <a:solidFill>
                  <a:srgbClr val="C00000"/>
                </a:solidFill>
              </a:rPr>
              <a:t>CRIME OF BALTIMORE Vs. US</a:t>
            </a:r>
            <a:endParaRPr lang="en-US" sz="3600" b="1" dirty="0">
              <a:solidFill>
                <a:srgbClr val="C00000"/>
              </a:solidFill>
            </a:endParaRPr>
          </a:p>
        </p:txBody>
      </p:sp>
      <p:pic>
        <p:nvPicPr>
          <p:cNvPr id="4" name="Content Placeholder 3" descr="BaltimoreCrimeAgainstUS.png"/>
          <p:cNvPicPr>
            <a:picLocks noGrp="1" noChangeAspect="1"/>
          </p:cNvPicPr>
          <p:nvPr>
            <p:ph sz="quarter" idx="1"/>
          </p:nvPr>
        </p:nvPicPr>
        <p:blipFill>
          <a:blip r:embed="rId2"/>
          <a:stretch>
            <a:fillRect/>
          </a:stretch>
        </p:blipFill>
        <p:spPr>
          <a:xfrm>
            <a:off x="685800" y="2209800"/>
            <a:ext cx="7467600" cy="358692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smtClean="0">
                <a:solidFill>
                  <a:srgbClr val="C00000"/>
                </a:solidFill>
              </a:rPr>
              <a:t>ANALYSIS OF CRIME</a:t>
            </a:r>
            <a:endParaRPr lang="en-US" b="1" dirty="0">
              <a:solidFill>
                <a:srgbClr val="C00000"/>
              </a:solidFill>
            </a:endParaRPr>
          </a:p>
        </p:txBody>
      </p:sp>
      <p:sp>
        <p:nvSpPr>
          <p:cNvPr id="3" name="Content Placeholder 2"/>
          <p:cNvSpPr>
            <a:spLocks noGrp="1"/>
          </p:cNvSpPr>
          <p:nvPr>
            <p:ph sz="quarter" idx="1"/>
          </p:nvPr>
        </p:nvSpPr>
        <p:spPr/>
        <p:txBody>
          <a:bodyPr/>
          <a:lstStyle/>
          <a:p>
            <a:r>
              <a:rPr lang="en-US" sz="2000" dirty="0" smtClean="0">
                <a:solidFill>
                  <a:srgbClr val="C00000"/>
                </a:solidFill>
              </a:rPr>
              <a:t>After analyzing the visualizations created for crime data of Baltimore city (using R; where 0/1 indicated the safest areas). We found out that major crime areas are Downtown, Midtown, small part of East Baltimore, areas of West Baltimore touching Downtown, South Baltimore and Fells Point.</a:t>
            </a:r>
          </a:p>
          <a:p>
            <a:r>
              <a:rPr lang="en-US" sz="2000" dirty="0" smtClean="0">
                <a:solidFill>
                  <a:srgbClr val="C00000"/>
                </a:solidFill>
              </a:rPr>
              <a:t>The crime in these areas have been consistently higher than the other parts of Baltimore over the years.  (based on our observations for 2010-2015) </a:t>
            </a:r>
          </a:p>
          <a:p>
            <a:r>
              <a:rPr lang="en-US" sz="2000" dirty="0" smtClean="0">
                <a:solidFill>
                  <a:srgbClr val="C00000"/>
                </a:solidFill>
              </a:rPr>
              <a:t>The average crime rate of Baltimore is higher than US as reported by </a:t>
            </a:r>
            <a:r>
              <a:rPr lang="en-US" sz="2000" dirty="0" smtClean="0">
                <a:solidFill>
                  <a:srgbClr val="C00000"/>
                </a:solidFill>
                <a:hlinkClick r:id="rId2"/>
              </a:rPr>
              <a:t>http://www.city-data.com/city/Baltimore-Maryland.html</a:t>
            </a:r>
            <a:endParaRPr lang="en-US" sz="2000" dirty="0" smtClean="0">
              <a:solidFill>
                <a:srgbClr val="C00000"/>
              </a:solidFill>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ECONOMIC STATUS</a:t>
            </a:r>
            <a:endParaRPr lang="en-US" sz="3600" b="1" dirty="0">
              <a:solidFill>
                <a:srgbClr val="C00000"/>
              </a:solidFill>
            </a:endParaRPr>
          </a:p>
        </p:txBody>
      </p:sp>
      <p:pic>
        <p:nvPicPr>
          <p:cNvPr id="6" name="Content Placeholder 5" descr="EconomicStatus.png"/>
          <p:cNvPicPr>
            <a:picLocks noGrp="1" noChangeAspect="1"/>
          </p:cNvPicPr>
          <p:nvPr>
            <p:ph sz="quarter" idx="1"/>
          </p:nvPr>
        </p:nvPicPr>
        <p:blipFill>
          <a:blip r:embed="rId2"/>
          <a:stretch>
            <a:fillRect/>
          </a:stretch>
        </p:blipFill>
        <p:spPr>
          <a:xfrm>
            <a:off x="609600" y="1828800"/>
            <a:ext cx="7467600" cy="2971800"/>
          </a:xfrm>
        </p:spPr>
      </p:pic>
      <p:sp>
        <p:nvSpPr>
          <p:cNvPr id="7" name="TextBox 6"/>
          <p:cNvSpPr txBox="1"/>
          <p:nvPr/>
        </p:nvSpPr>
        <p:spPr>
          <a:xfrm>
            <a:off x="838200" y="5257800"/>
            <a:ext cx="6858000" cy="1015663"/>
          </a:xfrm>
          <a:prstGeom prst="rect">
            <a:avLst/>
          </a:prstGeom>
          <a:noFill/>
        </p:spPr>
        <p:txBody>
          <a:bodyPr wrap="square" rtlCol="0">
            <a:spAutoFit/>
          </a:bodyPr>
          <a:lstStyle/>
          <a:p>
            <a:r>
              <a:rPr lang="en-US" sz="2000" dirty="0" smtClean="0">
                <a:solidFill>
                  <a:srgbClr val="C00000"/>
                </a:solidFill>
              </a:rPr>
              <a:t>We can clearly see that Baltimore has high percentage of low income families and very few above 75,000. We can relate this to the high rate of crime in the city. </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EMPLOYMENT STATUS</a:t>
            </a:r>
            <a:endParaRPr lang="en-US" sz="3600" b="1" dirty="0">
              <a:solidFill>
                <a:srgbClr val="C00000"/>
              </a:solidFill>
            </a:endParaRPr>
          </a:p>
        </p:txBody>
      </p:sp>
      <p:pic>
        <p:nvPicPr>
          <p:cNvPr id="4" name="Content Placeholder 3" descr="EmploymentStatus.png"/>
          <p:cNvPicPr>
            <a:picLocks noGrp="1" noChangeAspect="1"/>
          </p:cNvPicPr>
          <p:nvPr>
            <p:ph sz="quarter" idx="1"/>
          </p:nvPr>
        </p:nvPicPr>
        <p:blipFill>
          <a:blip r:embed="rId2"/>
          <a:stretch>
            <a:fillRect/>
          </a:stretch>
        </p:blipFill>
        <p:spPr>
          <a:xfrm>
            <a:off x="457200" y="1828800"/>
            <a:ext cx="7467600" cy="3239135"/>
          </a:xfrm>
        </p:spPr>
      </p:pic>
      <p:sp>
        <p:nvSpPr>
          <p:cNvPr id="5" name="TextBox 4"/>
          <p:cNvSpPr txBox="1"/>
          <p:nvPr/>
        </p:nvSpPr>
        <p:spPr>
          <a:xfrm>
            <a:off x="609600" y="5105400"/>
            <a:ext cx="7162800" cy="1015663"/>
          </a:xfrm>
          <a:prstGeom prst="rect">
            <a:avLst/>
          </a:prstGeom>
          <a:noFill/>
        </p:spPr>
        <p:txBody>
          <a:bodyPr wrap="square" rtlCol="0">
            <a:spAutoFit/>
          </a:bodyPr>
          <a:lstStyle/>
          <a:p>
            <a:r>
              <a:rPr lang="en-US" sz="2000" dirty="0" smtClean="0">
                <a:solidFill>
                  <a:srgbClr val="C00000"/>
                </a:solidFill>
              </a:rPr>
              <a:t>Though Baltimore has high employment rate, but it also has high percentage of low income families, which make it more vulnerable to higher violent/ criminal activities. </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143000"/>
          </a:xfrm>
        </p:spPr>
        <p:txBody>
          <a:bodyPr anchor="ctr">
            <a:noAutofit/>
          </a:bodyPr>
          <a:lstStyle/>
          <a:p>
            <a:r>
              <a:rPr lang="en-US" sz="3600" dirty="0" smtClean="0">
                <a:solidFill>
                  <a:srgbClr val="C00000"/>
                </a:solidFill>
              </a:rPr>
              <a:t>PERCENTAGE OF HOMICIDE BY AGE</a:t>
            </a:r>
            <a:endParaRPr lang="en-US" sz="3600" dirty="0">
              <a:solidFill>
                <a:srgbClr val="C00000"/>
              </a:solidFill>
            </a:endParaRPr>
          </a:p>
        </p:txBody>
      </p:sp>
      <p:pic>
        <p:nvPicPr>
          <p:cNvPr id="4" name="Content Placeholder 3" descr="homicideAge.png"/>
          <p:cNvPicPr>
            <a:picLocks noGrp="1" noChangeAspect="1"/>
          </p:cNvPicPr>
          <p:nvPr>
            <p:ph sz="quarter" idx="1"/>
          </p:nvPr>
        </p:nvPicPr>
        <p:blipFill>
          <a:blip r:embed="rId2"/>
          <a:stretch>
            <a:fillRect/>
          </a:stretch>
        </p:blipFill>
        <p:spPr>
          <a:xfrm>
            <a:off x="1447800" y="1524000"/>
            <a:ext cx="5419048" cy="3895238"/>
          </a:xfrm>
        </p:spPr>
      </p:pic>
      <p:sp>
        <p:nvSpPr>
          <p:cNvPr id="5" name="TextBox 4"/>
          <p:cNvSpPr txBox="1"/>
          <p:nvPr/>
        </p:nvSpPr>
        <p:spPr>
          <a:xfrm>
            <a:off x="381000" y="5410200"/>
            <a:ext cx="7543800" cy="1015663"/>
          </a:xfrm>
          <a:prstGeom prst="rect">
            <a:avLst/>
          </a:prstGeom>
          <a:noFill/>
        </p:spPr>
        <p:txBody>
          <a:bodyPr wrap="square" rtlCol="0">
            <a:spAutoFit/>
          </a:bodyPr>
          <a:lstStyle/>
          <a:p>
            <a:r>
              <a:rPr lang="en-US" sz="2000" dirty="0" smtClean="0">
                <a:solidFill>
                  <a:srgbClr val="C00000"/>
                </a:solidFill>
              </a:rPr>
              <a:t>Though people of every age range are killed in Baltimore, but there is high percentage of killing for the age range of 20-29 yrs followed by 30-39 yrs.  </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INTRODUCTION</a:t>
            </a:r>
            <a:endParaRPr lang="en-US" sz="3600" b="1" dirty="0">
              <a:solidFill>
                <a:srgbClr val="C00000"/>
              </a:solidFill>
            </a:endParaRPr>
          </a:p>
        </p:txBody>
      </p:sp>
      <p:sp>
        <p:nvSpPr>
          <p:cNvPr id="3" name="Content Placeholder 2"/>
          <p:cNvSpPr>
            <a:spLocks noGrp="1"/>
          </p:cNvSpPr>
          <p:nvPr>
            <p:ph sz="quarter" idx="1"/>
          </p:nvPr>
        </p:nvSpPr>
        <p:spPr/>
        <p:txBody>
          <a:bodyPr>
            <a:normAutofit/>
          </a:bodyPr>
          <a:lstStyle/>
          <a:p>
            <a:r>
              <a:rPr lang="en-US" sz="2000" dirty="0" smtClean="0">
                <a:solidFill>
                  <a:srgbClr val="C00000"/>
                </a:solidFill>
              </a:rPr>
              <a:t>A major social unrest was caused in Baltimore recently due to the death of Freddie Gray under police custody.</a:t>
            </a:r>
          </a:p>
          <a:p>
            <a:r>
              <a:rPr lang="en-US" sz="2000" dirty="0" smtClean="0">
                <a:solidFill>
                  <a:srgbClr val="C00000"/>
                </a:solidFill>
              </a:rPr>
              <a:t>There have been cases of police officer shootings in past three years, which led to injury, discharge or in-custody death.</a:t>
            </a:r>
          </a:p>
          <a:p>
            <a:r>
              <a:rPr lang="en-US" sz="2000" dirty="0" smtClean="0">
                <a:solidFill>
                  <a:srgbClr val="C00000"/>
                </a:solidFill>
              </a:rPr>
              <a:t>As a result of Freddie Gray’s death, massive protest were organized by the Baltimore public, and by people all over the country on social media sites towards Maryland State Police </a:t>
            </a:r>
          </a:p>
          <a:p>
            <a:r>
              <a:rPr lang="en-US" sz="2000" dirty="0" smtClean="0">
                <a:solidFill>
                  <a:srgbClr val="C00000"/>
                </a:solidFill>
              </a:rPr>
              <a:t>According to </a:t>
            </a:r>
            <a:r>
              <a:rPr lang="en-US" sz="2000" dirty="0" smtClean="0">
                <a:solidFill>
                  <a:srgbClr val="C00000"/>
                </a:solidFill>
                <a:hlinkClick r:id="rId2"/>
              </a:rPr>
              <a:t>http://www.forbes.com/pictures/mlj45jggj/7-baltimore/</a:t>
            </a:r>
            <a:r>
              <a:rPr lang="en-US" sz="2000" dirty="0" smtClean="0">
                <a:solidFill>
                  <a:srgbClr val="C00000"/>
                </a:solidFill>
              </a:rPr>
              <a:t> Baltimore has been rated 7</a:t>
            </a:r>
            <a:r>
              <a:rPr lang="en-US" sz="2000" baseline="30000" dirty="0" smtClean="0">
                <a:solidFill>
                  <a:srgbClr val="C00000"/>
                </a:solidFill>
              </a:rPr>
              <a:t>th</a:t>
            </a:r>
            <a:r>
              <a:rPr lang="en-US" sz="2000" dirty="0" smtClean="0">
                <a:solidFill>
                  <a:srgbClr val="C00000"/>
                </a:solidFill>
              </a:rPr>
              <a:t> most dangerous city in US</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EDUCATION</a:t>
            </a:r>
            <a:endParaRPr lang="en-US" sz="3600" b="1" dirty="0">
              <a:solidFill>
                <a:srgbClr val="C00000"/>
              </a:solidFill>
            </a:endParaRPr>
          </a:p>
        </p:txBody>
      </p:sp>
      <p:pic>
        <p:nvPicPr>
          <p:cNvPr id="6" name="Content Placeholder 5" descr="EducationProfile.png"/>
          <p:cNvPicPr>
            <a:picLocks noGrp="1" noChangeAspect="1"/>
          </p:cNvPicPr>
          <p:nvPr>
            <p:ph sz="quarter" idx="1"/>
          </p:nvPr>
        </p:nvPicPr>
        <p:blipFill>
          <a:blip r:embed="rId2"/>
          <a:stretch>
            <a:fillRect/>
          </a:stretch>
        </p:blipFill>
        <p:spPr>
          <a:xfrm>
            <a:off x="457200" y="1758530"/>
            <a:ext cx="7467600" cy="3118270"/>
          </a:xfrm>
        </p:spPr>
      </p:pic>
      <p:sp>
        <p:nvSpPr>
          <p:cNvPr id="7" name="TextBox 6"/>
          <p:cNvSpPr txBox="1"/>
          <p:nvPr/>
        </p:nvSpPr>
        <p:spPr>
          <a:xfrm>
            <a:off x="609600" y="5105400"/>
            <a:ext cx="7239000" cy="1323439"/>
          </a:xfrm>
          <a:prstGeom prst="rect">
            <a:avLst/>
          </a:prstGeom>
          <a:noFill/>
        </p:spPr>
        <p:txBody>
          <a:bodyPr wrap="square" rtlCol="0">
            <a:spAutoFit/>
          </a:bodyPr>
          <a:lstStyle/>
          <a:p>
            <a:r>
              <a:rPr lang="en-US" sz="2000" dirty="0" smtClean="0">
                <a:solidFill>
                  <a:srgbClr val="C00000"/>
                </a:solidFill>
              </a:rPr>
              <a:t>Though Baltimore has high percentage of high school graduates, which is 29.6. It also has around 19.83 drop outs or no education which is only 10 percent less than high school graduates. </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Officer Shooting 2013 - 2015</a:t>
            </a:r>
            <a:endParaRPr lang="en-US" sz="3600" b="1" dirty="0">
              <a:solidFill>
                <a:srgbClr val="C00000"/>
              </a:solidFill>
            </a:endParaRPr>
          </a:p>
        </p:txBody>
      </p:sp>
      <p:pic>
        <p:nvPicPr>
          <p:cNvPr id="4" name="Content Placeholder 3" descr="officShoot.png"/>
          <p:cNvPicPr>
            <a:picLocks noGrp="1" noChangeAspect="1"/>
          </p:cNvPicPr>
          <p:nvPr>
            <p:ph sz="quarter" idx="1"/>
          </p:nvPr>
        </p:nvPicPr>
        <p:blipFill>
          <a:blip r:embed="rId2"/>
          <a:stretch>
            <a:fillRect/>
          </a:stretch>
        </p:blipFill>
        <p:spPr>
          <a:xfrm>
            <a:off x="457200" y="1295400"/>
            <a:ext cx="7467600" cy="3733800"/>
          </a:xfrm>
        </p:spPr>
      </p:pic>
      <p:sp>
        <p:nvSpPr>
          <p:cNvPr id="5" name="TextBox 4"/>
          <p:cNvSpPr txBox="1"/>
          <p:nvPr/>
        </p:nvSpPr>
        <p:spPr>
          <a:xfrm>
            <a:off x="457200" y="5105400"/>
            <a:ext cx="7391400" cy="1631216"/>
          </a:xfrm>
          <a:prstGeom prst="rect">
            <a:avLst/>
          </a:prstGeom>
          <a:noFill/>
        </p:spPr>
        <p:txBody>
          <a:bodyPr wrap="square" rtlCol="0">
            <a:spAutoFit/>
          </a:bodyPr>
          <a:lstStyle/>
          <a:p>
            <a:r>
              <a:rPr lang="en-US" sz="2000" dirty="0" smtClean="0">
                <a:solidFill>
                  <a:srgbClr val="C00000"/>
                </a:solidFill>
              </a:rPr>
              <a:t>When we compare the crime data and this map we can see that the shooting reported in areas are Downtown, Midtown, Fells point, parts of East and West Baltimore. These are the areas with high criminal </a:t>
            </a:r>
            <a:r>
              <a:rPr lang="en-US" sz="2000" dirty="0" smtClean="0">
                <a:solidFill>
                  <a:srgbClr val="C00000"/>
                </a:solidFill>
              </a:rPr>
              <a:t>activities as indicated in crime analysis.</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chor="ctr">
            <a:noAutofit/>
          </a:bodyPr>
          <a:lstStyle/>
          <a:p>
            <a:r>
              <a:rPr lang="en-US" sz="3600" b="1" dirty="0" smtClean="0">
                <a:solidFill>
                  <a:srgbClr val="C00000"/>
                </a:solidFill>
              </a:rPr>
              <a:t>Sentiment Analysis of Twitter data</a:t>
            </a:r>
            <a:endParaRPr lang="en-US" sz="3600" b="1" dirty="0">
              <a:solidFill>
                <a:srgbClr val="C00000"/>
              </a:solidFill>
            </a:endParaRPr>
          </a:p>
        </p:txBody>
      </p:sp>
      <p:pic>
        <p:nvPicPr>
          <p:cNvPr id="4" name="Content Placeholder 3" descr="wordMap_baltimore.png"/>
          <p:cNvPicPr>
            <a:picLocks noGrp="1" noChangeAspect="1"/>
          </p:cNvPicPr>
          <p:nvPr>
            <p:ph sz="quarter" idx="1"/>
          </p:nvPr>
        </p:nvPicPr>
        <p:blipFill>
          <a:blip r:embed="rId2"/>
          <a:stretch>
            <a:fillRect/>
          </a:stretch>
        </p:blipFill>
        <p:spPr>
          <a:xfrm>
            <a:off x="533400" y="1600200"/>
            <a:ext cx="7467600" cy="3733800"/>
          </a:xfrm>
        </p:spPr>
      </p:pic>
      <p:sp>
        <p:nvSpPr>
          <p:cNvPr id="6" name="TextBox 5"/>
          <p:cNvSpPr txBox="1"/>
          <p:nvPr/>
        </p:nvSpPr>
        <p:spPr>
          <a:xfrm>
            <a:off x="381000" y="5334000"/>
            <a:ext cx="7696200" cy="1323439"/>
          </a:xfrm>
          <a:prstGeom prst="rect">
            <a:avLst/>
          </a:prstGeom>
          <a:noFill/>
        </p:spPr>
        <p:txBody>
          <a:bodyPr wrap="square" rtlCol="0">
            <a:spAutoFit/>
          </a:bodyPr>
          <a:lstStyle/>
          <a:p>
            <a:r>
              <a:rPr lang="en-US" sz="2000" dirty="0" smtClean="0">
                <a:solidFill>
                  <a:srgbClr val="C00000"/>
                </a:solidFill>
              </a:rPr>
              <a:t>In the word graph we can see how social media was filled with posts of </a:t>
            </a:r>
            <a:r>
              <a:rPr lang="en-US" sz="2000" dirty="0" err="1" smtClean="0">
                <a:solidFill>
                  <a:srgbClr val="C00000"/>
                </a:solidFill>
              </a:rPr>
              <a:t>baltimore</a:t>
            </a:r>
            <a:r>
              <a:rPr lang="en-US" sz="2000" dirty="0" smtClean="0">
                <a:solidFill>
                  <a:srgbClr val="C00000"/>
                </a:solidFill>
              </a:rPr>
              <a:t> uprising, </a:t>
            </a:r>
            <a:r>
              <a:rPr lang="en-US" sz="2000" dirty="0" err="1" smtClean="0">
                <a:solidFill>
                  <a:srgbClr val="C00000"/>
                </a:solidFill>
              </a:rPr>
              <a:t>baltimore</a:t>
            </a:r>
            <a:r>
              <a:rPr lang="en-US" sz="2000" dirty="0" smtClean="0">
                <a:solidFill>
                  <a:srgbClr val="C00000"/>
                </a:solidFill>
              </a:rPr>
              <a:t> police, </a:t>
            </a:r>
            <a:r>
              <a:rPr lang="en-US" sz="2000" dirty="0" err="1" smtClean="0">
                <a:solidFill>
                  <a:srgbClr val="C00000"/>
                </a:solidFill>
              </a:rPr>
              <a:t>baltimore</a:t>
            </a:r>
            <a:r>
              <a:rPr lang="en-US" sz="2000" dirty="0" smtClean="0">
                <a:solidFill>
                  <a:srgbClr val="C00000"/>
                </a:solidFill>
              </a:rPr>
              <a:t> riots, </a:t>
            </a:r>
            <a:r>
              <a:rPr lang="en-US" sz="2000" dirty="0" err="1" smtClean="0">
                <a:solidFill>
                  <a:srgbClr val="C00000"/>
                </a:solidFill>
              </a:rPr>
              <a:t>freddie</a:t>
            </a:r>
            <a:r>
              <a:rPr lang="en-US" sz="2000" dirty="0" smtClean="0">
                <a:solidFill>
                  <a:srgbClr val="C00000"/>
                </a:solidFill>
              </a:rPr>
              <a:t> gray etc. We can see how the unrest caused in Baltimore was spread in the whole country via social media.</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TOPIC MODELLING</a:t>
            </a:r>
            <a:endParaRPr lang="en-US" sz="3600" b="1" dirty="0">
              <a:solidFill>
                <a:srgbClr val="C00000"/>
              </a:solidFill>
            </a:endParaRPr>
          </a:p>
        </p:txBody>
      </p:sp>
      <p:pic>
        <p:nvPicPr>
          <p:cNvPr id="4" name="Content Placeholder 3" descr="qplot_baltimore.png"/>
          <p:cNvPicPr>
            <a:picLocks noGrp="1" noChangeAspect="1"/>
          </p:cNvPicPr>
          <p:nvPr>
            <p:ph sz="quarter" idx="1"/>
          </p:nvPr>
        </p:nvPicPr>
        <p:blipFill>
          <a:blip r:embed="rId2"/>
          <a:stretch>
            <a:fillRect/>
          </a:stretch>
        </p:blipFill>
        <p:spPr>
          <a:xfrm>
            <a:off x="457200" y="1826578"/>
            <a:ext cx="7772400" cy="3736022"/>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477962"/>
          </a:xfrm>
        </p:spPr>
        <p:txBody>
          <a:bodyPr anchor="ctr">
            <a:noAutofit/>
          </a:bodyPr>
          <a:lstStyle/>
          <a:p>
            <a:r>
              <a:rPr lang="en-US" sz="3600" dirty="0" smtClean="0">
                <a:solidFill>
                  <a:srgbClr val="C00000"/>
                </a:solidFill>
              </a:rPr>
              <a:t>CLUSTER DIAGRAM GENRATED USING TWITTER TWEETS</a:t>
            </a:r>
            <a:endParaRPr lang="en-US" sz="3600" dirty="0">
              <a:solidFill>
                <a:srgbClr val="C00000"/>
              </a:solidFill>
            </a:endParaRPr>
          </a:p>
        </p:txBody>
      </p:sp>
      <p:pic>
        <p:nvPicPr>
          <p:cNvPr id="4" name="Content Placeholder 3" descr="rclust_plot.png"/>
          <p:cNvPicPr>
            <a:picLocks noGrp="1" noChangeAspect="1"/>
          </p:cNvPicPr>
          <p:nvPr>
            <p:ph sz="quarter" idx="1"/>
          </p:nvPr>
        </p:nvPicPr>
        <p:blipFill>
          <a:blip r:embed="rId2"/>
          <a:stretch>
            <a:fillRect/>
          </a:stretch>
        </p:blipFill>
        <p:spPr>
          <a:xfrm>
            <a:off x="457200" y="2356802"/>
            <a:ext cx="7467600" cy="336042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600" b="1" dirty="0" smtClean="0">
                <a:solidFill>
                  <a:srgbClr val="C00000"/>
                </a:solidFill>
              </a:rPr>
              <a:t>CONCLUSION</a:t>
            </a:r>
            <a:endParaRPr lang="en-US" b="1" dirty="0">
              <a:solidFill>
                <a:srgbClr val="C00000"/>
              </a:solidFill>
            </a:endParaRPr>
          </a:p>
        </p:txBody>
      </p:sp>
      <p:sp>
        <p:nvSpPr>
          <p:cNvPr id="3" name="Content Placeholder 2"/>
          <p:cNvSpPr>
            <a:spLocks noGrp="1"/>
          </p:cNvSpPr>
          <p:nvPr>
            <p:ph sz="quarter" idx="1"/>
          </p:nvPr>
        </p:nvSpPr>
        <p:spPr/>
        <p:txBody>
          <a:bodyPr>
            <a:normAutofit/>
          </a:bodyPr>
          <a:lstStyle/>
          <a:p>
            <a:r>
              <a:rPr lang="en-US" sz="2000" dirty="0" smtClean="0">
                <a:solidFill>
                  <a:srgbClr val="C00000"/>
                </a:solidFill>
              </a:rPr>
              <a:t>Economic stability of the families in the city keep the criminal activities to minimum</a:t>
            </a:r>
          </a:p>
          <a:p>
            <a:r>
              <a:rPr lang="en-US" sz="2000" dirty="0" smtClean="0">
                <a:solidFill>
                  <a:srgbClr val="C00000"/>
                </a:solidFill>
              </a:rPr>
              <a:t>Even though Baltimore had high employment rate but high percentage of low income families made it more vulnerable to criminal activities</a:t>
            </a:r>
          </a:p>
          <a:p>
            <a:r>
              <a:rPr lang="en-US" sz="2000" dirty="0" smtClean="0">
                <a:solidFill>
                  <a:srgbClr val="C00000"/>
                </a:solidFill>
              </a:rPr>
              <a:t>The places with high criminal activities has high chances of open police firings</a:t>
            </a:r>
          </a:p>
          <a:p>
            <a:r>
              <a:rPr lang="en-US" sz="2000" dirty="0" smtClean="0">
                <a:solidFill>
                  <a:srgbClr val="C00000"/>
                </a:solidFill>
              </a:rPr>
              <a:t>Cities with high criminal activities are more sensitive to </a:t>
            </a:r>
            <a:r>
              <a:rPr lang="en-US" sz="2000" dirty="0" smtClean="0">
                <a:solidFill>
                  <a:srgbClr val="C00000"/>
                </a:solidFill>
              </a:rPr>
              <a:t>the social </a:t>
            </a:r>
            <a:r>
              <a:rPr lang="en-US" sz="2000" dirty="0" smtClean="0">
                <a:solidFill>
                  <a:srgbClr val="C00000"/>
                </a:solidFill>
              </a:rPr>
              <a:t>unrest</a:t>
            </a:r>
          </a:p>
          <a:p>
            <a:r>
              <a:rPr lang="en-US" sz="2000" dirty="0" smtClean="0">
                <a:solidFill>
                  <a:srgbClr val="C00000"/>
                </a:solidFill>
              </a:rPr>
              <a:t>Social media activities plays a major role in aggravating the unrest caused in a city and spread it all over the country/world.</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References</a:t>
            </a:r>
            <a:endParaRPr lang="en-US" sz="3600" b="1" dirty="0">
              <a:solidFill>
                <a:srgbClr val="C00000"/>
              </a:solidFill>
            </a:endParaRPr>
          </a:p>
        </p:txBody>
      </p:sp>
      <p:sp>
        <p:nvSpPr>
          <p:cNvPr id="3" name="Content Placeholder 2"/>
          <p:cNvSpPr>
            <a:spLocks noGrp="1"/>
          </p:cNvSpPr>
          <p:nvPr>
            <p:ph sz="quarter" idx="1"/>
          </p:nvPr>
        </p:nvSpPr>
        <p:spPr/>
        <p:txBody>
          <a:bodyPr>
            <a:normAutofit/>
          </a:bodyPr>
          <a:lstStyle/>
          <a:p>
            <a:r>
              <a:rPr lang="en-US" sz="2000" dirty="0" smtClean="0">
                <a:hlinkClick r:id="rId2"/>
              </a:rPr>
              <a:t>http://www.slideshare.net/rdatamining/text-mining-with-r-an-analysis-of-twitter-data</a:t>
            </a:r>
            <a:endParaRPr lang="en-US" sz="2000" dirty="0" smtClean="0"/>
          </a:p>
          <a:p>
            <a:r>
              <a:rPr lang="en-US" sz="2000" dirty="0" smtClean="0">
                <a:hlinkClick r:id="rId3"/>
              </a:rPr>
              <a:t>http://www.r-bloggers.com/shapefile-polygons-plotted-on-google-maps-using-ggmap-in-r-throw-some-throw-some-stats-on-that-mappart-2/</a:t>
            </a:r>
            <a:endParaRPr lang="en-US" sz="2000" dirty="0" smtClean="0"/>
          </a:p>
          <a:p>
            <a:r>
              <a:rPr lang="en-US" sz="2000" dirty="0" smtClean="0">
                <a:hlinkClick r:id="rId4"/>
              </a:rPr>
              <a:t>http://www.r-bloggers.com/throw-some-throw-some-stats-on-that-mappart-1/</a:t>
            </a:r>
            <a:endParaRPr lang="en-US" sz="2000" dirty="0" smtClean="0"/>
          </a:p>
          <a:p>
            <a:r>
              <a:rPr lang="en-US" sz="2000" dirty="0" smtClean="0">
                <a:hlinkClick r:id="rId5"/>
              </a:rPr>
              <a:t>http://chamspage.blogspot.com/2014/01/2014-baltimore-city-homicides-list-and.html</a:t>
            </a:r>
            <a:endParaRPr lang="en-US" sz="2000" dirty="0" smtClean="0"/>
          </a:p>
          <a:p>
            <a:r>
              <a:rPr lang="en-US" sz="2000" dirty="0" smtClean="0">
                <a:hlinkClick r:id="rId6"/>
              </a:rPr>
              <a:t>http://places.findthehome.com/l/44475/Baltimore-MD</a:t>
            </a:r>
            <a:endParaRPr lang="en-US" sz="2000" dirty="0" smtClean="0"/>
          </a:p>
          <a:p>
            <a:r>
              <a:rPr lang="en-US" sz="2000" dirty="0" smtClean="0">
                <a:hlinkClick r:id="rId7"/>
              </a:rPr>
              <a:t>https://sarahleejane.github.io/learning/r/2014/09/21/plotting-data-points-on-maps-with-r.html</a:t>
            </a:r>
            <a:endParaRPr lang="en-US" sz="2000" dirty="0" smtClean="0"/>
          </a:p>
          <a:p>
            <a:r>
              <a:rPr lang="en-US" sz="2000" dirty="0" smtClean="0">
                <a:hlinkClick r:id="rId6"/>
              </a:rPr>
              <a:t>http://places.findthehome.com/l/44475/Baltimore-MD</a:t>
            </a: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endParaRPr lang="en-US" sz="5400" b="1" i="1" dirty="0" smtClean="0"/>
          </a:p>
          <a:p>
            <a:pPr algn="ctr">
              <a:buNone/>
            </a:pPr>
            <a:r>
              <a:rPr lang="en-US" sz="5400" b="1" i="1" dirty="0" smtClean="0">
                <a:solidFill>
                  <a:srgbClr val="C00000"/>
                </a:solidFill>
              </a:rPr>
              <a:t>Thank You!</a:t>
            </a:r>
            <a:endParaRPr lang="en-US" sz="5400" b="1" i="1" dirty="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HYPOTHESIS</a:t>
            </a:r>
            <a:endParaRPr lang="en-US" sz="2400" b="1" dirty="0">
              <a:solidFill>
                <a:srgbClr val="C00000"/>
              </a:solidFill>
            </a:endParaRPr>
          </a:p>
        </p:txBody>
      </p:sp>
      <p:sp>
        <p:nvSpPr>
          <p:cNvPr id="3" name="Content Placeholder 2"/>
          <p:cNvSpPr>
            <a:spLocks noGrp="1"/>
          </p:cNvSpPr>
          <p:nvPr>
            <p:ph sz="quarter" idx="1"/>
          </p:nvPr>
        </p:nvSpPr>
        <p:spPr>
          <a:xfrm>
            <a:off x="457200" y="1600200"/>
            <a:ext cx="7696200" cy="4873752"/>
          </a:xfrm>
        </p:spPr>
        <p:txBody>
          <a:bodyPr/>
          <a:lstStyle/>
          <a:p>
            <a:r>
              <a:rPr lang="en-US" sz="2000" dirty="0" smtClean="0">
                <a:solidFill>
                  <a:srgbClr val="C00000"/>
                </a:solidFill>
              </a:rPr>
              <a:t>Places with high percentage of low income generating families have higher crime rate</a:t>
            </a:r>
          </a:p>
          <a:p>
            <a:endParaRPr lang="en-US" sz="2000" dirty="0" smtClean="0">
              <a:solidFill>
                <a:srgbClr val="C00000"/>
              </a:solidFill>
            </a:endParaRPr>
          </a:p>
          <a:p>
            <a:r>
              <a:rPr lang="en-US" sz="2000" dirty="0" smtClean="0">
                <a:solidFill>
                  <a:srgbClr val="C00000"/>
                </a:solidFill>
              </a:rPr>
              <a:t>Places with high crime rate are more vulnerable to social unrest.</a:t>
            </a:r>
          </a:p>
          <a:p>
            <a:endParaRPr lang="en-US" sz="2000" dirty="0" smtClean="0">
              <a:solidFill>
                <a:srgbClr val="C00000"/>
              </a:solidFill>
            </a:endParaRPr>
          </a:p>
          <a:p>
            <a:r>
              <a:rPr lang="en-US" sz="2000" dirty="0" smtClean="0">
                <a:solidFill>
                  <a:srgbClr val="C00000"/>
                </a:solidFill>
              </a:rPr>
              <a:t>Social media play a major role in aggravating the social unrest happened in a part of a country to throughout the world.</a:t>
            </a:r>
          </a:p>
          <a:p>
            <a:endParaRPr lang="en-US" sz="2000" dirty="0" smtClean="0">
              <a:solidFill>
                <a:srgbClr val="C00000"/>
              </a:solidFill>
            </a:endParaRPr>
          </a:p>
          <a:p>
            <a:endParaRPr lang="en-US" dirty="0" smtClean="0">
              <a:solidFill>
                <a:srgbClr val="C00000"/>
              </a:solidFill>
            </a:endParaRPr>
          </a:p>
          <a:p>
            <a:pPr>
              <a:buNone/>
            </a:pPr>
            <a:endParaRPr lang="en-US"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PREDICTORS</a:t>
            </a:r>
            <a:endParaRPr lang="en-US" sz="3600" b="1" dirty="0">
              <a:solidFill>
                <a:srgbClr val="C00000"/>
              </a:solidFill>
            </a:endParaRPr>
          </a:p>
        </p:txBody>
      </p:sp>
      <p:sp>
        <p:nvSpPr>
          <p:cNvPr id="3" name="Content Placeholder 2"/>
          <p:cNvSpPr>
            <a:spLocks noGrp="1"/>
          </p:cNvSpPr>
          <p:nvPr>
            <p:ph sz="quarter" idx="1"/>
          </p:nvPr>
        </p:nvSpPr>
        <p:spPr/>
        <p:txBody>
          <a:bodyPr/>
          <a:lstStyle/>
          <a:p>
            <a:r>
              <a:rPr lang="en-US" dirty="0" smtClean="0">
                <a:solidFill>
                  <a:srgbClr val="C00000"/>
                </a:solidFill>
              </a:rPr>
              <a:t>Crime</a:t>
            </a:r>
          </a:p>
          <a:p>
            <a:endParaRPr lang="en-US" dirty="0" smtClean="0">
              <a:solidFill>
                <a:srgbClr val="C00000"/>
              </a:solidFill>
            </a:endParaRPr>
          </a:p>
          <a:p>
            <a:r>
              <a:rPr lang="en-US" dirty="0" smtClean="0">
                <a:solidFill>
                  <a:srgbClr val="C00000"/>
                </a:solidFill>
              </a:rPr>
              <a:t>Economic Status</a:t>
            </a:r>
          </a:p>
          <a:p>
            <a:endParaRPr lang="en-US" dirty="0" smtClean="0">
              <a:solidFill>
                <a:srgbClr val="C00000"/>
              </a:solidFill>
            </a:endParaRPr>
          </a:p>
          <a:p>
            <a:r>
              <a:rPr lang="en-US" dirty="0" smtClean="0">
                <a:solidFill>
                  <a:srgbClr val="C00000"/>
                </a:solidFill>
              </a:rPr>
              <a:t>Employment</a:t>
            </a:r>
          </a:p>
          <a:p>
            <a:endParaRPr lang="en-US" dirty="0" smtClean="0">
              <a:solidFill>
                <a:srgbClr val="C00000"/>
              </a:solidFill>
            </a:endParaRPr>
          </a:p>
          <a:p>
            <a:r>
              <a:rPr lang="en-US" dirty="0" smtClean="0">
                <a:solidFill>
                  <a:srgbClr val="C00000"/>
                </a:solidFill>
              </a:rPr>
              <a:t>Education</a:t>
            </a:r>
          </a:p>
          <a:p>
            <a:pPr>
              <a:buNone/>
            </a:pPr>
            <a:endParaRPr lang="en-US" dirty="0" smtClean="0">
              <a:solidFill>
                <a:srgbClr val="C00000"/>
              </a:solidFill>
            </a:endParaRPr>
          </a:p>
          <a:p>
            <a:r>
              <a:rPr lang="en-US" dirty="0" smtClean="0">
                <a:solidFill>
                  <a:srgbClr val="C00000"/>
                </a:solidFill>
              </a:rPr>
              <a:t>Police shootings</a:t>
            </a:r>
          </a:p>
          <a:p>
            <a:pPr>
              <a:buNone/>
            </a:pPr>
            <a:endParaRPr lang="en-US"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600" b="1" dirty="0" smtClean="0">
                <a:solidFill>
                  <a:srgbClr val="C00000"/>
                </a:solidFill>
              </a:rPr>
              <a:t>APPROACH</a:t>
            </a:r>
            <a:endParaRPr lang="en-US" b="1" dirty="0">
              <a:solidFill>
                <a:srgbClr val="C00000"/>
              </a:solidFill>
            </a:endParaRPr>
          </a:p>
        </p:txBody>
      </p:sp>
      <p:sp>
        <p:nvSpPr>
          <p:cNvPr id="3" name="Content Placeholder 2"/>
          <p:cNvSpPr>
            <a:spLocks noGrp="1"/>
          </p:cNvSpPr>
          <p:nvPr>
            <p:ph sz="quarter" idx="1"/>
          </p:nvPr>
        </p:nvSpPr>
        <p:spPr/>
        <p:txBody>
          <a:bodyPr/>
          <a:lstStyle/>
          <a:p>
            <a:r>
              <a:rPr lang="en-US" dirty="0" smtClean="0">
                <a:solidFill>
                  <a:srgbClr val="C00000"/>
                </a:solidFill>
              </a:rPr>
              <a:t>Collected datasets from data.baltimorecity.gov as well as Twitter API</a:t>
            </a:r>
          </a:p>
          <a:p>
            <a:r>
              <a:rPr lang="en-US" dirty="0" smtClean="0">
                <a:solidFill>
                  <a:srgbClr val="C00000"/>
                </a:solidFill>
              </a:rPr>
              <a:t>Used R to perform analysis and visualizations</a:t>
            </a:r>
          </a:p>
          <a:p>
            <a:r>
              <a:rPr lang="en-US" dirty="0" smtClean="0">
                <a:solidFill>
                  <a:srgbClr val="C00000"/>
                </a:solidFill>
              </a:rPr>
              <a:t>Collected 2000 tweets on #</a:t>
            </a:r>
            <a:r>
              <a:rPr lang="en-US" dirty="0" err="1" smtClean="0">
                <a:solidFill>
                  <a:srgbClr val="C00000"/>
                </a:solidFill>
              </a:rPr>
              <a:t>BaltimoreUprising</a:t>
            </a:r>
            <a:r>
              <a:rPr lang="en-US" dirty="0" smtClean="0">
                <a:solidFill>
                  <a:srgbClr val="C00000"/>
                </a:solidFill>
              </a:rPr>
              <a:t> and did sentiment analysis on that</a:t>
            </a:r>
          </a:p>
          <a:p>
            <a:r>
              <a:rPr lang="en-US" dirty="0" smtClean="0">
                <a:solidFill>
                  <a:srgbClr val="C00000"/>
                </a:solidFill>
              </a:rPr>
              <a:t>Created map plots for officer shootings as well as crime incidences reported in past 3-5 years</a:t>
            </a:r>
          </a:p>
          <a:p>
            <a:r>
              <a:rPr lang="en-US" dirty="0" smtClean="0">
                <a:solidFill>
                  <a:srgbClr val="C00000"/>
                </a:solidFill>
              </a:rPr>
              <a:t>Aggregated results to draw conclusions</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DATASETS</a:t>
            </a:r>
            <a:endParaRPr lang="en-US" sz="3600" b="1" dirty="0">
              <a:solidFill>
                <a:srgbClr val="C00000"/>
              </a:solidFill>
            </a:endParaRPr>
          </a:p>
        </p:txBody>
      </p:sp>
      <p:sp>
        <p:nvSpPr>
          <p:cNvPr id="3" name="Content Placeholder 2"/>
          <p:cNvSpPr>
            <a:spLocks noGrp="1"/>
          </p:cNvSpPr>
          <p:nvPr>
            <p:ph sz="quarter" idx="1"/>
          </p:nvPr>
        </p:nvSpPr>
        <p:spPr/>
        <p:txBody>
          <a:bodyPr>
            <a:normAutofit/>
          </a:bodyPr>
          <a:lstStyle/>
          <a:p>
            <a:r>
              <a:rPr lang="en-US" sz="2000" dirty="0" smtClean="0">
                <a:hlinkClick r:id="rId2"/>
              </a:rPr>
              <a:t>https://data.baltimorecity.gov/Neighborhoods/Neighborhoods-Shape/ysi8-7icr</a:t>
            </a:r>
            <a:r>
              <a:rPr lang="en-US" sz="2000" dirty="0" smtClean="0"/>
              <a:t> </a:t>
            </a:r>
            <a:r>
              <a:rPr lang="en-US" sz="2000" dirty="0" smtClean="0">
                <a:solidFill>
                  <a:srgbClr val="C00000"/>
                </a:solidFill>
              </a:rPr>
              <a:t>: -</a:t>
            </a:r>
            <a:r>
              <a:rPr lang="en-US" sz="2000" dirty="0" smtClean="0"/>
              <a:t> </a:t>
            </a:r>
            <a:r>
              <a:rPr lang="en-US" sz="2000" dirty="0" smtClean="0">
                <a:solidFill>
                  <a:srgbClr val="C00000"/>
                </a:solidFill>
              </a:rPr>
              <a:t>Neighborhood </a:t>
            </a:r>
            <a:r>
              <a:rPr lang="en-US" sz="2000" dirty="0" err="1" smtClean="0">
                <a:solidFill>
                  <a:srgbClr val="C00000"/>
                </a:solidFill>
              </a:rPr>
              <a:t>Shapefile</a:t>
            </a:r>
            <a:endParaRPr lang="en-US" sz="2000" dirty="0" smtClean="0">
              <a:solidFill>
                <a:srgbClr val="C00000"/>
              </a:solidFill>
            </a:endParaRPr>
          </a:p>
          <a:p>
            <a:r>
              <a:rPr lang="en-US" sz="2000" dirty="0" smtClean="0">
                <a:hlinkClick r:id="rId3"/>
              </a:rPr>
              <a:t>https://data.baltimorecity.gov/Crime/Officer-Involved-Shooting-View/mjt5-d7uu</a:t>
            </a:r>
            <a:r>
              <a:rPr lang="en-US" sz="2000" dirty="0" smtClean="0"/>
              <a:t> </a:t>
            </a:r>
            <a:r>
              <a:rPr lang="en-US" sz="2000" dirty="0" smtClean="0">
                <a:solidFill>
                  <a:srgbClr val="C00000"/>
                </a:solidFill>
              </a:rPr>
              <a:t>: - Officer Shooting</a:t>
            </a:r>
          </a:p>
          <a:p>
            <a:r>
              <a:rPr lang="en-US" sz="2000" dirty="0" smtClean="0">
                <a:hlinkClick r:id="rId4"/>
              </a:rPr>
              <a:t>https://data.baltimorecity.gov/Crime/Crime-by-Neighborhood/6ayg-3z5z</a:t>
            </a:r>
            <a:r>
              <a:rPr lang="en-US" sz="2000" dirty="0" smtClean="0"/>
              <a:t> </a:t>
            </a:r>
            <a:r>
              <a:rPr lang="en-US" sz="2000" dirty="0" smtClean="0">
                <a:solidFill>
                  <a:srgbClr val="C00000"/>
                </a:solidFill>
              </a:rPr>
              <a:t>: - Crime by neighborhoods</a:t>
            </a:r>
          </a:p>
          <a:p>
            <a:r>
              <a:rPr lang="en-US" sz="2000" dirty="0" smtClean="0">
                <a:hlinkClick r:id="rId5"/>
              </a:rPr>
              <a:t>https://data.baltimorecity.gov/Public-Safety/BPD-Part-1-Victim-Based-Crime-Data/wsfq-mvij</a:t>
            </a:r>
            <a:r>
              <a:rPr lang="en-US" sz="2000" dirty="0" smtClean="0"/>
              <a:t> </a:t>
            </a:r>
            <a:r>
              <a:rPr lang="en-US" sz="2000" dirty="0" smtClean="0">
                <a:solidFill>
                  <a:srgbClr val="C00000"/>
                </a:solidFill>
              </a:rPr>
              <a:t>: - Victim based crime</a:t>
            </a:r>
          </a:p>
          <a:p>
            <a:r>
              <a:rPr lang="en-US" sz="2000" dirty="0" smtClean="0">
                <a:hlinkClick r:id="rId6"/>
              </a:rPr>
              <a:t>https://apps.twitter.com/</a:t>
            </a:r>
            <a:r>
              <a:rPr lang="en-US" sz="2000" dirty="0" smtClean="0"/>
              <a:t>  </a:t>
            </a:r>
            <a:r>
              <a:rPr lang="en-US" sz="2000" dirty="0" smtClean="0">
                <a:solidFill>
                  <a:srgbClr val="C00000"/>
                </a:solidFill>
              </a:rPr>
              <a:t>: - Twitter</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BALTIMORE CITY MAP</a:t>
            </a:r>
            <a:endParaRPr lang="en-US" sz="3600" b="1" dirty="0">
              <a:solidFill>
                <a:srgbClr val="C00000"/>
              </a:solidFill>
            </a:endParaRPr>
          </a:p>
        </p:txBody>
      </p:sp>
      <p:pic>
        <p:nvPicPr>
          <p:cNvPr id="4" name="Content Placeholder 3" descr="Baltimore_districts_map.png"/>
          <p:cNvPicPr>
            <a:picLocks noGrp="1" noChangeAspect="1"/>
          </p:cNvPicPr>
          <p:nvPr>
            <p:ph sz="quarter" idx="1"/>
          </p:nvPr>
        </p:nvPicPr>
        <p:blipFill>
          <a:blip r:embed="rId2" cstate="print"/>
          <a:stretch>
            <a:fillRect/>
          </a:stretch>
        </p:blipFill>
        <p:spPr>
          <a:xfrm>
            <a:off x="800652" y="1600200"/>
            <a:ext cx="6780695" cy="487362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3600" b="1" dirty="0" smtClean="0">
                <a:solidFill>
                  <a:srgbClr val="C00000"/>
                </a:solidFill>
              </a:rPr>
              <a:t>Crime Distribution in 2010</a:t>
            </a:r>
            <a:endParaRPr lang="en-US" b="1" dirty="0">
              <a:solidFill>
                <a:srgbClr val="C00000"/>
              </a:solidFill>
            </a:endParaRPr>
          </a:p>
        </p:txBody>
      </p:sp>
      <p:pic>
        <p:nvPicPr>
          <p:cNvPr id="4" name="Content Placeholder 3" descr="baltimore_crm_2010.png"/>
          <p:cNvPicPr>
            <a:picLocks noGrp="1" noChangeAspect="1"/>
          </p:cNvPicPr>
          <p:nvPr>
            <p:ph sz="quarter" idx="1"/>
          </p:nvPr>
        </p:nvPicPr>
        <p:blipFill>
          <a:blip r:embed="rId2"/>
          <a:stretch>
            <a:fillRect/>
          </a:stretch>
        </p:blipFill>
        <p:spPr>
          <a:xfrm>
            <a:off x="685800" y="2286000"/>
            <a:ext cx="7467600" cy="3429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600" b="1" dirty="0" smtClean="0">
                <a:solidFill>
                  <a:srgbClr val="C00000"/>
                </a:solidFill>
              </a:rPr>
              <a:t>Crime Distribution in 2011</a:t>
            </a:r>
            <a:endParaRPr lang="en-US" sz="3200" dirty="0"/>
          </a:p>
        </p:txBody>
      </p:sp>
      <p:pic>
        <p:nvPicPr>
          <p:cNvPr id="4" name="Content Placeholder 3" descr="baltimore_crm_2011.png"/>
          <p:cNvPicPr>
            <a:picLocks noGrp="1" noChangeAspect="1"/>
          </p:cNvPicPr>
          <p:nvPr>
            <p:ph sz="quarter" idx="1"/>
          </p:nvPr>
        </p:nvPicPr>
        <p:blipFill>
          <a:blip r:embed="rId2"/>
          <a:stretch>
            <a:fillRect/>
          </a:stretch>
        </p:blipFill>
        <p:spPr>
          <a:xfrm>
            <a:off x="457200" y="2356802"/>
            <a:ext cx="7467600" cy="336042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TotalTime>
  <Words>740</Words>
  <Application>Microsoft Office PowerPoint</Application>
  <PresentationFormat>On-screen Show (4:3)</PresentationFormat>
  <Paragraphs>81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Oriel</vt:lpstr>
      <vt:lpstr>Conflicted Baltimore</vt:lpstr>
      <vt:lpstr>INTRODUCTION</vt:lpstr>
      <vt:lpstr>HYPOTHESIS</vt:lpstr>
      <vt:lpstr>PREDICTORS</vt:lpstr>
      <vt:lpstr>APPROACH</vt:lpstr>
      <vt:lpstr>DATASETS</vt:lpstr>
      <vt:lpstr>BALTIMORE CITY MAP</vt:lpstr>
      <vt:lpstr>Crime Distribution in 2010</vt:lpstr>
      <vt:lpstr>Crime Distribution in 2011</vt:lpstr>
      <vt:lpstr>Crime Distribution in 2012</vt:lpstr>
      <vt:lpstr>Crime Distribution in 2013</vt:lpstr>
      <vt:lpstr>Crime Distribution in 2014</vt:lpstr>
      <vt:lpstr>Crime Distribution in 2015</vt:lpstr>
      <vt:lpstr>Crime Distribution in 2010-2015</vt:lpstr>
      <vt:lpstr>CRIME OF BALTIMORE Vs. US</vt:lpstr>
      <vt:lpstr>ANALYSIS OF CRIME</vt:lpstr>
      <vt:lpstr>ECONOMIC STATUS</vt:lpstr>
      <vt:lpstr>EMPLOYMENT STATUS</vt:lpstr>
      <vt:lpstr>PERCENTAGE OF HOMICIDE BY AGE</vt:lpstr>
      <vt:lpstr>EDUCATION</vt:lpstr>
      <vt:lpstr>Officer Shooting 2013 - 2015</vt:lpstr>
      <vt:lpstr>Sentiment Analysis of Twitter data</vt:lpstr>
      <vt:lpstr>TOPIC MODELLING</vt:lpstr>
      <vt:lpstr>CLUSTER DIAGRAM GENRATED USING TWITTER TWEETS</vt:lpstr>
      <vt:lpstr>CONCLUSION</vt:lpstr>
      <vt:lpstr>References</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Parikshita Tripathi</dc:creator>
  <cp:lastModifiedBy>Parikshita Tripathi</cp:lastModifiedBy>
  <cp:revision>77</cp:revision>
  <dcterms:created xsi:type="dcterms:W3CDTF">2006-08-16T00:00:00Z</dcterms:created>
  <dcterms:modified xsi:type="dcterms:W3CDTF">2015-05-07T12:37:54Z</dcterms:modified>
</cp:coreProperties>
</file>