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1" r:id="rId1"/>
  </p:sldMasterIdLst>
  <p:sldIdLst>
    <p:sldId id="256" r:id="rId2"/>
    <p:sldId id="342" r:id="rId3"/>
    <p:sldId id="323" r:id="rId4"/>
    <p:sldId id="317" r:id="rId5"/>
    <p:sldId id="336" r:id="rId6"/>
    <p:sldId id="343" r:id="rId7"/>
    <p:sldId id="344" r:id="rId8"/>
    <p:sldId id="271" r:id="rId9"/>
    <p:sldId id="340" r:id="rId10"/>
    <p:sldId id="318" r:id="rId11"/>
    <p:sldId id="319" r:id="rId12"/>
    <p:sldId id="327" r:id="rId13"/>
    <p:sldId id="328" r:id="rId14"/>
    <p:sldId id="334" r:id="rId15"/>
    <p:sldId id="329" r:id="rId16"/>
    <p:sldId id="332" r:id="rId17"/>
    <p:sldId id="31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finity" initials="I" lastIdx="1" clrIdx="0">
    <p:extLst>
      <p:ext uri="{19B8F6BF-5375-455C-9EA6-DF929625EA0E}">
        <p15:presenceInfo xmlns:p15="http://schemas.microsoft.com/office/powerpoint/2012/main" userId="Infini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645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53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92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799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64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887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427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407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03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29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15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369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207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5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191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9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5318" y="1455313"/>
            <a:ext cx="7534141" cy="1976390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Email Spam </a:t>
            </a:r>
            <a:r>
              <a:rPr kumimoji="0" lang="fr-FR" altLang="en-US" sz="3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Detection</a:t>
            </a:r>
            <a:r>
              <a:rPr kumimoji="0" lang="fr-FR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en-US" sz="3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using</a:t>
            </a:r>
            <a:r>
              <a:rPr kumimoji="0" lang="fr-FR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 NLP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969" y="3760631"/>
            <a:ext cx="4004061" cy="13729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:</a:t>
            </a:r>
          </a:p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Parija Deshmukh</a:t>
            </a:r>
            <a:endParaRPr lang="en-I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45E64-7E6C-49C0-A9B8-2D830405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getting word sense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2144F-75F5-4324-A68D-42A58B0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Word Cloud is a visualization technique for text data wherein each word is picturized with its importance in the context or its frequency.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more commonly the term appears within the text being analysed, the larger the word appears in the image generated.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28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enlarged texts are the greatest number of words used there and small texts are the smaller number of words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44176-9A6B-4E55-B7EA-3B70733E0EE3}"/>
              </a:ext>
            </a:extLst>
          </p:cNvPr>
          <p:cNvSpPr txBox="1"/>
          <p:nvPr/>
        </p:nvSpPr>
        <p:spPr>
          <a:xfrm>
            <a:off x="7988968" y="2305615"/>
            <a:ext cx="3084095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kern="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From word cloud of </a:t>
            </a:r>
            <a:r>
              <a:rPr lang="en-IN" sz="2000" b="1" kern="0" dirty="0">
                <a:ea typeface="Calibri" panose="020F0502020204030204" pitchFamily="34" charset="0"/>
                <a:cs typeface="Mangal" panose="02040503050203030202" pitchFamily="18" charset="0"/>
              </a:rPr>
              <a:t>spam email classification</a:t>
            </a:r>
            <a:r>
              <a:rPr lang="en-IN" sz="2000" b="1" kern="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, it is clear that it mostly consists of words like free, call, offer, claim, reply, guarantee call etc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4EF4C-5D31-603F-83F0-DFFA9CF1D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8" t="21981" r="44161" b="22474"/>
          <a:stretch/>
        </p:blipFill>
        <p:spPr bwMode="auto">
          <a:xfrm>
            <a:off x="1515035" y="1344707"/>
            <a:ext cx="5823025" cy="4329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130-A9EA-4D8D-A2C4-CA6DF9E0D7A1}"/>
              </a:ext>
            </a:extLst>
          </p:cNvPr>
          <p:cNvSpPr txBox="1"/>
          <p:nvPr/>
        </p:nvSpPr>
        <p:spPr>
          <a:xfrm>
            <a:off x="8037095" y="2459504"/>
            <a:ext cx="3224463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From word cloud of 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Ham emails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it is clear that it mostly consists of words like love, think, ok, day, thank, come, </a:t>
            </a:r>
            <a:r>
              <a:rPr kumimoji="0" lang="en-US" altLang="en-US" sz="2000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etc</a:t>
            </a: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0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14B051-F45D-C791-DC13-A2BB50361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8" t="19145" r="49745" b="24601"/>
          <a:stretch/>
        </p:blipFill>
        <p:spPr bwMode="auto">
          <a:xfrm>
            <a:off x="2286000" y="1766047"/>
            <a:ext cx="4865370" cy="35231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220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453F84-EDC6-4F42-B2BB-3B767686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76" y="2377360"/>
            <a:ext cx="4765040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7D5E9-1B80-47DE-8DA0-0ED1291B839B}"/>
              </a:ext>
            </a:extLst>
          </p:cNvPr>
          <p:cNvSpPr txBox="1"/>
          <p:nvPr/>
        </p:nvSpPr>
        <p:spPr>
          <a:xfrm>
            <a:off x="1239253" y="1351209"/>
            <a:ext cx="2920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Visualization &amp; Data Wrangling Library used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3DAEF-D008-44F9-9ACA-3E854A6BC371}"/>
              </a:ext>
            </a:extLst>
          </p:cNvPr>
          <p:cNvSpPr txBox="1"/>
          <p:nvPr/>
        </p:nvSpPr>
        <p:spPr>
          <a:xfrm>
            <a:off x="1335508" y="2875001"/>
            <a:ext cx="3031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Text Mining Library used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82483-21C2-4528-B90B-B0177A53DB52}"/>
              </a:ext>
            </a:extLst>
          </p:cNvPr>
          <p:cNvSpPr txBox="1"/>
          <p:nvPr/>
        </p:nvSpPr>
        <p:spPr>
          <a:xfrm>
            <a:off x="1239254" y="4629764"/>
            <a:ext cx="303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Machine Learning Model Building Library used</a:t>
            </a:r>
            <a:endParaRPr lang="en-I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B9190E-8CE8-4F47-B94F-C06F2A13A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76" y="844620"/>
            <a:ext cx="4489889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7E668D-C8A4-BF67-7933-3E99551C6844}"/>
              </a:ext>
            </a:extLst>
          </p:cNvPr>
          <p:cNvSpPr/>
          <p:nvPr/>
        </p:nvSpPr>
        <p:spPr>
          <a:xfrm>
            <a:off x="4822587" y="3857611"/>
            <a:ext cx="4872829" cy="201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EF71E9-CB1A-926A-728D-D07EFE012A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03" t="39086" r="35335" b="33462"/>
          <a:stretch/>
        </p:blipFill>
        <p:spPr>
          <a:xfrm>
            <a:off x="4930375" y="3910100"/>
            <a:ext cx="4657251" cy="18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8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B87-AD1F-4EED-AEE2-27CF92A0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43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E5ED-E1CF-45CF-A4DD-C013C410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F6FD-E7BA-4F2D-8809-05A9319C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classification algorithm used in this project to build ML model are as below:</a:t>
            </a:r>
            <a:endParaRPr lang="en-IN" dirty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Support Vector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Logistics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AdaBoost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102448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2243-A2A9-4D9B-B8AD-D4642BE8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ML Model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9742C-7469-45F0-89FF-4D56FE804532}"/>
              </a:ext>
            </a:extLst>
          </p:cNvPr>
          <p:cNvSpPr txBox="1"/>
          <p:nvPr/>
        </p:nvSpPr>
        <p:spPr>
          <a:xfrm>
            <a:off x="7146757" y="3038409"/>
            <a:ext cx="3513222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i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Final Model - NB is giving us Accuracy score of 97.09% with 1.00 precision.</a:t>
            </a:r>
            <a:endParaRPr lang="en-IN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38CD9-11B1-49DE-B415-6373090AB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5" t="36209" r="49265" b="24444"/>
          <a:stretch/>
        </p:blipFill>
        <p:spPr>
          <a:xfrm>
            <a:off x="1532021" y="2725271"/>
            <a:ext cx="4890245" cy="26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837" y="1022863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0169"/>
            <a:ext cx="10366420" cy="3390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Multinomial Naïve Bayes </a:t>
            </a: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performs better with</a:t>
            </a:r>
            <a:r>
              <a:rPr lang="en-IN" b="0" i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 </a:t>
            </a:r>
            <a:r>
              <a:rPr lang="en-IN" i="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Accuracy Score: 97.09 %</a:t>
            </a:r>
            <a:r>
              <a:rPr lang="en-IN" b="0" i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 </a:t>
            </a: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and</a:t>
            </a:r>
            <a:r>
              <a:rPr lang="en-IN" b="0" i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 </a:t>
            </a:r>
            <a:r>
              <a:rPr lang="en-IN" i="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precision of 1.00 </a:t>
            </a:r>
            <a:r>
              <a:rPr lang="en-IN" b="0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than the other classification models.</a:t>
            </a:r>
            <a:endParaRPr lang="en-IN" dirty="0">
              <a:solidFill>
                <a:schemeClr val="accent5">
                  <a:lumMod val="75000"/>
                </a:schemeClr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54B9-0C44-4A75-B173-310CF936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Email spam classification </a:t>
            </a:r>
            <a:r>
              <a:rPr lang="fr-FR" sz="3600" dirty="0" err="1"/>
              <a:t>using</a:t>
            </a:r>
            <a:r>
              <a:rPr lang="fr-FR" sz="3600" dirty="0"/>
              <a:t> NLP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41E6-B47B-41AC-9A3D-4E9000B4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Most of us consider spam emails as one which is annoying and repetitively used for purpose of advertisement and brand promotion. We keep on blocking such email-ids but it is of no use as spam emails are still prevalent. </a:t>
            </a:r>
          </a:p>
          <a:p>
            <a:r>
              <a:rPr lang="en-IN" dirty="0"/>
              <a:t>Some major categories of spam emails that are causing great risk to security, such as fraudulent e-mails, identify theft, hacking, viruses, and malware.</a:t>
            </a:r>
          </a:p>
          <a:p>
            <a:r>
              <a:rPr lang="en-IN" dirty="0"/>
              <a:t>In order to deal with spam emails, we need to build a robust real-time email spam classifier that can efficiently and correctly flag the incoming mail spam, if it is a spam message or looks like a spam message. The latter will further help to build an Anti-Spam Filter.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00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4D90C-0487-4C15-B862-01F64C8367CA}"/>
              </a:ext>
            </a:extLst>
          </p:cNvPr>
          <p:cNvSpPr txBox="1"/>
          <p:nvPr/>
        </p:nvSpPr>
        <p:spPr>
          <a:xfrm>
            <a:off x="1223492" y="974438"/>
            <a:ext cx="96462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IN" sz="4400" dirty="0">
                <a:latin typeface="+mj-lt"/>
                <a:cs typeface="Arial" panose="020B0604020202020204" pitchFamily="34" charset="0"/>
              </a:rPr>
              <a:t>Problem Statement 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5B3F9-8B0F-46EA-923F-C71B32BE5243}"/>
              </a:ext>
            </a:extLst>
          </p:cNvPr>
          <p:cNvSpPr txBox="1"/>
          <p:nvPr/>
        </p:nvSpPr>
        <p:spPr>
          <a:xfrm>
            <a:off x="1223492" y="2084183"/>
            <a:ext cx="981351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endParaRPr lang="en-IN" sz="2800" b="1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r>
              <a:rPr lang="en-IN" sz="28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Our goal is to build a </a:t>
            </a:r>
            <a:r>
              <a:rPr lang="en-IN" sz="2800" b="1" dirty="0">
                <a:cs typeface="Mangal" panose="02040503050203030202" pitchFamily="18" charset="0"/>
              </a:rPr>
              <a:t>prototype of robust real-time email spam classifier that can efficiently and correctly flag the incoming mail spam, if it is a spam message or looks like a spam message so that it can be controlled and restricted in terms of risk in security.</a:t>
            </a:r>
          </a:p>
        </p:txBody>
      </p:sp>
    </p:spTree>
    <p:extLst>
      <p:ext uri="{BB962C8B-B14F-4D97-AF65-F5344CB8AC3E}">
        <p14:creationId xmlns:p14="http://schemas.microsoft.com/office/powerpoint/2010/main" val="37839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76C44F-1D9A-4B31-A0C5-A692F99B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13" y="927279"/>
            <a:ext cx="9534197" cy="1025003"/>
          </a:xfrm>
        </p:spPr>
        <p:txBody>
          <a:bodyPr>
            <a:normAutofit/>
          </a:bodyPr>
          <a:lstStyle/>
          <a:p>
            <a:r>
              <a:rPr lang="en-US" sz="4400" dirty="0"/>
              <a:t>Exploration of Target Variable Ratings</a:t>
            </a:r>
            <a:endParaRPr lang="en-IN" sz="4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7E6541-12E9-482A-B0F2-38B08DC3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75358" y="2079772"/>
            <a:ext cx="3958389" cy="349627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IN" sz="2400" b="0" kern="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400" kern="0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b="0" kern="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Out of total emails around 87.37% are ham and 12.63% are spam emails.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E97611-4258-705F-96CE-F9467FC6A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7" t="33799" r="48683" b="13729"/>
          <a:stretch/>
        </p:blipFill>
        <p:spPr bwMode="auto">
          <a:xfrm>
            <a:off x="1667435" y="2223246"/>
            <a:ext cx="4603399" cy="3182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47A072-7CCD-4E4A-8985-0206E31B71FC}"/>
              </a:ext>
            </a:extLst>
          </p:cNvPr>
          <p:cNvSpPr txBox="1"/>
          <p:nvPr/>
        </p:nvSpPr>
        <p:spPr>
          <a:xfrm>
            <a:off x="7327233" y="1624337"/>
            <a:ext cx="3946356" cy="3816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0" kern="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kern="0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kern="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Above is a plot showing the comparison between number of characters spam/ham emails consists of.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kern="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Majority of the spam emails contains greater number of 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kern="0" dirty="0">
              <a:cs typeface="Mangal" panose="02040503050203030202" pitchFamily="18" charset="0"/>
            </a:endParaRPr>
          </a:p>
          <a:p>
            <a:endParaRPr lang="en-IN" sz="2200" kern="0" dirty="0"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824D2-9957-BB54-4B25-6DBE300B8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0" t="25763" r="29803" b="12074"/>
          <a:stretch/>
        </p:blipFill>
        <p:spPr bwMode="auto">
          <a:xfrm>
            <a:off x="1013012" y="1532965"/>
            <a:ext cx="5692587" cy="36934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529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47A072-7CCD-4E4A-8985-0206E31B71FC}"/>
              </a:ext>
            </a:extLst>
          </p:cNvPr>
          <p:cNvSpPr txBox="1"/>
          <p:nvPr/>
        </p:nvSpPr>
        <p:spPr>
          <a:xfrm>
            <a:off x="7327233" y="1624337"/>
            <a:ext cx="3946356" cy="3816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0" kern="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kern="0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kern="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Above is a plot showing the comparison between number of words spam/ham emails consists of.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kern="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Majority of the spam emails contains greater number of 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kern="0" dirty="0">
              <a:cs typeface="Mangal" panose="02040503050203030202" pitchFamily="18" charset="0"/>
            </a:endParaRPr>
          </a:p>
          <a:p>
            <a:endParaRPr lang="en-IN" sz="2200" kern="0" dirty="0">
              <a:cs typeface="Mangal" panose="02040503050203030202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AFD1E3-F0C6-3465-CC72-D22566616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3" t="22454" r="27011" b="16565"/>
          <a:stretch/>
        </p:blipFill>
        <p:spPr bwMode="auto">
          <a:xfrm>
            <a:off x="1398495" y="1624337"/>
            <a:ext cx="5316070" cy="3879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959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47A072-7CCD-4E4A-8985-0206E31B71FC}"/>
              </a:ext>
            </a:extLst>
          </p:cNvPr>
          <p:cNvSpPr txBox="1"/>
          <p:nvPr/>
        </p:nvSpPr>
        <p:spPr>
          <a:xfrm>
            <a:off x="7327233" y="1624337"/>
            <a:ext cx="3946356" cy="38164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0" kern="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kern="0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kern="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Above is a plot showing the comparison between number of sentences spam/ham emails consists of.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kern="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Majority of the spam emails contains greater number of sentences.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kern="0" dirty="0">
              <a:cs typeface="Mangal" panose="02040503050203030202" pitchFamily="18" charset="0"/>
            </a:endParaRPr>
          </a:p>
          <a:p>
            <a:endParaRPr lang="en-IN" sz="2200" kern="0" dirty="0">
              <a:cs typeface="Mangal" panose="02040503050203030202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6E479-F4D3-9EBF-C283-D1B08424B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1" t="22691" r="27942" b="12073"/>
          <a:stretch/>
        </p:blipFill>
        <p:spPr bwMode="auto">
          <a:xfrm>
            <a:off x="1634042" y="1624337"/>
            <a:ext cx="4892264" cy="3816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603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4000" b="1" dirty="0">
              <a:cs typeface="Segoe UI" panose="020B050204020402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09FB68-954B-4D5E-8A8D-B280500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5172E-A8FD-4E1B-92E5-BC4BC8B9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7838"/>
            <a:ext cx="9809745" cy="355456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Convert the text to lowercase </a:t>
            </a:r>
          </a:p>
          <a:p>
            <a:pPr lvl="0">
              <a:lnSpc>
                <a:spcPct val="107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punctuations, digits and special characters </a:t>
            </a:r>
          </a:p>
          <a:p>
            <a:pPr lvl="0">
              <a:lnSpc>
                <a:spcPct val="107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Tokenize the text, filter out the adjectives used in the review and create a new column in data frame </a:t>
            </a:r>
          </a:p>
          <a:p>
            <a:pPr lvl="0">
              <a:lnSpc>
                <a:spcPct val="107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Remove the stop words</a:t>
            </a:r>
          </a:p>
          <a:p>
            <a:pPr lvl="0">
              <a:lnSpc>
                <a:spcPct val="107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Stemming and Lemmatising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Applying Text Vectorization to convert text into numeric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9A0276-9F3F-4C47-8B50-CBB0AAE5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Word Cloud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48213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240</TotalTime>
  <Words>577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SemiLight</vt:lpstr>
      <vt:lpstr>Garamond</vt:lpstr>
      <vt:lpstr>Symbol</vt:lpstr>
      <vt:lpstr>Times New Roman</vt:lpstr>
      <vt:lpstr>Wingdings</vt:lpstr>
      <vt:lpstr>WordVisi_MSFontService</vt:lpstr>
      <vt:lpstr>Organic</vt:lpstr>
      <vt:lpstr>Email Spam Detection using NLP</vt:lpstr>
      <vt:lpstr>Email spam classification using NLP</vt:lpstr>
      <vt:lpstr>PowerPoint Presentation</vt:lpstr>
      <vt:lpstr>Exploration of Target Variable Ratings</vt:lpstr>
      <vt:lpstr>PowerPoint Presentation</vt:lpstr>
      <vt:lpstr>PowerPoint Presentation</vt:lpstr>
      <vt:lpstr>PowerPoint Presentation</vt:lpstr>
      <vt:lpstr>Data Pre Processing </vt:lpstr>
      <vt:lpstr>Word Cloud</vt:lpstr>
      <vt:lpstr>Word Cloud for getting word sense</vt:lpstr>
      <vt:lpstr>PowerPoint Presentation</vt:lpstr>
      <vt:lpstr>PowerPoint Presentation</vt:lpstr>
      <vt:lpstr>PowerPoint Presentation</vt:lpstr>
      <vt:lpstr>Machine Learning Model Building</vt:lpstr>
      <vt:lpstr>Machine Learning Model Building</vt:lpstr>
      <vt:lpstr>Final ML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Aakash Rathore</cp:lastModifiedBy>
  <cp:revision>1555</cp:revision>
  <dcterms:created xsi:type="dcterms:W3CDTF">2020-12-29T14:55:00Z</dcterms:created>
  <dcterms:modified xsi:type="dcterms:W3CDTF">2022-12-26T14:24:18Z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6A9E5918D763443BBEE7C236F4E313C1</vt:lpwstr>
  </property>
  <property fmtid="{D5CDD505-2E9C-101B-9397-08002B2CF9AE}" pid="3" name="KSOProductBuildVer">
    <vt:lpwstr>1033-11.2.0.10296</vt:lpwstr>
  </property>
</Properties>
</file>