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1" r:id="rId1"/>
  </p:sldMasterIdLst>
  <p:sldIdLst>
    <p:sldId id="256" r:id="rId2"/>
    <p:sldId id="342" r:id="rId3"/>
    <p:sldId id="323" r:id="rId4"/>
    <p:sldId id="317" r:id="rId5"/>
    <p:sldId id="336" r:id="rId6"/>
    <p:sldId id="343" r:id="rId7"/>
    <p:sldId id="271" r:id="rId8"/>
    <p:sldId id="340" r:id="rId9"/>
    <p:sldId id="318" r:id="rId10"/>
    <p:sldId id="319" r:id="rId11"/>
    <p:sldId id="327" r:id="rId12"/>
    <p:sldId id="328" r:id="rId13"/>
    <p:sldId id="334" r:id="rId14"/>
    <p:sldId id="329" r:id="rId15"/>
    <p:sldId id="332" r:id="rId16"/>
    <p:sldId id="3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264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73853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078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69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779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564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688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3427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240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41103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82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4551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036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4207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18552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2191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3579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7870050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Times New Roman" panose="02020603050405020304" pitchFamily="18" charset="0"/>
                <a:ea typeface="Bahnschrift SemiLight" panose="020B0502040204020203" pitchFamily="34" charset="0"/>
                <a:cs typeface="Times New Roman" panose="02020603050405020304" pitchFamily="18" charset="0"/>
              </a:rPr>
              <a:t>Fake News Détection using NLP</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400" dirty="0">
                <a:solidFill>
                  <a:srgbClr val="FF0000"/>
                </a:solidFill>
                <a:latin typeface="Times New Roman" panose="02020603050405020304" pitchFamily="18" charset="0"/>
                <a:cs typeface="Times New Roman" panose="02020603050405020304" pitchFamily="18" charset="0"/>
              </a:rPr>
              <a:t>Author :</a:t>
            </a:r>
          </a:p>
          <a:p>
            <a:r>
              <a:rPr lang="en-US" altLang="en-US" sz="2400" dirty="0">
                <a:solidFill>
                  <a:srgbClr val="FF0000"/>
                </a:solidFill>
                <a:latin typeface="Times New Roman" panose="02020603050405020304" pitchFamily="18" charset="0"/>
                <a:cs typeface="Times New Roman" panose="02020603050405020304" pitchFamily="18" charset="0"/>
              </a:rPr>
              <a:t>Parija Deshmukh</a:t>
            </a:r>
            <a:endParaRPr lang="en-IN" alt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a:t>
            </a:r>
            <a:r>
              <a:rPr lang="en-IN" sz="2000" b="1" kern="0" dirty="0">
                <a:ea typeface="Calibri" panose="020F0502020204030204" pitchFamily="34" charset="0"/>
                <a:cs typeface="Mangal" panose="02040503050203030202" pitchFamily="18" charset="0"/>
              </a:rPr>
              <a:t>fake news classification</a:t>
            </a:r>
            <a:r>
              <a:rPr lang="en-IN" sz="2000" b="1" kern="0" dirty="0">
                <a:effectLst/>
                <a:ea typeface="Calibri" panose="020F0502020204030204" pitchFamily="34" charset="0"/>
                <a:cs typeface="Mangal" panose="02040503050203030202" pitchFamily="18" charset="0"/>
              </a:rPr>
              <a:t>, it is clear that it mostly consists of words like think, time, said, something etc</a:t>
            </a:r>
            <a:endParaRPr lang="en-IN" sz="2000" b="1" dirty="0"/>
          </a:p>
        </p:txBody>
      </p:sp>
      <p:pic>
        <p:nvPicPr>
          <p:cNvPr id="5" name="Picture 4">
            <a:extLst>
              <a:ext uri="{FF2B5EF4-FFF2-40B4-BE49-F238E27FC236}">
                <a16:creationId xmlns:a16="http://schemas.microsoft.com/office/drawing/2014/main" id="{F8C27EFE-3F52-F841-A62A-3FEA2175803A}"/>
              </a:ext>
            </a:extLst>
          </p:cNvPr>
          <p:cNvPicPr>
            <a:picLocks noChangeAspect="1"/>
          </p:cNvPicPr>
          <p:nvPr/>
        </p:nvPicPr>
        <p:blipFill rotWithShape="1">
          <a:blip r:embed="rId2"/>
          <a:srcRect l="13751" t="26667" r="51544" b="14509"/>
          <a:stretch/>
        </p:blipFill>
        <p:spPr>
          <a:xfrm>
            <a:off x="2232212" y="1550894"/>
            <a:ext cx="4231341" cy="40341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true news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government, said statement, Washington Reuters 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8948D7D-BAE9-7F0A-3139-AD81264D08DE}"/>
              </a:ext>
            </a:extLst>
          </p:cNvPr>
          <p:cNvPicPr>
            <a:picLocks noChangeAspect="1"/>
          </p:cNvPicPr>
          <p:nvPr/>
        </p:nvPicPr>
        <p:blipFill rotWithShape="1">
          <a:blip r:embed="rId2"/>
          <a:srcRect l="16030" t="30327" r="50809" b="11242"/>
          <a:stretch/>
        </p:blipFill>
        <p:spPr>
          <a:xfrm>
            <a:off x="2474259" y="1425388"/>
            <a:ext cx="4043082" cy="4007223"/>
          </a:xfrm>
          <a:prstGeom prst="rect">
            <a:avLst/>
          </a:prstGeom>
        </p:spPr>
      </p:pic>
    </p:spTree>
    <p:extLst>
      <p:ext uri="{BB962C8B-B14F-4D97-AF65-F5344CB8AC3E}">
        <p14:creationId xmlns:p14="http://schemas.microsoft.com/office/powerpoint/2010/main" val="132220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
        <p:nvSpPr>
          <p:cNvPr id="12" name="Rectangle 11">
            <a:extLst>
              <a:ext uri="{FF2B5EF4-FFF2-40B4-BE49-F238E27FC236}">
                <a16:creationId xmlns:a16="http://schemas.microsoft.com/office/drawing/2014/main" id="{037E668D-C8A4-BF67-7933-3E99551C6844}"/>
              </a:ext>
            </a:extLst>
          </p:cNvPr>
          <p:cNvSpPr/>
          <p:nvPr/>
        </p:nvSpPr>
        <p:spPr>
          <a:xfrm>
            <a:off x="4822587" y="3857611"/>
            <a:ext cx="4872829" cy="2015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3" name="Picture 12">
            <a:extLst>
              <a:ext uri="{FF2B5EF4-FFF2-40B4-BE49-F238E27FC236}">
                <a16:creationId xmlns:a16="http://schemas.microsoft.com/office/drawing/2014/main" id="{C8EF71E9-CB1A-926A-728D-D07EFE012A74}"/>
              </a:ext>
            </a:extLst>
          </p:cNvPr>
          <p:cNvPicPr>
            <a:picLocks noChangeAspect="1"/>
          </p:cNvPicPr>
          <p:nvPr/>
        </p:nvPicPr>
        <p:blipFill rotWithShape="1">
          <a:blip r:embed="rId4"/>
          <a:srcRect l="17403" t="39086" r="35335" b="33462"/>
          <a:stretch/>
        </p:blipFill>
        <p:spPr>
          <a:xfrm>
            <a:off x="4930375" y="3910100"/>
            <a:ext cx="4657251" cy="1882588"/>
          </a:xfrm>
          <a:prstGeom prst="rect">
            <a:avLst/>
          </a:prstGeom>
        </p:spPr>
      </p:pic>
    </p:spTree>
    <p:extLst>
      <p:ext uri="{BB962C8B-B14F-4D97-AF65-F5344CB8AC3E}">
        <p14:creationId xmlns:p14="http://schemas.microsoft.com/office/powerpoint/2010/main" val="207178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Tree>
    <p:extLst>
      <p:ext uri="{BB962C8B-B14F-4D97-AF65-F5344CB8AC3E}">
        <p14:creationId xmlns:p14="http://schemas.microsoft.com/office/powerpoint/2010/main" val="416243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5696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 RF is giving us Accuracy score of 99.78% with </a:t>
            </a:r>
            <a:r>
              <a:rPr lang="en-US" sz="2400" dirty="0">
                <a:ln>
                  <a:solidFill>
                    <a:schemeClr val="bg1"/>
                  </a:solidFill>
                </a:ln>
                <a:solidFill>
                  <a:schemeClr val="bg1"/>
                </a:solidFill>
              </a:rPr>
              <a:t>99.71%</a:t>
            </a:r>
            <a:r>
              <a:rPr lang="en-US" sz="2400" i="0" dirty="0">
                <a:ln>
                  <a:solidFill>
                    <a:schemeClr val="bg1"/>
                  </a:solidFill>
                </a:ln>
                <a:solidFill>
                  <a:schemeClr val="bg1"/>
                </a:solidFill>
                <a:effectLst/>
              </a:rPr>
              <a:t> precision.</a:t>
            </a:r>
            <a:endParaRPr lang="en-IN" sz="2400" dirty="0">
              <a:ln>
                <a:solidFill>
                  <a:schemeClr val="bg1"/>
                </a:solidFill>
              </a:ln>
              <a:solidFill>
                <a:schemeClr val="bg1"/>
              </a:solidFill>
            </a:endParaRPr>
          </a:p>
        </p:txBody>
      </p:sp>
      <p:pic>
        <p:nvPicPr>
          <p:cNvPr id="6" name="Picture 5">
            <a:extLst>
              <a:ext uri="{FF2B5EF4-FFF2-40B4-BE49-F238E27FC236}">
                <a16:creationId xmlns:a16="http://schemas.microsoft.com/office/drawing/2014/main" id="{293E88D6-00B7-2952-FA6D-628E9306149D}"/>
              </a:ext>
            </a:extLst>
          </p:cNvPr>
          <p:cNvPicPr>
            <a:picLocks noChangeAspect="1"/>
          </p:cNvPicPr>
          <p:nvPr/>
        </p:nvPicPr>
        <p:blipFill rotWithShape="1">
          <a:blip r:embed="rId2"/>
          <a:srcRect l="14191" t="23921" r="60588" b="38193"/>
          <a:stretch/>
        </p:blipFill>
        <p:spPr>
          <a:xfrm>
            <a:off x="2142563" y="2761128"/>
            <a:ext cx="4240307" cy="2904566"/>
          </a:xfrm>
          <a:prstGeom prst="rect">
            <a:avLst/>
          </a:prstGeom>
        </p:spPr>
      </p:pic>
    </p:spTree>
    <p:extLst>
      <p:ext uri="{BB962C8B-B14F-4D97-AF65-F5344CB8AC3E}">
        <p14:creationId xmlns:p14="http://schemas.microsoft.com/office/powerpoint/2010/main" val="319090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Random Forest Classifier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99.78 %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precision of 99.71%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a:t>
            </a:r>
            <a:endParaRPr lang="en-IN" dirty="0">
              <a:solidFill>
                <a:schemeClr val="accent5">
                  <a:lumMod val="75000"/>
                </a:schemeClr>
              </a:solidFill>
              <a:effectLst/>
              <a:ea typeface="Calibri" panose="020F0502020204030204" pitchFamily="34" charset="0"/>
              <a:cs typeface="Mangal" panose="02040503050203030202"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Fake News classification using NLP</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fontScale="85000" lnSpcReduction="10000"/>
          </a:bodyPr>
          <a:lstStyle/>
          <a:p>
            <a:pPr algn="l"/>
            <a:r>
              <a:rPr lang="en-US" dirty="0"/>
              <a:t>In our modern era where the internet is ubiquitous, everyone relies on various online resources for news. Along with the increase in the use of social media platforms like Facebook, Twitter, etc. news spread rapidly among millions of users within a very short span of time. The spread of fake news has far-reaching consequences like the creation of biased opinions to swaying election outcomes for the benefit of certain candidates.</a:t>
            </a:r>
          </a:p>
          <a:p>
            <a:r>
              <a:rPr lang="en-US" dirty="0"/>
              <a:t>Spammers use appealing news headlines to generate revenue using advertisements via click-baits.</a:t>
            </a:r>
          </a:p>
          <a:p>
            <a:r>
              <a:rPr lang="en-US" dirty="0"/>
              <a:t>In this project, we aim to perform binary classification of various news articles with the help of concepts pertaining to Natural Language Processing and Machine Learning. </a:t>
            </a:r>
          </a:p>
          <a:p>
            <a:r>
              <a:rPr lang="en-US" dirty="0"/>
              <a:t>We aim to provide the user with the ability to classify the news as fake or real.</a:t>
            </a:r>
            <a:endParaRPr lang="en-IN" dirty="0"/>
          </a:p>
        </p:txBody>
      </p:sp>
    </p:spTree>
    <p:extLst>
      <p:ext uri="{BB962C8B-B14F-4D97-AF65-F5344CB8AC3E}">
        <p14:creationId xmlns:p14="http://schemas.microsoft.com/office/powerpoint/2010/main" val="105000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a:t>
            </a:r>
            <a:r>
              <a:rPr lang="en-IN" sz="2800" b="1" dirty="0">
                <a:cs typeface="Mangal" panose="02040503050203030202" pitchFamily="18" charset="0"/>
              </a:rPr>
              <a:t>prototype of robust real-time fake news classifier that can efficiently and correctly flag the news, if it is a fake news or looks like a fake news so that it can be controlled and restricted.</a:t>
            </a:r>
          </a:p>
        </p:txBody>
      </p:sp>
    </p:spTree>
    <p:extLst>
      <p:ext uri="{BB962C8B-B14F-4D97-AF65-F5344CB8AC3E}">
        <p14:creationId xmlns:p14="http://schemas.microsoft.com/office/powerpoint/2010/main" val="37839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496275"/>
          </a:xfrm>
        </p:spPr>
        <p:style>
          <a:lnRef idx="3">
            <a:schemeClr val="lt1"/>
          </a:lnRef>
          <a:fillRef idx="1">
            <a:schemeClr val="accent4"/>
          </a:fillRef>
          <a:effectRef idx="1">
            <a:schemeClr val="accent4"/>
          </a:effectRef>
          <a:fontRef idx="minor">
            <a:schemeClr val="lt1"/>
          </a:fontRef>
        </p:style>
        <p:txBody>
          <a:bodyPr>
            <a:normAutofit/>
          </a:bodyPr>
          <a:lstStyle/>
          <a:p>
            <a:endParaRPr lang="en-IN" sz="2400" b="0" kern="0" dirty="0">
              <a:effectLst/>
              <a:ea typeface="Calibri" panose="020F0502020204030204" pitchFamily="34" charset="0"/>
              <a:cs typeface="Mangal" panose="02040503050203030202" pitchFamily="18" charset="0"/>
            </a:endParaRPr>
          </a:p>
          <a:p>
            <a:endParaRPr lang="en-IN" sz="2400" kern="0" dirty="0">
              <a:ea typeface="Calibri" panose="020F0502020204030204" pitchFamily="34" charset="0"/>
              <a:cs typeface="Mangal" panose="02040503050203030202" pitchFamily="18" charset="0"/>
            </a:endParaRPr>
          </a:p>
          <a:p>
            <a:r>
              <a:rPr lang="en-IN" sz="2400" b="0" kern="0" dirty="0">
                <a:effectLst/>
                <a:ea typeface="Calibri" panose="020F0502020204030204" pitchFamily="34" charset="0"/>
                <a:cs typeface="Mangal" panose="02040503050203030202" pitchFamily="18" charset="0"/>
              </a:rPr>
              <a:t>Out of total news around 47.70% news are true and 52.30% are fake news.</a:t>
            </a:r>
            <a:endParaRPr lang="en-IN" dirty="0"/>
          </a:p>
        </p:txBody>
      </p:sp>
      <p:pic>
        <p:nvPicPr>
          <p:cNvPr id="4" name="Picture 3">
            <a:extLst>
              <a:ext uri="{FF2B5EF4-FFF2-40B4-BE49-F238E27FC236}">
                <a16:creationId xmlns:a16="http://schemas.microsoft.com/office/drawing/2014/main" id="{F1FA6ABC-F2A5-DB3A-DC49-ADB642E1A435}"/>
              </a:ext>
            </a:extLst>
          </p:cNvPr>
          <p:cNvPicPr>
            <a:picLocks noChangeAspect="1"/>
          </p:cNvPicPr>
          <p:nvPr/>
        </p:nvPicPr>
        <p:blipFill rotWithShape="1">
          <a:blip r:embed="rId2"/>
          <a:srcRect l="13383" t="37777" r="57647" b="23530"/>
          <a:stretch/>
        </p:blipFill>
        <p:spPr>
          <a:xfrm>
            <a:off x="1416424" y="2079772"/>
            <a:ext cx="4365811" cy="3496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endParaRPr lang="en-IN" sz="2200" b="0" kern="0" dirty="0">
              <a:effectLst/>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200" kern="0" dirty="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comparison between number of characters real/fake news consists of.</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fake news contains greater number of characters.</a:t>
            </a:r>
          </a:p>
          <a:p>
            <a:pPr marL="342900" indent="-342900">
              <a:buFont typeface="Arial" panose="020B0604020202020204" pitchFamily="34" charset="0"/>
              <a:buChar char="•"/>
            </a:pPr>
            <a:endParaRPr lang="en-IN" sz="2200" kern="0" dirty="0">
              <a:cs typeface="Mangal" panose="02040503050203030202" pitchFamily="18" charset="0"/>
            </a:endParaRPr>
          </a:p>
          <a:p>
            <a:endParaRPr lang="en-IN" sz="2200" kern="0" dirty="0">
              <a:cs typeface="Mangal" panose="02040503050203030202" pitchFamily="18" charset="0"/>
            </a:endParaRPr>
          </a:p>
        </p:txBody>
      </p:sp>
      <p:pic>
        <p:nvPicPr>
          <p:cNvPr id="5" name="Picture 4">
            <a:extLst>
              <a:ext uri="{FF2B5EF4-FFF2-40B4-BE49-F238E27FC236}">
                <a16:creationId xmlns:a16="http://schemas.microsoft.com/office/drawing/2014/main" id="{900BA298-F71F-E6C3-24CA-CC45F0BA4AFE}"/>
              </a:ext>
            </a:extLst>
          </p:cNvPr>
          <p:cNvPicPr>
            <a:picLocks noChangeAspect="1"/>
          </p:cNvPicPr>
          <p:nvPr/>
        </p:nvPicPr>
        <p:blipFill rotWithShape="1">
          <a:blip r:embed="rId2"/>
          <a:srcRect l="12574" t="26275" r="25662" b="5751"/>
          <a:stretch/>
        </p:blipFill>
        <p:spPr>
          <a:xfrm>
            <a:off x="918411" y="1624337"/>
            <a:ext cx="6091990" cy="3816429"/>
          </a:xfrm>
          <a:prstGeom prst="rect">
            <a:avLst/>
          </a:prstGeom>
        </p:spPr>
      </p:pic>
    </p:spTree>
    <p:extLst>
      <p:ext uri="{BB962C8B-B14F-4D97-AF65-F5344CB8AC3E}">
        <p14:creationId xmlns:p14="http://schemas.microsoft.com/office/powerpoint/2010/main" val="411529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endParaRPr lang="en-IN" sz="2200" b="0" kern="0" dirty="0">
              <a:effectLst/>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200" kern="0" dirty="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comparison between number of words real/fake news consists of.</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fake news contains greater number of words.</a:t>
            </a:r>
          </a:p>
          <a:p>
            <a:pPr marL="342900" indent="-342900">
              <a:buFont typeface="Arial" panose="020B0604020202020204" pitchFamily="34" charset="0"/>
              <a:buChar char="•"/>
            </a:pPr>
            <a:endParaRPr lang="en-IN" sz="2200" kern="0" dirty="0">
              <a:cs typeface="Mangal" panose="02040503050203030202" pitchFamily="18" charset="0"/>
            </a:endParaRPr>
          </a:p>
          <a:p>
            <a:endParaRPr lang="en-IN" sz="2200" kern="0" dirty="0">
              <a:cs typeface="Mangal" panose="02040503050203030202" pitchFamily="18" charset="0"/>
            </a:endParaRPr>
          </a:p>
        </p:txBody>
      </p:sp>
      <p:pic>
        <p:nvPicPr>
          <p:cNvPr id="5" name="Picture 4">
            <a:extLst>
              <a:ext uri="{FF2B5EF4-FFF2-40B4-BE49-F238E27FC236}">
                <a16:creationId xmlns:a16="http://schemas.microsoft.com/office/drawing/2014/main" id="{2601E300-C6F4-F1A1-C80F-A3F82613C656}"/>
              </a:ext>
            </a:extLst>
          </p:cNvPr>
          <p:cNvPicPr>
            <a:picLocks noChangeAspect="1"/>
          </p:cNvPicPr>
          <p:nvPr/>
        </p:nvPicPr>
        <p:blipFill rotWithShape="1">
          <a:blip r:embed="rId2"/>
          <a:srcRect l="17574" t="32811" r="28603" b="5489"/>
          <a:stretch/>
        </p:blipFill>
        <p:spPr>
          <a:xfrm>
            <a:off x="1344705" y="1624336"/>
            <a:ext cx="5755341" cy="3816430"/>
          </a:xfrm>
          <a:prstGeom prst="rect">
            <a:avLst/>
          </a:prstGeom>
        </p:spPr>
      </p:pic>
    </p:spTree>
    <p:extLst>
      <p:ext uri="{BB962C8B-B14F-4D97-AF65-F5344CB8AC3E}">
        <p14:creationId xmlns:p14="http://schemas.microsoft.com/office/powerpoint/2010/main" val="224959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Tree>
    <p:extLst>
      <p:ext uri="{BB962C8B-B14F-4D97-AF65-F5344CB8AC3E}">
        <p14:creationId xmlns:p14="http://schemas.microsoft.com/office/powerpoint/2010/main" val="214821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270</TotalTime>
  <Words>540</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SemiLight</vt:lpstr>
      <vt:lpstr>Garamond</vt:lpstr>
      <vt:lpstr>Symbol</vt:lpstr>
      <vt:lpstr>Times New Roman</vt:lpstr>
      <vt:lpstr>Wingdings</vt:lpstr>
      <vt:lpstr>WordVisi_MSFontService</vt:lpstr>
      <vt:lpstr>Organic</vt:lpstr>
      <vt:lpstr>Fake News Détection using NLP</vt:lpstr>
      <vt:lpstr>Fake News classification using NLP</vt:lpstr>
      <vt:lpstr>PowerPoint Presentation</vt:lpstr>
      <vt:lpstr>Exploration of Target Variable Ratings</vt:lpstr>
      <vt:lpstr>PowerPoint Presentation</vt:lpstr>
      <vt:lpstr>PowerPoint Presentation</vt:lpstr>
      <vt:lpstr>Data Pre Processing </vt:lpstr>
      <vt:lpstr>Word Cloud</vt:lpstr>
      <vt:lpstr>Word Cloud for getting word sense</vt:lpstr>
      <vt:lpstr>PowerPoint Presentation</vt:lpstr>
      <vt:lpstr>PowerPoint Presentation</vt:lpstr>
      <vt:lpstr>PowerPoint Presentation</vt:lpstr>
      <vt:lpstr>Machine Learning Model Building</vt:lpstr>
      <vt:lpstr>Machine Learning Model Building</vt:lpstr>
      <vt:lpstr>Final ML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Aakash Rathore</cp:lastModifiedBy>
  <cp:revision>1561</cp:revision>
  <dcterms:created xsi:type="dcterms:W3CDTF">2020-12-29T14:55:00Z</dcterms:created>
  <dcterms:modified xsi:type="dcterms:W3CDTF">2023-01-05T03:55:33Z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