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1" r:id="rId3"/>
    <p:sldId id="263" r:id="rId4"/>
    <p:sldId id="259" r:id="rId5"/>
    <p:sldId id="258" r:id="rId6"/>
    <p:sldId id="260"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C205EE6-DC24-40E0-8950-49B8CFCA920F}" type="datetimeFigureOut">
              <a:rPr lang="en-IN" smtClean="0"/>
              <a:t>19-10-2022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292112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05EE6-DC24-40E0-8950-49B8CFCA920F}"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122198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205EE6-DC24-40E0-8950-49B8CFCA920F}"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3507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205EE6-DC24-40E0-8950-49B8CFCA920F}"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1848621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05EE6-DC24-40E0-8950-49B8CFCA920F}"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278974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205EE6-DC24-40E0-8950-49B8CFCA920F}"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2889059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205EE6-DC24-40E0-8950-49B8CFCA920F}" type="datetimeFigureOut">
              <a:rPr lang="en-IN" smtClean="0"/>
              <a:t>19-10-2022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186822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C205EE6-DC24-40E0-8950-49B8CFCA920F}"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454452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C205EE6-DC24-40E0-8950-49B8CFCA920F}"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88115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05EE6-DC24-40E0-8950-49B8CFCA920F}"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411213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05EE6-DC24-40E0-8950-49B8CFCA920F}"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99536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205EE6-DC24-40E0-8950-49B8CFCA920F}"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274532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05EE6-DC24-40E0-8950-49B8CFCA920F}"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392867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05EE6-DC24-40E0-8950-49B8CFCA920F}"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172677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05EE6-DC24-40E0-8950-49B8CFCA920F}"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1016036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05EE6-DC24-40E0-8950-49B8CFCA920F}"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106582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05EE6-DC24-40E0-8950-49B8CFCA920F}"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2C43AC-007C-4F68-A488-9C4A9A03C781}" type="slidenum">
              <a:rPr lang="en-IN" smtClean="0"/>
              <a:t>‹#›</a:t>
            </a:fld>
            <a:endParaRPr lang="en-IN"/>
          </a:p>
        </p:txBody>
      </p:sp>
    </p:spTree>
    <p:extLst>
      <p:ext uri="{BB962C8B-B14F-4D97-AF65-F5344CB8AC3E}">
        <p14:creationId xmlns:p14="http://schemas.microsoft.com/office/powerpoint/2010/main" val="203462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C205EE6-DC24-40E0-8950-49B8CFCA920F}" type="datetimeFigureOut">
              <a:rPr lang="en-IN" smtClean="0"/>
              <a:t>19-10-2022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2C43AC-007C-4F68-A488-9C4A9A03C781}" type="slidenum">
              <a:rPr lang="en-IN" smtClean="0"/>
              <a:t>‹#›</a:t>
            </a:fld>
            <a:endParaRPr lang="en-IN"/>
          </a:p>
        </p:txBody>
      </p:sp>
    </p:spTree>
    <p:extLst>
      <p:ext uri="{BB962C8B-B14F-4D97-AF65-F5344CB8AC3E}">
        <p14:creationId xmlns:p14="http://schemas.microsoft.com/office/powerpoint/2010/main" val="29880037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7E7F-409C-B00E-E193-D9FE41A58CF0}"/>
              </a:ext>
            </a:extLst>
          </p:cNvPr>
          <p:cNvSpPr>
            <a:spLocks noGrp="1"/>
          </p:cNvSpPr>
          <p:nvPr>
            <p:ph type="ctrTitle"/>
          </p:nvPr>
        </p:nvSpPr>
        <p:spPr/>
        <p:txBody>
          <a:bodyPr/>
          <a:lstStyle/>
          <a:p>
            <a:r>
              <a:rPr lang="en-IN" sz="5400" b="1" dirty="0">
                <a:latin typeface="+mn-lt"/>
              </a:rPr>
              <a:t>Micro Credit Loan Defaulters Project Report</a:t>
            </a:r>
            <a:endParaRPr lang="en-IN" dirty="0"/>
          </a:p>
        </p:txBody>
      </p:sp>
    </p:spTree>
    <p:extLst>
      <p:ext uri="{BB962C8B-B14F-4D97-AF65-F5344CB8AC3E}">
        <p14:creationId xmlns:p14="http://schemas.microsoft.com/office/powerpoint/2010/main" val="320181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Problem Statement &amp; Understanding</a:t>
            </a:r>
            <a:endParaRPr lang="en-IN" dirty="0"/>
          </a:p>
        </p:txBody>
      </p:sp>
      <p:sp>
        <p:nvSpPr>
          <p:cNvPr id="3" name="Content Placeholder 2"/>
          <p:cNvSpPr>
            <a:spLocks noGrp="1"/>
          </p:cNvSpPr>
          <p:nvPr>
            <p:ph idx="1"/>
          </p:nvPr>
        </p:nvSpPr>
        <p:spPr/>
        <p:txBody>
          <a:bodyPr>
            <a:normAutofit fontScale="70000" lnSpcReduction="20000"/>
          </a:bodyPr>
          <a:lstStyle/>
          <a:p>
            <a:pPr lvl="1" algn="just">
              <a:buFont typeface="Wingdings" panose="05000000000000000000" pitchFamily="2" charset="2"/>
              <a:buChar char="Ø"/>
            </a:pPr>
            <a:r>
              <a:rPr lang="en-IN" sz="2300" dirty="0">
                <a:latin typeface="Calibri" panose="020F0502020204030204" pitchFamily="34" charset="0"/>
                <a:cs typeface="Times New Roman" panose="02020603050405020304" pitchFamily="18" charset="0"/>
              </a:rPr>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p>
          <a:p>
            <a:pPr lvl="1" algn="just">
              <a:buFont typeface="Wingdings" panose="05000000000000000000" pitchFamily="2" charset="2"/>
              <a:buChar char="Ø"/>
            </a:pPr>
            <a:r>
              <a:rPr lang="en-IN" sz="2300" dirty="0">
                <a:latin typeface="Calibri" panose="020F0502020204030204" pitchFamily="34" charset="0"/>
                <a:cs typeface="Times New Roman" panose="02020603050405020304" pitchFamily="18" charset="0"/>
              </a:rPr>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p>
          <a:p>
            <a:pPr lvl="1" algn="just">
              <a:buFont typeface="Wingdings" panose="05000000000000000000" pitchFamily="2" charset="2"/>
              <a:buChar char="Ø"/>
            </a:pPr>
            <a:r>
              <a:rPr lang="en-IN" sz="2300" dirty="0">
                <a:latin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18095" y="1168924"/>
            <a:ext cx="8824913" cy="3606538"/>
          </a:xfrm>
        </p:spPr>
        <p:txBody>
          <a:bodyPr>
            <a:normAutofit fontScale="85000" lnSpcReduction="10000"/>
          </a:bodyPr>
          <a:lstStyle/>
          <a:p>
            <a:pPr>
              <a:buFont typeface="Wingdings" panose="05000000000000000000" pitchFamily="2" charset="2"/>
              <a:buChar char="Ø"/>
            </a:pPr>
            <a:r>
              <a:rPr lang="en-IN" sz="1900" dirty="0">
                <a:latin typeface="Calibri" panose="020F0502020204030204" pitchFamily="34" charset="0"/>
                <a:cs typeface="Times New Roman" panose="02020603050405020304" pitchFamily="18" charset="0"/>
              </a:rPr>
              <a:t>MFI to provide micro-credit on mobile balances to be paid back in 5 days. The Consumer is believed to be defaulter if he deviates from the path of paying back the loaned amount within the time duration of 5 days. </a:t>
            </a:r>
          </a:p>
          <a:p>
            <a:pPr>
              <a:buFont typeface="Wingdings" panose="05000000000000000000" pitchFamily="2" charset="2"/>
              <a:buChar char="Ø"/>
            </a:pPr>
            <a:r>
              <a:rPr lang="en-IN" sz="1900" dirty="0">
                <a:latin typeface="Calibri" panose="020F0502020204030204" pitchFamily="34" charset="0"/>
                <a:cs typeface="Times New Roman" panose="02020603050405020304" pitchFamily="18" charset="0"/>
              </a:rPr>
              <a:t>For the loan amount of 5 (in Indonesian Rupiah), payback amount should be 6 (in Indonesian Rupiah), while, for the loan amount of 10 (in Indonesian Rupiah), the payback amount should be 12 (in Indonesian Rupiah). </a:t>
            </a:r>
          </a:p>
          <a:p>
            <a:pPr>
              <a:buFont typeface="Wingdings" panose="05000000000000000000" pitchFamily="2" charset="2"/>
              <a:buChar char="Ø"/>
            </a:pPr>
            <a:r>
              <a:rPr lang="en-IN" sz="1900" dirty="0">
                <a:latin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buFont typeface="Wingdings" panose="05000000000000000000" pitchFamily="2" charset="2"/>
              <a:buChar char="Ø"/>
            </a:pPr>
            <a:r>
              <a:rPr lang="en-US" sz="1900" dirty="0">
                <a:latin typeface="Calibri" panose="020F0502020204030204" pitchFamily="34" charset="0"/>
                <a:cs typeface="Times New Roman" panose="02020603050405020304" pitchFamily="18" charset="0"/>
              </a:rPr>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sz="1900" dirty="0">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7CF0-1077-873F-2860-E32E2C57E5AF}"/>
              </a:ext>
            </a:extLst>
          </p:cNvPr>
          <p:cNvSpPr>
            <a:spLocks noGrp="1"/>
          </p:cNvSpPr>
          <p:nvPr>
            <p:ph type="title"/>
          </p:nvPr>
        </p:nvSpPr>
        <p:spPr/>
        <p:txBody>
          <a:bodyPr/>
          <a:lstStyle/>
          <a:p>
            <a:r>
              <a:rPr kumimoji="0" lang="en-US" sz="3200" b="0" i="0" u="none" strike="noStrike" kern="1200" cap="none" spc="0" normalizeH="0" baseline="0" noProof="0" dirty="0">
                <a:ln>
                  <a:noFill/>
                </a:ln>
                <a:solidFill>
                  <a:schemeClr val="bg1"/>
                </a:solidFill>
                <a:effectLst/>
                <a:uLnTx/>
                <a:uFillTx/>
                <a:latin typeface="Calibri Light" panose="020F0302020204030204"/>
                <a:ea typeface="+mj-ea"/>
                <a:cs typeface="+mj-cs"/>
              </a:rPr>
              <a:t>EDA</a:t>
            </a:r>
            <a:endParaRPr lang="en-IN" dirty="0">
              <a:solidFill>
                <a:schemeClr val="bg1"/>
              </a:solidFill>
            </a:endParaRPr>
          </a:p>
        </p:txBody>
      </p:sp>
      <p:sp>
        <p:nvSpPr>
          <p:cNvPr id="3" name="Content Placeholder 2">
            <a:extLst>
              <a:ext uri="{FF2B5EF4-FFF2-40B4-BE49-F238E27FC236}">
                <a16:creationId xmlns:a16="http://schemas.microsoft.com/office/drawing/2014/main" id="{DBFA7C81-9A54-BD79-D6E0-A169C1B16443}"/>
              </a:ext>
            </a:extLst>
          </p:cNvPr>
          <p:cNvSpPr>
            <a:spLocks noGrp="1"/>
          </p:cNvSpPr>
          <p:nvPr>
            <p:ph idx="1"/>
          </p:nvPr>
        </p:nvSpPr>
        <p:spPr>
          <a:xfrm>
            <a:off x="838200" y="2485500"/>
            <a:ext cx="10515600" cy="2218474"/>
          </a:xfrm>
        </p:spPr>
        <p:txBody>
          <a:bodyPr/>
          <a:lstStyle/>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Few irrelevant data for column maxamnt_loans30 has been dropped.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Checked for null values. no null values found in this dataset.</a:t>
            </a:r>
          </a:p>
          <a:p>
            <a:pPr lvl="0">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Deleted Unnamed: 0, pcircle columns as it wasn’t significantly contributing in data analysis.</a:t>
            </a:r>
          </a:p>
          <a:p>
            <a:pPr lvl="0">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Converted object type columns into numeric columns using LabelEncoder.</a:t>
            </a:r>
          </a:p>
          <a:p>
            <a:pPr lvl="0">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column- Label was imbalanced hence balanced the column with SMOTE technique.</a:t>
            </a:r>
          </a:p>
          <a:p>
            <a:pPr marL="0" indent="0">
              <a:buNone/>
            </a:pPr>
            <a:endParaRPr lang="en-IN" sz="1800" dirty="0"/>
          </a:p>
        </p:txBody>
      </p:sp>
    </p:spTree>
    <p:extLst>
      <p:ext uri="{BB962C8B-B14F-4D97-AF65-F5344CB8AC3E}">
        <p14:creationId xmlns:p14="http://schemas.microsoft.com/office/powerpoint/2010/main" val="67316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1C0A-F504-F603-03DD-2403638D50C2}"/>
              </a:ext>
            </a:extLst>
          </p:cNvPr>
          <p:cNvSpPr>
            <a:spLocks noGrp="1"/>
          </p:cNvSpPr>
          <p:nvPr>
            <p:ph type="title"/>
          </p:nvPr>
        </p:nvSpPr>
        <p:spPr/>
        <p:txBody>
          <a:bodyPr/>
          <a:lstStyle/>
          <a:p>
            <a:r>
              <a:rPr lang="en-US" sz="3200" dirty="0"/>
              <a:t>Visualization</a:t>
            </a:r>
            <a:endParaRPr lang="en-IN" sz="3200" dirty="0"/>
          </a:p>
        </p:txBody>
      </p:sp>
      <p:sp>
        <p:nvSpPr>
          <p:cNvPr id="3" name="Content Placeholder 2">
            <a:extLst>
              <a:ext uri="{FF2B5EF4-FFF2-40B4-BE49-F238E27FC236}">
                <a16:creationId xmlns:a16="http://schemas.microsoft.com/office/drawing/2014/main" id="{8997E206-9D86-DDE9-B639-CE20FB76236E}"/>
              </a:ext>
            </a:extLst>
          </p:cNvPr>
          <p:cNvSpPr>
            <a:spLocks noGrp="1"/>
          </p:cNvSpPr>
          <p:nvPr>
            <p:ph idx="1"/>
          </p:nvPr>
        </p:nvSpPr>
        <p:spPr/>
        <p:txBody>
          <a:bodyPr>
            <a:normAutofit/>
          </a:bodyPr>
          <a:lstStyle/>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To understand feature relationship with label we have used scatterplot and bar plot</a:t>
            </a:r>
            <a:r>
              <a:rPr lang="en-US" dirty="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Used heatmap to check correlation between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pic>
        <p:nvPicPr>
          <p:cNvPr id="4" name="Picture 3">
            <a:extLst>
              <a:ext uri="{FF2B5EF4-FFF2-40B4-BE49-F238E27FC236}">
                <a16:creationId xmlns:a16="http://schemas.microsoft.com/office/drawing/2014/main" id="{4AAF8C10-51FB-4FAC-6E94-96838FF5B428}"/>
              </a:ext>
            </a:extLst>
          </p:cNvPr>
          <p:cNvPicPr>
            <a:picLocks noChangeAspect="1"/>
          </p:cNvPicPr>
          <p:nvPr/>
        </p:nvPicPr>
        <p:blipFill rotWithShape="1">
          <a:blip r:embed="rId2"/>
          <a:srcRect l="5319" t="17841" r="3651" b="6746"/>
          <a:stretch/>
        </p:blipFill>
        <p:spPr bwMode="auto">
          <a:xfrm>
            <a:off x="1518170" y="3589655"/>
            <a:ext cx="5215255" cy="24301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102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0F7B9B-7AFE-83A5-B62F-615B7839D723}"/>
              </a:ext>
            </a:extLst>
          </p:cNvPr>
          <p:cNvSpPr>
            <a:spLocks noGrp="1"/>
          </p:cNvSpPr>
          <p:nvPr>
            <p:ph type="title"/>
          </p:nvPr>
        </p:nvSpPr>
        <p:spPr/>
        <p:txBody>
          <a:bodyPr/>
          <a:lstStyle/>
          <a:p>
            <a:r>
              <a:rPr lang="en-US" dirty="0"/>
              <a:t>Model</a:t>
            </a:r>
            <a:endParaRPr lang="en-IN" dirty="0"/>
          </a:p>
        </p:txBody>
      </p:sp>
      <p:sp>
        <p:nvSpPr>
          <p:cNvPr id="6" name="Content Placeholder 5">
            <a:extLst>
              <a:ext uri="{FF2B5EF4-FFF2-40B4-BE49-F238E27FC236}">
                <a16:creationId xmlns:a16="http://schemas.microsoft.com/office/drawing/2014/main" id="{F06362CD-9654-8812-9E09-F76B8676E87F}"/>
              </a:ext>
            </a:extLst>
          </p:cNvPr>
          <p:cNvSpPr>
            <a:spLocks noGrp="1"/>
          </p:cNvSpPr>
          <p:nvPr>
            <p:ph idx="1"/>
          </p:nvPr>
        </p:nvSpPr>
        <p:spPr/>
        <p:txBody>
          <a:bodyPr>
            <a:normAutofit lnSpcReduction="10000"/>
          </a:bodyPr>
          <a:lstStyle/>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As target column is categorical with two values (0 and 1) we can select Logistic regression or classifier models.</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case we have used Decision Tree Classifier, Random Forest Classifier, KNeighbours Classifier and Logistic Regression.</a:t>
            </a:r>
          </a:p>
          <a:p>
            <a:endParaRPr lang="en-IN" dirty="0"/>
          </a:p>
          <a:p>
            <a:endParaRPr lang="en-IN" dirty="0"/>
          </a:p>
          <a:p>
            <a:endParaRPr lang="en-IN" dirty="0"/>
          </a:p>
          <a:p>
            <a:endParaRPr lang="en-IN" dirty="0"/>
          </a:p>
          <a:p>
            <a:pPr>
              <a:buFont typeface="Wingdings" panose="05000000000000000000" pitchFamily="2" charset="2"/>
              <a:buChar char="Ø"/>
            </a:pPr>
            <a:r>
              <a:rPr lang="en-US" dirty="0">
                <a:latin typeface="Calibri" panose="020F0502020204030204" pitchFamily="34" charset="0"/>
                <a:cs typeface="Times New Roman" panose="02020603050405020304" pitchFamily="18" charset="0"/>
              </a:rPr>
              <a:t>As this is a classification problem so we use accuracy score, classification report and confusion matrix  as our evaluation matrix.</a:t>
            </a:r>
          </a:p>
          <a:p>
            <a:endParaRPr lang="en-IN" dirty="0"/>
          </a:p>
        </p:txBody>
      </p:sp>
      <p:pic>
        <p:nvPicPr>
          <p:cNvPr id="8" name="Picture 7">
            <a:extLst>
              <a:ext uri="{FF2B5EF4-FFF2-40B4-BE49-F238E27FC236}">
                <a16:creationId xmlns:a16="http://schemas.microsoft.com/office/drawing/2014/main" id="{C30BB933-4C4E-8AD6-43E9-61B578B7FA55}"/>
              </a:ext>
            </a:extLst>
          </p:cNvPr>
          <p:cNvPicPr>
            <a:picLocks noChangeAspect="1"/>
          </p:cNvPicPr>
          <p:nvPr/>
        </p:nvPicPr>
        <p:blipFill rotWithShape="1">
          <a:blip r:embed="rId2"/>
          <a:srcRect l="9705" t="34272" r="20097" b="32401"/>
          <a:stretch/>
        </p:blipFill>
        <p:spPr bwMode="auto">
          <a:xfrm>
            <a:off x="1569838" y="3879248"/>
            <a:ext cx="4640580" cy="13714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79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BBD-1725-220B-6145-AEECB91596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74A895F-B570-EE15-ADC1-9EB33FBA1671}"/>
              </a:ext>
            </a:extLst>
          </p:cNvPr>
          <p:cNvSpPr>
            <a:spLocks noGrp="1"/>
          </p:cNvSpPr>
          <p:nvPr>
            <p:ph idx="1"/>
          </p:nvPr>
        </p:nvSpPr>
        <p:spPr/>
        <p:txBody>
          <a:bodyPr/>
          <a:lstStyle/>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R</a:t>
            </a:r>
            <a:r>
              <a:rPr lang="en-IN" dirty="0">
                <a:latin typeface="Calibri" panose="020F0502020204030204" pitchFamily="34" charset="0"/>
                <a:cs typeface="Times New Roman" panose="02020603050405020304" pitchFamily="18" charset="0"/>
              </a:rPr>
              <a:t>andom Forest Model is the best model out of all model tested.</a:t>
            </a:r>
          </a:p>
          <a:p>
            <a:pPr>
              <a:buFont typeface="Wingdings" panose="05000000000000000000" pitchFamily="2" charset="2"/>
              <a:buChar char="Ø"/>
            </a:pPr>
            <a:r>
              <a:rPr lang="en-IN" dirty="0">
                <a:latin typeface="Calibri" panose="020F0502020204030204" pitchFamily="34" charset="0"/>
                <a:cs typeface="Times New Roman" panose="02020603050405020304" pitchFamily="18" charset="0"/>
              </a:rPr>
              <a:t>we can conclude that our model is predicting around 93% of correct results for Label</a:t>
            </a:r>
          </a:p>
          <a:p>
            <a:pPr>
              <a:buFont typeface="Wingdings" panose="05000000000000000000" pitchFamily="2" charset="2"/>
              <a:buChar char="Ø"/>
            </a:pPr>
            <a:r>
              <a:rPr lang="en-IN" dirty="0">
                <a:latin typeface="Calibri" panose="020F0502020204030204" pitchFamily="34" charset="0"/>
                <a:cs typeface="Times New Roman" panose="02020603050405020304" pitchFamily="18" charset="0"/>
              </a:rPr>
              <a:t>Mean accuracy is 93%</a:t>
            </a:r>
          </a:p>
          <a:p>
            <a:pPr>
              <a:buFont typeface="Wingdings" panose="05000000000000000000" pitchFamily="2" charset="2"/>
              <a:buChar char="Ø"/>
            </a:pPr>
            <a:r>
              <a:rPr lang="en-IN" dirty="0">
                <a:latin typeface="Calibri" panose="020F0502020204030204" pitchFamily="34" charset="0"/>
                <a:cs typeface="Times New Roman" panose="02020603050405020304" pitchFamily="18" charset="0"/>
              </a:rPr>
              <a:t>Standard Deviation is 0.06</a:t>
            </a:r>
          </a:p>
          <a:p>
            <a:endParaRPr lang="en-IN" dirty="0"/>
          </a:p>
        </p:txBody>
      </p:sp>
    </p:spTree>
    <p:extLst>
      <p:ext uri="{BB962C8B-B14F-4D97-AF65-F5344CB8AC3E}">
        <p14:creationId xmlns:p14="http://schemas.microsoft.com/office/powerpoint/2010/main" val="498046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289</TotalTime>
  <Words>603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Century Gothic</vt:lpstr>
      <vt:lpstr>Wingdings</vt:lpstr>
      <vt:lpstr>Wingdings 3</vt:lpstr>
      <vt:lpstr>Ion Boardroom</vt:lpstr>
      <vt:lpstr>Micro Credit Loan Defaulters Project Report</vt:lpstr>
      <vt:lpstr>Problem Statement &amp; Understanding</vt:lpstr>
      <vt:lpstr>PowerPoint Presentation</vt:lpstr>
      <vt:lpstr>EDA</vt:lpstr>
      <vt:lpstr>Visualization</vt:lpstr>
      <vt:lpstr>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Aakash Rathore</dc:creator>
  <cp:lastModifiedBy>Aakash Rathore</cp:lastModifiedBy>
  <cp:revision>4</cp:revision>
  <dcterms:created xsi:type="dcterms:W3CDTF">2022-09-25T06:06:52Z</dcterms:created>
  <dcterms:modified xsi:type="dcterms:W3CDTF">2022-10-19T09:31:20Z</dcterms:modified>
</cp:coreProperties>
</file>