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9" r:id="rId3"/>
    <p:sldId id="263" r:id="rId4"/>
    <p:sldId id="264" r:id="rId5"/>
    <p:sldId id="265" r:id="rId6"/>
    <p:sldId id="271" r:id="rId7"/>
    <p:sldId id="272" r:id="rId8"/>
    <p:sldId id="266" r:id="rId9"/>
    <p:sldId id="267" r:id="rId10"/>
    <p:sldId id="269"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1"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704245-A652-4861-961F-DFBB7D3C4559}" type="doc">
      <dgm:prSet loTypeId="urn:microsoft.com/office/officeart/2005/8/layout/process1" loCatId="process" qsTypeId="urn:microsoft.com/office/officeart/2005/8/quickstyle/simple1" qsCatId="simple" csTypeId="urn:microsoft.com/office/officeart/2005/8/colors/colorful4" csCatId="colorful" phldr="1"/>
      <dgm:spPr/>
    </dgm:pt>
    <dgm:pt modelId="{ACF23A7C-0743-4C7B-8736-671417C24D8F}">
      <dgm:prSet phldrT="[Text]"/>
      <dgm:spPr/>
      <dgm:t>
        <a:bodyPr/>
        <a:lstStyle/>
        <a:p>
          <a:r>
            <a:rPr lang="en-US" dirty="0"/>
            <a:t>Volunteer Registration</a:t>
          </a:r>
          <a:endParaRPr lang="en-IN" dirty="0"/>
        </a:p>
      </dgm:t>
    </dgm:pt>
    <dgm:pt modelId="{77A432E5-9FA0-4F48-A660-A90648F865E9}" type="parTrans" cxnId="{70AD960C-20BF-4416-9EA9-9D1DA6159A7E}">
      <dgm:prSet/>
      <dgm:spPr/>
      <dgm:t>
        <a:bodyPr/>
        <a:lstStyle/>
        <a:p>
          <a:endParaRPr lang="en-IN"/>
        </a:p>
      </dgm:t>
    </dgm:pt>
    <dgm:pt modelId="{9D489A8A-F36E-4709-9C18-98975E24A999}" type="sibTrans" cxnId="{70AD960C-20BF-4416-9EA9-9D1DA6159A7E}">
      <dgm:prSet/>
      <dgm:spPr/>
      <dgm:t>
        <a:bodyPr/>
        <a:lstStyle/>
        <a:p>
          <a:endParaRPr lang="en-IN"/>
        </a:p>
      </dgm:t>
    </dgm:pt>
    <dgm:pt modelId="{8FD9733F-489F-4808-A173-A7CF1FC7AB2F}">
      <dgm:prSet phldrT="[Text]"/>
      <dgm:spPr/>
      <dgm:t>
        <a:bodyPr/>
        <a:lstStyle/>
        <a:p>
          <a:r>
            <a:rPr lang="en-US" dirty="0"/>
            <a:t>Profile building (Name, age, phone no. field of interest, skills)</a:t>
          </a:r>
          <a:endParaRPr lang="en-IN" dirty="0"/>
        </a:p>
      </dgm:t>
    </dgm:pt>
    <dgm:pt modelId="{FF5A0787-FE62-4E14-9956-1EA3F5C484BE}" type="parTrans" cxnId="{D20FDDB2-A3B9-4235-B31A-C157919F014E}">
      <dgm:prSet/>
      <dgm:spPr/>
      <dgm:t>
        <a:bodyPr/>
        <a:lstStyle/>
        <a:p>
          <a:endParaRPr lang="en-IN"/>
        </a:p>
      </dgm:t>
    </dgm:pt>
    <dgm:pt modelId="{1BCFEF96-35F2-4512-8E15-824554D49537}" type="sibTrans" cxnId="{D20FDDB2-A3B9-4235-B31A-C157919F014E}">
      <dgm:prSet/>
      <dgm:spPr/>
      <dgm:t>
        <a:bodyPr/>
        <a:lstStyle/>
        <a:p>
          <a:endParaRPr lang="en-IN"/>
        </a:p>
      </dgm:t>
    </dgm:pt>
    <dgm:pt modelId="{40D66D80-5BC0-472F-9FD6-3A9F428D32DE}">
      <dgm:prSet phldrT="[Text]"/>
      <dgm:spPr/>
      <dgm:t>
        <a:bodyPr/>
        <a:lstStyle/>
        <a:p>
          <a:r>
            <a:rPr lang="en-US" dirty="0"/>
            <a:t>Task Allocation</a:t>
          </a:r>
          <a:endParaRPr lang="en-IN" dirty="0"/>
        </a:p>
      </dgm:t>
    </dgm:pt>
    <dgm:pt modelId="{EB2E6FF0-E714-409D-8800-EBA50CCFB343}" type="parTrans" cxnId="{A28DDD32-D31C-4E2E-952D-856BAA033891}">
      <dgm:prSet/>
      <dgm:spPr/>
      <dgm:t>
        <a:bodyPr/>
        <a:lstStyle/>
        <a:p>
          <a:endParaRPr lang="en-IN"/>
        </a:p>
      </dgm:t>
    </dgm:pt>
    <dgm:pt modelId="{A74C80C7-2325-4000-9C1A-15D8B0E87C66}" type="sibTrans" cxnId="{A28DDD32-D31C-4E2E-952D-856BAA033891}">
      <dgm:prSet/>
      <dgm:spPr/>
      <dgm:t>
        <a:bodyPr/>
        <a:lstStyle/>
        <a:p>
          <a:endParaRPr lang="en-IN"/>
        </a:p>
      </dgm:t>
    </dgm:pt>
    <dgm:pt modelId="{3CAFFE75-7C2B-4646-8C90-2D8CB419CD92}">
      <dgm:prSet/>
      <dgm:spPr/>
      <dgm:t>
        <a:bodyPr/>
        <a:lstStyle/>
        <a:p>
          <a:r>
            <a:rPr lang="en-US" dirty="0"/>
            <a:t>Communication and coordination</a:t>
          </a:r>
          <a:endParaRPr lang="en-IN" dirty="0"/>
        </a:p>
      </dgm:t>
    </dgm:pt>
    <dgm:pt modelId="{55637014-27A4-4B8F-8E26-6716251803B4}" type="parTrans" cxnId="{3F3B861B-7DBF-4B0E-B6B0-2C2B4CDF5AA3}">
      <dgm:prSet/>
      <dgm:spPr/>
      <dgm:t>
        <a:bodyPr/>
        <a:lstStyle/>
        <a:p>
          <a:endParaRPr lang="en-IN"/>
        </a:p>
      </dgm:t>
    </dgm:pt>
    <dgm:pt modelId="{922CFF2F-C40A-477E-8DA6-ED2FA320A810}" type="sibTrans" cxnId="{3F3B861B-7DBF-4B0E-B6B0-2C2B4CDF5AA3}">
      <dgm:prSet/>
      <dgm:spPr/>
      <dgm:t>
        <a:bodyPr/>
        <a:lstStyle/>
        <a:p>
          <a:endParaRPr lang="en-IN"/>
        </a:p>
      </dgm:t>
    </dgm:pt>
    <dgm:pt modelId="{DF28EE41-F95B-4442-9831-D594551AFBB7}">
      <dgm:prSet/>
      <dgm:spPr/>
      <dgm:t>
        <a:bodyPr/>
        <a:lstStyle/>
        <a:p>
          <a:r>
            <a:rPr lang="en-US" dirty="0"/>
            <a:t>Event monitoring and execution</a:t>
          </a:r>
          <a:endParaRPr lang="en-IN" dirty="0"/>
        </a:p>
      </dgm:t>
    </dgm:pt>
    <dgm:pt modelId="{91D0D0C5-B527-49BB-B021-6CE72AD52565}" type="parTrans" cxnId="{DEF1D82C-4A08-45BB-A3DC-3B5661FC746C}">
      <dgm:prSet/>
      <dgm:spPr/>
      <dgm:t>
        <a:bodyPr/>
        <a:lstStyle/>
        <a:p>
          <a:endParaRPr lang="en-IN"/>
        </a:p>
      </dgm:t>
    </dgm:pt>
    <dgm:pt modelId="{D70EB574-E146-41BB-A7CA-8D70475AFA0F}" type="sibTrans" cxnId="{DEF1D82C-4A08-45BB-A3DC-3B5661FC746C}">
      <dgm:prSet/>
      <dgm:spPr/>
      <dgm:t>
        <a:bodyPr/>
        <a:lstStyle/>
        <a:p>
          <a:endParaRPr lang="en-IN"/>
        </a:p>
      </dgm:t>
    </dgm:pt>
    <dgm:pt modelId="{E882BCCB-7BB7-4D34-A126-887BC8E367C6}">
      <dgm:prSet phldrT="[Text]"/>
      <dgm:spPr/>
      <dgm:t>
        <a:bodyPr/>
        <a:lstStyle/>
        <a:p>
          <a:r>
            <a:rPr lang="en-US" dirty="0"/>
            <a:t>Selection of task</a:t>
          </a:r>
          <a:endParaRPr lang="en-IN" dirty="0"/>
        </a:p>
      </dgm:t>
    </dgm:pt>
    <dgm:pt modelId="{5A4F165D-2A7A-413F-98E0-C41400358250}" type="parTrans" cxnId="{D5C144D6-E50E-48D7-9680-E9714FD63415}">
      <dgm:prSet/>
      <dgm:spPr/>
      <dgm:t>
        <a:bodyPr/>
        <a:lstStyle/>
        <a:p>
          <a:endParaRPr lang="en-IN"/>
        </a:p>
      </dgm:t>
    </dgm:pt>
    <dgm:pt modelId="{BAECA0BA-6DBE-4039-B7E8-A7FB8A505816}" type="sibTrans" cxnId="{D5C144D6-E50E-48D7-9680-E9714FD63415}">
      <dgm:prSet/>
      <dgm:spPr/>
      <dgm:t>
        <a:bodyPr/>
        <a:lstStyle/>
        <a:p>
          <a:endParaRPr lang="en-IN"/>
        </a:p>
      </dgm:t>
    </dgm:pt>
    <dgm:pt modelId="{6AC3FAE2-6EE9-499B-BD74-08BF70AA30F7}">
      <dgm:prSet/>
      <dgm:spPr/>
      <dgm:t>
        <a:bodyPr/>
        <a:lstStyle/>
        <a:p>
          <a:r>
            <a:rPr lang="en-US" dirty="0"/>
            <a:t>Recognition and rewards</a:t>
          </a:r>
          <a:endParaRPr lang="en-IN" dirty="0"/>
        </a:p>
      </dgm:t>
    </dgm:pt>
    <dgm:pt modelId="{E8826C51-8AAC-43D2-A84B-2E36153461B3}" type="parTrans" cxnId="{45FA3EB0-8647-49B8-BCF7-281024384D5E}">
      <dgm:prSet/>
      <dgm:spPr/>
      <dgm:t>
        <a:bodyPr/>
        <a:lstStyle/>
        <a:p>
          <a:endParaRPr lang="en-IN"/>
        </a:p>
      </dgm:t>
    </dgm:pt>
    <dgm:pt modelId="{A41DF138-9CE1-492F-92DA-29B8DE9E6E62}" type="sibTrans" cxnId="{45FA3EB0-8647-49B8-BCF7-281024384D5E}">
      <dgm:prSet/>
      <dgm:spPr/>
      <dgm:t>
        <a:bodyPr/>
        <a:lstStyle/>
        <a:p>
          <a:endParaRPr lang="en-IN"/>
        </a:p>
      </dgm:t>
    </dgm:pt>
    <dgm:pt modelId="{1F4CB586-8F0A-4862-BBB1-518CCE66A914}" type="pres">
      <dgm:prSet presAssocID="{63704245-A652-4861-961F-DFBB7D3C4559}" presName="Name0" presStyleCnt="0">
        <dgm:presLayoutVars>
          <dgm:dir/>
          <dgm:resizeHandles val="exact"/>
        </dgm:presLayoutVars>
      </dgm:prSet>
      <dgm:spPr/>
    </dgm:pt>
    <dgm:pt modelId="{D22C446F-031E-48D0-A568-835188DB034D}" type="pres">
      <dgm:prSet presAssocID="{ACF23A7C-0743-4C7B-8736-671417C24D8F}" presName="node" presStyleLbl="node1" presStyleIdx="0" presStyleCnt="7" custLinFactNeighborX="52266">
        <dgm:presLayoutVars>
          <dgm:bulletEnabled val="1"/>
        </dgm:presLayoutVars>
      </dgm:prSet>
      <dgm:spPr/>
    </dgm:pt>
    <dgm:pt modelId="{DE0A29F8-85D0-4C02-AA4C-1C69C3889E45}" type="pres">
      <dgm:prSet presAssocID="{9D489A8A-F36E-4709-9C18-98975E24A999}" presName="sibTrans" presStyleLbl="sibTrans2D1" presStyleIdx="0" presStyleCnt="6"/>
      <dgm:spPr/>
    </dgm:pt>
    <dgm:pt modelId="{15CCA80A-4141-43CA-AE65-BB275E1C88E4}" type="pres">
      <dgm:prSet presAssocID="{9D489A8A-F36E-4709-9C18-98975E24A999}" presName="connectorText" presStyleLbl="sibTrans2D1" presStyleIdx="0" presStyleCnt="6"/>
      <dgm:spPr/>
    </dgm:pt>
    <dgm:pt modelId="{1045EE7C-0ABE-4973-A77D-F382F87E3C4F}" type="pres">
      <dgm:prSet presAssocID="{8FD9733F-489F-4808-A173-A7CF1FC7AB2F}" presName="node" presStyleLbl="node1" presStyleIdx="1" presStyleCnt="7">
        <dgm:presLayoutVars>
          <dgm:bulletEnabled val="1"/>
        </dgm:presLayoutVars>
      </dgm:prSet>
      <dgm:spPr/>
    </dgm:pt>
    <dgm:pt modelId="{2F5918F0-2122-4010-A44F-1F885BACB47E}" type="pres">
      <dgm:prSet presAssocID="{1BCFEF96-35F2-4512-8E15-824554D49537}" presName="sibTrans" presStyleLbl="sibTrans2D1" presStyleIdx="1" presStyleCnt="6"/>
      <dgm:spPr/>
    </dgm:pt>
    <dgm:pt modelId="{D1ADC79A-9F6F-4C09-ACF5-23B820A24E67}" type="pres">
      <dgm:prSet presAssocID="{1BCFEF96-35F2-4512-8E15-824554D49537}" presName="connectorText" presStyleLbl="sibTrans2D1" presStyleIdx="1" presStyleCnt="6"/>
      <dgm:spPr/>
    </dgm:pt>
    <dgm:pt modelId="{4C1B2FF6-784B-4D8C-880F-68174120AC7D}" type="pres">
      <dgm:prSet presAssocID="{E882BCCB-7BB7-4D34-A126-887BC8E367C6}" presName="node" presStyleLbl="node1" presStyleIdx="2" presStyleCnt="7">
        <dgm:presLayoutVars>
          <dgm:bulletEnabled val="1"/>
        </dgm:presLayoutVars>
      </dgm:prSet>
      <dgm:spPr/>
    </dgm:pt>
    <dgm:pt modelId="{9432180B-5E7C-4AAE-BC22-1B49BD41EA82}" type="pres">
      <dgm:prSet presAssocID="{BAECA0BA-6DBE-4039-B7E8-A7FB8A505816}" presName="sibTrans" presStyleLbl="sibTrans2D1" presStyleIdx="2" presStyleCnt="6"/>
      <dgm:spPr/>
    </dgm:pt>
    <dgm:pt modelId="{74FAFD4F-52B5-4121-9EE2-2137C4F05477}" type="pres">
      <dgm:prSet presAssocID="{BAECA0BA-6DBE-4039-B7E8-A7FB8A505816}" presName="connectorText" presStyleLbl="sibTrans2D1" presStyleIdx="2" presStyleCnt="6"/>
      <dgm:spPr/>
    </dgm:pt>
    <dgm:pt modelId="{69FB605B-5F16-4685-A287-67AAB6CE0FCC}" type="pres">
      <dgm:prSet presAssocID="{40D66D80-5BC0-472F-9FD6-3A9F428D32DE}" presName="node" presStyleLbl="node1" presStyleIdx="3" presStyleCnt="7">
        <dgm:presLayoutVars>
          <dgm:bulletEnabled val="1"/>
        </dgm:presLayoutVars>
      </dgm:prSet>
      <dgm:spPr/>
    </dgm:pt>
    <dgm:pt modelId="{3A4A711F-7615-41E7-A266-7B42F376E1EE}" type="pres">
      <dgm:prSet presAssocID="{A74C80C7-2325-4000-9C1A-15D8B0E87C66}" presName="sibTrans" presStyleLbl="sibTrans2D1" presStyleIdx="3" presStyleCnt="6"/>
      <dgm:spPr/>
    </dgm:pt>
    <dgm:pt modelId="{0673DA1B-F8D9-450E-83E6-CCFD73EB6A80}" type="pres">
      <dgm:prSet presAssocID="{A74C80C7-2325-4000-9C1A-15D8B0E87C66}" presName="connectorText" presStyleLbl="sibTrans2D1" presStyleIdx="3" presStyleCnt="6"/>
      <dgm:spPr/>
    </dgm:pt>
    <dgm:pt modelId="{13A6CB8F-5CD7-41AC-9A00-38C42CDEE750}" type="pres">
      <dgm:prSet presAssocID="{3CAFFE75-7C2B-4646-8C90-2D8CB419CD92}" presName="node" presStyleLbl="node1" presStyleIdx="4" presStyleCnt="7">
        <dgm:presLayoutVars>
          <dgm:bulletEnabled val="1"/>
        </dgm:presLayoutVars>
      </dgm:prSet>
      <dgm:spPr/>
    </dgm:pt>
    <dgm:pt modelId="{99E6EBC7-EE2E-45ED-B610-5B3695E68A76}" type="pres">
      <dgm:prSet presAssocID="{922CFF2F-C40A-477E-8DA6-ED2FA320A810}" presName="sibTrans" presStyleLbl="sibTrans2D1" presStyleIdx="4" presStyleCnt="6"/>
      <dgm:spPr/>
    </dgm:pt>
    <dgm:pt modelId="{C46897F1-2F24-4996-A2FF-A099A42B6BF9}" type="pres">
      <dgm:prSet presAssocID="{922CFF2F-C40A-477E-8DA6-ED2FA320A810}" presName="connectorText" presStyleLbl="sibTrans2D1" presStyleIdx="4" presStyleCnt="6"/>
      <dgm:spPr/>
    </dgm:pt>
    <dgm:pt modelId="{9B42869C-A7F4-4925-AD35-57F4E4D84B76}" type="pres">
      <dgm:prSet presAssocID="{DF28EE41-F95B-4442-9831-D594551AFBB7}" presName="node" presStyleLbl="node1" presStyleIdx="5" presStyleCnt="7" custLinFactNeighborX="0">
        <dgm:presLayoutVars>
          <dgm:bulletEnabled val="1"/>
        </dgm:presLayoutVars>
      </dgm:prSet>
      <dgm:spPr/>
    </dgm:pt>
    <dgm:pt modelId="{2A56722D-79DD-47FD-90C6-B1A5002C90A0}" type="pres">
      <dgm:prSet presAssocID="{D70EB574-E146-41BB-A7CA-8D70475AFA0F}" presName="sibTrans" presStyleLbl="sibTrans2D1" presStyleIdx="5" presStyleCnt="6"/>
      <dgm:spPr/>
    </dgm:pt>
    <dgm:pt modelId="{5BFF9A32-4D76-44AB-AE9F-2C1D9025B31E}" type="pres">
      <dgm:prSet presAssocID="{D70EB574-E146-41BB-A7CA-8D70475AFA0F}" presName="connectorText" presStyleLbl="sibTrans2D1" presStyleIdx="5" presStyleCnt="6"/>
      <dgm:spPr/>
    </dgm:pt>
    <dgm:pt modelId="{A7EDD94B-FA47-4CB4-BD2C-A1C693A61C3C}" type="pres">
      <dgm:prSet presAssocID="{6AC3FAE2-6EE9-499B-BD74-08BF70AA30F7}" presName="node" presStyleLbl="node1" presStyleIdx="6" presStyleCnt="7">
        <dgm:presLayoutVars>
          <dgm:bulletEnabled val="1"/>
        </dgm:presLayoutVars>
      </dgm:prSet>
      <dgm:spPr/>
    </dgm:pt>
  </dgm:ptLst>
  <dgm:cxnLst>
    <dgm:cxn modelId="{CA135901-2F5E-42E7-A936-4D97AB603717}" type="presOf" srcId="{BAECA0BA-6DBE-4039-B7E8-A7FB8A505816}" destId="{74FAFD4F-52B5-4121-9EE2-2137C4F05477}" srcOrd="1" destOrd="0" presId="urn:microsoft.com/office/officeart/2005/8/layout/process1"/>
    <dgm:cxn modelId="{3C59520B-5111-4243-825A-E47BA65F3851}" type="presOf" srcId="{63704245-A652-4861-961F-DFBB7D3C4559}" destId="{1F4CB586-8F0A-4862-BBB1-518CCE66A914}" srcOrd="0" destOrd="0" presId="urn:microsoft.com/office/officeart/2005/8/layout/process1"/>
    <dgm:cxn modelId="{70AD960C-20BF-4416-9EA9-9D1DA6159A7E}" srcId="{63704245-A652-4861-961F-DFBB7D3C4559}" destId="{ACF23A7C-0743-4C7B-8736-671417C24D8F}" srcOrd="0" destOrd="0" parTransId="{77A432E5-9FA0-4F48-A660-A90648F865E9}" sibTransId="{9D489A8A-F36E-4709-9C18-98975E24A999}"/>
    <dgm:cxn modelId="{0CF3780D-96F5-48A9-8197-EFC4B9A088B4}" type="presOf" srcId="{DF28EE41-F95B-4442-9831-D594551AFBB7}" destId="{9B42869C-A7F4-4925-AD35-57F4E4D84B76}" srcOrd="0" destOrd="0" presId="urn:microsoft.com/office/officeart/2005/8/layout/process1"/>
    <dgm:cxn modelId="{3F3B861B-7DBF-4B0E-B6B0-2C2B4CDF5AA3}" srcId="{63704245-A652-4861-961F-DFBB7D3C4559}" destId="{3CAFFE75-7C2B-4646-8C90-2D8CB419CD92}" srcOrd="4" destOrd="0" parTransId="{55637014-27A4-4B8F-8E26-6716251803B4}" sibTransId="{922CFF2F-C40A-477E-8DA6-ED2FA320A810}"/>
    <dgm:cxn modelId="{6EEF6129-B6F0-469C-8109-A0FABDAED729}" type="presOf" srcId="{D70EB574-E146-41BB-A7CA-8D70475AFA0F}" destId="{5BFF9A32-4D76-44AB-AE9F-2C1D9025B31E}" srcOrd="1" destOrd="0" presId="urn:microsoft.com/office/officeart/2005/8/layout/process1"/>
    <dgm:cxn modelId="{2FA17429-EC6B-472C-96A9-F70134749230}" type="presOf" srcId="{D70EB574-E146-41BB-A7CA-8D70475AFA0F}" destId="{2A56722D-79DD-47FD-90C6-B1A5002C90A0}" srcOrd="0" destOrd="0" presId="urn:microsoft.com/office/officeart/2005/8/layout/process1"/>
    <dgm:cxn modelId="{DEF1D82C-4A08-45BB-A3DC-3B5661FC746C}" srcId="{63704245-A652-4861-961F-DFBB7D3C4559}" destId="{DF28EE41-F95B-4442-9831-D594551AFBB7}" srcOrd="5" destOrd="0" parTransId="{91D0D0C5-B527-49BB-B021-6CE72AD52565}" sibTransId="{D70EB574-E146-41BB-A7CA-8D70475AFA0F}"/>
    <dgm:cxn modelId="{A28DDD32-D31C-4E2E-952D-856BAA033891}" srcId="{63704245-A652-4861-961F-DFBB7D3C4559}" destId="{40D66D80-5BC0-472F-9FD6-3A9F428D32DE}" srcOrd="3" destOrd="0" parTransId="{EB2E6FF0-E714-409D-8800-EBA50CCFB343}" sibTransId="{A74C80C7-2325-4000-9C1A-15D8B0E87C66}"/>
    <dgm:cxn modelId="{5F0CF237-43EF-4D2B-96D4-1E686F3F8385}" type="presOf" srcId="{ACF23A7C-0743-4C7B-8736-671417C24D8F}" destId="{D22C446F-031E-48D0-A568-835188DB034D}" srcOrd="0" destOrd="0" presId="urn:microsoft.com/office/officeart/2005/8/layout/process1"/>
    <dgm:cxn modelId="{3CBBF239-2DE1-4678-8F9C-E9C86BB944B5}" type="presOf" srcId="{6AC3FAE2-6EE9-499B-BD74-08BF70AA30F7}" destId="{A7EDD94B-FA47-4CB4-BD2C-A1C693A61C3C}" srcOrd="0" destOrd="0" presId="urn:microsoft.com/office/officeart/2005/8/layout/process1"/>
    <dgm:cxn modelId="{86937743-1097-4277-A583-8855E474B447}" type="presOf" srcId="{3CAFFE75-7C2B-4646-8C90-2D8CB419CD92}" destId="{13A6CB8F-5CD7-41AC-9A00-38C42CDEE750}" srcOrd="0" destOrd="0" presId="urn:microsoft.com/office/officeart/2005/8/layout/process1"/>
    <dgm:cxn modelId="{A51DDD71-0523-401D-8BAC-3B7AC0862900}" type="presOf" srcId="{40D66D80-5BC0-472F-9FD6-3A9F428D32DE}" destId="{69FB605B-5F16-4685-A287-67AAB6CE0FCC}" srcOrd="0" destOrd="0" presId="urn:microsoft.com/office/officeart/2005/8/layout/process1"/>
    <dgm:cxn modelId="{ACBBB992-002B-4027-958B-EF72BCF7B82D}" type="presOf" srcId="{A74C80C7-2325-4000-9C1A-15D8B0E87C66}" destId="{0673DA1B-F8D9-450E-83E6-CCFD73EB6A80}" srcOrd="1" destOrd="0" presId="urn:microsoft.com/office/officeart/2005/8/layout/process1"/>
    <dgm:cxn modelId="{D81F6D9C-CCF0-4D05-857A-7AD8EA346CCA}" type="presOf" srcId="{922CFF2F-C40A-477E-8DA6-ED2FA320A810}" destId="{99E6EBC7-EE2E-45ED-B610-5B3695E68A76}" srcOrd="0" destOrd="0" presId="urn:microsoft.com/office/officeart/2005/8/layout/process1"/>
    <dgm:cxn modelId="{E41AE89E-FE29-4D22-80C1-CA451CE42B0F}" type="presOf" srcId="{BAECA0BA-6DBE-4039-B7E8-A7FB8A505816}" destId="{9432180B-5E7C-4AAE-BC22-1B49BD41EA82}" srcOrd="0" destOrd="0" presId="urn:microsoft.com/office/officeart/2005/8/layout/process1"/>
    <dgm:cxn modelId="{45FA3EB0-8647-49B8-BCF7-281024384D5E}" srcId="{63704245-A652-4861-961F-DFBB7D3C4559}" destId="{6AC3FAE2-6EE9-499B-BD74-08BF70AA30F7}" srcOrd="6" destOrd="0" parTransId="{E8826C51-8AAC-43D2-A84B-2E36153461B3}" sibTransId="{A41DF138-9CE1-492F-92DA-29B8DE9E6E62}"/>
    <dgm:cxn modelId="{D20FDDB2-A3B9-4235-B31A-C157919F014E}" srcId="{63704245-A652-4861-961F-DFBB7D3C4559}" destId="{8FD9733F-489F-4808-A173-A7CF1FC7AB2F}" srcOrd="1" destOrd="0" parTransId="{FF5A0787-FE62-4E14-9956-1EA3F5C484BE}" sibTransId="{1BCFEF96-35F2-4512-8E15-824554D49537}"/>
    <dgm:cxn modelId="{A00057BA-06DA-4EA4-97D3-4E06B151EA71}" type="presOf" srcId="{9D489A8A-F36E-4709-9C18-98975E24A999}" destId="{15CCA80A-4141-43CA-AE65-BB275E1C88E4}" srcOrd="1" destOrd="0" presId="urn:microsoft.com/office/officeart/2005/8/layout/process1"/>
    <dgm:cxn modelId="{E2B71CBD-3592-4F94-B3C2-0755A4A7CA0B}" type="presOf" srcId="{1BCFEF96-35F2-4512-8E15-824554D49537}" destId="{2F5918F0-2122-4010-A44F-1F885BACB47E}" srcOrd="0" destOrd="0" presId="urn:microsoft.com/office/officeart/2005/8/layout/process1"/>
    <dgm:cxn modelId="{A3C53BCA-ECA9-4744-AE89-DC11444C1600}" type="presOf" srcId="{8FD9733F-489F-4808-A173-A7CF1FC7AB2F}" destId="{1045EE7C-0ABE-4973-A77D-F382F87E3C4F}" srcOrd="0" destOrd="0" presId="urn:microsoft.com/office/officeart/2005/8/layout/process1"/>
    <dgm:cxn modelId="{B4FC4FCC-8901-4A81-AFBB-DFD5019BCE9E}" type="presOf" srcId="{1BCFEF96-35F2-4512-8E15-824554D49537}" destId="{D1ADC79A-9F6F-4C09-ACF5-23B820A24E67}" srcOrd="1" destOrd="0" presId="urn:microsoft.com/office/officeart/2005/8/layout/process1"/>
    <dgm:cxn modelId="{D5C144D6-E50E-48D7-9680-E9714FD63415}" srcId="{63704245-A652-4861-961F-DFBB7D3C4559}" destId="{E882BCCB-7BB7-4D34-A126-887BC8E367C6}" srcOrd="2" destOrd="0" parTransId="{5A4F165D-2A7A-413F-98E0-C41400358250}" sibTransId="{BAECA0BA-6DBE-4039-B7E8-A7FB8A505816}"/>
    <dgm:cxn modelId="{D0B6A2D6-2883-4998-B2FD-3CE5325C32FC}" type="presOf" srcId="{E882BCCB-7BB7-4D34-A126-887BC8E367C6}" destId="{4C1B2FF6-784B-4D8C-880F-68174120AC7D}" srcOrd="0" destOrd="0" presId="urn:microsoft.com/office/officeart/2005/8/layout/process1"/>
    <dgm:cxn modelId="{22E18CDF-7B9C-4654-B5F4-18DD3BEF4067}" type="presOf" srcId="{A74C80C7-2325-4000-9C1A-15D8B0E87C66}" destId="{3A4A711F-7615-41E7-A266-7B42F376E1EE}" srcOrd="0" destOrd="0" presId="urn:microsoft.com/office/officeart/2005/8/layout/process1"/>
    <dgm:cxn modelId="{7F6D4DE1-9915-4801-B0FA-1FB1D06D8627}" type="presOf" srcId="{922CFF2F-C40A-477E-8DA6-ED2FA320A810}" destId="{C46897F1-2F24-4996-A2FF-A099A42B6BF9}" srcOrd="1" destOrd="0" presId="urn:microsoft.com/office/officeart/2005/8/layout/process1"/>
    <dgm:cxn modelId="{44B73BEF-62F1-4A1E-9EEB-929483F4188C}" type="presOf" srcId="{9D489A8A-F36E-4709-9C18-98975E24A999}" destId="{DE0A29F8-85D0-4C02-AA4C-1C69C3889E45}" srcOrd="0" destOrd="0" presId="urn:microsoft.com/office/officeart/2005/8/layout/process1"/>
    <dgm:cxn modelId="{710B7E08-4E8D-401F-AAEC-E821CC306463}" type="presParOf" srcId="{1F4CB586-8F0A-4862-BBB1-518CCE66A914}" destId="{D22C446F-031E-48D0-A568-835188DB034D}" srcOrd="0" destOrd="0" presId="urn:microsoft.com/office/officeart/2005/8/layout/process1"/>
    <dgm:cxn modelId="{A67A49F9-4943-4477-B742-4BE2D5932751}" type="presParOf" srcId="{1F4CB586-8F0A-4862-BBB1-518CCE66A914}" destId="{DE0A29F8-85D0-4C02-AA4C-1C69C3889E45}" srcOrd="1" destOrd="0" presId="urn:microsoft.com/office/officeart/2005/8/layout/process1"/>
    <dgm:cxn modelId="{0D7BB8F1-57F2-42B9-A7BE-369136860DCD}" type="presParOf" srcId="{DE0A29F8-85D0-4C02-AA4C-1C69C3889E45}" destId="{15CCA80A-4141-43CA-AE65-BB275E1C88E4}" srcOrd="0" destOrd="0" presId="urn:microsoft.com/office/officeart/2005/8/layout/process1"/>
    <dgm:cxn modelId="{4C516966-1F9B-42A6-B0AB-5750D6C06B67}" type="presParOf" srcId="{1F4CB586-8F0A-4862-BBB1-518CCE66A914}" destId="{1045EE7C-0ABE-4973-A77D-F382F87E3C4F}" srcOrd="2" destOrd="0" presId="urn:microsoft.com/office/officeart/2005/8/layout/process1"/>
    <dgm:cxn modelId="{8BFDDD1F-9988-49B7-90FD-66DF0BB2086C}" type="presParOf" srcId="{1F4CB586-8F0A-4862-BBB1-518CCE66A914}" destId="{2F5918F0-2122-4010-A44F-1F885BACB47E}" srcOrd="3" destOrd="0" presId="urn:microsoft.com/office/officeart/2005/8/layout/process1"/>
    <dgm:cxn modelId="{0A368944-E59C-4890-B3FC-F978824FE79E}" type="presParOf" srcId="{2F5918F0-2122-4010-A44F-1F885BACB47E}" destId="{D1ADC79A-9F6F-4C09-ACF5-23B820A24E67}" srcOrd="0" destOrd="0" presId="urn:microsoft.com/office/officeart/2005/8/layout/process1"/>
    <dgm:cxn modelId="{8760DA63-043C-4BD5-8573-9B68F9167852}" type="presParOf" srcId="{1F4CB586-8F0A-4862-BBB1-518CCE66A914}" destId="{4C1B2FF6-784B-4D8C-880F-68174120AC7D}" srcOrd="4" destOrd="0" presId="urn:microsoft.com/office/officeart/2005/8/layout/process1"/>
    <dgm:cxn modelId="{2D8DAA29-90F9-41F9-813D-55E1326C701C}" type="presParOf" srcId="{1F4CB586-8F0A-4862-BBB1-518CCE66A914}" destId="{9432180B-5E7C-4AAE-BC22-1B49BD41EA82}" srcOrd="5" destOrd="0" presId="urn:microsoft.com/office/officeart/2005/8/layout/process1"/>
    <dgm:cxn modelId="{96FF99CB-765C-4A0B-817F-06CF42F24210}" type="presParOf" srcId="{9432180B-5E7C-4AAE-BC22-1B49BD41EA82}" destId="{74FAFD4F-52B5-4121-9EE2-2137C4F05477}" srcOrd="0" destOrd="0" presId="urn:microsoft.com/office/officeart/2005/8/layout/process1"/>
    <dgm:cxn modelId="{C77866B1-A59A-40C9-BBC2-953474F9D9A3}" type="presParOf" srcId="{1F4CB586-8F0A-4862-BBB1-518CCE66A914}" destId="{69FB605B-5F16-4685-A287-67AAB6CE0FCC}" srcOrd="6" destOrd="0" presId="urn:microsoft.com/office/officeart/2005/8/layout/process1"/>
    <dgm:cxn modelId="{A43587BE-4548-4249-9456-9B5230A2BB99}" type="presParOf" srcId="{1F4CB586-8F0A-4862-BBB1-518CCE66A914}" destId="{3A4A711F-7615-41E7-A266-7B42F376E1EE}" srcOrd="7" destOrd="0" presId="urn:microsoft.com/office/officeart/2005/8/layout/process1"/>
    <dgm:cxn modelId="{8FCB3ED0-2D2A-46B0-96FC-D3BF29EB79D2}" type="presParOf" srcId="{3A4A711F-7615-41E7-A266-7B42F376E1EE}" destId="{0673DA1B-F8D9-450E-83E6-CCFD73EB6A80}" srcOrd="0" destOrd="0" presId="urn:microsoft.com/office/officeart/2005/8/layout/process1"/>
    <dgm:cxn modelId="{C10E8B9D-B6F3-41B7-AC6E-BD00C2186CDC}" type="presParOf" srcId="{1F4CB586-8F0A-4862-BBB1-518CCE66A914}" destId="{13A6CB8F-5CD7-41AC-9A00-38C42CDEE750}" srcOrd="8" destOrd="0" presId="urn:microsoft.com/office/officeart/2005/8/layout/process1"/>
    <dgm:cxn modelId="{61EF332E-9194-4730-A935-0E773DD7EDD2}" type="presParOf" srcId="{1F4CB586-8F0A-4862-BBB1-518CCE66A914}" destId="{99E6EBC7-EE2E-45ED-B610-5B3695E68A76}" srcOrd="9" destOrd="0" presId="urn:microsoft.com/office/officeart/2005/8/layout/process1"/>
    <dgm:cxn modelId="{07392A78-2340-459F-B334-9EB9D2B77D46}" type="presParOf" srcId="{99E6EBC7-EE2E-45ED-B610-5B3695E68A76}" destId="{C46897F1-2F24-4996-A2FF-A099A42B6BF9}" srcOrd="0" destOrd="0" presId="urn:microsoft.com/office/officeart/2005/8/layout/process1"/>
    <dgm:cxn modelId="{B2B91E68-D42B-4D9B-93F0-D84367B90F3A}" type="presParOf" srcId="{1F4CB586-8F0A-4862-BBB1-518CCE66A914}" destId="{9B42869C-A7F4-4925-AD35-57F4E4D84B76}" srcOrd="10" destOrd="0" presId="urn:microsoft.com/office/officeart/2005/8/layout/process1"/>
    <dgm:cxn modelId="{35EB9A79-256D-4931-8983-380C8DE4B9B5}" type="presParOf" srcId="{1F4CB586-8F0A-4862-BBB1-518CCE66A914}" destId="{2A56722D-79DD-47FD-90C6-B1A5002C90A0}" srcOrd="11" destOrd="0" presId="urn:microsoft.com/office/officeart/2005/8/layout/process1"/>
    <dgm:cxn modelId="{C37FF9AA-3A29-4008-866F-C7A1BB0B6F56}" type="presParOf" srcId="{2A56722D-79DD-47FD-90C6-B1A5002C90A0}" destId="{5BFF9A32-4D76-44AB-AE9F-2C1D9025B31E}" srcOrd="0" destOrd="0" presId="urn:microsoft.com/office/officeart/2005/8/layout/process1"/>
    <dgm:cxn modelId="{52E4BAB3-FD65-4FBF-8BB3-C0BCBE99B019}" type="presParOf" srcId="{1F4CB586-8F0A-4862-BBB1-518CCE66A914}" destId="{A7EDD94B-FA47-4CB4-BD2C-A1C693A61C3C}"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C446F-031E-48D0-A568-835188DB034D}">
      <dsp:nvSpPr>
        <dsp:cNvPr id="0" name=""/>
        <dsp:cNvSpPr/>
      </dsp:nvSpPr>
      <dsp:spPr>
        <a:xfrm>
          <a:off x="261736" y="1141102"/>
          <a:ext cx="1236326" cy="74179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Volunteer Registration</a:t>
          </a:r>
          <a:endParaRPr lang="en-IN" sz="1000" kern="1200" dirty="0"/>
        </a:p>
      </dsp:txBody>
      <dsp:txXfrm>
        <a:off x="283462" y="1162828"/>
        <a:ext cx="1192874" cy="698343"/>
      </dsp:txXfrm>
    </dsp:sp>
    <dsp:sp modelId="{DE0A29F8-85D0-4C02-AA4C-1C69C3889E45}">
      <dsp:nvSpPr>
        <dsp:cNvPr id="0" name=""/>
        <dsp:cNvSpPr/>
      </dsp:nvSpPr>
      <dsp:spPr>
        <a:xfrm>
          <a:off x="1557077" y="1358695"/>
          <a:ext cx="125111" cy="30660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1557077" y="1420017"/>
        <a:ext cx="87578" cy="183965"/>
      </dsp:txXfrm>
    </dsp:sp>
    <dsp:sp modelId="{1045EE7C-0ABE-4973-A77D-F382F87E3C4F}">
      <dsp:nvSpPr>
        <dsp:cNvPr id="0" name=""/>
        <dsp:cNvSpPr/>
      </dsp:nvSpPr>
      <dsp:spPr>
        <a:xfrm>
          <a:off x="1734122" y="1141102"/>
          <a:ext cx="1236326" cy="741795"/>
        </a:xfrm>
        <a:prstGeom prst="roundRect">
          <a:avLst>
            <a:gd name="adj" fmla="val 10000"/>
          </a:avLst>
        </a:prstGeom>
        <a:solidFill>
          <a:schemeClr val="accent4">
            <a:hueOff val="791601"/>
            <a:satOff val="2002"/>
            <a:lumOff val="-13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Profile building (Name, age, phone no. field of interest, skills)</a:t>
          </a:r>
          <a:endParaRPr lang="en-IN" sz="1000" kern="1200" dirty="0"/>
        </a:p>
      </dsp:txBody>
      <dsp:txXfrm>
        <a:off x="1755848" y="1162828"/>
        <a:ext cx="1192874" cy="698343"/>
      </dsp:txXfrm>
    </dsp:sp>
    <dsp:sp modelId="{2F5918F0-2122-4010-A44F-1F885BACB47E}">
      <dsp:nvSpPr>
        <dsp:cNvPr id="0" name=""/>
        <dsp:cNvSpPr/>
      </dsp:nvSpPr>
      <dsp:spPr>
        <a:xfrm>
          <a:off x="3094081" y="1358695"/>
          <a:ext cx="262101" cy="306609"/>
        </a:xfrm>
        <a:prstGeom prst="rightArrow">
          <a:avLst>
            <a:gd name="adj1" fmla="val 60000"/>
            <a:gd name="adj2" fmla="val 50000"/>
          </a:avLst>
        </a:prstGeom>
        <a:solidFill>
          <a:schemeClr val="accent4">
            <a:hueOff val="949922"/>
            <a:satOff val="2402"/>
            <a:lumOff val="-15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3094081" y="1420017"/>
        <a:ext cx="183471" cy="183965"/>
      </dsp:txXfrm>
    </dsp:sp>
    <dsp:sp modelId="{4C1B2FF6-784B-4D8C-880F-68174120AC7D}">
      <dsp:nvSpPr>
        <dsp:cNvPr id="0" name=""/>
        <dsp:cNvSpPr/>
      </dsp:nvSpPr>
      <dsp:spPr>
        <a:xfrm>
          <a:off x="3464979" y="1141102"/>
          <a:ext cx="1236326" cy="741795"/>
        </a:xfrm>
        <a:prstGeom prst="roundRect">
          <a:avLst>
            <a:gd name="adj" fmla="val 10000"/>
          </a:avLst>
        </a:prstGeom>
        <a:solidFill>
          <a:schemeClr val="accent4">
            <a:hueOff val="1583203"/>
            <a:satOff val="4004"/>
            <a:lumOff val="-26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Selection of task</a:t>
          </a:r>
          <a:endParaRPr lang="en-IN" sz="1000" kern="1200" dirty="0"/>
        </a:p>
      </dsp:txBody>
      <dsp:txXfrm>
        <a:off x="3486705" y="1162828"/>
        <a:ext cx="1192874" cy="698343"/>
      </dsp:txXfrm>
    </dsp:sp>
    <dsp:sp modelId="{9432180B-5E7C-4AAE-BC22-1B49BD41EA82}">
      <dsp:nvSpPr>
        <dsp:cNvPr id="0" name=""/>
        <dsp:cNvSpPr/>
      </dsp:nvSpPr>
      <dsp:spPr>
        <a:xfrm>
          <a:off x="4824938" y="1358695"/>
          <a:ext cx="262101" cy="306609"/>
        </a:xfrm>
        <a:prstGeom prst="rightArrow">
          <a:avLst>
            <a:gd name="adj1" fmla="val 60000"/>
            <a:gd name="adj2" fmla="val 50000"/>
          </a:avLst>
        </a:prstGeom>
        <a:solidFill>
          <a:schemeClr val="accent4">
            <a:hueOff val="1899843"/>
            <a:satOff val="4804"/>
            <a:lumOff val="-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4824938" y="1420017"/>
        <a:ext cx="183471" cy="183965"/>
      </dsp:txXfrm>
    </dsp:sp>
    <dsp:sp modelId="{69FB605B-5F16-4685-A287-67AAB6CE0FCC}">
      <dsp:nvSpPr>
        <dsp:cNvPr id="0" name=""/>
        <dsp:cNvSpPr/>
      </dsp:nvSpPr>
      <dsp:spPr>
        <a:xfrm>
          <a:off x="5195836" y="1141102"/>
          <a:ext cx="1236326" cy="741795"/>
        </a:xfrm>
        <a:prstGeom prst="roundRect">
          <a:avLst>
            <a:gd name="adj" fmla="val 10000"/>
          </a:avLst>
        </a:prstGeom>
        <a:solidFill>
          <a:schemeClr val="accent4">
            <a:hueOff val="2374804"/>
            <a:satOff val="6006"/>
            <a:lumOff val="-39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Task Allocation</a:t>
          </a:r>
          <a:endParaRPr lang="en-IN" sz="1000" kern="1200" dirty="0"/>
        </a:p>
      </dsp:txBody>
      <dsp:txXfrm>
        <a:off x="5217562" y="1162828"/>
        <a:ext cx="1192874" cy="698343"/>
      </dsp:txXfrm>
    </dsp:sp>
    <dsp:sp modelId="{3A4A711F-7615-41E7-A266-7B42F376E1EE}">
      <dsp:nvSpPr>
        <dsp:cNvPr id="0" name=""/>
        <dsp:cNvSpPr/>
      </dsp:nvSpPr>
      <dsp:spPr>
        <a:xfrm>
          <a:off x="6555795" y="1358695"/>
          <a:ext cx="262101" cy="306609"/>
        </a:xfrm>
        <a:prstGeom prst="rightArrow">
          <a:avLst>
            <a:gd name="adj1" fmla="val 60000"/>
            <a:gd name="adj2" fmla="val 50000"/>
          </a:avLst>
        </a:prstGeom>
        <a:solidFill>
          <a:schemeClr val="accent4">
            <a:hueOff val="2849765"/>
            <a:satOff val="7207"/>
            <a:lumOff val="-47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6555795" y="1420017"/>
        <a:ext cx="183471" cy="183965"/>
      </dsp:txXfrm>
    </dsp:sp>
    <dsp:sp modelId="{13A6CB8F-5CD7-41AC-9A00-38C42CDEE750}">
      <dsp:nvSpPr>
        <dsp:cNvPr id="0" name=""/>
        <dsp:cNvSpPr/>
      </dsp:nvSpPr>
      <dsp:spPr>
        <a:xfrm>
          <a:off x="6926693" y="1141102"/>
          <a:ext cx="1236326" cy="741795"/>
        </a:xfrm>
        <a:prstGeom prst="roundRect">
          <a:avLst>
            <a:gd name="adj" fmla="val 10000"/>
          </a:avLst>
        </a:prstGeom>
        <a:solidFill>
          <a:schemeClr val="accent4">
            <a:hueOff val="3166405"/>
            <a:satOff val="8007"/>
            <a:lumOff val="-52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Communication and coordination</a:t>
          </a:r>
          <a:endParaRPr lang="en-IN" sz="1000" kern="1200" dirty="0"/>
        </a:p>
      </dsp:txBody>
      <dsp:txXfrm>
        <a:off x="6948419" y="1162828"/>
        <a:ext cx="1192874" cy="698343"/>
      </dsp:txXfrm>
    </dsp:sp>
    <dsp:sp modelId="{99E6EBC7-EE2E-45ED-B610-5B3695E68A76}">
      <dsp:nvSpPr>
        <dsp:cNvPr id="0" name=""/>
        <dsp:cNvSpPr/>
      </dsp:nvSpPr>
      <dsp:spPr>
        <a:xfrm>
          <a:off x="8286653" y="1358695"/>
          <a:ext cx="262101" cy="306609"/>
        </a:xfrm>
        <a:prstGeom prst="rightArrow">
          <a:avLst>
            <a:gd name="adj1" fmla="val 60000"/>
            <a:gd name="adj2" fmla="val 50000"/>
          </a:avLst>
        </a:prstGeom>
        <a:solidFill>
          <a:schemeClr val="accent4">
            <a:hueOff val="3799686"/>
            <a:satOff val="9609"/>
            <a:lumOff val="-62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8286653" y="1420017"/>
        <a:ext cx="183471" cy="183965"/>
      </dsp:txXfrm>
    </dsp:sp>
    <dsp:sp modelId="{9B42869C-A7F4-4925-AD35-57F4E4D84B76}">
      <dsp:nvSpPr>
        <dsp:cNvPr id="0" name=""/>
        <dsp:cNvSpPr/>
      </dsp:nvSpPr>
      <dsp:spPr>
        <a:xfrm>
          <a:off x="8657551" y="1141102"/>
          <a:ext cx="1236326" cy="741795"/>
        </a:xfrm>
        <a:prstGeom prst="roundRect">
          <a:avLst>
            <a:gd name="adj" fmla="val 10000"/>
          </a:avLst>
        </a:prstGeom>
        <a:solidFill>
          <a:schemeClr val="accent4">
            <a:hueOff val="3958006"/>
            <a:satOff val="10009"/>
            <a:lumOff val="-6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Event monitoring and execution</a:t>
          </a:r>
          <a:endParaRPr lang="en-IN" sz="1000" kern="1200" dirty="0"/>
        </a:p>
      </dsp:txBody>
      <dsp:txXfrm>
        <a:off x="8679277" y="1162828"/>
        <a:ext cx="1192874" cy="698343"/>
      </dsp:txXfrm>
    </dsp:sp>
    <dsp:sp modelId="{2A56722D-79DD-47FD-90C6-B1A5002C90A0}">
      <dsp:nvSpPr>
        <dsp:cNvPr id="0" name=""/>
        <dsp:cNvSpPr/>
      </dsp:nvSpPr>
      <dsp:spPr>
        <a:xfrm>
          <a:off x="10017510" y="1358695"/>
          <a:ext cx="262101" cy="306609"/>
        </a:xfrm>
        <a:prstGeom prst="rightArrow">
          <a:avLst>
            <a:gd name="adj1" fmla="val 60000"/>
            <a:gd name="adj2" fmla="val 50000"/>
          </a:avLst>
        </a:prstGeom>
        <a:solidFill>
          <a:schemeClr val="accent4">
            <a:hueOff val="4749608"/>
            <a:satOff val="12011"/>
            <a:lumOff val="-7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10017510" y="1420017"/>
        <a:ext cx="183471" cy="183965"/>
      </dsp:txXfrm>
    </dsp:sp>
    <dsp:sp modelId="{A7EDD94B-FA47-4CB4-BD2C-A1C693A61C3C}">
      <dsp:nvSpPr>
        <dsp:cNvPr id="0" name=""/>
        <dsp:cNvSpPr/>
      </dsp:nvSpPr>
      <dsp:spPr>
        <a:xfrm>
          <a:off x="10388408" y="1141102"/>
          <a:ext cx="1236326" cy="741795"/>
        </a:xfrm>
        <a:prstGeom prst="roundRect">
          <a:avLst>
            <a:gd name="adj" fmla="val 10000"/>
          </a:avLst>
        </a:prstGeom>
        <a:solidFill>
          <a:schemeClr val="accent4">
            <a:hueOff val="4749608"/>
            <a:satOff val="12011"/>
            <a:lumOff val="-78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Recognition and rewards</a:t>
          </a:r>
          <a:endParaRPr lang="en-IN" sz="1000" kern="1200" dirty="0"/>
        </a:p>
      </dsp:txBody>
      <dsp:txXfrm>
        <a:off x="10410134" y="1162828"/>
        <a:ext cx="1192874" cy="6983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915394A-F807-40A1-85ED-F6B959003E81}" type="datetimeFigureOut">
              <a:rPr lang="en-IN" smtClean="0"/>
              <a:t>07-05-2025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2B4B1EF2-5233-444E-8CDB-61B7FAAE9342}" type="slidenum">
              <a:rPr lang="en-IN" smtClean="0"/>
              <a:t>‹#›</a:t>
            </a:fld>
            <a:endParaRPr lang="en-IN"/>
          </a:p>
        </p:txBody>
      </p:sp>
    </p:spTree>
    <p:extLst>
      <p:ext uri="{BB962C8B-B14F-4D97-AF65-F5344CB8AC3E}">
        <p14:creationId xmlns:p14="http://schemas.microsoft.com/office/powerpoint/2010/main" val="300714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5394A-F807-40A1-85ED-F6B959003E81}"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4B1EF2-5233-444E-8CDB-61B7FAAE9342}" type="slidenum">
              <a:rPr lang="en-IN" smtClean="0"/>
              <a:t>‹#›</a:t>
            </a:fld>
            <a:endParaRPr lang="en-IN"/>
          </a:p>
        </p:txBody>
      </p:sp>
    </p:spTree>
    <p:extLst>
      <p:ext uri="{BB962C8B-B14F-4D97-AF65-F5344CB8AC3E}">
        <p14:creationId xmlns:p14="http://schemas.microsoft.com/office/powerpoint/2010/main" val="355520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915394A-F807-40A1-85ED-F6B959003E81}" type="datetimeFigureOut">
              <a:rPr lang="en-IN" smtClean="0"/>
              <a:t>07-05-2025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B4B1EF2-5233-444E-8CDB-61B7FAAE9342}" type="slidenum">
              <a:rPr lang="en-IN" smtClean="0"/>
              <a:t>‹#›</a:t>
            </a:fld>
            <a:endParaRPr lang="en-IN"/>
          </a:p>
        </p:txBody>
      </p:sp>
    </p:spTree>
    <p:extLst>
      <p:ext uri="{BB962C8B-B14F-4D97-AF65-F5344CB8AC3E}">
        <p14:creationId xmlns:p14="http://schemas.microsoft.com/office/powerpoint/2010/main" val="2381708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915394A-F807-40A1-85ED-F6B959003E81}" type="datetimeFigureOut">
              <a:rPr lang="en-IN" smtClean="0"/>
              <a:t>07-05-2025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B4B1EF2-5233-444E-8CDB-61B7FAAE9342}"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4466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915394A-F807-40A1-85ED-F6B959003E81}" type="datetimeFigureOut">
              <a:rPr lang="en-IN" smtClean="0"/>
              <a:t>07-05-2025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B4B1EF2-5233-444E-8CDB-61B7FAAE9342}" type="slidenum">
              <a:rPr lang="en-IN" smtClean="0"/>
              <a:t>‹#›</a:t>
            </a:fld>
            <a:endParaRPr lang="en-IN"/>
          </a:p>
        </p:txBody>
      </p:sp>
    </p:spTree>
    <p:extLst>
      <p:ext uri="{BB962C8B-B14F-4D97-AF65-F5344CB8AC3E}">
        <p14:creationId xmlns:p14="http://schemas.microsoft.com/office/powerpoint/2010/main" val="2778465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15394A-F807-40A1-85ED-F6B959003E81}" type="datetimeFigureOut">
              <a:rPr lang="en-IN" smtClean="0"/>
              <a:t>07-05-2025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4B1EF2-5233-444E-8CDB-61B7FAAE9342}" type="slidenum">
              <a:rPr lang="en-IN" smtClean="0"/>
              <a:t>‹#›</a:t>
            </a:fld>
            <a:endParaRPr lang="en-IN"/>
          </a:p>
        </p:txBody>
      </p:sp>
    </p:spTree>
    <p:extLst>
      <p:ext uri="{BB962C8B-B14F-4D97-AF65-F5344CB8AC3E}">
        <p14:creationId xmlns:p14="http://schemas.microsoft.com/office/powerpoint/2010/main" val="2983370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15394A-F807-40A1-85ED-F6B959003E81}" type="datetimeFigureOut">
              <a:rPr lang="en-IN" smtClean="0"/>
              <a:t>07-05-2025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4B1EF2-5233-444E-8CDB-61B7FAAE9342}" type="slidenum">
              <a:rPr lang="en-IN" smtClean="0"/>
              <a:t>‹#›</a:t>
            </a:fld>
            <a:endParaRPr lang="en-IN"/>
          </a:p>
        </p:txBody>
      </p:sp>
    </p:spTree>
    <p:extLst>
      <p:ext uri="{BB962C8B-B14F-4D97-AF65-F5344CB8AC3E}">
        <p14:creationId xmlns:p14="http://schemas.microsoft.com/office/powerpoint/2010/main" val="2324010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15394A-F807-40A1-85ED-F6B959003E81}"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B1EF2-5233-444E-8CDB-61B7FAAE9342}" type="slidenum">
              <a:rPr lang="en-IN" smtClean="0"/>
              <a:t>‹#›</a:t>
            </a:fld>
            <a:endParaRPr lang="en-IN"/>
          </a:p>
        </p:txBody>
      </p:sp>
    </p:spTree>
    <p:extLst>
      <p:ext uri="{BB962C8B-B14F-4D97-AF65-F5344CB8AC3E}">
        <p14:creationId xmlns:p14="http://schemas.microsoft.com/office/powerpoint/2010/main" val="2470667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915394A-F807-40A1-85ED-F6B959003E81}" type="datetimeFigureOut">
              <a:rPr lang="en-IN" smtClean="0"/>
              <a:t>07-05-2025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B4B1EF2-5233-444E-8CDB-61B7FAAE9342}" type="slidenum">
              <a:rPr lang="en-IN" smtClean="0"/>
              <a:t>‹#›</a:t>
            </a:fld>
            <a:endParaRPr lang="en-IN"/>
          </a:p>
        </p:txBody>
      </p:sp>
    </p:spTree>
    <p:extLst>
      <p:ext uri="{BB962C8B-B14F-4D97-AF65-F5344CB8AC3E}">
        <p14:creationId xmlns:p14="http://schemas.microsoft.com/office/powerpoint/2010/main" val="3000292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15394A-F807-40A1-85ED-F6B959003E81}"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B1EF2-5233-444E-8CDB-61B7FAAE9342}" type="slidenum">
              <a:rPr lang="en-IN" smtClean="0"/>
              <a:t>‹#›</a:t>
            </a:fld>
            <a:endParaRPr lang="en-IN"/>
          </a:p>
        </p:txBody>
      </p:sp>
    </p:spTree>
    <p:extLst>
      <p:ext uri="{BB962C8B-B14F-4D97-AF65-F5344CB8AC3E}">
        <p14:creationId xmlns:p14="http://schemas.microsoft.com/office/powerpoint/2010/main" val="3853011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915394A-F807-40A1-85ED-F6B959003E81}" type="datetimeFigureOut">
              <a:rPr lang="en-IN" smtClean="0"/>
              <a:t>07-05-2025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B4B1EF2-5233-444E-8CDB-61B7FAAE9342}" type="slidenum">
              <a:rPr lang="en-IN" smtClean="0"/>
              <a:t>‹#›</a:t>
            </a:fld>
            <a:endParaRPr lang="en-IN"/>
          </a:p>
        </p:txBody>
      </p:sp>
    </p:spTree>
    <p:extLst>
      <p:ext uri="{BB962C8B-B14F-4D97-AF65-F5344CB8AC3E}">
        <p14:creationId xmlns:p14="http://schemas.microsoft.com/office/powerpoint/2010/main" val="164696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15394A-F807-40A1-85ED-F6B959003E81}"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4B1EF2-5233-444E-8CDB-61B7FAAE9342}" type="slidenum">
              <a:rPr lang="en-IN" smtClean="0"/>
              <a:t>‹#›</a:t>
            </a:fld>
            <a:endParaRPr lang="en-IN"/>
          </a:p>
        </p:txBody>
      </p:sp>
    </p:spTree>
    <p:extLst>
      <p:ext uri="{BB962C8B-B14F-4D97-AF65-F5344CB8AC3E}">
        <p14:creationId xmlns:p14="http://schemas.microsoft.com/office/powerpoint/2010/main" val="73919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15394A-F807-40A1-85ED-F6B959003E81}" type="datetimeFigureOut">
              <a:rPr lang="en-IN" smtClean="0"/>
              <a:t>07-05-2025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4B1EF2-5233-444E-8CDB-61B7FAAE9342}" type="slidenum">
              <a:rPr lang="en-IN" smtClean="0"/>
              <a:t>‹#›</a:t>
            </a:fld>
            <a:endParaRPr lang="en-IN"/>
          </a:p>
        </p:txBody>
      </p:sp>
    </p:spTree>
    <p:extLst>
      <p:ext uri="{BB962C8B-B14F-4D97-AF65-F5344CB8AC3E}">
        <p14:creationId xmlns:p14="http://schemas.microsoft.com/office/powerpoint/2010/main" val="121320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15394A-F807-40A1-85ED-F6B959003E81}" type="datetimeFigureOut">
              <a:rPr lang="en-IN" smtClean="0"/>
              <a:t>07-05-2025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4B1EF2-5233-444E-8CDB-61B7FAAE9342}" type="slidenum">
              <a:rPr lang="en-IN" smtClean="0"/>
              <a:t>‹#›</a:t>
            </a:fld>
            <a:endParaRPr lang="en-IN"/>
          </a:p>
        </p:txBody>
      </p:sp>
    </p:spTree>
    <p:extLst>
      <p:ext uri="{BB962C8B-B14F-4D97-AF65-F5344CB8AC3E}">
        <p14:creationId xmlns:p14="http://schemas.microsoft.com/office/powerpoint/2010/main" val="54763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5394A-F807-40A1-85ED-F6B959003E81}" type="datetimeFigureOut">
              <a:rPr lang="en-IN" smtClean="0"/>
              <a:t>07-05-2025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4B1EF2-5233-444E-8CDB-61B7FAAE9342}" type="slidenum">
              <a:rPr lang="en-IN" smtClean="0"/>
              <a:t>‹#›</a:t>
            </a:fld>
            <a:endParaRPr lang="en-IN"/>
          </a:p>
        </p:txBody>
      </p:sp>
    </p:spTree>
    <p:extLst>
      <p:ext uri="{BB962C8B-B14F-4D97-AF65-F5344CB8AC3E}">
        <p14:creationId xmlns:p14="http://schemas.microsoft.com/office/powerpoint/2010/main" val="890407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5394A-F807-40A1-85ED-F6B959003E81}"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4B1EF2-5233-444E-8CDB-61B7FAAE9342}" type="slidenum">
              <a:rPr lang="en-IN" smtClean="0"/>
              <a:t>‹#›</a:t>
            </a:fld>
            <a:endParaRPr lang="en-IN"/>
          </a:p>
        </p:txBody>
      </p:sp>
    </p:spTree>
    <p:extLst>
      <p:ext uri="{BB962C8B-B14F-4D97-AF65-F5344CB8AC3E}">
        <p14:creationId xmlns:p14="http://schemas.microsoft.com/office/powerpoint/2010/main" val="2237461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5394A-F807-40A1-85ED-F6B959003E81}"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4B1EF2-5233-444E-8CDB-61B7FAAE9342}" type="slidenum">
              <a:rPr lang="en-IN" smtClean="0"/>
              <a:t>‹#›</a:t>
            </a:fld>
            <a:endParaRPr lang="en-IN"/>
          </a:p>
        </p:txBody>
      </p:sp>
    </p:spTree>
    <p:extLst>
      <p:ext uri="{BB962C8B-B14F-4D97-AF65-F5344CB8AC3E}">
        <p14:creationId xmlns:p14="http://schemas.microsoft.com/office/powerpoint/2010/main" val="482216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15394A-F807-40A1-85ED-F6B959003E81}" type="datetimeFigureOut">
              <a:rPr lang="en-IN" smtClean="0"/>
              <a:t>07-05-2025</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4B1EF2-5233-444E-8CDB-61B7FAAE9342}" type="slidenum">
              <a:rPr lang="en-IN" smtClean="0"/>
              <a:t>‹#›</a:t>
            </a:fld>
            <a:endParaRPr lang="en-IN"/>
          </a:p>
        </p:txBody>
      </p:sp>
    </p:spTree>
    <p:extLst>
      <p:ext uri="{BB962C8B-B14F-4D97-AF65-F5344CB8AC3E}">
        <p14:creationId xmlns:p14="http://schemas.microsoft.com/office/powerpoint/2010/main" val="2704359597"/>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9256-98B0-4EE7-A199-53E3AFA36C53}"/>
              </a:ext>
            </a:extLst>
          </p:cNvPr>
          <p:cNvSpPr>
            <a:spLocks noGrp="1"/>
          </p:cNvSpPr>
          <p:nvPr>
            <p:ph type="title"/>
          </p:nvPr>
        </p:nvSpPr>
        <p:spPr>
          <a:xfrm>
            <a:off x="1463841" y="2230020"/>
            <a:ext cx="10515600" cy="657559"/>
          </a:xfrm>
        </p:spPr>
        <p:txBody>
          <a:bodyPr>
            <a:normAutofit fontScale="90000"/>
          </a:bodyPr>
          <a:lstStyle/>
          <a:p>
            <a:pPr algn="ctr"/>
            <a:r>
              <a:rPr lang="en-US" b="1" i="1" u="sng" dirty="0">
                <a:latin typeface="ThORNDALE"/>
              </a:rPr>
              <a:t>VOLUNTEER MANAGEMENT SYSTEM</a:t>
            </a:r>
            <a:br>
              <a:rPr lang="en-US" b="1" i="1" u="sng" dirty="0">
                <a:latin typeface="ThORNDALE"/>
              </a:rPr>
            </a:br>
            <a:endParaRPr lang="en-IN" b="1" i="1" u="sng" dirty="0">
              <a:latin typeface="ThORNDALE"/>
            </a:endParaRPr>
          </a:p>
        </p:txBody>
      </p:sp>
      <p:pic>
        <p:nvPicPr>
          <p:cNvPr id="5" name="Picture 4">
            <a:extLst>
              <a:ext uri="{FF2B5EF4-FFF2-40B4-BE49-F238E27FC236}">
                <a16:creationId xmlns:a16="http://schemas.microsoft.com/office/drawing/2014/main" id="{B14ED3D0-EB60-4FAE-A0FD-71063DB23905}"/>
              </a:ext>
            </a:extLst>
          </p:cNvPr>
          <p:cNvPicPr>
            <a:picLocks noChangeAspect="1"/>
          </p:cNvPicPr>
          <p:nvPr/>
        </p:nvPicPr>
        <p:blipFill>
          <a:blip r:embed="rId2"/>
          <a:stretch>
            <a:fillRect/>
          </a:stretch>
        </p:blipFill>
        <p:spPr>
          <a:xfrm>
            <a:off x="1126958" y="196966"/>
            <a:ext cx="9412705" cy="1545568"/>
          </a:xfrm>
          <a:prstGeom prst="rect">
            <a:avLst/>
          </a:prstGeom>
        </p:spPr>
      </p:pic>
      <p:sp>
        <p:nvSpPr>
          <p:cNvPr id="6" name="TextBox 5">
            <a:extLst>
              <a:ext uri="{FF2B5EF4-FFF2-40B4-BE49-F238E27FC236}">
                <a16:creationId xmlns:a16="http://schemas.microsoft.com/office/drawing/2014/main" id="{847C37B2-4C94-4985-9E9E-1357A5DE0983}"/>
              </a:ext>
            </a:extLst>
          </p:cNvPr>
          <p:cNvSpPr txBox="1"/>
          <p:nvPr/>
        </p:nvSpPr>
        <p:spPr>
          <a:xfrm>
            <a:off x="1463841" y="2050967"/>
            <a:ext cx="9841832" cy="1200329"/>
          </a:xfrm>
          <a:prstGeom prst="rect">
            <a:avLst/>
          </a:prstGeom>
          <a:noFill/>
        </p:spPr>
        <p:txBody>
          <a:bodyPr wrap="square" rtlCol="0">
            <a:spAutoFit/>
          </a:bodyPr>
          <a:lstStyle/>
          <a:p>
            <a:pPr algn="ctr"/>
            <a:endParaRPr lang="en-US" sz="2400" b="1" i="1" dirty="0">
              <a:latin typeface="Aptos" panose="020B0004020202020204" pitchFamily="34" charset="0"/>
            </a:endParaRPr>
          </a:p>
          <a:p>
            <a:pPr algn="ctr"/>
            <a:endParaRPr lang="en-US" sz="2400" b="1" i="1" dirty="0">
              <a:latin typeface="Aptos" panose="020B0004020202020204" pitchFamily="34" charset="0"/>
            </a:endParaRPr>
          </a:p>
          <a:p>
            <a:pPr algn="ctr"/>
            <a:r>
              <a:rPr lang="en-US" sz="2400" b="1" i="1" dirty="0">
                <a:latin typeface="Aptos" panose="020B0004020202020204" pitchFamily="34" charset="0"/>
              </a:rPr>
              <a:t>SCHOOL Of ENGINEERING AND TECHNOLOGY</a:t>
            </a:r>
            <a:endParaRPr lang="en-IN" sz="2400" b="1" i="1" dirty="0">
              <a:latin typeface="Aptos" panose="020B0004020202020204" pitchFamily="34" charset="0"/>
            </a:endParaRPr>
          </a:p>
        </p:txBody>
      </p:sp>
      <p:sp>
        <p:nvSpPr>
          <p:cNvPr id="7" name="TextBox 6">
            <a:extLst>
              <a:ext uri="{FF2B5EF4-FFF2-40B4-BE49-F238E27FC236}">
                <a16:creationId xmlns:a16="http://schemas.microsoft.com/office/drawing/2014/main" id="{54D86AF9-5AB4-4E3E-BEF7-1273B0F20552}"/>
              </a:ext>
            </a:extLst>
          </p:cNvPr>
          <p:cNvSpPr txBox="1"/>
          <p:nvPr/>
        </p:nvSpPr>
        <p:spPr>
          <a:xfrm>
            <a:off x="312821" y="6310123"/>
            <a:ext cx="7555832" cy="461665"/>
          </a:xfrm>
          <a:prstGeom prst="rect">
            <a:avLst/>
          </a:prstGeom>
          <a:noFill/>
        </p:spPr>
        <p:txBody>
          <a:bodyPr wrap="square" rtlCol="0">
            <a:spAutoFit/>
          </a:bodyPr>
          <a:lstStyle/>
          <a:p>
            <a:r>
              <a:rPr lang="en-US" sz="2400" b="1" dirty="0">
                <a:latin typeface="ThORNDALE"/>
              </a:rPr>
              <a:t>INTERNAL SUPERVISOR: Ms. Mansi Kajal</a:t>
            </a:r>
            <a:endParaRPr lang="en-IN" sz="2400" b="1" dirty="0">
              <a:latin typeface="ThORNDALE"/>
            </a:endParaRPr>
          </a:p>
        </p:txBody>
      </p:sp>
      <p:sp>
        <p:nvSpPr>
          <p:cNvPr id="4" name="TextBox 3">
            <a:extLst>
              <a:ext uri="{FF2B5EF4-FFF2-40B4-BE49-F238E27FC236}">
                <a16:creationId xmlns:a16="http://schemas.microsoft.com/office/drawing/2014/main" id="{AE1733B3-4F55-6C44-51CB-976A10831405}"/>
              </a:ext>
            </a:extLst>
          </p:cNvPr>
          <p:cNvSpPr txBox="1"/>
          <p:nvPr/>
        </p:nvSpPr>
        <p:spPr>
          <a:xfrm>
            <a:off x="8982913" y="5357066"/>
            <a:ext cx="2539750" cy="923330"/>
          </a:xfrm>
          <a:prstGeom prst="rect">
            <a:avLst/>
          </a:prstGeom>
          <a:noFill/>
        </p:spPr>
        <p:txBody>
          <a:bodyPr wrap="square">
            <a:spAutoFit/>
          </a:bodyPr>
          <a:lstStyle/>
          <a:p>
            <a:pPr algn="ctr"/>
            <a:r>
              <a:rPr lang="en-US" b="1" i="1" dirty="0">
                <a:solidFill>
                  <a:schemeClr val="accent1">
                    <a:lumMod val="60000"/>
                    <a:lumOff val="40000"/>
                  </a:schemeClr>
                </a:solidFill>
                <a:latin typeface="Aptos" panose="020B0004020202020204" pitchFamily="34" charset="0"/>
              </a:rPr>
              <a:t>ARPITA ROY             </a:t>
            </a:r>
          </a:p>
          <a:p>
            <a:pPr algn="ctr"/>
            <a:r>
              <a:rPr lang="en-US" b="1" i="1" dirty="0">
                <a:solidFill>
                  <a:schemeClr val="accent1">
                    <a:lumMod val="60000"/>
                    <a:lumOff val="40000"/>
                  </a:schemeClr>
                </a:solidFill>
                <a:latin typeface="Aptos" panose="020B0004020202020204" pitchFamily="34" charset="0"/>
              </a:rPr>
              <a:t>2401730295</a:t>
            </a:r>
          </a:p>
          <a:p>
            <a:pPr algn="ctr"/>
            <a:r>
              <a:rPr lang="en-US" b="1" i="1" dirty="0">
                <a:solidFill>
                  <a:schemeClr val="accent1">
                    <a:lumMod val="60000"/>
                    <a:lumOff val="40000"/>
                  </a:schemeClr>
                </a:solidFill>
                <a:latin typeface="Aptos" panose="020B0004020202020204" pitchFamily="34" charset="0"/>
              </a:rPr>
              <a:t>(Backend)</a:t>
            </a:r>
          </a:p>
        </p:txBody>
      </p:sp>
      <p:sp>
        <p:nvSpPr>
          <p:cNvPr id="11" name="TextBox 10">
            <a:extLst>
              <a:ext uri="{FF2B5EF4-FFF2-40B4-BE49-F238E27FC236}">
                <a16:creationId xmlns:a16="http://schemas.microsoft.com/office/drawing/2014/main" id="{1FBBA965-5E19-E371-7B10-6A8AFD0DC25D}"/>
              </a:ext>
            </a:extLst>
          </p:cNvPr>
          <p:cNvSpPr txBox="1"/>
          <p:nvPr/>
        </p:nvSpPr>
        <p:spPr>
          <a:xfrm>
            <a:off x="921504" y="5340626"/>
            <a:ext cx="2032814" cy="923330"/>
          </a:xfrm>
          <a:prstGeom prst="rect">
            <a:avLst/>
          </a:prstGeom>
          <a:noFill/>
        </p:spPr>
        <p:txBody>
          <a:bodyPr wrap="square">
            <a:spAutoFit/>
          </a:bodyPr>
          <a:lstStyle/>
          <a:p>
            <a:r>
              <a:rPr lang="en-US" sz="1800" b="1" i="1" dirty="0">
                <a:solidFill>
                  <a:schemeClr val="accent1">
                    <a:lumMod val="60000"/>
                    <a:lumOff val="40000"/>
                  </a:schemeClr>
                </a:solidFill>
                <a:latin typeface="Aptos" panose="020B0004020202020204" pitchFamily="34" charset="0"/>
              </a:rPr>
              <a:t>ANUSHKA SINGH</a:t>
            </a:r>
          </a:p>
          <a:p>
            <a:r>
              <a:rPr lang="en-US" b="1" i="1" dirty="0">
                <a:solidFill>
                  <a:schemeClr val="accent1">
                    <a:lumMod val="60000"/>
                    <a:lumOff val="40000"/>
                  </a:schemeClr>
                </a:solidFill>
                <a:latin typeface="Aptos" panose="020B0004020202020204" pitchFamily="34" charset="0"/>
              </a:rPr>
              <a:t>2401730229</a:t>
            </a:r>
          </a:p>
          <a:p>
            <a:r>
              <a:rPr lang="en-US" sz="1800" b="1" i="1" dirty="0">
                <a:solidFill>
                  <a:schemeClr val="accent1">
                    <a:lumMod val="60000"/>
                    <a:lumOff val="40000"/>
                  </a:schemeClr>
                </a:solidFill>
                <a:latin typeface="Aptos" panose="020B0004020202020204" pitchFamily="34" charset="0"/>
              </a:rPr>
              <a:t>(Frontend) </a:t>
            </a:r>
            <a:endParaRPr lang="en-IN" dirty="0">
              <a:solidFill>
                <a:schemeClr val="accent1">
                  <a:lumMod val="60000"/>
                  <a:lumOff val="40000"/>
                </a:schemeClr>
              </a:solidFill>
              <a:latin typeface="Aptos" panose="020B0004020202020204" pitchFamily="34" charset="0"/>
            </a:endParaRPr>
          </a:p>
        </p:txBody>
      </p:sp>
      <p:pic>
        <p:nvPicPr>
          <p:cNvPr id="8" name="Picture 7">
            <a:extLst>
              <a:ext uri="{FF2B5EF4-FFF2-40B4-BE49-F238E27FC236}">
                <a16:creationId xmlns:a16="http://schemas.microsoft.com/office/drawing/2014/main" id="{B542A79F-7189-4F19-0F54-E435A741F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897" y="3263952"/>
            <a:ext cx="2032814" cy="2030507"/>
          </a:xfrm>
          <a:prstGeom prst="rect">
            <a:avLst/>
          </a:prstGeom>
        </p:spPr>
      </p:pic>
      <p:pic>
        <p:nvPicPr>
          <p:cNvPr id="12" name="Picture 11">
            <a:extLst>
              <a:ext uri="{FF2B5EF4-FFF2-40B4-BE49-F238E27FC236}">
                <a16:creationId xmlns:a16="http://schemas.microsoft.com/office/drawing/2014/main" id="{8CC75B87-9FF1-1FCC-C3FE-FA1CD7941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8199" y="3263952"/>
            <a:ext cx="2105769" cy="2105769"/>
          </a:xfrm>
          <a:prstGeom prst="rect">
            <a:avLst/>
          </a:prstGeom>
        </p:spPr>
      </p:pic>
      <p:sp>
        <p:nvSpPr>
          <p:cNvPr id="14" name="TextBox 13">
            <a:extLst>
              <a:ext uri="{FF2B5EF4-FFF2-40B4-BE49-F238E27FC236}">
                <a16:creationId xmlns:a16="http://schemas.microsoft.com/office/drawing/2014/main" id="{04959D4B-CC1E-DF46-F329-E9D1938953C1}"/>
              </a:ext>
            </a:extLst>
          </p:cNvPr>
          <p:cNvSpPr txBox="1"/>
          <p:nvPr/>
        </p:nvSpPr>
        <p:spPr>
          <a:xfrm>
            <a:off x="3020236" y="5357066"/>
            <a:ext cx="3111023" cy="923330"/>
          </a:xfrm>
          <a:prstGeom prst="rect">
            <a:avLst/>
          </a:prstGeom>
          <a:noFill/>
        </p:spPr>
        <p:txBody>
          <a:bodyPr wrap="square">
            <a:spAutoFit/>
          </a:bodyPr>
          <a:lstStyle/>
          <a:p>
            <a:pPr algn="ctr"/>
            <a:r>
              <a:rPr lang="en-US" b="1" i="1" dirty="0">
                <a:solidFill>
                  <a:schemeClr val="accent1">
                    <a:lumMod val="60000"/>
                    <a:lumOff val="40000"/>
                  </a:schemeClr>
                </a:solidFill>
                <a:latin typeface="Aptos" panose="020B0004020202020204" pitchFamily="34" charset="0"/>
              </a:rPr>
              <a:t>KAASHVI GUPTA   </a:t>
            </a:r>
          </a:p>
          <a:p>
            <a:pPr algn="ctr"/>
            <a:r>
              <a:rPr lang="en-US" b="1" i="1" dirty="0">
                <a:solidFill>
                  <a:schemeClr val="accent1">
                    <a:lumMod val="60000"/>
                    <a:lumOff val="40000"/>
                  </a:schemeClr>
                </a:solidFill>
                <a:latin typeface="Aptos" panose="020B0004020202020204" pitchFamily="34" charset="0"/>
              </a:rPr>
              <a:t> 2401730180</a:t>
            </a:r>
          </a:p>
          <a:p>
            <a:pPr algn="ctr"/>
            <a:r>
              <a:rPr lang="en-US" b="1" i="1" dirty="0">
                <a:solidFill>
                  <a:schemeClr val="accent1">
                    <a:lumMod val="60000"/>
                    <a:lumOff val="40000"/>
                  </a:schemeClr>
                </a:solidFill>
                <a:latin typeface="Aptos" panose="020B0004020202020204" pitchFamily="34" charset="0"/>
              </a:rPr>
              <a:t>(Storage)</a:t>
            </a:r>
          </a:p>
        </p:txBody>
      </p:sp>
      <p:pic>
        <p:nvPicPr>
          <p:cNvPr id="16" name="Picture 15">
            <a:extLst>
              <a:ext uri="{FF2B5EF4-FFF2-40B4-BE49-F238E27FC236}">
                <a16:creationId xmlns:a16="http://schemas.microsoft.com/office/drawing/2014/main" id="{00D527FE-FE4F-3955-C805-7FB28E28F1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3462" y="3263952"/>
            <a:ext cx="2105769" cy="2105769"/>
          </a:xfrm>
          <a:prstGeom prst="rect">
            <a:avLst/>
          </a:prstGeom>
        </p:spPr>
      </p:pic>
      <p:sp>
        <p:nvSpPr>
          <p:cNvPr id="18" name="TextBox 17">
            <a:extLst>
              <a:ext uri="{FF2B5EF4-FFF2-40B4-BE49-F238E27FC236}">
                <a16:creationId xmlns:a16="http://schemas.microsoft.com/office/drawing/2014/main" id="{5324622D-DE53-A841-3E5F-E9C3012E4295}"/>
              </a:ext>
            </a:extLst>
          </p:cNvPr>
          <p:cNvSpPr txBox="1"/>
          <p:nvPr/>
        </p:nvSpPr>
        <p:spPr>
          <a:xfrm>
            <a:off x="6041615" y="5386793"/>
            <a:ext cx="2809461" cy="923330"/>
          </a:xfrm>
          <a:prstGeom prst="rect">
            <a:avLst/>
          </a:prstGeom>
          <a:noFill/>
        </p:spPr>
        <p:txBody>
          <a:bodyPr wrap="square">
            <a:spAutoFit/>
          </a:bodyPr>
          <a:lstStyle/>
          <a:p>
            <a:pPr algn="ctr"/>
            <a:r>
              <a:rPr lang="en-US" b="1" i="1" dirty="0">
                <a:solidFill>
                  <a:schemeClr val="accent1">
                    <a:lumMod val="60000"/>
                    <a:lumOff val="40000"/>
                  </a:schemeClr>
                </a:solidFill>
                <a:latin typeface="Aptos" panose="020B0004020202020204" pitchFamily="34" charset="0"/>
              </a:rPr>
              <a:t>PARI BANSAL          </a:t>
            </a:r>
          </a:p>
          <a:p>
            <a:pPr algn="ctr"/>
            <a:r>
              <a:rPr lang="en-US" b="1" i="1" dirty="0">
                <a:solidFill>
                  <a:schemeClr val="accent1">
                    <a:lumMod val="60000"/>
                    <a:lumOff val="40000"/>
                  </a:schemeClr>
                </a:solidFill>
                <a:latin typeface="Aptos" panose="020B0004020202020204" pitchFamily="34" charset="0"/>
              </a:rPr>
              <a:t> 2401730282</a:t>
            </a:r>
          </a:p>
          <a:p>
            <a:pPr algn="ctr"/>
            <a:r>
              <a:rPr lang="en-US" b="1" i="1" dirty="0">
                <a:solidFill>
                  <a:schemeClr val="accent1">
                    <a:lumMod val="60000"/>
                    <a:lumOff val="40000"/>
                  </a:schemeClr>
                </a:solidFill>
                <a:latin typeface="Aptos" panose="020B0004020202020204" pitchFamily="34" charset="0"/>
              </a:rPr>
              <a:t>(Backend)</a:t>
            </a:r>
          </a:p>
        </p:txBody>
      </p:sp>
      <p:pic>
        <p:nvPicPr>
          <p:cNvPr id="19" name="Picture 18">
            <a:extLst>
              <a:ext uri="{FF2B5EF4-FFF2-40B4-BE49-F238E27FC236}">
                <a16:creationId xmlns:a16="http://schemas.microsoft.com/office/drawing/2014/main" id="{061D90A4-5D2C-6BD2-856C-DB768C25A7F5}"/>
              </a:ext>
            </a:extLst>
          </p:cNvPr>
          <p:cNvPicPr>
            <a:picLocks noChangeAspect="1"/>
          </p:cNvPicPr>
          <p:nvPr/>
        </p:nvPicPr>
        <p:blipFill>
          <a:blip r:embed="rId6"/>
          <a:stretch>
            <a:fillRect/>
          </a:stretch>
        </p:blipFill>
        <p:spPr>
          <a:xfrm>
            <a:off x="9199903" y="3251296"/>
            <a:ext cx="2105770" cy="2105770"/>
          </a:xfrm>
          <a:prstGeom prst="rect">
            <a:avLst/>
          </a:prstGeom>
        </p:spPr>
      </p:pic>
    </p:spTree>
    <p:extLst>
      <p:ext uri="{BB962C8B-B14F-4D97-AF65-F5344CB8AC3E}">
        <p14:creationId xmlns:p14="http://schemas.microsoft.com/office/powerpoint/2010/main" val="2566180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6B74F-D6F8-4E4D-BAEB-25BFA3820B8D}"/>
              </a:ext>
            </a:extLst>
          </p:cNvPr>
          <p:cNvSpPr>
            <a:spLocks noGrp="1"/>
          </p:cNvSpPr>
          <p:nvPr>
            <p:ph type="title"/>
          </p:nvPr>
        </p:nvSpPr>
        <p:spPr/>
        <p:txBody>
          <a:bodyPr>
            <a:normAutofit/>
          </a:bodyPr>
          <a:lstStyle/>
          <a:p>
            <a:r>
              <a:rPr lang="en-US" sz="6000" b="1" i="1" u="sng">
                <a:solidFill>
                  <a:srgbClr val="FF0000"/>
                </a:solidFill>
                <a:latin typeface="ThORNDALE"/>
              </a:rPr>
              <a:t>CHALLENGES</a:t>
            </a:r>
            <a:endParaRPr lang="en-IN" sz="6000" b="1" i="1" u="sng" dirty="0">
              <a:solidFill>
                <a:srgbClr val="FF0000"/>
              </a:solidFill>
              <a:latin typeface="ThORNDALE"/>
            </a:endParaRPr>
          </a:p>
        </p:txBody>
      </p:sp>
      <p:sp>
        <p:nvSpPr>
          <p:cNvPr id="3" name="Content Placeholder 2">
            <a:extLst>
              <a:ext uri="{FF2B5EF4-FFF2-40B4-BE49-F238E27FC236}">
                <a16:creationId xmlns:a16="http://schemas.microsoft.com/office/drawing/2014/main" id="{8D12D67A-B753-4C1A-A604-BE0AB5B6ADFB}"/>
              </a:ext>
            </a:extLst>
          </p:cNvPr>
          <p:cNvSpPr>
            <a:spLocks noGrp="1"/>
          </p:cNvSpPr>
          <p:nvPr>
            <p:ph idx="1"/>
          </p:nvPr>
        </p:nvSpPr>
        <p:spPr/>
        <p:txBody>
          <a:bodyPr/>
          <a:lstStyle/>
          <a:p>
            <a:pPr marL="0" indent="0">
              <a:buFont typeface="Arial" panose="020B0604020202020204" pitchFamily="34" charset="0"/>
              <a:buNone/>
            </a:pPr>
            <a:r>
              <a:rPr lang="en-US" i="1" dirty="0">
                <a:latin typeface="Aptos" panose="020B0004020202020204" pitchFamily="34" charset="0"/>
              </a:rPr>
              <a:t>Building a website for efficiency comes with a lot of challenges</a:t>
            </a:r>
          </a:p>
          <a:p>
            <a:r>
              <a:rPr lang="en-US" i="1" dirty="0">
                <a:latin typeface="Aptos" panose="020B0004020202020204" pitchFamily="34" charset="0"/>
              </a:rPr>
              <a:t>Strong encryption and access control is required to store personal information of users.</a:t>
            </a:r>
          </a:p>
          <a:p>
            <a:r>
              <a:rPr lang="en-US" i="1" dirty="0">
                <a:latin typeface="Aptos" panose="020B0004020202020204" pitchFamily="34" charset="0"/>
              </a:rPr>
              <a:t>Cloud based solutions may be required to handle large amount of data.</a:t>
            </a:r>
          </a:p>
          <a:p>
            <a:r>
              <a:rPr lang="en-US" i="1" dirty="0">
                <a:latin typeface="Aptos" panose="020B0004020202020204" pitchFamily="34" charset="0"/>
              </a:rPr>
              <a:t>Last minute cancelling by volunteers can disrupt event planning.</a:t>
            </a:r>
          </a:p>
          <a:p>
            <a:r>
              <a:rPr lang="en-US" i="1" dirty="0">
                <a:latin typeface="Aptos" panose="020B0004020202020204" pitchFamily="34" charset="0"/>
              </a:rPr>
              <a:t>Organizations may require technical support for troubleshooting and improvements.</a:t>
            </a:r>
          </a:p>
          <a:p>
            <a:endParaRPr lang="en-IN" dirty="0"/>
          </a:p>
        </p:txBody>
      </p:sp>
    </p:spTree>
    <p:extLst>
      <p:ext uri="{BB962C8B-B14F-4D97-AF65-F5344CB8AC3E}">
        <p14:creationId xmlns:p14="http://schemas.microsoft.com/office/powerpoint/2010/main" val="431483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36912-B670-1679-E284-1FD6F6400528}"/>
              </a:ext>
            </a:extLst>
          </p:cNvPr>
          <p:cNvSpPr txBox="1"/>
          <p:nvPr/>
        </p:nvSpPr>
        <p:spPr>
          <a:xfrm>
            <a:off x="2836985" y="2139462"/>
            <a:ext cx="8487507" cy="1323439"/>
          </a:xfrm>
          <a:prstGeom prst="rect">
            <a:avLst/>
          </a:prstGeom>
          <a:noFill/>
        </p:spPr>
        <p:txBody>
          <a:bodyPr wrap="square" rtlCol="0">
            <a:spAutoFit/>
          </a:bodyPr>
          <a:lstStyle/>
          <a:p>
            <a:r>
              <a:rPr lang="en-US" sz="8000" dirty="0">
                <a:latin typeface="Segoe UI Black" panose="020B0A02040204020203" pitchFamily="34" charset="0"/>
                <a:ea typeface="Segoe UI Black" panose="020B0A02040204020203" pitchFamily="34" charset="0"/>
              </a:rPr>
              <a:t>THANK YOU!!</a:t>
            </a:r>
            <a:endParaRPr lang="en-IN" sz="80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319146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91A38-2651-443C-B8BE-26F83DE3C54A}"/>
              </a:ext>
            </a:extLst>
          </p:cNvPr>
          <p:cNvSpPr>
            <a:spLocks noGrp="1"/>
          </p:cNvSpPr>
          <p:nvPr>
            <p:ph type="title"/>
          </p:nvPr>
        </p:nvSpPr>
        <p:spPr/>
        <p:txBody>
          <a:bodyPr>
            <a:normAutofit/>
          </a:bodyPr>
          <a:lstStyle/>
          <a:p>
            <a:pPr algn="ctr"/>
            <a:r>
              <a:rPr lang="en-US" sz="6000" b="1" i="1" dirty="0">
                <a:solidFill>
                  <a:srgbClr val="FF0000"/>
                </a:solidFill>
                <a:latin typeface="ThORNDALE"/>
              </a:rPr>
              <a:t>ABSTRACT</a:t>
            </a:r>
            <a:endParaRPr lang="en-IN" sz="6000" b="1" i="1" dirty="0">
              <a:solidFill>
                <a:srgbClr val="FF0000"/>
              </a:solidFill>
              <a:latin typeface="ThORNDALE"/>
            </a:endParaRPr>
          </a:p>
        </p:txBody>
      </p:sp>
      <p:sp>
        <p:nvSpPr>
          <p:cNvPr id="3" name="Content Placeholder 2">
            <a:extLst>
              <a:ext uri="{FF2B5EF4-FFF2-40B4-BE49-F238E27FC236}">
                <a16:creationId xmlns:a16="http://schemas.microsoft.com/office/drawing/2014/main" id="{D973A6A8-4168-4E3C-8424-DA3AD0A882AD}"/>
              </a:ext>
            </a:extLst>
          </p:cNvPr>
          <p:cNvSpPr>
            <a:spLocks noGrp="1"/>
          </p:cNvSpPr>
          <p:nvPr>
            <p:ph idx="1"/>
          </p:nvPr>
        </p:nvSpPr>
        <p:spPr>
          <a:xfrm>
            <a:off x="838200" y="1690688"/>
            <a:ext cx="10515600" cy="4486275"/>
          </a:xfrm>
        </p:spPr>
        <p:txBody>
          <a:bodyPr>
            <a:normAutofit/>
          </a:bodyPr>
          <a:lstStyle/>
          <a:p>
            <a:r>
              <a:rPr lang="en-US" i="1" dirty="0">
                <a:latin typeface="Aptos" panose="020B0004020202020204" pitchFamily="34" charset="0"/>
              </a:rPr>
              <a:t>Earlier when there was no such high technology, people used to collect data of volunteers by pen and paper method. This makes difficult for organizations to manage the volunteers and give the task according to the skills and time management. Manual record keeping is very time consuming and are more prone to errors. Scheduling volunteers, tracking the attendance and sending updates become troublesome.  So to manage them easily we have created the volunteer management system (VMT).</a:t>
            </a:r>
          </a:p>
          <a:p>
            <a:r>
              <a:rPr lang="en-US" i="1" dirty="0">
                <a:latin typeface="Aptos" panose="020B0004020202020204" pitchFamily="34" charset="0"/>
              </a:rPr>
              <a:t>To ensure proper task assignment based on skills and time available organizers can distribute the work to volunteers and manage them easily.</a:t>
            </a:r>
          </a:p>
          <a:p>
            <a:endParaRPr lang="en-IN" dirty="0"/>
          </a:p>
        </p:txBody>
      </p:sp>
    </p:spTree>
    <p:extLst>
      <p:ext uri="{BB962C8B-B14F-4D97-AF65-F5344CB8AC3E}">
        <p14:creationId xmlns:p14="http://schemas.microsoft.com/office/powerpoint/2010/main" val="2792440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D0B9-E289-4AA8-9648-70042E2891C3}"/>
              </a:ext>
            </a:extLst>
          </p:cNvPr>
          <p:cNvSpPr>
            <a:spLocks noGrp="1"/>
          </p:cNvSpPr>
          <p:nvPr>
            <p:ph type="title"/>
          </p:nvPr>
        </p:nvSpPr>
        <p:spPr/>
        <p:txBody>
          <a:bodyPr>
            <a:normAutofit/>
          </a:bodyPr>
          <a:lstStyle/>
          <a:p>
            <a:pPr algn="ctr"/>
            <a:r>
              <a:rPr lang="en-US" sz="6000" b="1" i="1" u="sng" dirty="0">
                <a:solidFill>
                  <a:srgbClr val="FF0000"/>
                </a:solidFill>
                <a:latin typeface="ThORNDALE"/>
              </a:rPr>
              <a:t>OBJECTIVE</a:t>
            </a:r>
            <a:endParaRPr lang="en-IN" sz="6000" b="1" i="1" u="sng" dirty="0">
              <a:solidFill>
                <a:srgbClr val="FF0000"/>
              </a:solidFill>
              <a:latin typeface="ThORNDALE"/>
            </a:endParaRPr>
          </a:p>
        </p:txBody>
      </p:sp>
      <p:sp>
        <p:nvSpPr>
          <p:cNvPr id="3" name="Content Placeholder 2">
            <a:extLst>
              <a:ext uri="{FF2B5EF4-FFF2-40B4-BE49-F238E27FC236}">
                <a16:creationId xmlns:a16="http://schemas.microsoft.com/office/drawing/2014/main" id="{7B65BCBD-D3FA-471C-B0B2-5D9AAA5FFBBF}"/>
              </a:ext>
            </a:extLst>
          </p:cNvPr>
          <p:cNvSpPr>
            <a:spLocks noGrp="1"/>
          </p:cNvSpPr>
          <p:nvPr>
            <p:ph idx="1"/>
          </p:nvPr>
        </p:nvSpPr>
        <p:spPr/>
        <p:txBody>
          <a:bodyPr/>
          <a:lstStyle/>
          <a:p>
            <a:pPr>
              <a:buFont typeface="Arial" panose="020B0604020202020204" pitchFamily="34" charset="0"/>
              <a:buChar char="•"/>
            </a:pPr>
            <a:r>
              <a:rPr lang="en-US" i="1" dirty="0">
                <a:latin typeface="Aptos" panose="020B0004020202020204" pitchFamily="34" charset="0"/>
              </a:rPr>
              <a:t>Facilitate easy registration and onboarding of volunteers.</a:t>
            </a:r>
          </a:p>
          <a:p>
            <a:pPr>
              <a:buFont typeface="Arial" panose="020B0604020202020204" pitchFamily="34" charset="0"/>
              <a:buChar char="•"/>
            </a:pPr>
            <a:r>
              <a:rPr lang="en-US" i="1" dirty="0">
                <a:latin typeface="Aptos" panose="020B0004020202020204" pitchFamily="34" charset="0"/>
              </a:rPr>
              <a:t>Efficiently assign tasks based on skills and availability.</a:t>
            </a:r>
          </a:p>
          <a:p>
            <a:pPr>
              <a:buFont typeface="Arial" panose="020B0604020202020204" pitchFamily="34" charset="0"/>
              <a:buChar char="•"/>
            </a:pPr>
            <a:r>
              <a:rPr lang="en-US" i="1" dirty="0">
                <a:latin typeface="Aptos" panose="020B0004020202020204" pitchFamily="34" charset="0"/>
              </a:rPr>
              <a:t>Maintain a database for tracking volunteer contributions.</a:t>
            </a:r>
          </a:p>
          <a:p>
            <a:pPr>
              <a:buFont typeface="Arial" panose="020B0604020202020204" pitchFamily="34" charset="0"/>
              <a:buChar char="•"/>
            </a:pPr>
            <a:r>
              <a:rPr lang="en-US" i="1" dirty="0">
                <a:latin typeface="Aptos" panose="020B0004020202020204" pitchFamily="34" charset="0"/>
              </a:rPr>
              <a:t>Improve communication between volunteers and event organizers.</a:t>
            </a:r>
          </a:p>
          <a:p>
            <a:pPr>
              <a:buFont typeface="Arial" panose="020B0604020202020204" pitchFamily="34" charset="0"/>
              <a:buChar char="•"/>
            </a:pPr>
            <a:r>
              <a:rPr lang="en-US" i="1" dirty="0">
                <a:latin typeface="Aptos" panose="020B0004020202020204" pitchFamily="34" charset="0"/>
              </a:rPr>
              <a:t>Generate reports for performance evaluation and improvement.</a:t>
            </a:r>
          </a:p>
          <a:p>
            <a:pPr>
              <a:buFont typeface="Arial" panose="020B0604020202020204" pitchFamily="34" charset="0"/>
              <a:buChar char="•"/>
            </a:pPr>
            <a:r>
              <a:rPr lang="en-US" i="1" dirty="0">
                <a:latin typeface="Aptos" panose="020B0004020202020204" pitchFamily="34" charset="0"/>
              </a:rPr>
              <a:t>Volunteers can take part in events according to their interest and prior knowledge.</a:t>
            </a:r>
          </a:p>
          <a:p>
            <a:endParaRPr lang="en-IN" dirty="0"/>
          </a:p>
        </p:txBody>
      </p:sp>
    </p:spTree>
    <p:extLst>
      <p:ext uri="{BB962C8B-B14F-4D97-AF65-F5344CB8AC3E}">
        <p14:creationId xmlns:p14="http://schemas.microsoft.com/office/powerpoint/2010/main" val="154856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8DD87-2591-4D71-AA93-85B76D3032DF}"/>
              </a:ext>
            </a:extLst>
          </p:cNvPr>
          <p:cNvSpPr>
            <a:spLocks noGrp="1"/>
          </p:cNvSpPr>
          <p:nvPr>
            <p:ph type="title"/>
          </p:nvPr>
        </p:nvSpPr>
        <p:spPr/>
        <p:txBody>
          <a:bodyPr>
            <a:noAutofit/>
          </a:bodyPr>
          <a:lstStyle/>
          <a:p>
            <a:r>
              <a:rPr lang="en-US" sz="4800" b="1" i="1" dirty="0">
                <a:solidFill>
                  <a:srgbClr val="FF0000"/>
                </a:solidFill>
                <a:latin typeface="ThORNDALE"/>
              </a:rPr>
              <a:t>PROBLEM STATEMENT </a:t>
            </a:r>
            <a:br>
              <a:rPr lang="en-US" sz="4800" b="1" i="1" dirty="0">
                <a:solidFill>
                  <a:srgbClr val="FF0000"/>
                </a:solidFill>
                <a:latin typeface="ThORNDALE"/>
              </a:rPr>
            </a:br>
            <a:r>
              <a:rPr lang="en-US" b="1" i="1" dirty="0">
                <a:solidFill>
                  <a:srgbClr val="0070C0"/>
                </a:solidFill>
                <a:latin typeface="ThORNDALE"/>
              </a:rPr>
              <a:t>(To build Volunteer Management System)</a:t>
            </a:r>
            <a:endParaRPr lang="en-IN" b="1" i="1" dirty="0">
              <a:solidFill>
                <a:srgbClr val="0070C0"/>
              </a:solidFill>
              <a:latin typeface="ThORNDALE"/>
            </a:endParaRPr>
          </a:p>
        </p:txBody>
      </p:sp>
      <p:sp>
        <p:nvSpPr>
          <p:cNvPr id="3" name="Content Placeholder 2">
            <a:extLst>
              <a:ext uri="{FF2B5EF4-FFF2-40B4-BE49-F238E27FC236}">
                <a16:creationId xmlns:a16="http://schemas.microsoft.com/office/drawing/2014/main" id="{ECB55C40-B116-4D78-8674-AA15963A0106}"/>
              </a:ext>
            </a:extLst>
          </p:cNvPr>
          <p:cNvSpPr>
            <a:spLocks noGrp="1"/>
          </p:cNvSpPr>
          <p:nvPr>
            <p:ph idx="1"/>
          </p:nvPr>
        </p:nvSpPr>
        <p:spPr>
          <a:xfrm>
            <a:off x="838200" y="2466975"/>
            <a:ext cx="10515600" cy="4667250"/>
          </a:xfrm>
        </p:spPr>
        <p:txBody>
          <a:bodyPr>
            <a:normAutofit/>
          </a:bodyPr>
          <a:lstStyle/>
          <a:p>
            <a:pPr marL="0" indent="0">
              <a:buNone/>
            </a:pPr>
            <a:r>
              <a:rPr lang="en-US" i="1" dirty="0">
                <a:latin typeface="Aptos" panose="020B0004020202020204" pitchFamily="34" charset="0"/>
              </a:rPr>
              <a:t>Key Challenges &amp; Gaps in Current Systems Inefficient Volunteer</a:t>
            </a:r>
          </a:p>
          <a:p>
            <a:r>
              <a:rPr lang="en-US" i="1" dirty="0">
                <a:latin typeface="Aptos" panose="020B0004020202020204" pitchFamily="34" charset="0"/>
              </a:rPr>
              <a:t> Registration – Manual processes make it difficult to track and update volunteer availability. </a:t>
            </a:r>
          </a:p>
          <a:p>
            <a:r>
              <a:rPr lang="en-US" i="1" dirty="0">
                <a:latin typeface="Aptos" panose="020B0004020202020204" pitchFamily="34" charset="0"/>
              </a:rPr>
              <a:t>Scheduling Conflicts – Lack of an automated system leads to double bookings or unassigned volunteers.</a:t>
            </a:r>
          </a:p>
          <a:p>
            <a:r>
              <a:rPr lang="en-US" i="1" dirty="0">
                <a:latin typeface="Aptos" panose="020B0004020202020204" pitchFamily="34" charset="0"/>
              </a:rPr>
              <a:t> Poor Communication – No centralized messaging system results in missed updates and low engagement. </a:t>
            </a:r>
          </a:p>
          <a:p>
            <a:r>
              <a:rPr lang="en-US" i="1" dirty="0">
                <a:latin typeface="Aptos" panose="020B0004020202020204" pitchFamily="34" charset="0"/>
              </a:rPr>
              <a:t>Security &amp; Access Issues – No proper role-based access control, leading to unauthorized data access.</a:t>
            </a:r>
            <a:endParaRPr lang="en-IN" i="1" dirty="0">
              <a:latin typeface="Aptos" panose="020B0004020202020204" pitchFamily="34" charset="0"/>
            </a:endParaRPr>
          </a:p>
          <a:p>
            <a:r>
              <a:rPr lang="en-IN" i="1" dirty="0">
                <a:latin typeface="Aptos" panose="020B0004020202020204" pitchFamily="34" charset="0"/>
              </a:rPr>
              <a:t>Due to online registration, we can manage Auto task assignment &amp; scheduling,  Instant notifications, Real time tracking &amp; analytics, Efficient volunteer engagement.</a:t>
            </a:r>
            <a:endParaRPr lang="en-US" i="1" dirty="0">
              <a:latin typeface="Aptos" panose="020B0004020202020204" pitchFamily="34" charset="0"/>
            </a:endParaRPr>
          </a:p>
        </p:txBody>
      </p:sp>
    </p:spTree>
    <p:extLst>
      <p:ext uri="{BB962C8B-B14F-4D97-AF65-F5344CB8AC3E}">
        <p14:creationId xmlns:p14="http://schemas.microsoft.com/office/powerpoint/2010/main" val="1892945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3BF6-A9E4-4995-8705-C96B00E9F2B0}"/>
              </a:ext>
            </a:extLst>
          </p:cNvPr>
          <p:cNvSpPr>
            <a:spLocks noGrp="1"/>
          </p:cNvSpPr>
          <p:nvPr>
            <p:ph type="title"/>
          </p:nvPr>
        </p:nvSpPr>
        <p:spPr>
          <a:xfrm>
            <a:off x="1394400" y="477078"/>
            <a:ext cx="10515600" cy="1325563"/>
          </a:xfrm>
        </p:spPr>
        <p:txBody>
          <a:bodyPr>
            <a:normAutofit/>
          </a:bodyPr>
          <a:lstStyle/>
          <a:p>
            <a:pPr algn="ctr"/>
            <a:r>
              <a:rPr lang="en-US" sz="6000" b="1" i="1" u="sng" dirty="0">
                <a:solidFill>
                  <a:srgbClr val="FF0000"/>
                </a:solidFill>
                <a:latin typeface="ThORNDALE"/>
              </a:rPr>
              <a:t>METHODOLOGY</a:t>
            </a:r>
            <a:endParaRPr lang="en-IN" sz="6000" b="1" i="1" u="sng" dirty="0">
              <a:solidFill>
                <a:srgbClr val="FF0000"/>
              </a:solidFill>
              <a:latin typeface="ThORNDALE"/>
            </a:endParaRPr>
          </a:p>
        </p:txBody>
      </p:sp>
      <p:graphicFrame>
        <p:nvGraphicFramePr>
          <p:cNvPr id="4" name="Content Placeholder 3">
            <a:extLst>
              <a:ext uri="{FF2B5EF4-FFF2-40B4-BE49-F238E27FC236}">
                <a16:creationId xmlns:a16="http://schemas.microsoft.com/office/drawing/2014/main" id="{D6417CB9-8DCF-4E16-B43B-AF85BCDE4C1F}"/>
              </a:ext>
            </a:extLst>
          </p:cNvPr>
          <p:cNvGraphicFramePr>
            <a:graphicFrameLocks noGrp="1"/>
          </p:cNvGraphicFramePr>
          <p:nvPr>
            <p:ph idx="1"/>
            <p:extLst>
              <p:ext uri="{D42A27DB-BD31-4B8C-83A1-F6EECF244321}">
                <p14:modId xmlns:p14="http://schemas.microsoft.com/office/powerpoint/2010/main" val="3153569614"/>
              </p:ext>
            </p:extLst>
          </p:nvPr>
        </p:nvGraphicFramePr>
        <p:xfrm>
          <a:off x="282000" y="3843939"/>
          <a:ext cx="11628000" cy="302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99544EE-C32E-4557-BFF1-2E531A7EB02E}"/>
              </a:ext>
            </a:extLst>
          </p:cNvPr>
          <p:cNvSpPr txBox="1"/>
          <p:nvPr/>
        </p:nvSpPr>
        <p:spPr>
          <a:xfrm>
            <a:off x="505326" y="1924564"/>
            <a:ext cx="9769642" cy="2178994"/>
          </a:xfrm>
          <a:prstGeom prst="rect">
            <a:avLst/>
          </a:prstGeom>
          <a:noFill/>
        </p:spPr>
        <p:txBody>
          <a:bodyPr wrap="square" rtlCol="0">
            <a:spAutoFit/>
          </a:bodyPr>
          <a:lstStyle/>
          <a:p>
            <a:pPr defTabSz="914400">
              <a:lnSpc>
                <a:spcPct val="90000"/>
              </a:lnSpc>
              <a:spcBef>
                <a:spcPts val="1000"/>
              </a:spcBef>
              <a:buFont typeface="Arial" panose="020B0604020202020204" pitchFamily="34" charset="0"/>
            </a:pPr>
            <a:r>
              <a:rPr lang="en-US" sz="2200" i="1" dirty="0">
                <a:latin typeface="Aptos" panose="020B0004020202020204" pitchFamily="34" charset="0"/>
              </a:rPr>
              <a:t>The Volunteer Management System (VMS) will be developed using a structured approach, ensuring efficient design, implementation, and testing.</a:t>
            </a:r>
          </a:p>
          <a:p>
            <a:pPr marL="285750" indent="-285750" defTabSz="914400">
              <a:lnSpc>
                <a:spcPct val="90000"/>
              </a:lnSpc>
              <a:spcBef>
                <a:spcPts val="1000"/>
              </a:spcBef>
              <a:buFont typeface="Arial" panose="020B0604020202020204" pitchFamily="34" charset="0"/>
              <a:buChar char="•"/>
            </a:pPr>
            <a:r>
              <a:rPr lang="en-US" sz="2200" i="1" dirty="0">
                <a:latin typeface="Aptos" panose="020B0004020202020204" pitchFamily="34" charset="0"/>
              </a:rPr>
              <a:t>The front page will include sign page for users to enter their details followed by a lost of events in which they have to volunteer.</a:t>
            </a:r>
          </a:p>
          <a:p>
            <a:pPr marL="285750" indent="-285750" defTabSz="914400">
              <a:lnSpc>
                <a:spcPct val="90000"/>
              </a:lnSpc>
              <a:spcBef>
                <a:spcPts val="1000"/>
              </a:spcBef>
              <a:buFont typeface="Arial" panose="020B0604020202020204" pitchFamily="34" charset="0"/>
              <a:buChar char="•"/>
            </a:pPr>
            <a:r>
              <a:rPr lang="en-US" sz="2200" i="1" dirty="0">
                <a:latin typeface="Aptos" panose="020B0004020202020204" pitchFamily="34" charset="0"/>
              </a:rPr>
              <a:t>After the selection of event, the page will be directed to the organizer for task allotment  further sharing the details  for that event.</a:t>
            </a:r>
            <a:endParaRPr lang="en-IN" sz="2200" i="1" dirty="0">
              <a:latin typeface="Aptos" panose="020B0004020202020204" pitchFamily="34" charset="0"/>
            </a:endParaRPr>
          </a:p>
        </p:txBody>
      </p:sp>
    </p:spTree>
    <p:extLst>
      <p:ext uri="{BB962C8B-B14F-4D97-AF65-F5344CB8AC3E}">
        <p14:creationId xmlns:p14="http://schemas.microsoft.com/office/powerpoint/2010/main" val="47320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083112-CFAA-069A-2AE1-630C35C26D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680" y="126724"/>
            <a:ext cx="5794560" cy="3302276"/>
          </a:xfrm>
          <a:prstGeom prst="rect">
            <a:avLst/>
          </a:prstGeom>
        </p:spPr>
      </p:pic>
      <p:sp>
        <p:nvSpPr>
          <p:cNvPr id="8" name="Rectangle 4">
            <a:extLst>
              <a:ext uri="{FF2B5EF4-FFF2-40B4-BE49-F238E27FC236}">
                <a16:creationId xmlns:a16="http://schemas.microsoft.com/office/drawing/2014/main" id="{0E26F014-4B41-801C-6070-DB0027555E3A}"/>
              </a:ext>
            </a:extLst>
          </p:cNvPr>
          <p:cNvSpPr>
            <a:spLocks noChangeArrowheads="1"/>
          </p:cNvSpPr>
          <p:nvPr/>
        </p:nvSpPr>
        <p:spPr bwMode="auto">
          <a:xfrm>
            <a:off x="6575055" y="805779"/>
            <a:ext cx="4640240" cy="1589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fontAlgn="base">
              <a:lnSpc>
                <a:spcPct val="90000"/>
              </a:lnSpc>
              <a:spcBef>
                <a:spcPts val="1000"/>
              </a:spcBef>
              <a:spcAft>
                <a:spcPct val="0"/>
              </a:spcAft>
              <a:buClrTx/>
              <a:buSzTx/>
              <a:buFont typeface="Arial" panose="020B0604020202020204" pitchFamily="34" charset="0"/>
              <a:buNone/>
              <a:tabLst/>
            </a:pPr>
            <a:r>
              <a:rPr lang="en-US" altLang="en-US" kern="100" dirty="0">
                <a:latin typeface="Aptos" panose="020B0004020202020204" pitchFamily="34" charset="0"/>
                <a:cs typeface="Times New Roman" panose="02020603050405020304" pitchFamily="18" charset="0"/>
              </a:rPr>
              <a:t>This is a Volunteer Sign Up page from a web app, likely built using Flask). It collects user info like name, email, password, mobile number, course, and semester. The form is styled simply and has a "Sign Up" button to submit the data. </a:t>
            </a:r>
          </a:p>
        </p:txBody>
      </p:sp>
      <p:sp>
        <p:nvSpPr>
          <p:cNvPr id="10" name="TextBox 9">
            <a:extLst>
              <a:ext uri="{FF2B5EF4-FFF2-40B4-BE49-F238E27FC236}">
                <a16:creationId xmlns:a16="http://schemas.microsoft.com/office/drawing/2014/main" id="{EA2705C4-351C-218B-1093-49F7268A4764}"/>
              </a:ext>
            </a:extLst>
          </p:cNvPr>
          <p:cNvSpPr txBox="1"/>
          <p:nvPr/>
        </p:nvSpPr>
        <p:spPr>
          <a:xfrm>
            <a:off x="91960" y="3958507"/>
            <a:ext cx="6096000" cy="1839030"/>
          </a:xfrm>
          <a:prstGeom prst="rect">
            <a:avLst/>
          </a:prstGeom>
          <a:noFill/>
        </p:spPr>
        <p:txBody>
          <a:bodyPr wrap="square">
            <a:spAutoFit/>
          </a:bodyPr>
          <a:lstStyle/>
          <a:p>
            <a:pPr defTabSz="914400">
              <a:lnSpc>
                <a:spcPct val="90000"/>
              </a:lnSpc>
              <a:spcBef>
                <a:spcPts val="1000"/>
              </a:spcBef>
              <a:spcAft>
                <a:spcPts val="800"/>
              </a:spcAft>
              <a:buFont typeface="Arial" panose="020B0604020202020204" pitchFamily="34" charset="0"/>
            </a:pPr>
            <a:r>
              <a:rPr lang="en-IN" kern="100" dirty="0">
                <a:latin typeface="Aptos" panose="020B0004020202020204" pitchFamily="34" charset="0"/>
                <a:cs typeface="Times New Roman" panose="02020603050405020304" pitchFamily="18" charset="0"/>
              </a:rPr>
              <a:t>Volunteers can sign up to join the platform.</a:t>
            </a:r>
            <a:br>
              <a:rPr lang="en-IN" kern="100" dirty="0">
                <a:latin typeface="Aptos" panose="020B0004020202020204" pitchFamily="34" charset="0"/>
                <a:cs typeface="Times New Roman" panose="02020603050405020304" pitchFamily="18" charset="0"/>
              </a:rPr>
            </a:br>
            <a:r>
              <a:rPr lang="en-IN" kern="100" dirty="0">
                <a:latin typeface="Aptos" panose="020B0004020202020204" pitchFamily="34" charset="0"/>
                <a:cs typeface="Times New Roman" panose="02020603050405020304" pitchFamily="18" charset="0"/>
              </a:rPr>
              <a:t>In the centre, existing volunteers can sign in to view or manage their participation.</a:t>
            </a:r>
            <a:br>
              <a:rPr lang="en-IN" kern="100" dirty="0">
                <a:latin typeface="Aptos" panose="020B0004020202020204" pitchFamily="34" charset="0"/>
                <a:cs typeface="Times New Roman" panose="02020603050405020304" pitchFamily="18" charset="0"/>
              </a:rPr>
            </a:br>
            <a:r>
              <a:rPr lang="en-IN" kern="100" dirty="0">
                <a:latin typeface="Aptos" panose="020B0004020202020204" pitchFamily="34" charset="0"/>
                <a:cs typeface="Times New Roman" panose="02020603050405020304" pitchFamily="18" charset="0"/>
              </a:rPr>
              <a:t>On the right, admins can log in to oversee all events and volunteer activities.</a:t>
            </a:r>
            <a:br>
              <a:rPr lang="en-IN" kern="100" dirty="0">
                <a:latin typeface="Aptos" panose="020B0004020202020204" pitchFamily="34" charset="0"/>
                <a:cs typeface="Times New Roman" panose="02020603050405020304" pitchFamily="18" charset="0"/>
              </a:rPr>
            </a:br>
            <a:r>
              <a:rPr lang="en-IN" kern="100" dirty="0">
                <a:latin typeface="Aptos" panose="020B0004020202020204" pitchFamily="34" charset="0"/>
                <a:cs typeface="Times New Roman" panose="02020603050405020304" pitchFamily="18" charset="0"/>
              </a:rPr>
              <a:t>The design is clean and user-friendly, making navigation easy for all users."</a:t>
            </a:r>
          </a:p>
        </p:txBody>
      </p:sp>
      <p:pic>
        <p:nvPicPr>
          <p:cNvPr id="11" name="Picture 10">
            <a:extLst>
              <a:ext uri="{FF2B5EF4-FFF2-40B4-BE49-F238E27FC236}">
                <a16:creationId xmlns:a16="http://schemas.microsoft.com/office/drawing/2014/main" id="{B8E3A538-BEA9-F1D4-C4D4-F21308041BF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999" y="3429000"/>
            <a:ext cx="5794559" cy="3407323"/>
          </a:xfrm>
          <a:prstGeom prst="rect">
            <a:avLst/>
          </a:prstGeom>
          <a:noFill/>
          <a:ln>
            <a:noFill/>
          </a:ln>
        </p:spPr>
      </p:pic>
    </p:spTree>
    <p:extLst>
      <p:ext uri="{BB962C8B-B14F-4D97-AF65-F5344CB8AC3E}">
        <p14:creationId xmlns:p14="http://schemas.microsoft.com/office/powerpoint/2010/main" val="86457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B9FBC4-70EC-8BAB-2CA1-90544A46943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814" y="164172"/>
            <a:ext cx="5777224" cy="3264828"/>
          </a:xfrm>
          <a:prstGeom prst="rect">
            <a:avLst/>
          </a:prstGeom>
          <a:noFill/>
          <a:ln>
            <a:noFill/>
          </a:ln>
        </p:spPr>
      </p:pic>
      <p:sp>
        <p:nvSpPr>
          <p:cNvPr id="4" name="TextBox 3">
            <a:extLst>
              <a:ext uri="{FF2B5EF4-FFF2-40B4-BE49-F238E27FC236}">
                <a16:creationId xmlns:a16="http://schemas.microsoft.com/office/drawing/2014/main" id="{599E77FF-0122-E8A4-4188-21EC7E153B7A}"/>
              </a:ext>
            </a:extLst>
          </p:cNvPr>
          <p:cNvSpPr txBox="1"/>
          <p:nvPr/>
        </p:nvSpPr>
        <p:spPr>
          <a:xfrm>
            <a:off x="6096000" y="819834"/>
            <a:ext cx="6096000" cy="1091133"/>
          </a:xfrm>
          <a:prstGeom prst="rect">
            <a:avLst/>
          </a:prstGeom>
          <a:noFill/>
        </p:spPr>
        <p:txBody>
          <a:bodyPr wrap="square">
            <a:spAutoFit/>
          </a:bodyPr>
          <a:lstStyle/>
          <a:p>
            <a:pPr defTabSz="914400">
              <a:lnSpc>
                <a:spcPct val="90000"/>
              </a:lnSpc>
              <a:spcBef>
                <a:spcPts val="1000"/>
              </a:spcBef>
              <a:spcAft>
                <a:spcPts val="800"/>
              </a:spcAft>
              <a:buFont typeface="Arial" panose="020B0604020202020204" pitchFamily="34" charset="0"/>
            </a:pPr>
            <a:r>
              <a:rPr lang="en-IN" kern="100" dirty="0">
                <a:latin typeface="Aptos" panose="020B0004020202020204" pitchFamily="34" charset="0"/>
                <a:cs typeface="Times New Roman" panose="02020603050405020304" pitchFamily="18" charset="0"/>
              </a:rPr>
              <a:t>This page is created using HTML for layout, CSS for design, and JavaScript for form validation and redirection. It helps ensure that only verified admins can manage volunteer data, events, and system settings.</a:t>
            </a:r>
          </a:p>
        </p:txBody>
      </p:sp>
      <p:pic>
        <p:nvPicPr>
          <p:cNvPr id="5" name="Picture 4">
            <a:extLst>
              <a:ext uri="{FF2B5EF4-FFF2-40B4-BE49-F238E27FC236}">
                <a16:creationId xmlns:a16="http://schemas.microsoft.com/office/drawing/2014/main" id="{B8F96420-F84B-B918-4D31-2B6517B1036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9732" y="3429000"/>
            <a:ext cx="5894453" cy="3271196"/>
          </a:xfrm>
          <a:prstGeom prst="rect">
            <a:avLst/>
          </a:prstGeom>
          <a:noFill/>
          <a:ln>
            <a:noFill/>
          </a:ln>
        </p:spPr>
      </p:pic>
      <p:sp>
        <p:nvSpPr>
          <p:cNvPr id="7" name="TextBox 6">
            <a:extLst>
              <a:ext uri="{FF2B5EF4-FFF2-40B4-BE49-F238E27FC236}">
                <a16:creationId xmlns:a16="http://schemas.microsoft.com/office/drawing/2014/main" id="{15D9F472-7B7E-8BDD-8458-D9F6C76E97D1}"/>
              </a:ext>
            </a:extLst>
          </p:cNvPr>
          <p:cNvSpPr txBox="1"/>
          <p:nvPr/>
        </p:nvSpPr>
        <p:spPr>
          <a:xfrm>
            <a:off x="28426" y="4134407"/>
            <a:ext cx="6096000" cy="1926297"/>
          </a:xfrm>
          <a:prstGeom prst="rect">
            <a:avLst/>
          </a:prstGeom>
          <a:noFill/>
        </p:spPr>
        <p:txBody>
          <a:bodyPr wrap="square">
            <a:spAutoFit/>
          </a:bodyPr>
          <a:lstStyle/>
          <a:p>
            <a:pPr>
              <a:lnSpc>
                <a:spcPct val="107000"/>
              </a:lnSpc>
              <a:spcAft>
                <a:spcPts val="800"/>
              </a:spcAft>
            </a:pPr>
            <a:r>
              <a:rPr lang="en-IN" sz="2200" i="1" dirty="0">
                <a:latin typeface="Aptos" panose="020B0004020202020204" pitchFamily="34" charset="0"/>
              </a:rPr>
              <a:t>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his page shows a complete list of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registered volunteers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in the system. Admins can view the names, emails, contact details , course and semester of each volunteer. It helps manage and communicate with volunteers more efficiently. The page is built using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HTML, CSS, JavaScript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connected to a backend for dynamic data display.</a:t>
            </a:r>
          </a:p>
        </p:txBody>
      </p:sp>
    </p:spTree>
    <p:extLst>
      <p:ext uri="{BB962C8B-B14F-4D97-AF65-F5344CB8AC3E}">
        <p14:creationId xmlns:p14="http://schemas.microsoft.com/office/powerpoint/2010/main" val="798821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835E-3CD5-4735-8282-1A7F5D8433DB}"/>
              </a:ext>
            </a:extLst>
          </p:cNvPr>
          <p:cNvSpPr>
            <a:spLocks noGrp="1"/>
          </p:cNvSpPr>
          <p:nvPr>
            <p:ph type="title"/>
          </p:nvPr>
        </p:nvSpPr>
        <p:spPr/>
        <p:txBody>
          <a:bodyPr>
            <a:normAutofit/>
          </a:bodyPr>
          <a:lstStyle/>
          <a:p>
            <a:r>
              <a:rPr lang="en-US" sz="6000" b="1" i="1" u="sng" dirty="0">
                <a:solidFill>
                  <a:srgbClr val="FF0000"/>
                </a:solidFill>
                <a:latin typeface="ThORNDALE"/>
              </a:rPr>
              <a:t>TOOLS TO BE USED</a:t>
            </a:r>
            <a:endParaRPr lang="en-IN" sz="6000" b="1" i="1" u="sng" dirty="0">
              <a:solidFill>
                <a:srgbClr val="FF0000"/>
              </a:solidFill>
              <a:latin typeface="ThORNDALE"/>
            </a:endParaRPr>
          </a:p>
        </p:txBody>
      </p:sp>
      <p:sp>
        <p:nvSpPr>
          <p:cNvPr id="3" name="Content Placeholder 2">
            <a:extLst>
              <a:ext uri="{FF2B5EF4-FFF2-40B4-BE49-F238E27FC236}">
                <a16:creationId xmlns:a16="http://schemas.microsoft.com/office/drawing/2014/main" id="{DA407108-0AED-4D44-858E-3D955861AE4A}"/>
              </a:ext>
            </a:extLst>
          </p:cNvPr>
          <p:cNvSpPr>
            <a:spLocks noGrp="1"/>
          </p:cNvSpPr>
          <p:nvPr>
            <p:ph idx="1"/>
          </p:nvPr>
        </p:nvSpPr>
        <p:spPr/>
        <p:txBody>
          <a:bodyPr>
            <a:noAutofit/>
          </a:bodyPr>
          <a:lstStyle/>
          <a:p>
            <a:r>
              <a:rPr lang="en-IN" i="1" dirty="0">
                <a:latin typeface="Aptos" panose="020B0004020202020204" pitchFamily="34" charset="0"/>
              </a:rPr>
              <a:t>Front-End: Design a responsive UI using HTML, CSS, JavaScript for easy navigation. </a:t>
            </a:r>
          </a:p>
          <a:p>
            <a:r>
              <a:rPr lang="en-IN" i="1" dirty="0">
                <a:latin typeface="Aptos" panose="020B0004020202020204" pitchFamily="34" charset="0"/>
              </a:rPr>
              <a:t>Back-End: Develop a secure and scalable system using Python (Django/Flask) and C++.</a:t>
            </a:r>
          </a:p>
          <a:p>
            <a:r>
              <a:rPr lang="en-IN" i="1" dirty="0">
                <a:latin typeface="Aptos" panose="020B0004020202020204" pitchFamily="34" charset="0"/>
              </a:rPr>
              <a:t> Database: Implement MySQL/PostgreSQL to store volunteer data, schedules, and event details.</a:t>
            </a:r>
          </a:p>
          <a:p>
            <a:r>
              <a:rPr lang="en-IN" i="1" dirty="0">
                <a:latin typeface="Aptos" panose="020B0004020202020204" pitchFamily="34" charset="0"/>
              </a:rPr>
              <a:t> Security &amp; Access Control: Define user roles (Admin, Volunteer, Event Manager, etc.) with appropriate permissions.</a:t>
            </a:r>
          </a:p>
        </p:txBody>
      </p:sp>
    </p:spTree>
    <p:extLst>
      <p:ext uri="{BB962C8B-B14F-4D97-AF65-F5344CB8AC3E}">
        <p14:creationId xmlns:p14="http://schemas.microsoft.com/office/powerpoint/2010/main" val="749140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3030E-0622-4B1B-93B5-B2A70560DD82}"/>
              </a:ext>
            </a:extLst>
          </p:cNvPr>
          <p:cNvSpPr>
            <a:spLocks noGrp="1"/>
          </p:cNvSpPr>
          <p:nvPr>
            <p:ph type="title"/>
          </p:nvPr>
        </p:nvSpPr>
        <p:spPr/>
        <p:txBody>
          <a:bodyPr>
            <a:normAutofit fontScale="90000"/>
          </a:bodyPr>
          <a:lstStyle/>
          <a:p>
            <a:r>
              <a:rPr lang="en-US" sz="6000" b="1" i="1" u="sng" dirty="0">
                <a:solidFill>
                  <a:srgbClr val="FF0000"/>
                </a:solidFill>
                <a:latin typeface="ThORNDALE"/>
              </a:rPr>
              <a:t>EXPECTED OUTCOMES</a:t>
            </a:r>
            <a:endParaRPr lang="en-IN" sz="6000" b="1" i="1" u="sng" dirty="0">
              <a:solidFill>
                <a:srgbClr val="FF0000"/>
              </a:solidFill>
              <a:latin typeface="ThORNDALE"/>
            </a:endParaRPr>
          </a:p>
        </p:txBody>
      </p:sp>
      <p:sp>
        <p:nvSpPr>
          <p:cNvPr id="3" name="Content Placeholder 2">
            <a:extLst>
              <a:ext uri="{FF2B5EF4-FFF2-40B4-BE49-F238E27FC236}">
                <a16:creationId xmlns:a16="http://schemas.microsoft.com/office/drawing/2014/main" id="{6BAF6B8C-5CF3-4D5B-B2BF-6FFCF481D8AF}"/>
              </a:ext>
            </a:extLst>
          </p:cNvPr>
          <p:cNvSpPr>
            <a:spLocks noGrp="1"/>
          </p:cNvSpPr>
          <p:nvPr>
            <p:ph idx="1"/>
          </p:nvPr>
        </p:nvSpPr>
        <p:spPr/>
        <p:txBody>
          <a:bodyPr>
            <a:normAutofit/>
          </a:bodyPr>
          <a:lstStyle/>
          <a:p>
            <a:r>
              <a:rPr lang="en-US" i="1" dirty="0">
                <a:latin typeface="Aptos" panose="020B0004020202020204" pitchFamily="34" charset="0"/>
              </a:rPr>
              <a:t>Automated registration and scheduling reduce manual workload for admins.</a:t>
            </a:r>
          </a:p>
          <a:p>
            <a:r>
              <a:rPr lang="en-US" i="1" dirty="0">
                <a:latin typeface="Aptos" panose="020B0004020202020204" pitchFamily="34" charset="0"/>
              </a:rPr>
              <a:t>Streamlined task assignments ensure better utilization of volunteers.</a:t>
            </a:r>
          </a:p>
          <a:p>
            <a:r>
              <a:rPr lang="en-US" i="1" dirty="0">
                <a:latin typeface="Aptos" panose="020B0004020202020204" pitchFamily="34" charset="0"/>
              </a:rPr>
              <a:t>Volunteers stay informed about upcoming events, shifts, and updates.</a:t>
            </a:r>
          </a:p>
          <a:p>
            <a:r>
              <a:rPr lang="en-US" i="1" dirty="0">
                <a:latin typeface="Aptos" panose="020B0004020202020204" pitchFamily="34" charset="0"/>
              </a:rPr>
              <a:t>Organizations can efficiently track volunteer hours and participation.</a:t>
            </a:r>
          </a:p>
          <a:p>
            <a:r>
              <a:rPr lang="en-US" i="1" dirty="0">
                <a:latin typeface="Aptos" panose="020B0004020202020204" pitchFamily="34" charset="0"/>
              </a:rPr>
              <a:t>The system is scalable to accommodate growing volunteer bases and multiple organizations</a:t>
            </a:r>
            <a:endParaRPr lang="en-IN" i="1" dirty="0">
              <a:latin typeface="Aptos" panose="020B0004020202020204" pitchFamily="34" charset="0"/>
            </a:endParaRPr>
          </a:p>
        </p:txBody>
      </p:sp>
    </p:spTree>
    <p:extLst>
      <p:ext uri="{BB962C8B-B14F-4D97-AF65-F5344CB8AC3E}">
        <p14:creationId xmlns:p14="http://schemas.microsoft.com/office/powerpoint/2010/main" val="207184800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381</TotalTime>
  <Words>833</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Century Gothic</vt:lpstr>
      <vt:lpstr>Segoe UI Black</vt:lpstr>
      <vt:lpstr>ThORNDALE</vt:lpstr>
      <vt:lpstr>Vapor Trail</vt:lpstr>
      <vt:lpstr>VOLUNTEER MANAGEMENT SYSTEM </vt:lpstr>
      <vt:lpstr>ABSTRACT</vt:lpstr>
      <vt:lpstr>OBJECTIVE</vt:lpstr>
      <vt:lpstr>PROBLEM STATEMENT  (To build Volunteer Management System)</vt:lpstr>
      <vt:lpstr>METHODOLOGY</vt:lpstr>
      <vt:lpstr>PowerPoint Presentation</vt:lpstr>
      <vt:lpstr>PowerPoint Presentation</vt:lpstr>
      <vt:lpstr>TOOLS TO BE USED</vt:lpstr>
      <vt:lpstr>EXPECTED OUTCOMES</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VOLUNTEER MANAGEMENT SYSTEM</dc:title>
  <dc:creator>ARPITA ROY KRMU2433589</dc:creator>
  <cp:lastModifiedBy>ARPITA ROY KRMU2433589</cp:lastModifiedBy>
  <cp:revision>5</cp:revision>
  <dcterms:created xsi:type="dcterms:W3CDTF">2025-02-10T15:22:28Z</dcterms:created>
  <dcterms:modified xsi:type="dcterms:W3CDTF">2025-05-07T15:22:23Z</dcterms:modified>
</cp:coreProperties>
</file>