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25" r:id="rId6"/>
    <p:sldId id="310" r:id="rId7"/>
    <p:sldId id="322" r:id="rId8"/>
    <p:sldId id="309" r:id="rId9"/>
    <p:sldId id="313" r:id="rId10"/>
    <p:sldId id="324" r:id="rId11"/>
    <p:sldId id="314" r:id="rId12"/>
    <p:sldId id="315" r:id="rId13"/>
    <p:sldId id="316" r:id="rId14"/>
    <p:sldId id="317" r:id="rId15"/>
    <p:sldId id="318" r:id="rId16"/>
    <p:sldId id="319" r:id="rId17"/>
    <p:sldId id="323" r:id="rId18"/>
    <p:sldId id="320"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CFE9"/>
    <a:srgbClr val="99FFCC"/>
    <a:srgbClr val="9AE6B3"/>
    <a:srgbClr val="4DD3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19" autoAdjust="0"/>
  </p:normalViewPr>
  <p:slideViewPr>
    <p:cSldViewPr snapToGrid="0">
      <p:cViewPr varScale="1">
        <p:scale>
          <a:sx n="86" d="100"/>
          <a:sy n="86"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image" Target="../media/image5.webp"/></Relationships>
</file>

<file path=ppt/diagrams/_rels/drawing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image" Target="../media/image5.webp"/></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4BD22-CC5B-412B-B3E0-BD7737210D12}" type="doc">
      <dgm:prSet loTypeId="urn:microsoft.com/office/officeart/2005/8/layout/vList6" loCatId="list" qsTypeId="urn:microsoft.com/office/officeart/2005/8/quickstyle/3d1" qsCatId="3D" csTypeId="urn:microsoft.com/office/officeart/2005/8/colors/accent6_2" csCatId="accent6" phldr="1"/>
      <dgm:spPr/>
      <dgm:t>
        <a:bodyPr/>
        <a:lstStyle/>
        <a:p>
          <a:endParaRPr lang="en-IN"/>
        </a:p>
      </dgm:t>
    </dgm:pt>
    <dgm:pt modelId="{60101D5F-C56E-4DEB-8CF4-5114FAC0E108}">
      <dgm:prSet phldrT="[Text]" custT="1"/>
      <dgm:spPr/>
      <dgm:t>
        <a:bodyPr/>
        <a:lstStyle/>
        <a:p>
          <a:r>
            <a:rPr lang="en-IN" sz="3000" b="0" i="0" dirty="0">
              <a:latin typeface="Calibri" panose="020F0502020204030204" pitchFamily="34" charset="0"/>
              <a:cs typeface="Calibri" panose="020F0502020204030204" pitchFamily="34" charset="0"/>
            </a:rPr>
            <a:t>RF </a:t>
          </a:r>
          <a:r>
            <a:rPr lang="en-US" sz="3000" b="0" i="0" dirty="0">
              <a:latin typeface="Calibri" panose="020F0502020204030204" pitchFamily="34" charset="0"/>
              <a:cs typeface="Calibri" panose="020F0502020204030204" pitchFamily="34" charset="0"/>
            </a:rPr>
            <a:t>Guidance System</a:t>
          </a:r>
          <a:endParaRPr lang="en-IN" sz="3000" dirty="0">
            <a:latin typeface="Calibri" panose="020F0502020204030204" pitchFamily="34" charset="0"/>
            <a:cs typeface="Calibri" panose="020F0502020204030204" pitchFamily="34" charset="0"/>
          </a:endParaRPr>
        </a:p>
      </dgm:t>
    </dgm:pt>
    <dgm:pt modelId="{5E406994-500C-4E27-AF72-1602E2F37984}" type="parTrans" cxnId="{9320A1E9-A582-4D81-8921-6F7081C59CF3}">
      <dgm:prSet/>
      <dgm:spPr/>
      <dgm:t>
        <a:bodyPr/>
        <a:lstStyle/>
        <a:p>
          <a:endParaRPr lang="en-IN"/>
        </a:p>
      </dgm:t>
    </dgm:pt>
    <dgm:pt modelId="{ECE132BF-ED20-4918-98CF-063B773AC3DE}" type="sibTrans" cxnId="{9320A1E9-A582-4D81-8921-6F7081C59CF3}">
      <dgm:prSet/>
      <dgm:spPr/>
      <dgm:t>
        <a:bodyPr/>
        <a:lstStyle/>
        <a:p>
          <a:endParaRPr lang="en-IN"/>
        </a:p>
      </dgm:t>
    </dgm:pt>
    <dgm:pt modelId="{EE837117-431F-4852-B939-D7B620914758}">
      <dgm:prSet phldrT="[Text]" custT="1"/>
      <dgm:spPr/>
      <dgm:t>
        <a:bodyPr/>
        <a:lstStyle/>
        <a:p>
          <a:r>
            <a:rPr lang="en-IN" sz="3000" b="0" i="0" dirty="0">
              <a:latin typeface="Arial" panose="020B0604020202020204" pitchFamily="34" charset="0"/>
              <a:cs typeface="Arial" panose="020B0604020202020204" pitchFamily="34" charset="0"/>
            </a:rPr>
            <a:t>IR </a:t>
          </a:r>
          <a:r>
            <a:rPr lang="en-US" sz="3000" b="0" i="0" dirty="0">
              <a:latin typeface="Arial" panose="020B0604020202020204" pitchFamily="34" charset="0"/>
              <a:cs typeface="Arial" panose="020B0604020202020204" pitchFamily="34" charset="0"/>
            </a:rPr>
            <a:t>Guidance System</a:t>
          </a:r>
          <a:endParaRPr lang="en-IN" sz="3000" dirty="0">
            <a:latin typeface="Arial" panose="020B0604020202020204" pitchFamily="34" charset="0"/>
            <a:cs typeface="Arial" panose="020B0604020202020204" pitchFamily="34" charset="0"/>
          </a:endParaRPr>
        </a:p>
      </dgm:t>
    </dgm:pt>
    <dgm:pt modelId="{ED535E3D-FB5F-47D6-A519-7DF80E8A8FD9}" type="parTrans" cxnId="{60C9F2F5-ACEB-4C74-9833-1033B977672F}">
      <dgm:prSet/>
      <dgm:spPr/>
      <dgm:t>
        <a:bodyPr/>
        <a:lstStyle/>
        <a:p>
          <a:endParaRPr lang="en-IN"/>
        </a:p>
      </dgm:t>
    </dgm:pt>
    <dgm:pt modelId="{D8DF5338-CFA7-46B9-8E1C-DFD02E9DF953}" type="sibTrans" cxnId="{60C9F2F5-ACEB-4C74-9833-1033B977672F}">
      <dgm:prSet/>
      <dgm:spPr/>
      <dgm:t>
        <a:bodyPr/>
        <a:lstStyle/>
        <a:p>
          <a:endParaRPr lang="en-IN"/>
        </a:p>
      </dgm:t>
    </dgm:pt>
    <dgm:pt modelId="{27D23597-0724-4862-B601-B986B8F0A563}">
      <dgm:prSet phldrT="[Text]" custT="1"/>
      <dgm:spPr/>
      <dgm:t>
        <a:bodyPr/>
        <a:lstStyle/>
        <a:p>
          <a:r>
            <a:rPr lang="en-US" sz="2400" b="1" i="0" dirty="0">
              <a:latin typeface="Brush Script MT" panose="03060802040406070304" pitchFamily="66" charset="0"/>
            </a:rPr>
            <a:t>The heat is released from the aircraft and detected by the seeker head.</a:t>
          </a:r>
          <a:endParaRPr lang="en-IN" sz="2400" b="1" dirty="0">
            <a:latin typeface="Brush Script MT" panose="03060802040406070304" pitchFamily="66" charset="0"/>
          </a:endParaRPr>
        </a:p>
      </dgm:t>
    </dgm:pt>
    <dgm:pt modelId="{AE9C1D9A-58A0-4B66-AF94-B33FE7072E92}" type="parTrans" cxnId="{27243DEC-FFC1-439A-81C8-73CCC848ED80}">
      <dgm:prSet/>
      <dgm:spPr/>
      <dgm:t>
        <a:bodyPr/>
        <a:lstStyle/>
        <a:p>
          <a:endParaRPr lang="en-IN"/>
        </a:p>
      </dgm:t>
    </dgm:pt>
    <dgm:pt modelId="{68F00B2A-CE9A-4150-9CCA-EC6862EC23CB}" type="sibTrans" cxnId="{27243DEC-FFC1-439A-81C8-73CCC848ED80}">
      <dgm:prSet/>
      <dgm:spPr/>
      <dgm:t>
        <a:bodyPr/>
        <a:lstStyle/>
        <a:p>
          <a:endParaRPr lang="en-IN"/>
        </a:p>
      </dgm:t>
    </dgm:pt>
    <dgm:pt modelId="{47344C85-D3D3-4A48-8120-E35BAD7FB76B}">
      <dgm:prSet phldrT="[Text]" custT="1"/>
      <dgm:spPr/>
      <dgm:t>
        <a:bodyPr/>
        <a:lstStyle/>
        <a:p>
          <a:pPr algn="l"/>
          <a:r>
            <a:rPr lang="en-US" sz="2400" b="1" i="0" dirty="0">
              <a:latin typeface="Brush Script MT" panose="03060802040406070304" pitchFamily="66" charset="0"/>
            </a:rPr>
            <a:t>The missile or aircraft transmits a radar wave which reflects off the target, and is detected by the missile seeker</a:t>
          </a:r>
          <a:r>
            <a:rPr lang="en-US" sz="2600" b="1" i="0" dirty="0">
              <a:latin typeface="Brush Script MT" panose="03060802040406070304" pitchFamily="66" charset="0"/>
            </a:rPr>
            <a:t>.</a:t>
          </a:r>
          <a:endParaRPr lang="en-IN" sz="2600" b="1" dirty="0">
            <a:latin typeface="Brush Script MT" panose="03060802040406070304" pitchFamily="66" charset="0"/>
          </a:endParaRPr>
        </a:p>
      </dgm:t>
    </dgm:pt>
    <dgm:pt modelId="{7FDE7D5F-26D9-49DE-BADF-0F4389343EE4}" type="parTrans" cxnId="{2C54B502-8CFC-4B0B-A5D5-2B0B0F65FE8C}">
      <dgm:prSet/>
      <dgm:spPr/>
      <dgm:t>
        <a:bodyPr/>
        <a:lstStyle/>
        <a:p>
          <a:endParaRPr lang="en-IN"/>
        </a:p>
      </dgm:t>
    </dgm:pt>
    <dgm:pt modelId="{9BAF1EF4-5BB6-41CA-AE2E-45C0FDF8FC64}" type="sibTrans" cxnId="{2C54B502-8CFC-4B0B-A5D5-2B0B0F65FE8C}">
      <dgm:prSet/>
      <dgm:spPr/>
      <dgm:t>
        <a:bodyPr/>
        <a:lstStyle/>
        <a:p>
          <a:endParaRPr lang="en-IN"/>
        </a:p>
      </dgm:t>
    </dgm:pt>
    <dgm:pt modelId="{5AB6F883-C8E5-4FBC-B875-8E5F37030B1B}" type="pres">
      <dgm:prSet presAssocID="{5974BD22-CC5B-412B-B3E0-BD7737210D12}" presName="Name0" presStyleCnt="0">
        <dgm:presLayoutVars>
          <dgm:dir/>
          <dgm:animLvl val="lvl"/>
          <dgm:resizeHandles/>
        </dgm:presLayoutVars>
      </dgm:prSet>
      <dgm:spPr/>
    </dgm:pt>
    <dgm:pt modelId="{F61A61B1-33D4-4AD4-AC23-9A26A52172B8}" type="pres">
      <dgm:prSet presAssocID="{60101D5F-C56E-4DEB-8CF4-5114FAC0E108}" presName="linNode" presStyleCnt="0"/>
      <dgm:spPr/>
    </dgm:pt>
    <dgm:pt modelId="{A685B911-6A0C-4EB1-B1B8-D593EF346CB6}" type="pres">
      <dgm:prSet presAssocID="{60101D5F-C56E-4DEB-8CF4-5114FAC0E108}" presName="parentShp" presStyleLbl="node1" presStyleIdx="0" presStyleCnt="2" custScaleX="82081" custScaleY="91783" custLinFactNeighborX="107" custLinFactNeighborY="671">
        <dgm:presLayoutVars>
          <dgm:bulletEnabled val="1"/>
        </dgm:presLayoutVars>
      </dgm:prSet>
      <dgm:spPr/>
    </dgm:pt>
    <dgm:pt modelId="{F08CCC72-2249-4245-86E4-1582AD5E00B5}" type="pres">
      <dgm:prSet presAssocID="{60101D5F-C56E-4DEB-8CF4-5114FAC0E108}" presName="childShp" presStyleLbl="bgAccFollowNode1" presStyleIdx="0" presStyleCnt="2">
        <dgm:presLayoutVars>
          <dgm:bulletEnabled val="1"/>
        </dgm:presLayoutVars>
      </dgm:prSet>
      <dgm:spPr/>
    </dgm:pt>
    <dgm:pt modelId="{7DC8C48D-F1E7-4FAC-815A-DC3DE015905C}" type="pres">
      <dgm:prSet presAssocID="{ECE132BF-ED20-4918-98CF-063B773AC3DE}" presName="spacing" presStyleCnt="0"/>
      <dgm:spPr/>
    </dgm:pt>
    <dgm:pt modelId="{60EF6056-3B8C-431E-803C-E401F31B262C}" type="pres">
      <dgm:prSet presAssocID="{EE837117-431F-4852-B939-D7B620914758}" presName="linNode" presStyleCnt="0"/>
      <dgm:spPr/>
    </dgm:pt>
    <dgm:pt modelId="{7174F53D-78D8-4BF8-90F4-0C9F64AA2E50}" type="pres">
      <dgm:prSet presAssocID="{EE837117-431F-4852-B939-D7B620914758}" presName="parentShp" presStyleLbl="node1" presStyleIdx="1" presStyleCnt="2" custScaleX="86588" custScaleY="92251">
        <dgm:presLayoutVars>
          <dgm:bulletEnabled val="1"/>
        </dgm:presLayoutVars>
      </dgm:prSet>
      <dgm:spPr/>
    </dgm:pt>
    <dgm:pt modelId="{E5D6AF83-71AB-4D95-83B8-E7542629412C}" type="pres">
      <dgm:prSet presAssocID="{EE837117-431F-4852-B939-D7B620914758}" presName="childShp" presStyleLbl="bgAccFollowNode1" presStyleIdx="1" presStyleCnt="2">
        <dgm:presLayoutVars>
          <dgm:bulletEnabled val="1"/>
        </dgm:presLayoutVars>
      </dgm:prSet>
      <dgm:spPr/>
    </dgm:pt>
  </dgm:ptLst>
  <dgm:cxnLst>
    <dgm:cxn modelId="{2C54B502-8CFC-4B0B-A5D5-2B0B0F65FE8C}" srcId="{60101D5F-C56E-4DEB-8CF4-5114FAC0E108}" destId="{47344C85-D3D3-4A48-8120-E35BAD7FB76B}" srcOrd="0" destOrd="0" parTransId="{7FDE7D5F-26D9-49DE-BADF-0F4389343EE4}" sibTransId="{9BAF1EF4-5BB6-41CA-AE2E-45C0FDF8FC64}"/>
    <dgm:cxn modelId="{FEB0EF43-1259-4ED5-95AC-D2E2CB799E7F}" type="presOf" srcId="{60101D5F-C56E-4DEB-8CF4-5114FAC0E108}" destId="{A685B911-6A0C-4EB1-B1B8-D593EF346CB6}" srcOrd="0" destOrd="0" presId="urn:microsoft.com/office/officeart/2005/8/layout/vList6"/>
    <dgm:cxn modelId="{41CF466D-1C59-4659-B355-F739E75CF30A}" type="presOf" srcId="{5974BD22-CC5B-412B-B3E0-BD7737210D12}" destId="{5AB6F883-C8E5-4FBC-B875-8E5F37030B1B}" srcOrd="0" destOrd="0" presId="urn:microsoft.com/office/officeart/2005/8/layout/vList6"/>
    <dgm:cxn modelId="{0E582692-3DFF-47B8-A4EE-A4B0CEC15CB1}" type="presOf" srcId="{27D23597-0724-4862-B601-B986B8F0A563}" destId="{E5D6AF83-71AB-4D95-83B8-E7542629412C}" srcOrd="0" destOrd="0" presId="urn:microsoft.com/office/officeart/2005/8/layout/vList6"/>
    <dgm:cxn modelId="{74D2EA9A-BDE4-4DAB-81E7-3109AE1A7FBD}" type="presOf" srcId="{EE837117-431F-4852-B939-D7B620914758}" destId="{7174F53D-78D8-4BF8-90F4-0C9F64AA2E50}" srcOrd="0" destOrd="0" presId="urn:microsoft.com/office/officeart/2005/8/layout/vList6"/>
    <dgm:cxn modelId="{C2CE56D9-6387-4A5B-AE96-E2333ADB09AD}" type="presOf" srcId="{47344C85-D3D3-4A48-8120-E35BAD7FB76B}" destId="{F08CCC72-2249-4245-86E4-1582AD5E00B5}" srcOrd="0" destOrd="0" presId="urn:microsoft.com/office/officeart/2005/8/layout/vList6"/>
    <dgm:cxn modelId="{9320A1E9-A582-4D81-8921-6F7081C59CF3}" srcId="{5974BD22-CC5B-412B-B3E0-BD7737210D12}" destId="{60101D5F-C56E-4DEB-8CF4-5114FAC0E108}" srcOrd="0" destOrd="0" parTransId="{5E406994-500C-4E27-AF72-1602E2F37984}" sibTransId="{ECE132BF-ED20-4918-98CF-063B773AC3DE}"/>
    <dgm:cxn modelId="{27243DEC-FFC1-439A-81C8-73CCC848ED80}" srcId="{EE837117-431F-4852-B939-D7B620914758}" destId="{27D23597-0724-4862-B601-B986B8F0A563}" srcOrd="0" destOrd="0" parTransId="{AE9C1D9A-58A0-4B66-AF94-B33FE7072E92}" sibTransId="{68F00B2A-CE9A-4150-9CCA-EC6862EC23CB}"/>
    <dgm:cxn modelId="{60C9F2F5-ACEB-4C74-9833-1033B977672F}" srcId="{5974BD22-CC5B-412B-B3E0-BD7737210D12}" destId="{EE837117-431F-4852-B939-D7B620914758}" srcOrd="1" destOrd="0" parTransId="{ED535E3D-FB5F-47D6-A519-7DF80E8A8FD9}" sibTransId="{D8DF5338-CFA7-46B9-8E1C-DFD02E9DF953}"/>
    <dgm:cxn modelId="{53D79535-A050-4625-928B-897A7BF43E7B}" type="presParOf" srcId="{5AB6F883-C8E5-4FBC-B875-8E5F37030B1B}" destId="{F61A61B1-33D4-4AD4-AC23-9A26A52172B8}" srcOrd="0" destOrd="0" presId="urn:microsoft.com/office/officeart/2005/8/layout/vList6"/>
    <dgm:cxn modelId="{E5599AE5-3655-4ADF-92C1-717975422F24}" type="presParOf" srcId="{F61A61B1-33D4-4AD4-AC23-9A26A52172B8}" destId="{A685B911-6A0C-4EB1-B1B8-D593EF346CB6}" srcOrd="0" destOrd="0" presId="urn:microsoft.com/office/officeart/2005/8/layout/vList6"/>
    <dgm:cxn modelId="{AB00B374-0B2D-4902-8CB4-6E1884EC35BE}" type="presParOf" srcId="{F61A61B1-33D4-4AD4-AC23-9A26A52172B8}" destId="{F08CCC72-2249-4245-86E4-1582AD5E00B5}" srcOrd="1" destOrd="0" presId="urn:microsoft.com/office/officeart/2005/8/layout/vList6"/>
    <dgm:cxn modelId="{DC6E5B17-6213-45D8-BB8F-DB41DF2BD875}" type="presParOf" srcId="{5AB6F883-C8E5-4FBC-B875-8E5F37030B1B}" destId="{7DC8C48D-F1E7-4FAC-815A-DC3DE015905C}" srcOrd="1" destOrd="0" presId="urn:microsoft.com/office/officeart/2005/8/layout/vList6"/>
    <dgm:cxn modelId="{32AB166E-9E17-45F1-954F-4FF4D4F1042B}" type="presParOf" srcId="{5AB6F883-C8E5-4FBC-B875-8E5F37030B1B}" destId="{60EF6056-3B8C-431E-803C-E401F31B262C}" srcOrd="2" destOrd="0" presId="urn:microsoft.com/office/officeart/2005/8/layout/vList6"/>
    <dgm:cxn modelId="{586CAC1D-ACA4-4795-AFF3-798FB773832E}" type="presParOf" srcId="{60EF6056-3B8C-431E-803C-E401F31B262C}" destId="{7174F53D-78D8-4BF8-90F4-0C9F64AA2E50}" srcOrd="0" destOrd="0" presId="urn:microsoft.com/office/officeart/2005/8/layout/vList6"/>
    <dgm:cxn modelId="{9C8E001B-A91F-48E7-90FF-2B5FBFE8FA0C}" type="presParOf" srcId="{60EF6056-3B8C-431E-803C-E401F31B262C}" destId="{E5D6AF83-71AB-4D95-83B8-E7542629412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09919-36B5-4162-8899-417A9F93473B}" type="doc">
      <dgm:prSet loTypeId="urn:microsoft.com/office/officeart/2005/8/layout/hList7" loCatId="process" qsTypeId="urn:microsoft.com/office/officeart/2005/8/quickstyle/simple2" qsCatId="simple" csTypeId="urn:microsoft.com/office/officeart/2005/8/colors/accent0_3" csCatId="mainScheme" phldr="1"/>
      <dgm:spPr/>
      <dgm:t>
        <a:bodyPr/>
        <a:lstStyle/>
        <a:p>
          <a:endParaRPr lang="en-US"/>
        </a:p>
      </dgm:t>
    </dgm:pt>
    <dgm:pt modelId="{B2B879BD-3840-400C-92BD-B2C2383358D7}">
      <dgm:prSet custT="1"/>
      <dgm:spPr/>
      <dgm:t>
        <a:bodyPr/>
        <a:lstStyle/>
        <a:p>
          <a:pPr algn="l">
            <a:lnSpc>
              <a:spcPct val="150000"/>
            </a:lnSpc>
          </a:pPr>
          <a:r>
            <a:rPr lang="en-US" sz="2400" b="1" dirty="0">
              <a:latin typeface="Arial" panose="020B0604020202020204" pitchFamily="34" charset="0"/>
              <a:cs typeface="Arial" panose="020B0604020202020204" pitchFamily="34" charset="0"/>
            </a:rPr>
            <a:t>Chaff:</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endParaRPr lang="en-IN"/>
        </a:p>
      </dgm:t>
    </dgm:pt>
    <dgm:pt modelId="{AAF9DEE3-8444-4CA1-8BC2-D834D3ED6C74}">
      <dgm:prSet custT="1"/>
      <dgm:spPr/>
      <dgm:t>
        <a:bodyPr/>
        <a:lstStyle/>
        <a:p>
          <a:pPr>
            <a:lnSpc>
              <a:spcPct val="150000"/>
            </a:lnSpc>
          </a:pPr>
          <a:r>
            <a:rPr lang="en-US" sz="2400" b="1" dirty="0">
              <a:latin typeface="Arial" panose="020B0604020202020204" pitchFamily="34" charset="0"/>
              <a:cs typeface="Arial" panose="020B0604020202020204" pitchFamily="34" charset="0"/>
            </a:rPr>
            <a:t>Flare:</a:t>
          </a:r>
        </a:p>
      </dgm:t>
    </dgm:pt>
    <dgm:pt modelId="{23210C7F-6847-491E-BE1F-A79529AF2B8B}" type="sibTrans" cxnId="{0A7DA706-17DD-412A-8BE0-4F6529274E66}">
      <dgm:prSet phldrT="01" phldr="0"/>
      <dgm:spPr/>
      <dgm:t>
        <a:bodyPr/>
        <a:lstStyle/>
        <a:p>
          <a:endParaRPr lang="en-IN"/>
        </a:p>
      </dgm:t>
    </dgm:pt>
    <dgm:pt modelId="{205BDF49-153E-4CE8-8402-E23704595764}" type="parTrans" cxnId="{0A7DA706-17DD-412A-8BE0-4F6529274E66}">
      <dgm:prSet/>
      <dgm:spPr/>
      <dgm:t>
        <a:bodyPr/>
        <a:lstStyle/>
        <a:p>
          <a:endParaRPr lang="en-US"/>
        </a:p>
      </dgm:t>
    </dgm:pt>
    <dgm:pt modelId="{F7AC4D93-62F2-473F-8AA2-0E20AACF4D84}">
      <dgm:prSet custT="1"/>
      <dgm:spPr/>
      <dgm:t>
        <a:bodyPr/>
        <a:lstStyle/>
        <a:p>
          <a:pPr>
            <a:lnSpc>
              <a:spcPct val="90000"/>
            </a:lnSpc>
            <a:buFont typeface="Arial" panose="020B0604020202020204" pitchFamily="34" charset="0"/>
            <a:buChar char="•"/>
          </a:pPr>
          <a:r>
            <a:rPr lang="en-US" sz="2000" b="0" i="0" dirty="0">
              <a:latin typeface="Arial" panose="020B0604020202020204" pitchFamily="34" charset="0"/>
              <a:cs typeface="Arial" panose="020B0604020202020204" pitchFamily="34" charset="0"/>
            </a:rPr>
            <a:t>Engine Exhaust, Aircraft Radar edges and Engine inlets</a:t>
          </a:r>
          <a:r>
            <a:rPr lang="en-US" sz="1900" b="0" i="0" dirty="0"/>
            <a:t>.</a:t>
          </a:r>
        </a:p>
      </dgm:t>
    </dgm:pt>
    <dgm:pt modelId="{E51158E0-2B7F-4E44-B197-36072D94C0DC}" type="parTrans" cxnId="{418FB9FD-A673-46F8-8247-59D77E679EDF}">
      <dgm:prSet/>
      <dgm:spPr/>
      <dgm:t>
        <a:bodyPr/>
        <a:lstStyle/>
        <a:p>
          <a:endParaRPr lang="en-IN"/>
        </a:p>
      </dgm:t>
    </dgm:pt>
    <dgm:pt modelId="{CBCE77E3-ED82-4051-A29D-DBCE65A4EE68}" type="sibTrans" cxnId="{418FB9FD-A673-46F8-8247-59D77E679EDF}">
      <dgm:prSet/>
      <dgm:spPr/>
      <dgm:t>
        <a:bodyPr/>
        <a:lstStyle/>
        <a:p>
          <a:endParaRPr lang="en-IN"/>
        </a:p>
      </dgm:t>
    </dgm:pt>
    <dgm:pt modelId="{ACE654EE-F013-4478-90C4-A2DADE90590A}">
      <dgm:prSet/>
      <dgm:spPr/>
      <dgm:t>
        <a:bodyPr/>
        <a:lstStyle/>
        <a:p>
          <a:pPr>
            <a:lnSpc>
              <a:spcPct val="90000"/>
            </a:lnSpc>
            <a:buFont typeface="Arial" panose="020B0604020202020204" pitchFamily="34" charset="0"/>
            <a:buChar char="•"/>
          </a:pPr>
          <a:endParaRPr lang="en-US" sz="1900" b="0" i="0" dirty="0"/>
        </a:p>
      </dgm:t>
    </dgm:pt>
    <dgm:pt modelId="{22FB0B9A-B100-4DB6-8646-07EA8AE01859}" type="parTrans" cxnId="{A94CAC22-BAFA-49F3-8E01-30C544E5C31A}">
      <dgm:prSet/>
      <dgm:spPr/>
      <dgm:t>
        <a:bodyPr/>
        <a:lstStyle/>
        <a:p>
          <a:endParaRPr lang="en-IN"/>
        </a:p>
      </dgm:t>
    </dgm:pt>
    <dgm:pt modelId="{A10DE7E2-4A70-4A7D-840E-A9FAACE5CB86}" type="sibTrans" cxnId="{A94CAC22-BAFA-49F3-8E01-30C544E5C31A}">
      <dgm:prSet/>
      <dgm:spPr/>
      <dgm:t>
        <a:bodyPr/>
        <a:lstStyle/>
        <a:p>
          <a:endParaRPr lang="en-IN"/>
        </a:p>
      </dgm:t>
    </dgm:pt>
    <dgm:pt modelId="{97BDA55B-3FB9-4F6E-A6EC-82A21CF1E6EB}">
      <dgm:prSet custT="1"/>
      <dgm:spPr/>
      <dgm:t>
        <a:bodyPr/>
        <a:lstStyle/>
        <a:p>
          <a:pPr>
            <a:lnSpc>
              <a:spcPct val="150000"/>
            </a:lnSpc>
          </a:pPr>
          <a:r>
            <a:rPr lang="en-IN" sz="2000" b="0" i="0" dirty="0">
              <a:latin typeface="Arial" panose="020B0604020202020204" pitchFamily="34" charset="0"/>
              <a:cs typeface="Arial" panose="020B0604020202020204" pitchFamily="34" charset="0"/>
            </a:rPr>
            <a:t>IR guided missile.</a:t>
          </a:r>
          <a:endParaRPr lang="en-IN" sz="2000" dirty="0">
            <a:latin typeface="Arial" panose="020B0604020202020204" pitchFamily="34" charset="0"/>
            <a:cs typeface="Arial" panose="020B0604020202020204" pitchFamily="34" charset="0"/>
          </a:endParaRPr>
        </a:p>
      </dgm:t>
    </dgm:pt>
    <dgm:pt modelId="{6D65BD4C-5724-4FD7-9EC7-7E048B4EDAEB}" type="sibTrans" cxnId="{153731B2-2760-4DAA-950F-7AF961BCC52C}">
      <dgm:prSet/>
      <dgm:spPr/>
      <dgm:t>
        <a:bodyPr/>
        <a:lstStyle/>
        <a:p>
          <a:endParaRPr lang="en-IN"/>
        </a:p>
      </dgm:t>
    </dgm:pt>
    <dgm:pt modelId="{BC5CB205-AA55-4162-8AC4-63C501831F45}" type="parTrans" cxnId="{153731B2-2760-4DAA-950F-7AF961BCC52C}">
      <dgm:prSet/>
      <dgm:spPr/>
      <dgm:t>
        <a:bodyPr/>
        <a:lstStyle/>
        <a:p>
          <a:endParaRPr lang="en-IN"/>
        </a:p>
      </dgm:t>
    </dgm:pt>
    <dgm:pt modelId="{413189AF-30B8-4F5E-9CD3-F0499BA5B7FD}">
      <dgm:prSet custT="1"/>
      <dgm:spPr/>
      <dgm:t>
        <a:bodyPr/>
        <a:lstStyle/>
        <a:p>
          <a:pPr>
            <a:lnSpc>
              <a:spcPct val="150000"/>
            </a:lnSpc>
          </a:pPr>
          <a:r>
            <a:rPr lang="en-IN" sz="2000" b="0" i="0" dirty="0">
              <a:latin typeface="Arial" panose="020B0604020202020204" pitchFamily="34" charset="0"/>
              <a:cs typeface="Arial" panose="020B0604020202020204" pitchFamily="34" charset="0"/>
            </a:rPr>
            <a:t>RF guided missile.</a:t>
          </a:r>
          <a:endParaRPr lang="en-IN" sz="2000" dirty="0">
            <a:latin typeface="Arial" panose="020B0604020202020204" pitchFamily="34" charset="0"/>
            <a:cs typeface="Arial" panose="020B0604020202020204" pitchFamily="34" charset="0"/>
          </a:endParaRPr>
        </a:p>
      </dgm:t>
    </dgm:pt>
    <dgm:pt modelId="{F9BEF2B4-B103-4A7B-942B-83CCBFB9744E}" type="parTrans" cxnId="{4566B91E-F136-4EE2-8543-1DADA1817E67}">
      <dgm:prSet/>
      <dgm:spPr/>
      <dgm:t>
        <a:bodyPr/>
        <a:lstStyle/>
        <a:p>
          <a:endParaRPr lang="en-IN"/>
        </a:p>
      </dgm:t>
    </dgm:pt>
    <dgm:pt modelId="{732ED3DD-5DE5-40EB-8382-0589CC9BB5A4}" type="sibTrans" cxnId="{4566B91E-F136-4EE2-8543-1DADA1817E67}">
      <dgm:prSet/>
      <dgm:spPr/>
      <dgm:t>
        <a:bodyPr/>
        <a:lstStyle/>
        <a:p>
          <a:endParaRPr lang="en-IN"/>
        </a:p>
      </dgm:t>
    </dgm:pt>
    <dgm:pt modelId="{F072BF80-9B43-4041-9788-11CD5577D28E}">
      <dgm:prSet custT="1"/>
      <dgm:spPr/>
      <dgm:t>
        <a:bodyPr/>
        <a:lstStyle/>
        <a:p>
          <a:pPr>
            <a:lnSpc>
              <a:spcPct val="90000"/>
            </a:lnSpc>
          </a:pPr>
          <a:r>
            <a:rPr lang="en-US" sz="2000" dirty="0">
              <a:latin typeface="Arial" panose="020B0604020202020204" pitchFamily="34" charset="0"/>
              <a:cs typeface="Arial" panose="020B0604020202020204" pitchFamily="34" charset="0"/>
            </a:rPr>
            <a:t>Chaff is used to generate false Radar signature.</a:t>
          </a:r>
          <a:endParaRPr lang="en-IN" sz="2000" b="0" i="0" dirty="0">
            <a:latin typeface="Arial" panose="020B0604020202020204" pitchFamily="34" charset="0"/>
            <a:cs typeface="Arial" panose="020B0604020202020204" pitchFamily="34" charset="0"/>
          </a:endParaRPr>
        </a:p>
      </dgm:t>
    </dgm:pt>
    <dgm:pt modelId="{3C77FBF0-8E56-4590-A2AC-1594AB095476}" type="parTrans" cxnId="{6467A6B1-95FE-4A03-AB9A-716E0A7CF5C9}">
      <dgm:prSet/>
      <dgm:spPr/>
      <dgm:t>
        <a:bodyPr/>
        <a:lstStyle/>
        <a:p>
          <a:endParaRPr lang="en-IN"/>
        </a:p>
      </dgm:t>
    </dgm:pt>
    <dgm:pt modelId="{A85B59E7-097B-4C58-B874-AB6916AAD077}" type="sibTrans" cxnId="{6467A6B1-95FE-4A03-AB9A-716E0A7CF5C9}">
      <dgm:prSet/>
      <dgm:spPr/>
      <dgm:t>
        <a:bodyPr/>
        <a:lstStyle/>
        <a:p>
          <a:endParaRPr lang="en-IN"/>
        </a:p>
      </dgm:t>
    </dgm:pt>
    <dgm:pt modelId="{0DB698A2-4FC1-4329-B4CB-400BCCDCAB12}" type="pres">
      <dgm:prSet presAssocID="{15509919-36B5-4162-8899-417A9F93473B}" presName="Name0" presStyleCnt="0">
        <dgm:presLayoutVars>
          <dgm:dir/>
          <dgm:resizeHandles val="exact"/>
        </dgm:presLayoutVars>
      </dgm:prSet>
      <dgm:spPr/>
    </dgm:pt>
    <dgm:pt modelId="{E2615E07-9A60-4697-B990-2227B2294C08}" type="pres">
      <dgm:prSet presAssocID="{15509919-36B5-4162-8899-417A9F93473B}" presName="fgShape" presStyleLbl="fgShp" presStyleIdx="0" presStyleCnt="1" custFlipHor="1" custScaleX="494" custLinFactY="-100000" custLinFactNeighborY="-108105"/>
      <dgm:spPr/>
    </dgm:pt>
    <dgm:pt modelId="{673B7F16-88E0-4BEB-9EE1-6DAD8287D46D}" type="pres">
      <dgm:prSet presAssocID="{15509919-36B5-4162-8899-417A9F93473B}" presName="linComp" presStyleCnt="0"/>
      <dgm:spPr/>
    </dgm:pt>
    <dgm:pt modelId="{77C4759C-D7D6-4C45-B668-43FDD9C73F57}" type="pres">
      <dgm:prSet presAssocID="{AAF9DEE3-8444-4CA1-8BC2-D834D3ED6C74}" presName="compNode" presStyleCnt="0"/>
      <dgm:spPr/>
    </dgm:pt>
    <dgm:pt modelId="{C253E295-6A0F-414E-9ECF-892A12F8EE74}" type="pres">
      <dgm:prSet presAssocID="{AAF9DEE3-8444-4CA1-8BC2-D834D3ED6C74}" presName="bkgdShape" presStyleLbl="node1" presStyleIdx="0" presStyleCnt="2"/>
      <dgm:spPr/>
    </dgm:pt>
    <dgm:pt modelId="{8279CA3D-06CE-4D62-9785-7D3240605288}" type="pres">
      <dgm:prSet presAssocID="{AAF9DEE3-8444-4CA1-8BC2-D834D3ED6C74}" presName="nodeTx" presStyleLbl="node1" presStyleIdx="0" presStyleCnt="2">
        <dgm:presLayoutVars>
          <dgm:bulletEnabled val="1"/>
        </dgm:presLayoutVars>
      </dgm:prSet>
      <dgm:spPr/>
    </dgm:pt>
    <dgm:pt modelId="{3654B857-A86F-482F-A0DD-01638AD9A593}" type="pres">
      <dgm:prSet presAssocID="{AAF9DEE3-8444-4CA1-8BC2-D834D3ED6C74}" presName="invisiNode" presStyleLbl="node1" presStyleIdx="0" presStyleCnt="2"/>
      <dgm:spPr/>
    </dgm:pt>
    <dgm:pt modelId="{1E4ACFC8-2CF8-4049-B0DD-9ADAFA95DE92}" type="pres">
      <dgm:prSet presAssocID="{AAF9DEE3-8444-4CA1-8BC2-D834D3ED6C74}" presName="imagNode" presStyleLbl="fgImgPlace1" presStyleIdx="0" presStyleCnt="2" custScaleX="116607" custScaleY="101237" custLinFactNeighborY="-2863"/>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25773CD2-A886-4BD1-885D-F1571DF6F40E}" type="pres">
      <dgm:prSet presAssocID="{23210C7F-6847-491E-BE1F-A79529AF2B8B}" presName="sibTrans" presStyleLbl="sibTrans2D1" presStyleIdx="0" presStyleCnt="0"/>
      <dgm:spPr/>
    </dgm:pt>
    <dgm:pt modelId="{B0DF6D63-1035-44D2-8C71-B0FF8D10A410}" type="pres">
      <dgm:prSet presAssocID="{B2B879BD-3840-400C-92BD-B2C2383358D7}" presName="compNode" presStyleCnt="0"/>
      <dgm:spPr/>
    </dgm:pt>
    <dgm:pt modelId="{98F47FD0-7218-4908-8ACE-E8FC7F1FE45E}" type="pres">
      <dgm:prSet presAssocID="{B2B879BD-3840-400C-92BD-B2C2383358D7}" presName="bkgdShape" presStyleLbl="node1" presStyleIdx="1" presStyleCnt="2"/>
      <dgm:spPr/>
    </dgm:pt>
    <dgm:pt modelId="{21820F69-F945-4327-9B96-416D89F29EFC}" type="pres">
      <dgm:prSet presAssocID="{B2B879BD-3840-400C-92BD-B2C2383358D7}" presName="nodeTx" presStyleLbl="node1" presStyleIdx="1" presStyleCnt="2">
        <dgm:presLayoutVars>
          <dgm:bulletEnabled val="1"/>
        </dgm:presLayoutVars>
      </dgm:prSet>
      <dgm:spPr/>
    </dgm:pt>
    <dgm:pt modelId="{880811E4-1D50-49E4-A0CD-030CA702FB66}" type="pres">
      <dgm:prSet presAssocID="{B2B879BD-3840-400C-92BD-B2C2383358D7}" presName="invisiNode" presStyleLbl="node1" presStyleIdx="1" presStyleCnt="2"/>
      <dgm:spPr/>
    </dgm:pt>
    <dgm:pt modelId="{4CF6E16F-18BE-4FCB-AB4E-69DE3EE4F9E6}" type="pres">
      <dgm:prSet presAssocID="{B2B879BD-3840-400C-92BD-B2C2383358D7}" presName="imagNode" presStyleLbl="fgImgPlace1" presStyleIdx="1" presStyleCnt="2" custScaleX="108976" custScaleY="96942" custLinFactNeighborY="-5009"/>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Lst>
  <dgm:cxnLst>
    <dgm:cxn modelId="{0A7DA706-17DD-412A-8BE0-4F6529274E66}" srcId="{15509919-36B5-4162-8899-417A9F93473B}" destId="{AAF9DEE3-8444-4CA1-8BC2-D834D3ED6C74}" srcOrd="0" destOrd="0" parTransId="{205BDF49-153E-4CE8-8402-E23704595764}" sibTransId="{23210C7F-6847-491E-BE1F-A79529AF2B8B}"/>
    <dgm:cxn modelId="{4566B91E-F136-4EE2-8543-1DADA1817E67}" srcId="{B2B879BD-3840-400C-92BD-B2C2383358D7}" destId="{413189AF-30B8-4F5E-9CD3-F0499BA5B7FD}" srcOrd="0" destOrd="0" parTransId="{F9BEF2B4-B103-4A7B-942B-83CCBFB9744E}" sibTransId="{732ED3DD-5DE5-40EB-8382-0589CC9BB5A4}"/>
    <dgm:cxn modelId="{35115421-087C-4262-9C01-CE5179A5E99F}" type="presOf" srcId="{97BDA55B-3FB9-4F6E-A6EC-82A21CF1E6EB}" destId="{C253E295-6A0F-414E-9ECF-892A12F8EE74}" srcOrd="0" destOrd="1" presId="urn:microsoft.com/office/officeart/2005/8/layout/hList7"/>
    <dgm:cxn modelId="{A94CAC22-BAFA-49F3-8E01-30C544E5C31A}" srcId="{AAF9DEE3-8444-4CA1-8BC2-D834D3ED6C74}" destId="{ACE654EE-F013-4478-90C4-A2DADE90590A}" srcOrd="2" destOrd="0" parTransId="{22FB0B9A-B100-4DB6-8646-07EA8AE01859}" sibTransId="{A10DE7E2-4A70-4A7D-840E-A9FAACE5CB86}"/>
    <dgm:cxn modelId="{0135C651-837D-4B56-B755-FA55FEC49789}" type="presOf" srcId="{B2B879BD-3840-400C-92BD-B2C2383358D7}" destId="{98F47FD0-7218-4908-8ACE-E8FC7F1FE45E}" srcOrd="0" destOrd="0" presId="urn:microsoft.com/office/officeart/2005/8/layout/hList7"/>
    <dgm:cxn modelId="{CC474952-AE2E-4BA7-843D-EE97BAE8718A}" type="presOf" srcId="{413189AF-30B8-4F5E-9CD3-F0499BA5B7FD}" destId="{21820F69-F945-4327-9B96-416D89F29EFC}" srcOrd="1" destOrd="1" presId="urn:microsoft.com/office/officeart/2005/8/layout/hList7"/>
    <dgm:cxn modelId="{20814478-3EDA-4301-8B83-7004DA2BA4A8}" type="presOf" srcId="{F072BF80-9B43-4041-9788-11CD5577D28E}" destId="{21820F69-F945-4327-9B96-416D89F29EFC}" srcOrd="1" destOrd="2" presId="urn:microsoft.com/office/officeart/2005/8/layout/hList7"/>
    <dgm:cxn modelId="{EE1AF487-E0E7-4CEC-A1F2-3DC9788664FB}" type="presOf" srcId="{15509919-36B5-4162-8899-417A9F93473B}" destId="{0DB698A2-4FC1-4329-B4CB-400BCCDCAB12}" srcOrd="0" destOrd="0" presId="urn:microsoft.com/office/officeart/2005/8/layout/hList7"/>
    <dgm:cxn modelId="{B0CC348C-BB96-43B9-B7C3-67BA58AD0704}" type="presOf" srcId="{F072BF80-9B43-4041-9788-11CD5577D28E}" destId="{98F47FD0-7218-4908-8ACE-E8FC7F1FE45E}" srcOrd="0" destOrd="2" presId="urn:microsoft.com/office/officeart/2005/8/layout/hList7"/>
    <dgm:cxn modelId="{8E3F648F-EF9E-4A8A-9666-67EF41E259BA}" type="presOf" srcId="{F7AC4D93-62F2-473F-8AA2-0E20AACF4D84}" destId="{8279CA3D-06CE-4D62-9785-7D3240605288}" srcOrd="1" destOrd="2" presId="urn:microsoft.com/office/officeart/2005/8/layout/hList7"/>
    <dgm:cxn modelId="{7D3CD9A5-C1EF-4CD3-8761-BEB3602BDA98}" type="presOf" srcId="{AAF9DEE3-8444-4CA1-8BC2-D834D3ED6C74}" destId="{8279CA3D-06CE-4D62-9785-7D3240605288}" srcOrd="1" destOrd="0" presId="urn:microsoft.com/office/officeart/2005/8/layout/hList7"/>
    <dgm:cxn modelId="{A1DAE9AB-CE2E-463F-80BC-1FE3A6A5A25E}" type="presOf" srcId="{B2B879BD-3840-400C-92BD-B2C2383358D7}" destId="{21820F69-F945-4327-9B96-416D89F29EFC}" srcOrd="1" destOrd="0" presId="urn:microsoft.com/office/officeart/2005/8/layout/hList7"/>
    <dgm:cxn modelId="{DCAD85AD-17F9-4A3C-9527-F5D741ADD6E3}" type="presOf" srcId="{F7AC4D93-62F2-473F-8AA2-0E20AACF4D84}" destId="{C253E295-6A0F-414E-9ECF-892A12F8EE74}" srcOrd="0" destOrd="2" presId="urn:microsoft.com/office/officeart/2005/8/layout/hList7"/>
    <dgm:cxn modelId="{6467A6B1-95FE-4A03-AB9A-716E0A7CF5C9}" srcId="{B2B879BD-3840-400C-92BD-B2C2383358D7}" destId="{F072BF80-9B43-4041-9788-11CD5577D28E}" srcOrd="1" destOrd="0" parTransId="{3C77FBF0-8E56-4590-A2AC-1594AB095476}" sibTransId="{A85B59E7-097B-4C58-B874-AB6916AAD077}"/>
    <dgm:cxn modelId="{153731B2-2760-4DAA-950F-7AF961BCC52C}" srcId="{AAF9DEE3-8444-4CA1-8BC2-D834D3ED6C74}" destId="{97BDA55B-3FB9-4F6E-A6EC-82A21CF1E6EB}" srcOrd="0" destOrd="0" parTransId="{BC5CB205-AA55-4162-8AC4-63C501831F45}" sibTransId="{6D65BD4C-5724-4FD7-9EC7-7E048B4EDAEB}"/>
    <dgm:cxn modelId="{0570EAC1-0853-420C-A8AB-C79CC673E3DF}" type="presOf" srcId="{413189AF-30B8-4F5E-9CD3-F0499BA5B7FD}" destId="{98F47FD0-7218-4908-8ACE-E8FC7F1FE45E}" srcOrd="0" destOrd="1" presId="urn:microsoft.com/office/officeart/2005/8/layout/hList7"/>
    <dgm:cxn modelId="{E6F334C4-3ED7-4C04-9A37-D8321CD86F60}" type="presOf" srcId="{ACE654EE-F013-4478-90C4-A2DADE90590A}" destId="{C253E295-6A0F-414E-9ECF-892A12F8EE74}" srcOrd="0" destOrd="3" presId="urn:microsoft.com/office/officeart/2005/8/layout/hList7"/>
    <dgm:cxn modelId="{42CDCACA-F394-4044-BBF6-522A0005ABCB}" srcId="{15509919-36B5-4162-8899-417A9F93473B}" destId="{B2B879BD-3840-400C-92BD-B2C2383358D7}" srcOrd="1" destOrd="0" parTransId="{09440D86-F3E6-4A3C-9E78-1AFC56348641}" sibTransId="{FBAA44FF-54DE-45C8-9FAC-512C40277233}"/>
    <dgm:cxn modelId="{AC137CDE-CED5-4318-A024-DA81BC06D7BF}" type="presOf" srcId="{23210C7F-6847-491E-BE1F-A79529AF2B8B}" destId="{25773CD2-A886-4BD1-885D-F1571DF6F40E}" srcOrd="0" destOrd="0" presId="urn:microsoft.com/office/officeart/2005/8/layout/hList7"/>
    <dgm:cxn modelId="{06807CEB-E2CF-4CCA-8A88-A37B8E2827D7}" type="presOf" srcId="{97BDA55B-3FB9-4F6E-A6EC-82A21CF1E6EB}" destId="{8279CA3D-06CE-4D62-9785-7D3240605288}" srcOrd="1" destOrd="1" presId="urn:microsoft.com/office/officeart/2005/8/layout/hList7"/>
    <dgm:cxn modelId="{C94087EF-8BD5-49CE-912B-98072345C563}" type="presOf" srcId="{ACE654EE-F013-4478-90C4-A2DADE90590A}" destId="{8279CA3D-06CE-4D62-9785-7D3240605288}" srcOrd="1" destOrd="3" presId="urn:microsoft.com/office/officeart/2005/8/layout/hList7"/>
    <dgm:cxn modelId="{E8F6B7FD-0152-44C0-92C1-0D5016F490CC}" type="presOf" srcId="{AAF9DEE3-8444-4CA1-8BC2-D834D3ED6C74}" destId="{C253E295-6A0F-414E-9ECF-892A12F8EE74}" srcOrd="0" destOrd="0" presId="urn:microsoft.com/office/officeart/2005/8/layout/hList7"/>
    <dgm:cxn modelId="{418FB9FD-A673-46F8-8247-59D77E679EDF}" srcId="{AAF9DEE3-8444-4CA1-8BC2-D834D3ED6C74}" destId="{F7AC4D93-62F2-473F-8AA2-0E20AACF4D84}" srcOrd="1" destOrd="0" parTransId="{E51158E0-2B7F-4E44-B197-36072D94C0DC}" sibTransId="{CBCE77E3-ED82-4051-A29D-DBCE65A4EE68}"/>
    <dgm:cxn modelId="{1AAB8C7A-4617-4C9E-AFC6-26F233491705}" type="presParOf" srcId="{0DB698A2-4FC1-4329-B4CB-400BCCDCAB12}" destId="{E2615E07-9A60-4697-B990-2227B2294C08}" srcOrd="0" destOrd="0" presId="urn:microsoft.com/office/officeart/2005/8/layout/hList7"/>
    <dgm:cxn modelId="{1BC7D915-3B99-41B0-8A79-E2ADBD2B9844}" type="presParOf" srcId="{0DB698A2-4FC1-4329-B4CB-400BCCDCAB12}" destId="{673B7F16-88E0-4BEB-9EE1-6DAD8287D46D}" srcOrd="1" destOrd="0" presId="urn:microsoft.com/office/officeart/2005/8/layout/hList7"/>
    <dgm:cxn modelId="{8614FA07-2446-429A-A63D-9586DA16001E}" type="presParOf" srcId="{673B7F16-88E0-4BEB-9EE1-6DAD8287D46D}" destId="{77C4759C-D7D6-4C45-B668-43FDD9C73F57}" srcOrd="0" destOrd="0" presId="urn:microsoft.com/office/officeart/2005/8/layout/hList7"/>
    <dgm:cxn modelId="{BB0D4A28-0694-4CD8-8652-8B566C914123}" type="presParOf" srcId="{77C4759C-D7D6-4C45-B668-43FDD9C73F57}" destId="{C253E295-6A0F-414E-9ECF-892A12F8EE74}" srcOrd="0" destOrd="0" presId="urn:microsoft.com/office/officeart/2005/8/layout/hList7"/>
    <dgm:cxn modelId="{B9DF6F46-360F-4B41-BB1F-927B38D9F174}" type="presParOf" srcId="{77C4759C-D7D6-4C45-B668-43FDD9C73F57}" destId="{8279CA3D-06CE-4D62-9785-7D3240605288}" srcOrd="1" destOrd="0" presId="urn:microsoft.com/office/officeart/2005/8/layout/hList7"/>
    <dgm:cxn modelId="{BD9914BB-BBCE-4940-96F8-BFA570B96EB7}" type="presParOf" srcId="{77C4759C-D7D6-4C45-B668-43FDD9C73F57}" destId="{3654B857-A86F-482F-A0DD-01638AD9A593}" srcOrd="2" destOrd="0" presId="urn:microsoft.com/office/officeart/2005/8/layout/hList7"/>
    <dgm:cxn modelId="{1C008463-2F64-459A-9FA9-3376277F0322}" type="presParOf" srcId="{77C4759C-D7D6-4C45-B668-43FDD9C73F57}" destId="{1E4ACFC8-2CF8-4049-B0DD-9ADAFA95DE92}" srcOrd="3" destOrd="0" presId="urn:microsoft.com/office/officeart/2005/8/layout/hList7"/>
    <dgm:cxn modelId="{380CF07F-730E-4EAE-A53C-E7643FB3FCDA}" type="presParOf" srcId="{673B7F16-88E0-4BEB-9EE1-6DAD8287D46D}" destId="{25773CD2-A886-4BD1-885D-F1571DF6F40E}" srcOrd="1" destOrd="0" presId="urn:microsoft.com/office/officeart/2005/8/layout/hList7"/>
    <dgm:cxn modelId="{6F7DC2C1-DD02-4454-8B5E-97F85B85301A}" type="presParOf" srcId="{673B7F16-88E0-4BEB-9EE1-6DAD8287D46D}" destId="{B0DF6D63-1035-44D2-8C71-B0FF8D10A410}" srcOrd="2" destOrd="0" presId="urn:microsoft.com/office/officeart/2005/8/layout/hList7"/>
    <dgm:cxn modelId="{D8963A24-CD34-4064-8117-1B6CE47AA9BE}" type="presParOf" srcId="{B0DF6D63-1035-44D2-8C71-B0FF8D10A410}" destId="{98F47FD0-7218-4908-8ACE-E8FC7F1FE45E}" srcOrd="0" destOrd="0" presId="urn:microsoft.com/office/officeart/2005/8/layout/hList7"/>
    <dgm:cxn modelId="{64F60D24-4061-478D-AD3C-9E9570E0A7B9}" type="presParOf" srcId="{B0DF6D63-1035-44D2-8C71-B0FF8D10A410}" destId="{21820F69-F945-4327-9B96-416D89F29EFC}" srcOrd="1" destOrd="0" presId="urn:microsoft.com/office/officeart/2005/8/layout/hList7"/>
    <dgm:cxn modelId="{EFB80800-F7A4-4B4D-83BF-4747554790BE}" type="presParOf" srcId="{B0DF6D63-1035-44D2-8C71-B0FF8D10A410}" destId="{880811E4-1D50-49E4-A0CD-030CA702FB66}" srcOrd="2" destOrd="0" presId="urn:microsoft.com/office/officeart/2005/8/layout/hList7"/>
    <dgm:cxn modelId="{00D3905F-B18C-489B-B23D-BF3B2B463CF5}" type="presParOf" srcId="{B0DF6D63-1035-44D2-8C71-B0FF8D10A410}" destId="{4CF6E16F-18BE-4FCB-AB4E-69DE3EE4F9E6}"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E0773A-127F-4EB5-9915-EC0B13C54AFC}" type="doc">
      <dgm:prSet loTypeId="urn:microsoft.com/office/officeart/2005/8/layout/hProcess3" loCatId="process" qsTypeId="urn:microsoft.com/office/officeart/2005/8/quickstyle/3d4" qsCatId="3D" csTypeId="urn:microsoft.com/office/officeart/2005/8/colors/accent0_2" csCatId="mainScheme" phldr="1"/>
      <dgm:spPr/>
    </dgm:pt>
    <dgm:pt modelId="{C6C9A62F-6D39-4A2D-88DA-500D50ACDF57}" type="pres">
      <dgm:prSet presAssocID="{D2E0773A-127F-4EB5-9915-EC0B13C54AFC}" presName="Name0" presStyleCnt="0">
        <dgm:presLayoutVars>
          <dgm:dir/>
          <dgm:animLvl val="lvl"/>
          <dgm:resizeHandles val="exact"/>
        </dgm:presLayoutVars>
      </dgm:prSet>
      <dgm:spPr/>
    </dgm:pt>
    <dgm:pt modelId="{690FE25D-EA08-4941-8FBF-C02B5DF4FE71}" type="pres">
      <dgm:prSet presAssocID="{D2E0773A-127F-4EB5-9915-EC0B13C54AFC}" presName="dummy" presStyleCnt="0"/>
      <dgm:spPr/>
    </dgm:pt>
    <dgm:pt modelId="{FF069A47-E832-4601-A7BC-C2BEE5D3CA26}" type="pres">
      <dgm:prSet presAssocID="{D2E0773A-127F-4EB5-9915-EC0B13C54AFC}" presName="linH" presStyleCnt="0"/>
      <dgm:spPr/>
    </dgm:pt>
    <dgm:pt modelId="{B2116966-410A-4737-A396-1F7173F2D44E}" type="pres">
      <dgm:prSet presAssocID="{D2E0773A-127F-4EB5-9915-EC0B13C54AFC}" presName="padding1" presStyleCnt="0"/>
      <dgm:spPr/>
    </dgm:pt>
    <dgm:pt modelId="{F23F33A3-D114-49D5-B284-0C65C12FDEA5}" type="pres">
      <dgm:prSet presAssocID="{D2E0773A-127F-4EB5-9915-EC0B13C54AFC}" presName="padding2" presStyleCnt="0"/>
      <dgm:spPr/>
    </dgm:pt>
    <dgm:pt modelId="{A90E374F-ED1D-4887-8E41-54F042AB31EC}" type="pres">
      <dgm:prSet presAssocID="{D2E0773A-127F-4EB5-9915-EC0B13C54AFC}" presName="negArrow" presStyleCnt="0"/>
      <dgm:spPr/>
    </dgm:pt>
    <dgm:pt modelId="{A4299124-0EE7-4150-AC75-513AE7CA2D86}" type="pres">
      <dgm:prSet presAssocID="{D2E0773A-127F-4EB5-9915-EC0B13C54AFC}" presName="backgroundArrow" presStyleLbl="node1" presStyleIdx="0" presStyleCnt="1" custLinFactNeighborX="-1628" custLinFactNeighborY="0"/>
      <dgm:spPr/>
    </dgm:pt>
  </dgm:ptLst>
  <dgm:cxnLst>
    <dgm:cxn modelId="{A4A937CE-AAC0-4217-B1AA-4ADF2CBA4700}" type="presOf" srcId="{D2E0773A-127F-4EB5-9915-EC0B13C54AFC}" destId="{C6C9A62F-6D39-4A2D-88DA-500D50ACDF57}" srcOrd="0" destOrd="0" presId="urn:microsoft.com/office/officeart/2005/8/layout/hProcess3"/>
    <dgm:cxn modelId="{83F0A150-C434-44A4-B55F-3C8ACA69697B}" type="presParOf" srcId="{C6C9A62F-6D39-4A2D-88DA-500D50ACDF57}" destId="{690FE25D-EA08-4941-8FBF-C02B5DF4FE71}" srcOrd="0" destOrd="0" presId="urn:microsoft.com/office/officeart/2005/8/layout/hProcess3"/>
    <dgm:cxn modelId="{C91400AC-7117-4F0B-89C0-BE7DBF62C9F5}" type="presParOf" srcId="{C6C9A62F-6D39-4A2D-88DA-500D50ACDF57}" destId="{FF069A47-E832-4601-A7BC-C2BEE5D3CA26}" srcOrd="1" destOrd="0" presId="urn:microsoft.com/office/officeart/2005/8/layout/hProcess3"/>
    <dgm:cxn modelId="{7EB304DF-0C3C-43CB-9BCE-2C26E3007B84}" type="presParOf" srcId="{FF069A47-E832-4601-A7BC-C2BEE5D3CA26}" destId="{B2116966-410A-4737-A396-1F7173F2D44E}" srcOrd="0" destOrd="0" presId="urn:microsoft.com/office/officeart/2005/8/layout/hProcess3"/>
    <dgm:cxn modelId="{235AB5BD-31B4-4695-9266-96D210586609}" type="presParOf" srcId="{FF069A47-E832-4601-A7BC-C2BEE5D3CA26}" destId="{F23F33A3-D114-49D5-B284-0C65C12FDEA5}" srcOrd="1" destOrd="0" presId="urn:microsoft.com/office/officeart/2005/8/layout/hProcess3"/>
    <dgm:cxn modelId="{22391600-A5F0-4DE0-89C3-FF7427611056}" type="presParOf" srcId="{FF069A47-E832-4601-A7BC-C2BEE5D3CA26}" destId="{A90E374F-ED1D-4887-8E41-54F042AB31EC}" srcOrd="2" destOrd="0" presId="urn:microsoft.com/office/officeart/2005/8/layout/hProcess3"/>
    <dgm:cxn modelId="{E07185ED-0922-4907-9E89-86D279F7F65E}" type="presParOf" srcId="{FF069A47-E832-4601-A7BC-C2BEE5D3CA26}" destId="{A4299124-0EE7-4150-AC75-513AE7CA2D86}" srcOrd="3"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E0773A-127F-4EB5-9915-EC0B13C54AFC}" type="doc">
      <dgm:prSet loTypeId="urn:microsoft.com/office/officeart/2005/8/layout/hProcess3" loCatId="process" qsTypeId="urn:microsoft.com/office/officeart/2005/8/quickstyle/3d4" qsCatId="3D" csTypeId="urn:microsoft.com/office/officeart/2005/8/colors/accent0_2" csCatId="mainScheme" phldr="1"/>
      <dgm:spPr/>
    </dgm:pt>
    <dgm:pt modelId="{C6C9A62F-6D39-4A2D-88DA-500D50ACDF57}" type="pres">
      <dgm:prSet presAssocID="{D2E0773A-127F-4EB5-9915-EC0B13C54AFC}" presName="Name0" presStyleCnt="0">
        <dgm:presLayoutVars>
          <dgm:dir/>
          <dgm:animLvl val="lvl"/>
          <dgm:resizeHandles val="exact"/>
        </dgm:presLayoutVars>
      </dgm:prSet>
      <dgm:spPr/>
    </dgm:pt>
    <dgm:pt modelId="{690FE25D-EA08-4941-8FBF-C02B5DF4FE71}" type="pres">
      <dgm:prSet presAssocID="{D2E0773A-127F-4EB5-9915-EC0B13C54AFC}" presName="dummy" presStyleCnt="0"/>
      <dgm:spPr/>
    </dgm:pt>
    <dgm:pt modelId="{FF069A47-E832-4601-A7BC-C2BEE5D3CA26}" type="pres">
      <dgm:prSet presAssocID="{D2E0773A-127F-4EB5-9915-EC0B13C54AFC}" presName="linH" presStyleCnt="0"/>
      <dgm:spPr/>
    </dgm:pt>
    <dgm:pt modelId="{B2116966-410A-4737-A396-1F7173F2D44E}" type="pres">
      <dgm:prSet presAssocID="{D2E0773A-127F-4EB5-9915-EC0B13C54AFC}" presName="padding1" presStyleCnt="0"/>
      <dgm:spPr/>
    </dgm:pt>
    <dgm:pt modelId="{F23F33A3-D114-49D5-B284-0C65C12FDEA5}" type="pres">
      <dgm:prSet presAssocID="{D2E0773A-127F-4EB5-9915-EC0B13C54AFC}" presName="padding2" presStyleCnt="0"/>
      <dgm:spPr/>
    </dgm:pt>
    <dgm:pt modelId="{A90E374F-ED1D-4887-8E41-54F042AB31EC}" type="pres">
      <dgm:prSet presAssocID="{D2E0773A-127F-4EB5-9915-EC0B13C54AFC}" presName="negArrow" presStyleCnt="0"/>
      <dgm:spPr/>
    </dgm:pt>
    <dgm:pt modelId="{A4299124-0EE7-4150-AC75-513AE7CA2D86}" type="pres">
      <dgm:prSet presAssocID="{D2E0773A-127F-4EB5-9915-EC0B13C54AFC}" presName="backgroundArrow" presStyleLbl="node1" presStyleIdx="0" presStyleCnt="1" custLinFactNeighborX="-1628" custLinFactNeighborY="0"/>
      <dgm:spPr/>
    </dgm:pt>
  </dgm:ptLst>
  <dgm:cxnLst>
    <dgm:cxn modelId="{A4A937CE-AAC0-4217-B1AA-4ADF2CBA4700}" type="presOf" srcId="{D2E0773A-127F-4EB5-9915-EC0B13C54AFC}" destId="{C6C9A62F-6D39-4A2D-88DA-500D50ACDF57}" srcOrd="0" destOrd="0" presId="urn:microsoft.com/office/officeart/2005/8/layout/hProcess3"/>
    <dgm:cxn modelId="{83F0A150-C434-44A4-B55F-3C8ACA69697B}" type="presParOf" srcId="{C6C9A62F-6D39-4A2D-88DA-500D50ACDF57}" destId="{690FE25D-EA08-4941-8FBF-C02B5DF4FE71}" srcOrd="0" destOrd="0" presId="urn:microsoft.com/office/officeart/2005/8/layout/hProcess3"/>
    <dgm:cxn modelId="{C91400AC-7117-4F0B-89C0-BE7DBF62C9F5}" type="presParOf" srcId="{C6C9A62F-6D39-4A2D-88DA-500D50ACDF57}" destId="{FF069A47-E832-4601-A7BC-C2BEE5D3CA26}" srcOrd="1" destOrd="0" presId="urn:microsoft.com/office/officeart/2005/8/layout/hProcess3"/>
    <dgm:cxn modelId="{7EB304DF-0C3C-43CB-9BCE-2C26E3007B84}" type="presParOf" srcId="{FF069A47-E832-4601-A7BC-C2BEE5D3CA26}" destId="{B2116966-410A-4737-A396-1F7173F2D44E}" srcOrd="0" destOrd="0" presId="urn:microsoft.com/office/officeart/2005/8/layout/hProcess3"/>
    <dgm:cxn modelId="{235AB5BD-31B4-4695-9266-96D210586609}" type="presParOf" srcId="{FF069A47-E832-4601-A7BC-C2BEE5D3CA26}" destId="{F23F33A3-D114-49D5-B284-0C65C12FDEA5}" srcOrd="1" destOrd="0" presId="urn:microsoft.com/office/officeart/2005/8/layout/hProcess3"/>
    <dgm:cxn modelId="{22391600-A5F0-4DE0-89C3-FF7427611056}" type="presParOf" srcId="{FF069A47-E832-4601-A7BC-C2BEE5D3CA26}" destId="{A90E374F-ED1D-4887-8E41-54F042AB31EC}" srcOrd="2" destOrd="0" presId="urn:microsoft.com/office/officeart/2005/8/layout/hProcess3"/>
    <dgm:cxn modelId="{E07185ED-0922-4907-9E89-86D279F7F65E}" type="presParOf" srcId="{FF069A47-E832-4601-A7BC-C2BEE5D3CA26}" destId="{A4299124-0EE7-4150-AC75-513AE7CA2D86}" srcOrd="3"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CCC72-2249-4245-86E4-1582AD5E00B5}">
      <dsp:nvSpPr>
        <dsp:cNvPr id="0" name=""/>
        <dsp:cNvSpPr/>
      </dsp:nvSpPr>
      <dsp:spPr>
        <a:xfrm>
          <a:off x="3013072" y="473"/>
          <a:ext cx="4964393" cy="1847442"/>
        </a:xfrm>
        <a:prstGeom prst="rightArrow">
          <a:avLst>
            <a:gd name="adj1" fmla="val 75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b="1" i="0" kern="1200" dirty="0">
              <a:latin typeface="Brush Script MT" panose="03060802040406070304" pitchFamily="66" charset="0"/>
            </a:rPr>
            <a:t>The missile or aircraft transmits a radar wave which reflects off the target, and is detected by the missile seeker</a:t>
          </a:r>
          <a:r>
            <a:rPr lang="en-US" sz="2600" b="1" i="0" kern="1200" dirty="0">
              <a:latin typeface="Brush Script MT" panose="03060802040406070304" pitchFamily="66" charset="0"/>
            </a:rPr>
            <a:t>.</a:t>
          </a:r>
          <a:endParaRPr lang="en-IN" sz="2600" b="1" kern="1200" dirty="0">
            <a:latin typeface="Brush Script MT" panose="03060802040406070304" pitchFamily="66" charset="0"/>
          </a:endParaRPr>
        </a:p>
      </dsp:txBody>
      <dsp:txXfrm>
        <a:off x="3013072" y="231403"/>
        <a:ext cx="4271602" cy="1385582"/>
      </dsp:txXfrm>
    </dsp:sp>
    <dsp:sp modelId="{A685B911-6A0C-4EB1-B1B8-D593EF346CB6}">
      <dsp:nvSpPr>
        <dsp:cNvPr id="0" name=""/>
        <dsp:cNvSpPr/>
      </dsp:nvSpPr>
      <dsp:spPr>
        <a:xfrm>
          <a:off x="301835" y="88772"/>
          <a:ext cx="2716549" cy="1695638"/>
        </a:xfrm>
        <a:prstGeom prst="round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0" i="0" kern="1200" dirty="0">
              <a:latin typeface="Calibri" panose="020F0502020204030204" pitchFamily="34" charset="0"/>
              <a:cs typeface="Calibri" panose="020F0502020204030204" pitchFamily="34" charset="0"/>
            </a:rPr>
            <a:t>RF </a:t>
          </a:r>
          <a:r>
            <a:rPr lang="en-US" sz="3000" b="0" i="0" kern="1200" dirty="0">
              <a:latin typeface="Calibri" panose="020F0502020204030204" pitchFamily="34" charset="0"/>
              <a:cs typeface="Calibri" panose="020F0502020204030204" pitchFamily="34" charset="0"/>
            </a:rPr>
            <a:t>Guidance System</a:t>
          </a:r>
          <a:endParaRPr lang="en-IN" sz="3000" kern="1200" dirty="0">
            <a:latin typeface="Calibri" panose="020F0502020204030204" pitchFamily="34" charset="0"/>
            <a:cs typeface="Calibri" panose="020F0502020204030204" pitchFamily="34" charset="0"/>
          </a:endParaRPr>
        </a:p>
      </dsp:txBody>
      <dsp:txXfrm>
        <a:off x="384609" y="171546"/>
        <a:ext cx="2551001" cy="1530090"/>
      </dsp:txXfrm>
    </dsp:sp>
    <dsp:sp modelId="{E5D6AF83-71AB-4D95-83B8-E7542629412C}">
      <dsp:nvSpPr>
        <dsp:cNvPr id="0" name=""/>
        <dsp:cNvSpPr/>
      </dsp:nvSpPr>
      <dsp:spPr>
        <a:xfrm>
          <a:off x="3087654" y="2032660"/>
          <a:ext cx="4964393" cy="1847442"/>
        </a:xfrm>
        <a:prstGeom prst="rightArrow">
          <a:avLst>
            <a:gd name="adj1" fmla="val 75000"/>
            <a:gd name="adj2" fmla="val 50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b="1" i="0" kern="1200" dirty="0">
              <a:latin typeface="Brush Script MT" panose="03060802040406070304" pitchFamily="66" charset="0"/>
            </a:rPr>
            <a:t>The heat is released from the aircraft and detected by the seeker head.</a:t>
          </a:r>
          <a:endParaRPr lang="en-IN" sz="2400" b="1" kern="1200" dirty="0">
            <a:latin typeface="Brush Script MT" panose="03060802040406070304" pitchFamily="66" charset="0"/>
          </a:endParaRPr>
        </a:p>
      </dsp:txBody>
      <dsp:txXfrm>
        <a:off x="3087654" y="2263590"/>
        <a:ext cx="4271602" cy="1385582"/>
      </dsp:txXfrm>
    </dsp:sp>
    <dsp:sp modelId="{7174F53D-78D8-4BF8-90F4-0C9F64AA2E50}">
      <dsp:nvSpPr>
        <dsp:cNvPr id="0" name=""/>
        <dsp:cNvSpPr/>
      </dsp:nvSpPr>
      <dsp:spPr>
        <a:xfrm>
          <a:off x="221941" y="2104239"/>
          <a:ext cx="2865712" cy="1704284"/>
        </a:xfrm>
        <a:prstGeom prst="round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b="0" i="0" kern="1200" dirty="0">
              <a:latin typeface="Arial" panose="020B0604020202020204" pitchFamily="34" charset="0"/>
              <a:cs typeface="Arial" panose="020B0604020202020204" pitchFamily="34" charset="0"/>
            </a:rPr>
            <a:t>IR </a:t>
          </a:r>
          <a:r>
            <a:rPr lang="en-US" sz="3000" b="0" i="0" kern="1200" dirty="0">
              <a:latin typeface="Arial" panose="020B0604020202020204" pitchFamily="34" charset="0"/>
              <a:cs typeface="Arial" panose="020B0604020202020204" pitchFamily="34" charset="0"/>
            </a:rPr>
            <a:t>Guidance System</a:t>
          </a:r>
          <a:endParaRPr lang="en-IN" sz="3000" kern="1200" dirty="0">
            <a:latin typeface="Arial" panose="020B0604020202020204" pitchFamily="34" charset="0"/>
            <a:cs typeface="Arial" panose="020B0604020202020204" pitchFamily="34" charset="0"/>
          </a:endParaRPr>
        </a:p>
      </dsp:txBody>
      <dsp:txXfrm>
        <a:off x="305137" y="2187435"/>
        <a:ext cx="2699320" cy="1537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3E295-6A0F-414E-9ECF-892A12F8EE74}">
      <dsp:nvSpPr>
        <dsp:cNvPr id="0" name=""/>
        <dsp:cNvSpPr/>
      </dsp:nvSpPr>
      <dsp:spPr>
        <a:xfrm>
          <a:off x="4321" y="0"/>
          <a:ext cx="4950618" cy="37256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t" anchorCtr="1">
          <a:noAutofit/>
        </a:bodyPr>
        <a:lstStyle/>
        <a:p>
          <a:pPr marL="0" lvl="0" indent="0" algn="l" defTabSz="1066800">
            <a:lnSpc>
              <a:spcPct val="150000"/>
            </a:lnSpc>
            <a:spcBef>
              <a:spcPct val="0"/>
            </a:spcBef>
            <a:spcAft>
              <a:spcPct val="35000"/>
            </a:spcAft>
            <a:buNone/>
          </a:pPr>
          <a:r>
            <a:rPr lang="en-US" sz="2400" b="1" kern="1200" dirty="0">
              <a:latin typeface="Arial" panose="020B0604020202020204" pitchFamily="34" charset="0"/>
              <a:cs typeface="Arial" panose="020B0604020202020204" pitchFamily="34" charset="0"/>
            </a:rPr>
            <a:t>Flare:</a:t>
          </a:r>
        </a:p>
        <a:p>
          <a:pPr marL="228600" lvl="1" indent="-228600" algn="l" defTabSz="889000">
            <a:lnSpc>
              <a:spcPct val="150000"/>
            </a:lnSpc>
            <a:spcBef>
              <a:spcPct val="0"/>
            </a:spcBef>
            <a:spcAft>
              <a:spcPct val="15000"/>
            </a:spcAft>
            <a:buChar char="•"/>
          </a:pPr>
          <a:r>
            <a:rPr lang="en-IN" sz="2000" b="0" i="0" kern="1200" dirty="0">
              <a:latin typeface="Arial" panose="020B0604020202020204" pitchFamily="34" charset="0"/>
              <a:cs typeface="Arial" panose="020B0604020202020204" pitchFamily="34" charset="0"/>
            </a:rPr>
            <a:t>IR guided missile.</a:t>
          </a:r>
          <a:endParaRPr lang="en-IN"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latin typeface="Arial" panose="020B0604020202020204" pitchFamily="34" charset="0"/>
              <a:cs typeface="Arial" panose="020B0604020202020204" pitchFamily="34" charset="0"/>
            </a:rPr>
            <a:t>Engine Exhaust, Aircraft Radar edges and Engine inlets</a:t>
          </a:r>
          <a:r>
            <a:rPr lang="en-US" sz="1900" b="0" i="0" kern="1200" dirty="0"/>
            <a:t>.</a:t>
          </a:r>
        </a:p>
        <a:p>
          <a:pPr marL="171450" lvl="1" indent="-171450" algn="l" defTabSz="844550">
            <a:lnSpc>
              <a:spcPct val="90000"/>
            </a:lnSpc>
            <a:spcBef>
              <a:spcPct val="0"/>
            </a:spcBef>
            <a:spcAft>
              <a:spcPct val="15000"/>
            </a:spcAft>
            <a:buFont typeface="Arial" panose="020B0604020202020204" pitchFamily="34" charset="0"/>
            <a:buChar char="•"/>
          </a:pPr>
          <a:endParaRPr lang="en-US" sz="1900" b="0" i="0" kern="1200" dirty="0"/>
        </a:p>
      </dsp:txBody>
      <dsp:txXfrm>
        <a:off x="4321" y="1490244"/>
        <a:ext cx="4950618" cy="1490244"/>
      </dsp:txXfrm>
    </dsp:sp>
    <dsp:sp modelId="{1E4ACFC8-2CF8-4049-B0DD-9ADAFA95DE92}">
      <dsp:nvSpPr>
        <dsp:cNvPr id="0" name=""/>
        <dsp:cNvSpPr/>
      </dsp:nvSpPr>
      <dsp:spPr>
        <a:xfrm>
          <a:off x="1756301" y="180344"/>
          <a:ext cx="1446660" cy="125597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98F47FD0-7218-4908-8ACE-E8FC7F1FE45E}">
      <dsp:nvSpPr>
        <dsp:cNvPr id="0" name=""/>
        <dsp:cNvSpPr/>
      </dsp:nvSpPr>
      <dsp:spPr>
        <a:xfrm>
          <a:off x="5103459" y="0"/>
          <a:ext cx="4950618" cy="37256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t" anchorCtr="1">
          <a:noAutofit/>
        </a:bodyPr>
        <a:lstStyle/>
        <a:p>
          <a:pPr marL="0" lvl="0" indent="0" algn="l" defTabSz="1066800">
            <a:lnSpc>
              <a:spcPct val="150000"/>
            </a:lnSpc>
            <a:spcBef>
              <a:spcPct val="0"/>
            </a:spcBef>
            <a:spcAft>
              <a:spcPct val="35000"/>
            </a:spcAft>
            <a:buNone/>
          </a:pPr>
          <a:r>
            <a:rPr lang="en-US" sz="2400" b="1" kern="1200" dirty="0">
              <a:latin typeface="Arial" panose="020B0604020202020204" pitchFamily="34" charset="0"/>
              <a:cs typeface="Arial" panose="020B0604020202020204" pitchFamily="34" charset="0"/>
            </a:rPr>
            <a:t>Chaff:</a:t>
          </a:r>
        </a:p>
        <a:p>
          <a:pPr marL="228600" lvl="1" indent="-228600" algn="l" defTabSz="889000">
            <a:lnSpc>
              <a:spcPct val="150000"/>
            </a:lnSpc>
            <a:spcBef>
              <a:spcPct val="0"/>
            </a:spcBef>
            <a:spcAft>
              <a:spcPct val="15000"/>
            </a:spcAft>
            <a:buChar char="•"/>
          </a:pPr>
          <a:r>
            <a:rPr lang="en-IN" sz="2000" b="0" i="0" kern="1200" dirty="0">
              <a:latin typeface="Arial" panose="020B0604020202020204" pitchFamily="34" charset="0"/>
              <a:cs typeface="Arial" panose="020B0604020202020204" pitchFamily="34" charset="0"/>
            </a:rPr>
            <a:t>RF guided missile.</a:t>
          </a:r>
          <a:endParaRPr lang="en-IN"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Chaff is used to generate false Radar signature.</a:t>
          </a:r>
          <a:endParaRPr lang="en-IN" sz="2000" b="0" i="0" kern="1200" dirty="0">
            <a:latin typeface="Arial" panose="020B0604020202020204" pitchFamily="34" charset="0"/>
            <a:cs typeface="Arial" panose="020B0604020202020204" pitchFamily="34" charset="0"/>
          </a:endParaRPr>
        </a:p>
      </dsp:txBody>
      <dsp:txXfrm>
        <a:off x="5103459" y="1490244"/>
        <a:ext cx="4950618" cy="1490244"/>
      </dsp:txXfrm>
    </dsp:sp>
    <dsp:sp modelId="{4CF6E16F-18BE-4FCB-AB4E-69DE3EE4F9E6}">
      <dsp:nvSpPr>
        <dsp:cNvPr id="0" name=""/>
        <dsp:cNvSpPr/>
      </dsp:nvSpPr>
      <dsp:spPr>
        <a:xfrm>
          <a:off x="6902774" y="180362"/>
          <a:ext cx="1351987" cy="120269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2615E07-9A60-4697-B990-2227B2294C08}">
      <dsp:nvSpPr>
        <dsp:cNvPr id="0" name=""/>
        <dsp:cNvSpPr/>
      </dsp:nvSpPr>
      <dsp:spPr>
        <a:xfrm flipH="1">
          <a:off x="5006343" y="1817511"/>
          <a:ext cx="45713" cy="558841"/>
        </a:xfrm>
        <a:prstGeom prst="leftRightArrow">
          <a:avLst/>
        </a:prstGeom>
        <a:solidFill>
          <a:schemeClr val="dk2">
            <a:tint val="60000"/>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99124-0EE7-4150-AC75-513AE7CA2D86}">
      <dsp:nvSpPr>
        <dsp:cNvPr id="0" name=""/>
        <dsp:cNvSpPr/>
      </dsp:nvSpPr>
      <dsp:spPr>
        <a:xfrm>
          <a:off x="0" y="18705"/>
          <a:ext cx="2140820" cy="1800000"/>
        </a:xfrm>
        <a:prstGeom prst="rightArrow">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99124-0EE7-4150-AC75-513AE7CA2D86}">
      <dsp:nvSpPr>
        <dsp:cNvPr id="0" name=""/>
        <dsp:cNvSpPr/>
      </dsp:nvSpPr>
      <dsp:spPr>
        <a:xfrm>
          <a:off x="0" y="18705"/>
          <a:ext cx="2140820" cy="1800000"/>
        </a:xfrm>
        <a:prstGeom prst="rightArrow">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3" y="2199097"/>
            <a:ext cx="4775075" cy="1630906"/>
          </a:xfrm>
        </p:spPr>
        <p:txBody>
          <a:bodyPr>
            <a:normAutofit/>
          </a:bodyPr>
          <a:lstStyle/>
          <a:p>
            <a:r>
              <a:rPr lang="en-IN" sz="4000" b="1" i="0" dirty="0">
                <a:solidFill>
                  <a:srgbClr val="FFFFFF"/>
                </a:solidFill>
                <a:effectLst/>
                <a:latin typeface="Montserrat" panose="020B0604020202020204" pitchFamily="2" charset="0"/>
              </a:rPr>
              <a:t>PROJECT</a:t>
            </a:r>
            <a:endParaRPr lang="en-US" sz="40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023719" y="3562165"/>
            <a:ext cx="5279744" cy="2485748"/>
          </a:xfrm>
        </p:spPr>
        <p:txBody>
          <a:bodyPr>
            <a:normAutofit/>
          </a:bodyPr>
          <a:lstStyle/>
          <a:p>
            <a:pPr algn="ctr" fontAlgn="base"/>
            <a:r>
              <a:rPr lang="en-US" b="1" i="0" dirty="0">
                <a:solidFill>
                  <a:srgbClr val="FFFFFF"/>
                </a:solidFill>
                <a:effectLst/>
                <a:latin typeface="Arial" panose="020B0604020202020204" pitchFamily="34" charset="0"/>
              </a:rPr>
              <a:t>Feasibility Study of AI Based Smart CMDS</a:t>
            </a:r>
            <a:endParaRPr lang="en-US" b="0" i="0" dirty="0">
              <a:solidFill>
                <a:srgbClr val="FFFFFF"/>
              </a:solidFill>
              <a:effectLst/>
              <a:latin typeface="Titillium"/>
            </a:endParaRPr>
          </a:p>
          <a:p>
            <a:pPr algn="ctr" fontAlgn="base"/>
            <a:r>
              <a:rPr lang="en-US" b="1" i="0" dirty="0">
                <a:solidFill>
                  <a:srgbClr val="FFFFFF"/>
                </a:solidFill>
                <a:effectLst/>
                <a:latin typeface="Arial" panose="020B0604020202020204" pitchFamily="34" charset="0"/>
              </a:rPr>
              <a:t>(Counter Measure Dispensing System)</a:t>
            </a:r>
            <a:endParaRPr lang="en-US" b="0" i="0" dirty="0">
              <a:solidFill>
                <a:srgbClr val="FFFFFF"/>
              </a:solidFill>
              <a:effectLst/>
              <a:latin typeface="Titillium"/>
            </a:endParaRPr>
          </a:p>
          <a:p>
            <a:endParaRPr lang="en-US" dirty="0">
              <a:solidFill>
                <a:schemeClr val="tx1"/>
              </a:solidFill>
            </a:endParaRPr>
          </a:p>
        </p:txBody>
      </p:sp>
      <p:sp>
        <p:nvSpPr>
          <p:cNvPr id="5" name="TextBox 4">
            <a:extLst>
              <a:ext uri="{FF2B5EF4-FFF2-40B4-BE49-F238E27FC236}">
                <a16:creationId xmlns:a16="http://schemas.microsoft.com/office/drawing/2014/main" id="{C5AB97E6-125C-749B-2C06-2C1B446D6287}"/>
              </a:ext>
            </a:extLst>
          </p:cNvPr>
          <p:cNvSpPr txBox="1"/>
          <p:nvPr/>
        </p:nvSpPr>
        <p:spPr>
          <a:xfrm>
            <a:off x="9454718" y="5885895"/>
            <a:ext cx="2290439" cy="646331"/>
          </a:xfrm>
          <a:prstGeom prst="rect">
            <a:avLst/>
          </a:prstGeom>
          <a:noFill/>
        </p:spPr>
        <p:txBody>
          <a:bodyPr wrap="square" rtlCol="0">
            <a:spAutoFit/>
          </a:bodyPr>
          <a:lstStyle/>
          <a:p>
            <a:r>
              <a:rPr lang="en-IN" dirty="0">
                <a:latin typeface="Algerian" panose="04020705040A02060702" pitchFamily="82" charset="0"/>
              </a:rPr>
              <a:t>Pari Kashyap</a:t>
            </a:r>
          </a:p>
          <a:p>
            <a:r>
              <a:rPr lang="en-IN" dirty="0">
                <a:latin typeface="Algerian" panose="04020705040A02060702" pitchFamily="82" charset="0"/>
              </a:rPr>
              <a:t>III year, </a:t>
            </a:r>
            <a:r>
              <a:rPr lang="en-IN" dirty="0" err="1">
                <a:latin typeface="Algerian" panose="04020705040A02060702" pitchFamily="82" charset="0"/>
              </a:rPr>
              <a:t>Cse</a:t>
            </a:r>
            <a:endParaRPr lang="en-IN" dirty="0">
              <a:latin typeface="Algerian" panose="04020705040A02060702" pitchFamily="82" charset="0"/>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594C-684D-33CD-102C-75B0B9E2DA0B}"/>
              </a:ext>
            </a:extLst>
          </p:cNvPr>
          <p:cNvSpPr>
            <a:spLocks noGrp="1"/>
          </p:cNvSpPr>
          <p:nvPr>
            <p:ph type="title"/>
          </p:nvPr>
        </p:nvSpPr>
        <p:spPr>
          <a:xfrm>
            <a:off x="1066800" y="667623"/>
            <a:ext cx="10058400" cy="1371600"/>
          </a:xfrm>
        </p:spPr>
        <p:txBody>
          <a:bodyPr/>
          <a:lstStyle/>
          <a:p>
            <a:pPr algn="ctr"/>
            <a:r>
              <a:rPr lang="en-IN" b="1" dirty="0">
                <a:latin typeface="Algerian" panose="04020705040A02060702" pitchFamily="82" charset="0"/>
              </a:rPr>
              <a:t>Details of </a:t>
            </a:r>
            <a:r>
              <a:rPr lang="en-IN" sz="3600" b="1" dirty="0">
                <a:latin typeface="Algerian" panose="04020705040A02060702" pitchFamily="82" charset="0"/>
              </a:rPr>
              <a:t>PROJECT WORK</a:t>
            </a:r>
            <a:endParaRPr lang="en-IN" dirty="0"/>
          </a:p>
        </p:txBody>
      </p:sp>
      <p:sp>
        <p:nvSpPr>
          <p:cNvPr id="3" name="TextBox 2">
            <a:extLst>
              <a:ext uri="{FF2B5EF4-FFF2-40B4-BE49-F238E27FC236}">
                <a16:creationId xmlns:a16="http://schemas.microsoft.com/office/drawing/2014/main" id="{FD49EAA9-055B-9572-6A32-8A82407DB626}"/>
              </a:ext>
            </a:extLst>
          </p:cNvPr>
          <p:cNvSpPr txBox="1"/>
          <p:nvPr/>
        </p:nvSpPr>
        <p:spPr>
          <a:xfrm>
            <a:off x="772360" y="3428999"/>
            <a:ext cx="5548541" cy="2031325"/>
          </a:xfrm>
          <a:prstGeom prst="rect">
            <a:avLst/>
          </a:prstGeom>
          <a:noFill/>
        </p:spPr>
        <p:txBody>
          <a:bodyPr wrap="square" rtlCol="0">
            <a:spAutoFit/>
          </a:bodyPr>
          <a:lstStyle/>
          <a:p>
            <a:pPr algn="just"/>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The main program infinitely runs in listening mode, and as soon as it gets any info from RWR (Radar Warning Receiver), regarding arrival of any threat, it takes the decision as per the training data (AI), to dispense the metallic cloud fibre in the environment and </a:t>
            </a:r>
            <a:r>
              <a:rPr lang="en-US" sz="1800" dirty="0" err="1">
                <a:solidFill>
                  <a:srgbClr val="202124"/>
                </a:solidFill>
                <a:effectLst/>
                <a:latin typeface="Arial" panose="020B0604020202020204" pitchFamily="34" charset="0"/>
                <a:ea typeface="Times New Roman" panose="02020603050405020304" pitchFamily="18" charset="0"/>
                <a:cs typeface="Arial" panose="020B0604020202020204" pitchFamily="34" charset="0"/>
              </a:rPr>
              <a:t>manoeuvre</a:t>
            </a:r>
            <a:r>
              <a:rPr lang="en-US"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the aircraft according to different locations of the missiles.</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00355E-6A0F-EB4C-A816-15AB99312FDA}"/>
              </a:ext>
            </a:extLst>
          </p:cNvPr>
          <p:cNvSpPr txBox="1"/>
          <p:nvPr/>
        </p:nvSpPr>
        <p:spPr>
          <a:xfrm>
            <a:off x="887766" y="2216506"/>
            <a:ext cx="10786369" cy="646331"/>
          </a:xfrm>
          <a:prstGeom prst="rect">
            <a:avLst/>
          </a:prstGeom>
          <a:noFill/>
        </p:spPr>
        <p:txBody>
          <a:bodyPr wrap="square" rtlCol="0">
            <a:spAutoFit/>
          </a:bodyPr>
          <a:lstStyle/>
          <a:p>
            <a:pPr algn="ctr"/>
            <a:r>
              <a:rPr lang="en-IN" sz="3600" b="1" dirty="0">
                <a:solidFill>
                  <a:srgbClr val="222222"/>
                </a:solidFill>
                <a:latin typeface="Freestyle Script" panose="030804020302050B0404" pitchFamily="66" charset="0"/>
                <a:ea typeface="Times New Roman" panose="02020603050405020304" pitchFamily="18" charset="0"/>
                <a:cs typeface="Arial" panose="020B0604020202020204" pitchFamily="34" charset="0"/>
              </a:rPr>
              <a:t>Dispensing System for RF Missiles (Chaff Countermeasure)</a:t>
            </a:r>
            <a:endParaRPr lang="en-IN" sz="3600" b="1" dirty="0">
              <a:latin typeface="Freestyle Script" panose="030804020302050B0404" pitchFamily="66" charset="0"/>
            </a:endParaRPr>
          </a:p>
        </p:txBody>
      </p:sp>
      <p:pic>
        <p:nvPicPr>
          <p:cNvPr id="3074" name="Picture 2" descr="Programming languages: Rust developers earn higher salaries, but it's not  all good news | ZDNet">
            <a:extLst>
              <a:ext uri="{FF2B5EF4-FFF2-40B4-BE49-F238E27FC236}">
                <a16:creationId xmlns:a16="http://schemas.microsoft.com/office/drawing/2014/main" id="{C3FF8CC9-E246-6F6C-4580-0D0055897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48" y="3264616"/>
            <a:ext cx="3672852" cy="248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216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BF3398A-075E-6C97-2D17-AD7A95C1D771}"/>
              </a:ext>
            </a:extLst>
          </p:cNvPr>
          <p:cNvGraphicFramePr/>
          <p:nvPr>
            <p:extLst>
              <p:ext uri="{D42A27DB-BD31-4B8C-83A1-F6EECF244321}">
                <p14:modId xmlns:p14="http://schemas.microsoft.com/office/powerpoint/2010/main" val="2378674992"/>
              </p:ext>
            </p:extLst>
          </p:nvPr>
        </p:nvGraphicFramePr>
        <p:xfrm>
          <a:off x="4916929" y="2962654"/>
          <a:ext cx="2140820" cy="1837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EFDDB66-67B2-3AF9-4A40-F2E56A20362E}"/>
              </a:ext>
            </a:extLst>
          </p:cNvPr>
          <p:cNvSpPr txBox="1"/>
          <p:nvPr/>
        </p:nvSpPr>
        <p:spPr>
          <a:xfrm>
            <a:off x="786384" y="636174"/>
            <a:ext cx="10661904" cy="707886"/>
          </a:xfrm>
          <a:prstGeom prst="rect">
            <a:avLst/>
          </a:prstGeom>
          <a:noFill/>
        </p:spPr>
        <p:txBody>
          <a:bodyPr wrap="square" rtlCol="0">
            <a:spAutoFit/>
          </a:bodyPr>
          <a:lstStyle/>
          <a:p>
            <a:pPr algn="ctr"/>
            <a:r>
              <a:rPr lang="en-IN" sz="4000" b="1" dirty="0">
                <a:latin typeface="Algerian" panose="04020705040A02060702" pitchFamily="82" charset="0"/>
              </a:rPr>
              <a:t>Some images of  the project</a:t>
            </a:r>
          </a:p>
        </p:txBody>
      </p:sp>
      <p:pic>
        <p:nvPicPr>
          <p:cNvPr id="4098" name="Picture 2">
            <a:extLst>
              <a:ext uri="{FF2B5EF4-FFF2-40B4-BE49-F238E27FC236}">
                <a16:creationId xmlns:a16="http://schemas.microsoft.com/office/drawing/2014/main" id="{E35AC631-ACBF-80E7-FE6C-3B8EBE62B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477" y="2509760"/>
            <a:ext cx="4373731"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A503ADB4-D0D8-CA87-77FE-093601DFB29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354" t="13050" r="4298" b="19969"/>
          <a:stretch/>
        </p:blipFill>
        <p:spPr bwMode="auto">
          <a:xfrm>
            <a:off x="7127469" y="2509760"/>
            <a:ext cx="459105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25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fade">
                                      <p:cBhvr>
                                        <p:cTn id="20" dur="1000"/>
                                        <p:tgtEl>
                                          <p:spTgt spid="4099"/>
                                        </p:tgtEl>
                                      </p:cBhvr>
                                    </p:animEffect>
                                    <p:anim calcmode="lin" valueType="num">
                                      <p:cBhvr>
                                        <p:cTn id="21" dur="1000" fill="hold"/>
                                        <p:tgtEl>
                                          <p:spTgt spid="4099"/>
                                        </p:tgtEl>
                                        <p:attrNameLst>
                                          <p:attrName>ppt_x</p:attrName>
                                        </p:attrNameLst>
                                      </p:cBhvr>
                                      <p:tavLst>
                                        <p:tav tm="0">
                                          <p:val>
                                            <p:strVal val="#ppt_x"/>
                                          </p:val>
                                        </p:tav>
                                        <p:tav tm="100000">
                                          <p:val>
                                            <p:strVal val="#ppt_x"/>
                                          </p:val>
                                        </p:tav>
                                      </p:tavLst>
                                    </p:anim>
                                    <p:anim calcmode="lin" valueType="num">
                                      <p:cBhvr>
                                        <p:cTn id="22"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95ACC92-4826-DE83-4286-C22CEA504D06}"/>
              </a:ext>
            </a:extLst>
          </p:cNvPr>
          <p:cNvGraphicFramePr/>
          <p:nvPr>
            <p:extLst>
              <p:ext uri="{D42A27DB-BD31-4B8C-83A1-F6EECF244321}">
                <p14:modId xmlns:p14="http://schemas.microsoft.com/office/powerpoint/2010/main" val="2195126876"/>
              </p:ext>
            </p:extLst>
          </p:nvPr>
        </p:nvGraphicFramePr>
        <p:xfrm>
          <a:off x="4916929" y="2962654"/>
          <a:ext cx="2140820" cy="1837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8CEE188-D91D-6D46-EEC3-F4EA7F6C0259}"/>
              </a:ext>
            </a:extLst>
          </p:cNvPr>
          <p:cNvSpPr txBox="1"/>
          <p:nvPr/>
        </p:nvSpPr>
        <p:spPr>
          <a:xfrm>
            <a:off x="786384" y="636174"/>
            <a:ext cx="10661904" cy="707886"/>
          </a:xfrm>
          <a:prstGeom prst="rect">
            <a:avLst/>
          </a:prstGeom>
          <a:noFill/>
        </p:spPr>
        <p:txBody>
          <a:bodyPr wrap="square" rtlCol="0">
            <a:spAutoFit/>
          </a:bodyPr>
          <a:lstStyle/>
          <a:p>
            <a:pPr algn="ctr"/>
            <a:r>
              <a:rPr lang="en-IN" sz="4000" b="1" dirty="0">
                <a:latin typeface="Algerian" panose="04020705040A02060702" pitchFamily="82" charset="0"/>
              </a:rPr>
              <a:t>Some images of  the project</a:t>
            </a:r>
          </a:p>
        </p:txBody>
      </p:sp>
      <p:pic>
        <p:nvPicPr>
          <p:cNvPr id="4" name="Picture 2">
            <a:extLst>
              <a:ext uri="{FF2B5EF4-FFF2-40B4-BE49-F238E27FC236}">
                <a16:creationId xmlns:a16="http://schemas.microsoft.com/office/drawing/2014/main" id="{68173222-55E4-C0AD-E2A1-41720FB538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477" y="2509760"/>
            <a:ext cx="4373731"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EBEAE79-258A-1458-09FC-C7E21C4975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714" t="8791" r="3027" b="16646"/>
          <a:stretch/>
        </p:blipFill>
        <p:spPr bwMode="auto">
          <a:xfrm>
            <a:off x="7127470" y="2509760"/>
            <a:ext cx="459105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3033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123"/>
                                        </p:tgtEl>
                                        <p:attrNameLst>
                                          <p:attrName>style.visibility</p:attrName>
                                        </p:attrNameLst>
                                      </p:cBhvr>
                                      <p:to>
                                        <p:strVal val="visible"/>
                                      </p:to>
                                    </p:set>
                                    <p:anim calcmode="lin" valueType="num">
                                      <p:cBhvr additive="base">
                                        <p:cTn id="20" dur="500" fill="hold"/>
                                        <p:tgtEl>
                                          <p:spTgt spid="5123"/>
                                        </p:tgtEl>
                                        <p:attrNameLst>
                                          <p:attrName>ppt_x</p:attrName>
                                        </p:attrNameLst>
                                      </p:cBhvr>
                                      <p:tavLst>
                                        <p:tav tm="0">
                                          <p:val>
                                            <p:strVal val="#ppt_x"/>
                                          </p:val>
                                        </p:tav>
                                        <p:tav tm="100000">
                                          <p:val>
                                            <p:strVal val="#ppt_x"/>
                                          </p:val>
                                        </p:tav>
                                      </p:tavLst>
                                    </p:anim>
                                    <p:anim calcmode="lin" valueType="num">
                                      <p:cBhvr additive="base">
                                        <p:cTn id="21"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43CC-1798-858A-0597-DD106FA46590}"/>
              </a:ext>
            </a:extLst>
          </p:cNvPr>
          <p:cNvSpPr>
            <a:spLocks noGrp="1"/>
          </p:cNvSpPr>
          <p:nvPr>
            <p:ph type="title"/>
          </p:nvPr>
        </p:nvSpPr>
        <p:spPr>
          <a:xfrm>
            <a:off x="1066800" y="1193010"/>
            <a:ext cx="10058400" cy="1371600"/>
          </a:xfrm>
        </p:spPr>
        <p:txBody>
          <a:bodyPr/>
          <a:lstStyle/>
          <a:p>
            <a:pPr algn="ctr"/>
            <a:r>
              <a:rPr lang="en-US" sz="4000" b="1" kern="50" dirty="0">
                <a:effectLst/>
                <a:latin typeface="Algerian" panose="04020705040A02060702" pitchFamily="82" charset="0"/>
                <a:ea typeface="MS Mincho" panose="02020609040205080304" pitchFamily="49" charset="-128"/>
              </a:rPr>
              <a:t>Applications and Future Work</a:t>
            </a:r>
            <a:br>
              <a:rPr lang="en-IN" sz="3600" b="1" kern="50" dirty="0">
                <a:effectLst/>
                <a:latin typeface="Arial" panose="020B0604020202020204" pitchFamily="34" charset="0"/>
                <a:ea typeface="MS Mincho" panose="02020609040205080304" pitchFamily="49" charset="-128"/>
              </a:rPr>
            </a:br>
            <a:endParaRPr lang="en-IN" dirty="0"/>
          </a:p>
        </p:txBody>
      </p:sp>
      <p:sp>
        <p:nvSpPr>
          <p:cNvPr id="3" name="TextBox 2">
            <a:extLst>
              <a:ext uri="{FF2B5EF4-FFF2-40B4-BE49-F238E27FC236}">
                <a16:creationId xmlns:a16="http://schemas.microsoft.com/office/drawing/2014/main" id="{0B5C93C1-6E5D-42A1-4410-275A319D8679}"/>
              </a:ext>
            </a:extLst>
          </p:cNvPr>
          <p:cNvSpPr txBox="1"/>
          <p:nvPr/>
        </p:nvSpPr>
        <p:spPr>
          <a:xfrm>
            <a:off x="807868" y="2431445"/>
            <a:ext cx="10404629" cy="2862322"/>
          </a:xfrm>
          <a:prstGeom prst="rect">
            <a:avLst/>
          </a:prstGeom>
          <a:noFill/>
        </p:spPr>
        <p:txBody>
          <a:bodyPr wrap="square" rtlCol="0">
            <a:spAutoFit/>
          </a:bodyPr>
          <a:lstStyle/>
          <a:p>
            <a:pPr algn="just"/>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Chaff is used worldwide to protect Military Aircrafts and Naval Ships from enemy’s radar and Radar Frequency (RF) missiles. The program developed here will be used for concept building of smart CMDS to be incorporated in various armed forces for safeguarding the human and other assets.</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For concept building of this, new era of technology in development of upcoming AI based Smart Counter Measure Dispensing System to reduce human interaction. The above mentioned developed software will be highly utilized in safeguarding the aircraft against various threat without depending on the operator or pilot.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4265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B2BE-25C0-6043-38BA-D28376FF9195}"/>
              </a:ext>
            </a:extLst>
          </p:cNvPr>
          <p:cNvSpPr>
            <a:spLocks noGrp="1"/>
          </p:cNvSpPr>
          <p:nvPr>
            <p:ph type="title"/>
          </p:nvPr>
        </p:nvSpPr>
        <p:spPr/>
        <p:txBody>
          <a:bodyPr>
            <a:normAutofit/>
          </a:bodyPr>
          <a:lstStyle/>
          <a:p>
            <a:pPr algn="ctr"/>
            <a:r>
              <a:rPr lang="en-IN" sz="4000" b="1" dirty="0">
                <a:latin typeface="Algerian" panose="04020705040A02060702" pitchFamily="82" charset="0"/>
              </a:rPr>
              <a:t>CONCLUSION</a:t>
            </a:r>
          </a:p>
        </p:txBody>
      </p:sp>
      <p:sp>
        <p:nvSpPr>
          <p:cNvPr id="3" name="TextBox 2">
            <a:extLst>
              <a:ext uri="{FF2B5EF4-FFF2-40B4-BE49-F238E27FC236}">
                <a16:creationId xmlns:a16="http://schemas.microsoft.com/office/drawing/2014/main" id="{0309538A-1449-D375-DB1A-F3F48E3D1AE6}"/>
              </a:ext>
            </a:extLst>
          </p:cNvPr>
          <p:cNvSpPr txBox="1"/>
          <p:nvPr/>
        </p:nvSpPr>
        <p:spPr>
          <a:xfrm>
            <a:off x="825624" y="2947438"/>
            <a:ext cx="6116714" cy="1754326"/>
          </a:xfrm>
          <a:prstGeom prst="rect">
            <a:avLst/>
          </a:prstGeom>
          <a:noFill/>
        </p:spPr>
        <p:txBody>
          <a:bodyPr wrap="square" rtlCol="0">
            <a:spAutoFit/>
          </a:bodyPr>
          <a:lstStyle/>
          <a:p>
            <a:r>
              <a:rPr lang="en-US" sz="1800" dirty="0">
                <a:effectLst/>
                <a:latin typeface="Arial" panose="020B0604020202020204" pitchFamily="34" charset="0"/>
                <a:ea typeface="Times New Roman" panose="02020603050405020304" pitchFamily="18" charset="0"/>
                <a:cs typeface="Arial" panose="020B0604020202020204" pitchFamily="34" charset="0"/>
              </a:rPr>
              <a:t>The project helped in revealing that missile countermeasures are important for aircraft and naval ships. The study of AI based Countermeasure Dispensing System (CMDS) clearly shows that how we can protect the warrior airplanes from IR and RF guided missiles.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endParaRPr lang="en-IN" dirty="0"/>
          </a:p>
        </p:txBody>
      </p:sp>
      <p:pic>
        <p:nvPicPr>
          <p:cNvPr id="1032" name="Picture 8" descr="39,348 Conclusion Images, Stock Photos &amp; Vectors | Shutterstock">
            <a:extLst>
              <a:ext uri="{FF2B5EF4-FFF2-40B4-BE49-F238E27FC236}">
                <a16:creationId xmlns:a16="http://schemas.microsoft.com/office/drawing/2014/main" id="{E44A7727-C846-9B27-E4D6-F0AA038ECC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42"/>
          <a:stretch/>
        </p:blipFill>
        <p:spPr bwMode="auto">
          <a:xfrm>
            <a:off x="7291384" y="2357022"/>
            <a:ext cx="4210110" cy="264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72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E3368-2008-6A56-180F-7AA834BD0EC8}"/>
              </a:ext>
            </a:extLst>
          </p:cNvPr>
          <p:cNvSpPr txBox="1"/>
          <p:nvPr/>
        </p:nvSpPr>
        <p:spPr>
          <a:xfrm>
            <a:off x="556334" y="1602597"/>
            <a:ext cx="11079332" cy="2308324"/>
          </a:xfrm>
          <a:prstGeom prst="rect">
            <a:avLst/>
          </a:prstGeom>
          <a:noFill/>
        </p:spPr>
        <p:txBody>
          <a:bodyPr wrap="square" rtlCol="0">
            <a:spAutoFit/>
          </a:bodyPr>
          <a:lstStyle/>
          <a:p>
            <a:pPr algn="ctr"/>
            <a:br>
              <a:rPr lang="en-US" sz="3600" dirty="0">
                <a:solidFill>
                  <a:srgbClr val="002060"/>
                </a:solidFill>
                <a:latin typeface="Algerian" panose="04020705040A02060702" pitchFamily="82" charset="0"/>
              </a:rPr>
            </a:br>
            <a:r>
              <a:rPr lang="en-US" sz="3600" dirty="0">
                <a:solidFill>
                  <a:srgbClr val="002060"/>
                </a:solidFill>
                <a:latin typeface="Algerian" panose="04020705040A02060702" pitchFamily="82" charset="0"/>
              </a:rPr>
              <a:t>“</a:t>
            </a:r>
            <a:r>
              <a:rPr lang="en-US" sz="3600" i="0" dirty="0">
                <a:solidFill>
                  <a:srgbClr val="002060"/>
                </a:solidFill>
                <a:effectLst/>
                <a:latin typeface="Algerian" panose="04020705040A02060702" pitchFamily="82" charset="0"/>
              </a:rPr>
              <a:t>In the midst of an ordinary training day, I try to remind myself that I am preparing for the extraordinary.”</a:t>
            </a:r>
            <a:endParaRPr lang="en-IN" sz="3600" dirty="0">
              <a:solidFill>
                <a:srgbClr val="002060"/>
              </a:solidFill>
              <a:latin typeface="Algerian" panose="04020705040A02060702" pitchFamily="82" charset="0"/>
            </a:endParaRPr>
          </a:p>
        </p:txBody>
      </p:sp>
      <p:sp>
        <p:nvSpPr>
          <p:cNvPr id="4" name="TextBox 3">
            <a:extLst>
              <a:ext uri="{FF2B5EF4-FFF2-40B4-BE49-F238E27FC236}">
                <a16:creationId xmlns:a16="http://schemas.microsoft.com/office/drawing/2014/main" id="{A3895270-8048-24E3-D678-7159C95F3E82}"/>
              </a:ext>
            </a:extLst>
          </p:cNvPr>
          <p:cNvSpPr txBox="1"/>
          <p:nvPr/>
        </p:nvSpPr>
        <p:spPr>
          <a:xfrm>
            <a:off x="7838982" y="4794327"/>
            <a:ext cx="3972562" cy="523220"/>
          </a:xfrm>
          <a:prstGeom prst="rect">
            <a:avLst/>
          </a:prstGeom>
          <a:noFill/>
        </p:spPr>
        <p:txBody>
          <a:bodyPr wrap="none" rtlCol="0">
            <a:spAutoFit/>
          </a:bodyPr>
          <a:lstStyle/>
          <a:p>
            <a:r>
              <a:rPr lang="en-IN" sz="2700" dirty="0">
                <a:latin typeface="Algerian" panose="04020705040A02060702" pitchFamily="82" charset="0"/>
              </a:rPr>
              <a:t>- </a:t>
            </a:r>
            <a:r>
              <a:rPr lang="en-IN" sz="2700" b="0" i="0" dirty="0">
                <a:solidFill>
                  <a:srgbClr val="202124"/>
                </a:solidFill>
                <a:effectLst/>
                <a:latin typeface="Algerian" panose="04020705040A02060702" pitchFamily="82" charset="0"/>
              </a:rPr>
              <a:t>Shalane Flanagan</a:t>
            </a:r>
            <a:endParaRPr lang="en-IN" sz="2700" dirty="0">
              <a:latin typeface="Algerian" panose="04020705040A02060702" pitchFamily="82" charset="0"/>
            </a:endParaRPr>
          </a:p>
        </p:txBody>
      </p:sp>
    </p:spTree>
    <p:extLst>
      <p:ext uri="{BB962C8B-B14F-4D97-AF65-F5344CB8AC3E}">
        <p14:creationId xmlns:p14="http://schemas.microsoft.com/office/powerpoint/2010/main" val="2887275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Official Lyric Video) - Jonathan Helser | Have It All - YouTube">
            <a:extLst>
              <a:ext uri="{FF2B5EF4-FFF2-40B4-BE49-F238E27FC236}">
                <a16:creationId xmlns:a16="http://schemas.microsoft.com/office/drawing/2014/main" id="{9C03AA76-F455-2277-D1F8-F963236BB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75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1D1A-9369-323E-6F03-32ABF6499498}"/>
              </a:ext>
            </a:extLst>
          </p:cNvPr>
          <p:cNvSpPr>
            <a:spLocks noGrp="1"/>
          </p:cNvSpPr>
          <p:nvPr>
            <p:ph type="title"/>
          </p:nvPr>
        </p:nvSpPr>
        <p:spPr/>
        <p:txBody>
          <a:bodyPr/>
          <a:lstStyle/>
          <a:p>
            <a:pPr algn="ctr"/>
            <a:r>
              <a:rPr lang="en-IN" sz="4000" b="1" kern="50" dirty="0">
                <a:effectLst/>
                <a:latin typeface="Algerian" panose="04020705040A02060702" pitchFamily="82" charset="0"/>
                <a:ea typeface="MS Mincho" panose="02020609040205080304" pitchFamily="49" charset="-128"/>
              </a:rPr>
              <a:t>Organization Details</a:t>
            </a:r>
            <a:br>
              <a:rPr lang="en-IN" sz="1800" b="1" kern="50" dirty="0">
                <a:effectLst/>
                <a:latin typeface="Arial" panose="020B0604020202020204" pitchFamily="34" charset="0"/>
                <a:ea typeface="MS Mincho" panose="02020609040205080304" pitchFamily="49" charset="-128"/>
              </a:rPr>
            </a:b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44B18297-871F-7566-9892-EA016B0FA23C}"/>
              </a:ext>
            </a:extLst>
          </p:cNvPr>
          <p:cNvSpPr txBox="1"/>
          <p:nvPr/>
        </p:nvSpPr>
        <p:spPr>
          <a:xfrm>
            <a:off x="772358" y="2123983"/>
            <a:ext cx="7093258" cy="1938992"/>
          </a:xfrm>
          <a:prstGeom prst="rect">
            <a:avLst/>
          </a:prstGeom>
          <a:noFill/>
        </p:spPr>
        <p:txBody>
          <a:bodyPr wrap="square" rtlCol="0">
            <a:spAutoFit/>
          </a:bodyPr>
          <a:lstStyle/>
          <a:p>
            <a:pPr algn="just"/>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DRDO (</a:t>
            </a:r>
            <a:r>
              <a:rPr lang="en-US" sz="20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Defence</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Lab Jodhpur)</a:t>
            </a:r>
          </a:p>
          <a:p>
            <a:pPr algn="just"/>
            <a:endPar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buFont typeface="Wingdings" panose="05000000000000000000" pitchFamily="2" charset="2"/>
              <a:buChar char="Ø"/>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DRDO is an organization which deals with </a:t>
            </a:r>
            <a:r>
              <a:rPr lang="en-US"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Defence</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Weaponry and Surveillance systems. Working with DRDO is quite adventurous and interesting. It deals with matter of national security.  There is plenty of learning opportunities at DRDO labs.</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600" dirty="0">
              <a:solidFill>
                <a:srgbClr val="000000"/>
              </a:solidFill>
              <a:latin typeface="Arial" panose="020B0604020202020204" pitchFamily="34" charset="0"/>
            </a:endParaRPr>
          </a:p>
        </p:txBody>
      </p:sp>
      <p:pic>
        <p:nvPicPr>
          <p:cNvPr id="1026" name="Picture 0" descr="drdo-official-logo-B7F87EB8B4-seeklogo.com.jpg">
            <a:extLst>
              <a:ext uri="{FF2B5EF4-FFF2-40B4-BE49-F238E27FC236}">
                <a16:creationId xmlns:a16="http://schemas.microsoft.com/office/drawing/2014/main" id="{8EE2294A-60AD-4F4B-3CA6-F9C99D167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3555" y="2826275"/>
            <a:ext cx="2090368" cy="210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6472102-7EDF-377E-2064-E6C28E1E6C72}"/>
              </a:ext>
            </a:extLst>
          </p:cNvPr>
          <p:cNvSpPr txBox="1"/>
          <p:nvPr/>
        </p:nvSpPr>
        <p:spPr>
          <a:xfrm>
            <a:off x="772358" y="4019174"/>
            <a:ext cx="7093257" cy="2092881"/>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Research and development activities at DRDO cover important demarcated disciplines like aeronautics, rockets and missiles, electronics and instrumentation, combat vehicles, engineering, naval systems, armament technology including explosives research, terrain research, advanced computing, artificial intelligence, robotics, works study, systems analysis and life sciences including high-altitude agriculture, physiology, food technology and nuclear medicine etc.</a:t>
            </a: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23602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CF68-E56A-D17E-F9C5-333C07FAC0C8}"/>
              </a:ext>
            </a:extLst>
          </p:cNvPr>
          <p:cNvSpPr>
            <a:spLocks noGrp="1"/>
          </p:cNvSpPr>
          <p:nvPr>
            <p:ph type="title"/>
          </p:nvPr>
        </p:nvSpPr>
        <p:spPr>
          <a:xfrm>
            <a:off x="1066800" y="713615"/>
            <a:ext cx="10058400" cy="1203961"/>
          </a:xfrm>
        </p:spPr>
        <p:txBody>
          <a:bodyPr>
            <a:normAutofit fontScale="90000"/>
          </a:bodyPr>
          <a:lstStyle/>
          <a:p>
            <a:pPr algn="ctr"/>
            <a:br>
              <a:rPr lang="en-IN" b="0" i="0" dirty="0">
                <a:solidFill>
                  <a:srgbClr val="000000"/>
                </a:solidFill>
                <a:effectLst/>
                <a:latin typeface="Algerian" panose="04020705040A02060702" pitchFamily="82" charset="0"/>
              </a:rPr>
            </a:br>
            <a:r>
              <a:rPr lang="en-IN" sz="4400" b="1" i="0" dirty="0">
                <a:solidFill>
                  <a:srgbClr val="000000"/>
                </a:solidFill>
                <a:effectLst/>
                <a:latin typeface="Algerian" panose="04020705040A02060702" pitchFamily="82" charset="0"/>
              </a:rPr>
              <a:t>INTRODUCTION</a:t>
            </a:r>
            <a:br>
              <a:rPr lang="en-IN" b="0" i="0" dirty="0">
                <a:solidFill>
                  <a:srgbClr val="FFFFFF"/>
                </a:solidFill>
                <a:effectLst/>
                <a:latin typeface="Algerian" panose="04020705040A02060702" pitchFamily="82" charset="0"/>
              </a:rPr>
            </a:b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0228B865-6586-CA2B-50BE-592E56E10AC3}"/>
              </a:ext>
            </a:extLst>
          </p:cNvPr>
          <p:cNvSpPr txBox="1"/>
          <p:nvPr/>
        </p:nvSpPr>
        <p:spPr>
          <a:xfrm>
            <a:off x="630315" y="2201303"/>
            <a:ext cx="6098959" cy="2893100"/>
          </a:xfrm>
          <a:prstGeom prst="rect">
            <a:avLst/>
          </a:prstGeom>
          <a:noFill/>
        </p:spPr>
        <p:txBody>
          <a:bodyPr wrap="square" rtlCol="0">
            <a:spAutoFit/>
          </a:bodyPr>
          <a:lstStyle/>
          <a:p>
            <a:pPr fontAlgn="base"/>
            <a:r>
              <a:rPr lang="en-US" sz="2800" b="1" i="0" dirty="0">
                <a:solidFill>
                  <a:srgbClr val="000000"/>
                </a:solidFill>
                <a:effectLst/>
                <a:latin typeface="Arial" panose="020B0604020202020204" pitchFamily="34" charset="0"/>
              </a:rPr>
              <a:t>What is a countermeasure?</a:t>
            </a:r>
          </a:p>
          <a:p>
            <a:pPr algn="l" fontAlgn="base"/>
            <a:endParaRPr lang="en-US" sz="2800" b="0" i="0" dirty="0">
              <a:solidFill>
                <a:srgbClr val="2B2B2B"/>
              </a:solidFill>
              <a:effectLst/>
              <a:latin typeface="Arial" panose="020B0604020202020204" pitchFamily="34" charset="0"/>
            </a:endParaRPr>
          </a:p>
          <a:p>
            <a:pPr algn="just" fontAlgn="base"/>
            <a:r>
              <a:rPr lang="en-US" b="0" i="0" dirty="0">
                <a:solidFill>
                  <a:srgbClr val="000000"/>
                </a:solidFill>
                <a:effectLst/>
                <a:latin typeface="Arial" panose="020B0604020202020204" pitchFamily="34" charset="0"/>
              </a:rPr>
              <a:t>An </a:t>
            </a:r>
            <a:r>
              <a:rPr lang="en-US" b="1" i="0" dirty="0">
                <a:solidFill>
                  <a:srgbClr val="000000"/>
                </a:solidFill>
                <a:effectLst/>
                <a:latin typeface="Arial" panose="020B0604020202020204" pitchFamily="34" charset="0"/>
              </a:rPr>
              <a:t>electronic countermeasure</a:t>
            </a:r>
            <a:r>
              <a:rPr lang="en-US" b="0" i="0" dirty="0">
                <a:solidFill>
                  <a:srgbClr val="000000"/>
                </a:solidFill>
                <a:effectLst/>
                <a:latin typeface="Arial" panose="020B0604020202020204" pitchFamily="34" charset="0"/>
              </a:rPr>
              <a:t> (</a:t>
            </a:r>
            <a:r>
              <a:rPr lang="en-US" b="1" i="0" dirty="0">
                <a:solidFill>
                  <a:srgbClr val="000000"/>
                </a:solidFill>
                <a:effectLst/>
                <a:latin typeface="Arial" panose="020B0604020202020204" pitchFamily="34" charset="0"/>
              </a:rPr>
              <a:t>ECM</a:t>
            </a:r>
            <a:r>
              <a:rPr lang="en-US" b="0" i="0" dirty="0">
                <a:solidFill>
                  <a:srgbClr val="000000"/>
                </a:solidFill>
                <a:effectLst/>
                <a:latin typeface="Arial" panose="020B0604020202020204" pitchFamily="34" charset="0"/>
              </a:rPr>
              <a:t>) is an electrical or electronic device designed to trick or deceive radar, sonar, or other detection systems, like infrared (IR) or lasers. It may be used both offensively and defensively to deny targeting information to an enemy. </a:t>
            </a:r>
          </a:p>
          <a:p>
            <a:pPr algn="l" fontAlgn="base"/>
            <a:endParaRPr lang="en-US" b="0" i="0" dirty="0">
              <a:solidFill>
                <a:srgbClr val="2B2B2B"/>
              </a:solidFill>
              <a:effectLst/>
              <a:latin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id="{2A902D7A-9CEF-1412-E722-63018263C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48" t="16789" r="47389" b="19507"/>
          <a:stretch>
            <a:fillRect/>
          </a:stretch>
        </p:blipFill>
        <p:spPr bwMode="auto">
          <a:xfrm>
            <a:off x="7093258" y="2121763"/>
            <a:ext cx="4468427" cy="3052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0880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D2AF-DC04-4560-E167-466CBFD74EC2}"/>
              </a:ext>
            </a:extLst>
          </p:cNvPr>
          <p:cNvSpPr>
            <a:spLocks noGrp="1"/>
          </p:cNvSpPr>
          <p:nvPr>
            <p:ph type="title"/>
          </p:nvPr>
        </p:nvSpPr>
        <p:spPr/>
        <p:txBody>
          <a:bodyPr>
            <a:normAutofit/>
          </a:bodyPr>
          <a:lstStyle/>
          <a:p>
            <a:pPr algn="ctr"/>
            <a:r>
              <a:rPr lang="en-IN" sz="4000" b="1" dirty="0">
                <a:latin typeface="Algerian" panose="04020705040A02060702" pitchFamily="82" charset="0"/>
              </a:rPr>
              <a:t>Types guidance missiles</a:t>
            </a:r>
          </a:p>
        </p:txBody>
      </p:sp>
      <p:graphicFrame>
        <p:nvGraphicFramePr>
          <p:cNvPr id="10" name="Diagram 9">
            <a:extLst>
              <a:ext uri="{FF2B5EF4-FFF2-40B4-BE49-F238E27FC236}">
                <a16:creationId xmlns:a16="http://schemas.microsoft.com/office/drawing/2014/main" id="{4BF12CCD-CD71-103F-551D-4A7BF14C8B77}"/>
              </a:ext>
            </a:extLst>
          </p:cNvPr>
          <p:cNvGraphicFramePr/>
          <p:nvPr>
            <p:extLst>
              <p:ext uri="{D42A27DB-BD31-4B8C-83A1-F6EECF244321}">
                <p14:modId xmlns:p14="http://schemas.microsoft.com/office/powerpoint/2010/main" val="2691069618"/>
              </p:ext>
            </p:extLst>
          </p:nvPr>
        </p:nvGraphicFramePr>
        <p:xfrm>
          <a:off x="1882065" y="2210541"/>
          <a:ext cx="8273989" cy="3880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6882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sz="4000" b="1" dirty="0">
                <a:latin typeface="Algerian" panose="04020705040A02060702" pitchFamily="82" charset="0"/>
              </a:rPr>
              <a:t>Types of Countermeasures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5464007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3153-4696-3DC6-491C-D05CC754F0EB}"/>
              </a:ext>
            </a:extLst>
          </p:cNvPr>
          <p:cNvSpPr>
            <a:spLocks noGrp="1"/>
          </p:cNvSpPr>
          <p:nvPr>
            <p:ph type="title"/>
          </p:nvPr>
        </p:nvSpPr>
        <p:spPr/>
        <p:txBody>
          <a:bodyPr>
            <a:normAutofit/>
          </a:bodyPr>
          <a:lstStyle/>
          <a:p>
            <a:pPr algn="ctr"/>
            <a:r>
              <a:rPr lang="en-IN" sz="4000" b="1" dirty="0">
                <a:latin typeface="Algerian" panose="04020705040A02060702" pitchFamily="82" charset="0"/>
              </a:rPr>
              <a:t>COUNTERMEASURE DISPENSING SYSTEM</a:t>
            </a:r>
          </a:p>
        </p:txBody>
      </p:sp>
      <p:sp>
        <p:nvSpPr>
          <p:cNvPr id="3" name="TextBox 2">
            <a:extLst>
              <a:ext uri="{FF2B5EF4-FFF2-40B4-BE49-F238E27FC236}">
                <a16:creationId xmlns:a16="http://schemas.microsoft.com/office/drawing/2014/main" id="{EDDC0092-A957-64E3-C728-50EE99456467}"/>
              </a:ext>
            </a:extLst>
          </p:cNvPr>
          <p:cNvSpPr txBox="1"/>
          <p:nvPr/>
        </p:nvSpPr>
        <p:spPr>
          <a:xfrm>
            <a:off x="612561" y="2955226"/>
            <a:ext cx="5690585" cy="1477328"/>
          </a:xfrm>
          <a:prstGeom prst="rect">
            <a:avLst/>
          </a:prstGeom>
          <a:noFill/>
        </p:spPr>
        <p:txBody>
          <a:bodyPr wrap="square" rtlCol="0">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CMDS (Counter Measures Dispensing System) is a state-of-the-art Flare and Chaff Dispensing System providing self-protection to the aircraft against Radar guided &amp; IR seeking missiles.</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dirty="0"/>
          </a:p>
        </p:txBody>
      </p:sp>
      <p:pic>
        <p:nvPicPr>
          <p:cNvPr id="1026" name="Picture 2" descr="Ruag Develops Simulated Testing of Chaff/Flare Systems | Defense News:  Aviation International News">
            <a:extLst>
              <a:ext uri="{FF2B5EF4-FFF2-40B4-BE49-F238E27FC236}">
                <a16:creationId xmlns:a16="http://schemas.microsoft.com/office/drawing/2014/main" id="{38F39E0C-C4DD-1948-63C2-21AEA4918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682" y="2369300"/>
            <a:ext cx="4859736" cy="312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04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FA7E-FC4E-8C3F-BA1D-3FE5E1A55F2E}"/>
              </a:ext>
            </a:extLst>
          </p:cNvPr>
          <p:cNvSpPr>
            <a:spLocks noGrp="1"/>
          </p:cNvSpPr>
          <p:nvPr>
            <p:ph type="title"/>
          </p:nvPr>
        </p:nvSpPr>
        <p:spPr/>
        <p:txBody>
          <a:bodyPr>
            <a:normAutofit/>
          </a:bodyPr>
          <a:lstStyle/>
          <a:p>
            <a:pPr algn="ctr"/>
            <a:r>
              <a:rPr lang="en-IN" sz="4000" b="1" dirty="0">
                <a:latin typeface="Algerian" panose="04020705040A02060702" pitchFamily="82" charset="0"/>
              </a:rPr>
              <a:t>COUNTERMEASURE DISPENSING SYSTEM</a:t>
            </a:r>
            <a:endParaRPr lang="en-IN" sz="4000" dirty="0"/>
          </a:p>
        </p:txBody>
      </p:sp>
      <p:sp>
        <p:nvSpPr>
          <p:cNvPr id="3" name="TextBox 2">
            <a:extLst>
              <a:ext uri="{FF2B5EF4-FFF2-40B4-BE49-F238E27FC236}">
                <a16:creationId xmlns:a16="http://schemas.microsoft.com/office/drawing/2014/main" id="{6851DDA6-D3DA-EBEA-23A0-D7B45FA172EB}"/>
              </a:ext>
            </a:extLst>
          </p:cNvPr>
          <p:cNvSpPr txBox="1"/>
          <p:nvPr/>
        </p:nvSpPr>
        <p:spPr>
          <a:xfrm>
            <a:off x="852258" y="2192784"/>
            <a:ext cx="4891594"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The capacity of CMDS is to initially distinguish the approaching rockets and show it in the MFD (Multi-function display) which the pilot can see by sitting in the cockpit.</a:t>
            </a:r>
          </a:p>
          <a:p>
            <a:pPr marL="285750" indent="-285750">
              <a:buFont typeface="Arial" panose="020B0604020202020204" pitchFamily="34" charset="0"/>
              <a:buChar char="•"/>
            </a:pPr>
            <a:endParaRPr lang="en-US"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US" dirty="0">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There are two sorts of rockets: -</a:t>
            </a:r>
          </a:p>
          <a:p>
            <a:pPr marL="285750" indent="-285750">
              <a:buFont typeface="Wingdings" panose="05000000000000000000" pitchFamily="2" charset="2"/>
              <a:buChar char="Ø"/>
            </a:pPr>
            <a:endParaRPr lang="en-US" sz="1800" dirty="0">
              <a:effectLst/>
              <a:latin typeface="Arial" panose="020B0604020202020204" pitchFamily="34" charset="0"/>
              <a:ea typeface="Times New Roman" panose="02020603050405020304" pitchFamily="18" charset="0"/>
            </a:endParaRPr>
          </a:p>
          <a:p>
            <a:pPr marL="1257300" lvl="2" indent="-342900">
              <a:buFont typeface="+mj-lt"/>
              <a:buAutoNum type="arabicPeriod"/>
            </a:pPr>
            <a:r>
              <a:rPr lang="en-US" sz="1600" dirty="0">
                <a:effectLst/>
                <a:latin typeface="Arial" panose="020B0604020202020204" pitchFamily="34" charset="0"/>
                <a:ea typeface="Times New Roman" panose="02020603050405020304" pitchFamily="18" charset="0"/>
              </a:rPr>
              <a:t>IR rockets that takes a shot at the rule of Warmth Detecting</a:t>
            </a:r>
            <a:r>
              <a:rPr lang="en-US" sz="1600" dirty="0">
                <a:latin typeface="Arial" panose="020B0604020202020204" pitchFamily="34" charset="0"/>
                <a:ea typeface="Times New Roman" panose="02020603050405020304" pitchFamily="18" charset="0"/>
              </a:rPr>
              <a:t>.</a:t>
            </a:r>
          </a:p>
          <a:p>
            <a:pPr marL="1257300" lvl="2" indent="-342900">
              <a:buFont typeface="+mj-lt"/>
              <a:buAutoNum type="arabicPeriod"/>
            </a:pPr>
            <a:endParaRPr lang="en-US" sz="1600" dirty="0">
              <a:latin typeface="Arial" panose="020B0604020202020204" pitchFamily="34" charset="0"/>
              <a:ea typeface="Times New Roman" panose="02020603050405020304" pitchFamily="18" charset="0"/>
            </a:endParaRPr>
          </a:p>
          <a:p>
            <a:pPr marL="1257300" lvl="2" indent="-342900">
              <a:buFont typeface="+mj-lt"/>
              <a:buAutoNum type="arabicPeriod"/>
            </a:pPr>
            <a:r>
              <a:rPr lang="en-US" sz="1600" dirty="0">
                <a:effectLst/>
                <a:latin typeface="Arial" panose="020B0604020202020204" pitchFamily="34" charset="0"/>
                <a:ea typeface="Times New Roman" panose="02020603050405020304" pitchFamily="18" charset="0"/>
              </a:rPr>
              <a:t>Radar Looking for Rockets.</a:t>
            </a:r>
            <a:endParaRPr lang="en-US" sz="1600" dirty="0">
              <a:latin typeface="Arial" panose="020B0604020202020204" pitchFamily="34" charset="0"/>
              <a:ea typeface="Times New Roman" panose="02020603050405020304" pitchFamily="18" charset="0"/>
            </a:endParaRPr>
          </a:p>
        </p:txBody>
      </p:sp>
      <p:pic>
        <p:nvPicPr>
          <p:cNvPr id="2052" name="Picture 4" descr="Top Tens | Hush-Kit">
            <a:extLst>
              <a:ext uri="{FF2B5EF4-FFF2-40B4-BE49-F238E27FC236}">
                <a16:creationId xmlns:a16="http://schemas.microsoft.com/office/drawing/2014/main" id="{41108A7D-E4BE-4106-1784-B0A15FF9E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613" y="2308402"/>
            <a:ext cx="5308847" cy="3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7632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F240-FDAF-21C0-D43D-E0949E5A4C29}"/>
              </a:ext>
            </a:extLst>
          </p:cNvPr>
          <p:cNvSpPr>
            <a:spLocks noGrp="1"/>
          </p:cNvSpPr>
          <p:nvPr>
            <p:ph type="title"/>
          </p:nvPr>
        </p:nvSpPr>
        <p:spPr/>
        <p:txBody>
          <a:bodyPr>
            <a:normAutofit/>
          </a:bodyPr>
          <a:lstStyle/>
          <a:p>
            <a:pPr algn="ctr"/>
            <a:r>
              <a:rPr lang="en-US" sz="4000" b="1" dirty="0">
                <a:effectLst/>
                <a:latin typeface="Algerian" panose="04020705040A02060702" pitchFamily="82" charset="0"/>
                <a:ea typeface="Times New Roman" panose="02020603050405020304" pitchFamily="18" charset="0"/>
              </a:rPr>
              <a:t>ARTIFICIAL INTELLIGENCE</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49FF4A5-5AE4-1624-9370-48FD7A9C4FA4}"/>
              </a:ext>
            </a:extLst>
          </p:cNvPr>
          <p:cNvSpPr>
            <a:spLocks noGrp="1"/>
          </p:cNvSpPr>
          <p:nvPr>
            <p:ph idx="1"/>
          </p:nvPr>
        </p:nvSpPr>
        <p:spPr>
          <a:xfrm>
            <a:off x="1066800" y="2014194"/>
            <a:ext cx="10058400" cy="4112286"/>
          </a:xfrm>
        </p:spPr>
        <p:txBody>
          <a:bodyPr>
            <a:normAutofit lnSpcReduction="10000"/>
          </a:bodyPr>
          <a:lstStyle/>
          <a:p>
            <a:pPr marL="0" indent="0">
              <a:buNone/>
            </a:pPr>
            <a:r>
              <a:rPr lang="en-US" sz="1800" b="1" dirty="0">
                <a:solidFill>
                  <a:schemeClr val="tx1">
                    <a:lumMod val="95000"/>
                    <a:lumOff val="5000"/>
                  </a:schemeClr>
                </a:solidFill>
                <a:effectLst/>
                <a:latin typeface="Arial" panose="020B0604020202020204" pitchFamily="34" charset="0"/>
                <a:ea typeface="Times New Roman" panose="02020603050405020304" pitchFamily="18" charset="0"/>
              </a:rPr>
              <a:t>Artificial intelligence </a:t>
            </a:r>
            <a:r>
              <a:rPr lang="en-US" sz="1800" dirty="0">
                <a:solidFill>
                  <a:schemeClr val="tx1">
                    <a:lumMod val="95000"/>
                    <a:lumOff val="5000"/>
                  </a:schemeClr>
                </a:solidFill>
                <a:effectLst/>
                <a:latin typeface="Arial" panose="020B0604020202020204" pitchFamily="34" charset="0"/>
                <a:ea typeface="Times New Roman" panose="02020603050405020304" pitchFamily="18" charset="0"/>
              </a:rPr>
              <a:t>is intelligence demonstrated by machines, as opposed to the natural intelligence displayed by animals including humans.</a:t>
            </a: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It aims to create intelligent machines. </a:t>
            </a:r>
            <a:endPar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210000"/>
              </a:lnSpc>
              <a:buNone/>
            </a:pPr>
            <a:r>
              <a:rPr lang="en-IN" sz="1800" dirty="0">
                <a:solidFill>
                  <a:schemeClr val="tx1">
                    <a:lumMod val="95000"/>
                    <a:lumOff val="5000"/>
                  </a:schemeClr>
                </a:solidFill>
                <a:latin typeface="Arial" panose="020B0604020202020204" pitchFamily="34" charset="0"/>
                <a:cs typeface="Times New Roman" panose="02020603050405020304" pitchFamily="18" charset="0"/>
              </a:rPr>
              <a:t>Types of Artificial intelligence used in my project-</a:t>
            </a:r>
          </a:p>
          <a:p>
            <a:pPr marL="342900" indent="-342900" algn="just">
              <a:lnSpc>
                <a:spcPct val="150000"/>
              </a:lnSpc>
              <a:buAutoNum type="arabicPeriod"/>
            </a:pPr>
            <a:r>
              <a:rPr lang="en-US" sz="1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Based on Learning:</a:t>
            </a:r>
          </a:p>
          <a:p>
            <a:pPr lvl="3" algn="just">
              <a:buFont typeface="Wingdings" panose="05000000000000000000" pitchFamily="2" charset="2"/>
              <a:buChar char="Ø"/>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rPr>
              <a:t> </a:t>
            </a:r>
            <a:r>
              <a:rPr lang="en-US" sz="1600" dirty="0">
                <a:solidFill>
                  <a:schemeClr val="tx1">
                    <a:lumMod val="95000"/>
                    <a:lumOff val="5000"/>
                  </a:schemeClr>
                </a:solidFill>
                <a:effectLst/>
                <a:latin typeface="Arial" panose="020B0604020202020204" pitchFamily="34" charset="0"/>
                <a:ea typeface="Times New Roman" panose="02020603050405020304" pitchFamily="18" charset="0"/>
              </a:rPr>
              <a:t>Supervised Learning </a:t>
            </a:r>
            <a:endParaRPr lang="en-US" sz="1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200000"/>
              </a:lnSpc>
              <a:buFont typeface="Garamond" pitchFamily="18" charset="0"/>
              <a:buAutoNum type="arabicPeriod"/>
            </a:pPr>
            <a:r>
              <a:rPr lang="en-US" sz="1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Based on Functionality:</a:t>
            </a:r>
          </a:p>
          <a:p>
            <a:pPr lvl="3" algn="just">
              <a:buFont typeface="Wingdings" panose="05000000000000000000" pitchFamily="2" charset="2"/>
              <a:buChar char="Ø"/>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rPr>
              <a:t> Limited Theory </a:t>
            </a:r>
            <a:endParaRPr lang="en-IN" sz="18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lnSpc>
                <a:spcPct val="200000"/>
              </a:lnSpc>
              <a:buFont typeface="Garamond" pitchFamily="18" charset="0"/>
              <a:buAutoNum type="arabicPeriod"/>
            </a:pPr>
            <a:r>
              <a:rPr lang="en-US" sz="1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Based on Capabilities:</a:t>
            </a:r>
          </a:p>
          <a:p>
            <a:pPr lvl="3" algn="just">
              <a:buFont typeface="Wingdings" panose="05000000000000000000" pitchFamily="2" charset="2"/>
              <a:buChar char="Ø"/>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rPr>
              <a:t>Artificial Narrow Intelligence (ANI) </a:t>
            </a:r>
            <a:endParaRPr lang="en-IN" sz="18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IN" sz="1800" b="1" dirty="0">
              <a:latin typeface="Arial" panose="020B0604020202020204" pitchFamily="34" charset="0"/>
              <a:ea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endParaRPr lang="en-US" sz="1800" dirty="0">
              <a:effectLst/>
              <a:latin typeface="Arial" panose="020B0604020202020204" pitchFamily="34" charset="0"/>
              <a:ea typeface="Times New Roman" panose="02020603050405020304" pitchFamily="18" charset="0"/>
            </a:endParaRPr>
          </a:p>
        </p:txBody>
      </p:sp>
      <p:pic>
        <p:nvPicPr>
          <p:cNvPr id="3074" name="Picture 2" descr="Artificial intelligence: I think therefore I am?">
            <a:extLst>
              <a:ext uri="{FF2B5EF4-FFF2-40B4-BE49-F238E27FC236}">
                <a16:creationId xmlns:a16="http://schemas.microsoft.com/office/drawing/2014/main" id="{20A909FE-CF20-D432-6A59-1BF97B575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460" y="3332628"/>
            <a:ext cx="4456589" cy="279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550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8550-8B56-BD10-7073-CB230C24D091}"/>
              </a:ext>
            </a:extLst>
          </p:cNvPr>
          <p:cNvSpPr>
            <a:spLocks noGrp="1"/>
          </p:cNvSpPr>
          <p:nvPr>
            <p:ph type="title"/>
          </p:nvPr>
        </p:nvSpPr>
        <p:spPr/>
        <p:txBody>
          <a:bodyPr>
            <a:normAutofit/>
          </a:bodyPr>
          <a:lstStyle/>
          <a:p>
            <a:pPr algn="ctr"/>
            <a:r>
              <a:rPr lang="en-IN" sz="4000" b="1" dirty="0">
                <a:latin typeface="Algerian" panose="04020705040A02060702" pitchFamily="82" charset="0"/>
              </a:rPr>
              <a:t>TECHNOLOGY USED</a:t>
            </a:r>
          </a:p>
        </p:txBody>
      </p:sp>
      <p:sp>
        <p:nvSpPr>
          <p:cNvPr id="3" name="TextBox 2">
            <a:extLst>
              <a:ext uri="{FF2B5EF4-FFF2-40B4-BE49-F238E27FC236}">
                <a16:creationId xmlns:a16="http://schemas.microsoft.com/office/drawing/2014/main" id="{B2E5FE8D-6C2C-5DDF-76EC-64294DC9BFF4}"/>
              </a:ext>
            </a:extLst>
          </p:cNvPr>
          <p:cNvSpPr txBox="1"/>
          <p:nvPr/>
        </p:nvSpPr>
        <p:spPr>
          <a:xfrm>
            <a:off x="1066800" y="2814268"/>
            <a:ext cx="5152008" cy="1754326"/>
          </a:xfrm>
          <a:prstGeom prst="rect">
            <a:avLst/>
          </a:prstGeom>
          <a:noFill/>
        </p:spPr>
        <p:txBody>
          <a:bodyPr wrap="square" rtlCol="0">
            <a:spAutoFit/>
          </a:bodyPr>
          <a:lstStyle/>
          <a:p>
            <a:pPr algn="just"/>
            <a:r>
              <a:rPr lang="en-US" sz="1800" dirty="0">
                <a:effectLst/>
                <a:latin typeface="Arial" panose="020B0604020202020204" pitchFamily="34" charset="0"/>
                <a:ea typeface="Times New Roman" panose="02020603050405020304" pitchFamily="18" charset="0"/>
                <a:cs typeface="Arial" panose="020B0604020202020204" pitchFamily="34" charset="0"/>
              </a:rPr>
              <a:t>The technologies studied during training </a:t>
            </a:r>
            <a:r>
              <a:rPr lang="en-US" dirty="0">
                <a:latin typeface="Arial" panose="020B0604020202020204" pitchFamily="34" charset="0"/>
                <a:ea typeface="Times New Roman" panose="02020603050405020304" pitchFamily="18" charset="0"/>
                <a:cs typeface="Arial" panose="020B0604020202020204" pitchFamily="34" charset="0"/>
              </a:rPr>
              <a:t>are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C++, computer graphics and file handling </a:t>
            </a:r>
            <a:r>
              <a:rPr lang="en-US" sz="1800" dirty="0">
                <a:effectLst/>
                <a:latin typeface="Arial" panose="020B0604020202020204" pitchFamily="34" charset="0"/>
                <a:ea typeface="Times New Roman" panose="02020603050405020304" pitchFamily="18" charset="0"/>
                <a:cs typeface="Arial" panose="020B0604020202020204" pitchFamily="34" charset="0"/>
              </a:rPr>
              <a:t>to bring best out of the project, Feasibility Study of AI Based Smart CMDS. And also learned about how to </a:t>
            </a:r>
            <a:r>
              <a:rPr lang="en-US" sz="1800" b="1" dirty="0">
                <a:effectLst/>
                <a:latin typeface="Arial" panose="020B0604020202020204" pitchFamily="34" charset="0"/>
                <a:ea typeface="Times New Roman" panose="02020603050405020304" pitchFamily="18" charset="0"/>
                <a:cs typeface="Arial" panose="020B0604020202020204" pitchFamily="34" charset="0"/>
              </a:rPr>
              <a:t>train the program </a:t>
            </a:r>
            <a:r>
              <a:rPr lang="en-US" sz="1800" dirty="0">
                <a:effectLst/>
                <a:latin typeface="Arial" panose="020B0604020202020204" pitchFamily="34" charset="0"/>
                <a:ea typeface="Times New Roman" panose="02020603050405020304" pitchFamily="18" charset="0"/>
                <a:cs typeface="Arial" panose="020B0604020202020204" pitchFamily="34" charset="0"/>
              </a:rPr>
              <a:t>and give the precise output.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A01535-BEA4-A37C-6C0C-B8B489ABBD48}"/>
              </a:ext>
            </a:extLst>
          </p:cNvPr>
          <p:cNvPicPr>
            <a:picLocks noChangeAspect="1"/>
          </p:cNvPicPr>
          <p:nvPr/>
        </p:nvPicPr>
        <p:blipFill>
          <a:blip r:embed="rId2"/>
          <a:stretch>
            <a:fillRect/>
          </a:stretch>
        </p:blipFill>
        <p:spPr>
          <a:xfrm>
            <a:off x="7066626" y="4023877"/>
            <a:ext cx="4058574" cy="2180570"/>
          </a:xfrm>
          <a:prstGeom prst="rect">
            <a:avLst/>
          </a:prstGeom>
        </p:spPr>
      </p:pic>
      <p:pic>
        <p:nvPicPr>
          <p:cNvPr id="2050" name="Picture 2" descr="C++ Tutorial for Beginner">
            <a:extLst>
              <a:ext uri="{FF2B5EF4-FFF2-40B4-BE49-F238E27FC236}">
                <a16:creationId xmlns:a16="http://schemas.microsoft.com/office/drawing/2014/main" id="{99D6E434-CA32-FEB6-399B-552D6C031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626" y="2025152"/>
            <a:ext cx="4058574" cy="199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2475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{8A6E2CDD-47DB-46E3-B6FE-35F5B7954A29}tf78829772_win32</Template>
  <TotalTime>1086</TotalTime>
  <Words>737</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Algerian</vt:lpstr>
      <vt:lpstr>Arial</vt:lpstr>
      <vt:lpstr>Brush Script MT</vt:lpstr>
      <vt:lpstr>Calibri</vt:lpstr>
      <vt:lpstr>Freestyle Script</vt:lpstr>
      <vt:lpstr>Garamond</vt:lpstr>
      <vt:lpstr>Montserrat</vt:lpstr>
      <vt:lpstr>Sagona Book</vt:lpstr>
      <vt:lpstr>Sagona ExtraLight</vt:lpstr>
      <vt:lpstr>Titillium</vt:lpstr>
      <vt:lpstr>Wingdings</vt:lpstr>
      <vt:lpstr>SavonVTI</vt:lpstr>
      <vt:lpstr>PROJECT</vt:lpstr>
      <vt:lpstr>Organization Details </vt:lpstr>
      <vt:lpstr> INTRODUCTION </vt:lpstr>
      <vt:lpstr>Types guidance missiles</vt:lpstr>
      <vt:lpstr>Types of Countermeasures</vt:lpstr>
      <vt:lpstr>COUNTERMEASURE DISPENSING SYSTEM</vt:lpstr>
      <vt:lpstr>COUNTERMEASURE DISPENSING SYSTEM</vt:lpstr>
      <vt:lpstr>ARTIFICIAL INTELLIGENCE</vt:lpstr>
      <vt:lpstr>TECHNOLOGY USED</vt:lpstr>
      <vt:lpstr>Details of PROJECT WORK</vt:lpstr>
      <vt:lpstr>PowerPoint Presentation</vt:lpstr>
      <vt:lpstr>PowerPoint Presentation</vt:lpstr>
      <vt:lpstr>Applications and Future Work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pari kashyap</dc:creator>
  <cp:lastModifiedBy>pari kashyap</cp:lastModifiedBy>
  <cp:revision>21</cp:revision>
  <dcterms:created xsi:type="dcterms:W3CDTF">2022-08-15T07:11:47Z</dcterms:created>
  <dcterms:modified xsi:type="dcterms:W3CDTF">2022-09-30T10:52:51Z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