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64" r:id="rId5"/>
    <p:sldId id="256" r:id="rId6"/>
    <p:sldId id="270" r:id="rId7"/>
    <p:sldId id="260" r:id="rId8"/>
    <p:sldId id="261" r:id="rId9"/>
    <p:sldId id="257" r:id="rId10"/>
    <p:sldId id="272" r:id="rId11"/>
    <p:sldId id="258" r:id="rId12"/>
    <p:sldId id="273" r:id="rId13"/>
    <p:sldId id="26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80F09"/>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49D76-12EE-A00D-93CB-3072EB6892B6}" v="86" dt="2023-12-10T04:00:40.168"/>
    <p1510:client id="{7CA12EF6-3538-441D-9448-FD8F961CE4E0}" vWet="4" dt="2023-12-10T03:56:45.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32" autoAdjust="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BEB57-1CAB-440C-9A3E-0352D03228B3}"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6246E-C850-4FDF-8AE8-9DAF7A8BC8CB}" type="slidenum">
              <a:rPr lang="en-IN" smtClean="0"/>
              <a:t>‹#›</a:t>
            </a:fld>
            <a:endParaRPr lang="en-IN"/>
          </a:p>
        </p:txBody>
      </p:sp>
    </p:spTree>
    <p:extLst>
      <p:ext uri="{BB962C8B-B14F-4D97-AF65-F5344CB8AC3E}">
        <p14:creationId xmlns:p14="http://schemas.microsoft.com/office/powerpoint/2010/main" val="314256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1</a:t>
            </a:fld>
            <a:endParaRPr lang="en-IN"/>
          </a:p>
        </p:txBody>
      </p:sp>
    </p:spTree>
    <p:extLst>
      <p:ext uri="{BB962C8B-B14F-4D97-AF65-F5344CB8AC3E}">
        <p14:creationId xmlns:p14="http://schemas.microsoft.com/office/powerpoint/2010/main" val="1605584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Sonali/Adarsh</a:t>
            </a:r>
          </a:p>
        </p:txBody>
      </p:sp>
      <p:sp>
        <p:nvSpPr>
          <p:cNvPr id="4" name="Slide Number Placeholder 3"/>
          <p:cNvSpPr>
            <a:spLocks noGrp="1"/>
          </p:cNvSpPr>
          <p:nvPr>
            <p:ph type="sldNum" sz="quarter" idx="5"/>
          </p:nvPr>
        </p:nvSpPr>
        <p:spPr/>
        <p:txBody>
          <a:bodyPr/>
          <a:lstStyle/>
          <a:p>
            <a:fld id="{DC96246E-C850-4FDF-8AE8-9DAF7A8BC8CB}" type="slidenum">
              <a:rPr lang="en-IN" smtClean="0"/>
              <a:t>10</a:t>
            </a:fld>
            <a:endParaRPr lang="en-IN"/>
          </a:p>
        </p:txBody>
      </p:sp>
    </p:spTree>
    <p:extLst>
      <p:ext uri="{BB962C8B-B14F-4D97-AF65-F5344CB8AC3E}">
        <p14:creationId xmlns:p14="http://schemas.microsoft.com/office/powerpoint/2010/main" val="22446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2</a:t>
            </a:fld>
            <a:endParaRPr lang="en-IN"/>
          </a:p>
        </p:txBody>
      </p:sp>
    </p:spTree>
    <p:extLst>
      <p:ext uri="{BB962C8B-B14F-4D97-AF65-F5344CB8AC3E}">
        <p14:creationId xmlns:p14="http://schemas.microsoft.com/office/powerpoint/2010/main" val="72482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3</a:t>
            </a:fld>
            <a:endParaRPr lang="en-IN"/>
          </a:p>
        </p:txBody>
      </p:sp>
    </p:spTree>
    <p:extLst>
      <p:ext uri="{BB962C8B-B14F-4D97-AF65-F5344CB8AC3E}">
        <p14:creationId xmlns:p14="http://schemas.microsoft.com/office/powerpoint/2010/main" val="426905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4</a:t>
            </a:fld>
            <a:endParaRPr lang="en-IN"/>
          </a:p>
        </p:txBody>
      </p:sp>
    </p:spTree>
    <p:extLst>
      <p:ext uri="{BB962C8B-B14F-4D97-AF65-F5344CB8AC3E}">
        <p14:creationId xmlns:p14="http://schemas.microsoft.com/office/powerpoint/2010/main" val="88675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5</a:t>
            </a:fld>
            <a:endParaRPr lang="en-IN"/>
          </a:p>
        </p:txBody>
      </p:sp>
    </p:spTree>
    <p:extLst>
      <p:ext uri="{BB962C8B-B14F-4D97-AF65-F5344CB8AC3E}">
        <p14:creationId xmlns:p14="http://schemas.microsoft.com/office/powerpoint/2010/main" val="202636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6</a:t>
            </a:fld>
            <a:endParaRPr lang="en-IN"/>
          </a:p>
        </p:txBody>
      </p:sp>
    </p:spTree>
    <p:extLst>
      <p:ext uri="{BB962C8B-B14F-4D97-AF65-F5344CB8AC3E}">
        <p14:creationId xmlns:p14="http://schemas.microsoft.com/office/powerpoint/2010/main" val="49591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7</a:t>
            </a:fld>
            <a:endParaRPr lang="en-IN"/>
          </a:p>
        </p:txBody>
      </p:sp>
    </p:spTree>
    <p:extLst>
      <p:ext uri="{BB962C8B-B14F-4D97-AF65-F5344CB8AC3E}">
        <p14:creationId xmlns:p14="http://schemas.microsoft.com/office/powerpoint/2010/main" val="166123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Evaluation : Error metric : </a:t>
            </a:r>
            <a:r>
              <a:rPr lang="en-US" sz="1200" dirty="0">
                <a:solidFill>
                  <a:srgbClr val="203864"/>
                </a:solidFill>
                <a:latin typeface="Bahnschrift SemiLight" panose="020B0502040204020203" pitchFamily="34" charset="0"/>
              </a:rPr>
              <a:t>Models exhibiting lower error metrics than the baseline model will be selected for constructing the forecasting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03864"/>
              </a:solidFill>
              <a:latin typeface="Bahnschrift Semi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3864"/>
                </a:solidFill>
                <a:latin typeface="Bahnschrift SemiLight" panose="020B0502040204020203" pitchFamily="34" charset="0"/>
              </a:rPr>
              <a:t>We take 20 years of data use the first ten for the train and test to forecast then we show how close we are with respect to the </a:t>
            </a:r>
            <a:r>
              <a:rPr lang="en-US" sz="1200" b="1" dirty="0">
                <a:solidFill>
                  <a:srgbClr val="203864"/>
                </a:solidFill>
                <a:latin typeface="Bahnschrift SemiLight" panose="020B0502040204020203" pitchFamily="34" charset="0"/>
              </a:rPr>
              <a:t>11th year for the short term</a:t>
            </a:r>
            <a:r>
              <a:rPr lang="en-US" sz="1200" dirty="0">
                <a:solidFill>
                  <a:srgbClr val="203864"/>
                </a:solidFill>
                <a:latin typeface="Bahnschrift SemiLight" panose="020B0502040204020203" pitchFamily="34" charset="0"/>
              </a:rPr>
              <a:t>, and</a:t>
            </a:r>
            <a:r>
              <a:rPr lang="en-US" sz="1200" b="1" dirty="0">
                <a:solidFill>
                  <a:srgbClr val="203864"/>
                </a:solidFill>
                <a:latin typeface="Bahnschrift SemiLight" panose="020B0502040204020203" pitchFamily="34" charset="0"/>
              </a:rPr>
              <a:t> 15years for long term.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03864"/>
              </a:solidFill>
              <a:latin typeface="Bahnschrift SemiLight"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8</a:t>
            </a:fld>
            <a:endParaRPr lang="en-IN"/>
          </a:p>
        </p:txBody>
      </p:sp>
    </p:spTree>
    <p:extLst>
      <p:ext uri="{BB962C8B-B14F-4D97-AF65-F5344CB8AC3E}">
        <p14:creationId xmlns:p14="http://schemas.microsoft.com/office/powerpoint/2010/main" val="233038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Evaluation : Error metric : </a:t>
            </a:r>
            <a:r>
              <a:rPr lang="en-US" sz="1200" dirty="0">
                <a:solidFill>
                  <a:srgbClr val="203864"/>
                </a:solidFill>
                <a:latin typeface="Bahnschrift SemiLight" panose="020B0502040204020203" pitchFamily="34" charset="0"/>
              </a:rPr>
              <a:t>Models exhibiting lower error metrics than the baseline model will be selected for constructing the forecasting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03864"/>
              </a:solidFill>
              <a:latin typeface="Bahnschrift Semi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3864"/>
                </a:solidFill>
                <a:latin typeface="Bahnschrift SemiLight" panose="020B0502040204020203" pitchFamily="34" charset="0"/>
              </a:rPr>
              <a:t>We take 20 years of data use the first ten for the train and test to forecast then we show how close we are with respect to the </a:t>
            </a:r>
            <a:r>
              <a:rPr lang="en-US" sz="1200" b="1" dirty="0">
                <a:solidFill>
                  <a:srgbClr val="203864"/>
                </a:solidFill>
                <a:latin typeface="Bahnschrift SemiLight" panose="020B0502040204020203" pitchFamily="34" charset="0"/>
              </a:rPr>
              <a:t>11th year for the short term</a:t>
            </a:r>
            <a:r>
              <a:rPr lang="en-US" sz="1200" dirty="0">
                <a:solidFill>
                  <a:srgbClr val="203864"/>
                </a:solidFill>
                <a:latin typeface="Bahnschrift SemiLight" panose="020B0502040204020203" pitchFamily="34" charset="0"/>
              </a:rPr>
              <a:t>, and</a:t>
            </a:r>
            <a:r>
              <a:rPr lang="en-US" sz="1200" b="1" dirty="0">
                <a:solidFill>
                  <a:srgbClr val="203864"/>
                </a:solidFill>
                <a:latin typeface="Bahnschrift SemiLight" panose="020B0502040204020203" pitchFamily="34" charset="0"/>
              </a:rPr>
              <a:t> 15years for long term.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03864"/>
              </a:solidFill>
              <a:latin typeface="Bahnschrift SemiLight"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DC96246E-C850-4FDF-8AE8-9DAF7A8BC8CB}" type="slidenum">
              <a:rPr lang="en-IN" smtClean="0"/>
              <a:t>9</a:t>
            </a:fld>
            <a:endParaRPr lang="en-IN"/>
          </a:p>
        </p:txBody>
      </p:sp>
    </p:spTree>
    <p:extLst>
      <p:ext uri="{BB962C8B-B14F-4D97-AF65-F5344CB8AC3E}">
        <p14:creationId xmlns:p14="http://schemas.microsoft.com/office/powerpoint/2010/main" val="4116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425C-EAEA-F185-14E0-D28A5766D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0F8D7A-D56A-CA88-3412-28967715E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3EE649-1DBA-570E-F2CF-077BD7000D1D}"/>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E74D4470-84BB-B782-D1E4-D541AC872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3FC07-1012-2B47-1CD3-0486BF244278}"/>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408338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B8E8-28E4-DBCF-B578-997D4BC8FA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95829-5DC4-F819-443F-FC0524B4E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F6DB7-DEF2-9550-BAD9-C57B08C0E39E}"/>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D21B65BF-65A1-69AA-CB8A-396808A00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9984F-F0BF-E3AB-8D33-CB431B48FAE3}"/>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52963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905A3-79AB-C76E-7313-B9B30420C1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FC090-1E85-5EC4-90CE-AA0A5BF2D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7A2B6-3569-E21E-8381-7FCA1AD2B74F}"/>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FE095176-569D-3402-4CE3-085A158C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F6FFF-8C32-AB01-41C9-DCF60F5396F2}"/>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2044404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536541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4D3C-72F5-BE82-FF60-194DB35073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98DE46-DF21-864A-BC83-8C9942CD5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25870-B040-2FB7-4467-C444D8A9C202}"/>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CFC74203-4978-68DE-2D54-0F372C9EC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A5066-7253-10E3-2983-E53AC51FDB7D}"/>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40519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E583-B6F7-506D-196F-E18281CCD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EA3D91-4217-B6B1-8CD1-48021AAD4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E3B1CD-FB2B-D899-90D3-A14CA25493E6}"/>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363AA167-DBD5-768E-DB2A-3CC421235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502FA-ACED-CC61-2951-C2EE213F6DA7}"/>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116909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88DC-710B-8C2A-4D77-08B6CBF327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BB434-4EF1-3AFE-B39A-5CE7F6D57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3F313-D545-ADB6-794C-626938B343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6651E7-8352-4368-6B6B-D3C25744A587}"/>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6" name="Footer Placeholder 5">
            <a:extLst>
              <a:ext uri="{FF2B5EF4-FFF2-40B4-BE49-F238E27FC236}">
                <a16:creationId xmlns:a16="http://schemas.microsoft.com/office/drawing/2014/main" id="{31CAE704-7870-5355-54FA-0879BD2D3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5C5253-709F-6FB7-0AB0-41EE2B5B16AC}"/>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265539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1A31-9079-02A5-4E74-D98FD9A31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CE4CE4-834C-0C52-1110-53A5C97B8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B7071-94CB-1B15-55D6-E484CCEDF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A16B4C-FDB9-6FD2-309B-4AE7CB194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F17F5-6592-9A2E-B48D-F2356E315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25BF54-E353-0928-F095-7CE62D7849C9}"/>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8" name="Footer Placeholder 7">
            <a:extLst>
              <a:ext uri="{FF2B5EF4-FFF2-40B4-BE49-F238E27FC236}">
                <a16:creationId xmlns:a16="http://schemas.microsoft.com/office/drawing/2014/main" id="{3EF26AE6-8755-E548-05DD-4FF2E1BB51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E166DF-9553-9CB3-6448-24609C2D1E6F}"/>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118393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33C6-EF3F-BA57-596E-E5FB0ECAB7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E1D98D-6999-FF22-A68F-02C1983B0758}"/>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4" name="Footer Placeholder 3">
            <a:extLst>
              <a:ext uri="{FF2B5EF4-FFF2-40B4-BE49-F238E27FC236}">
                <a16:creationId xmlns:a16="http://schemas.microsoft.com/office/drawing/2014/main" id="{B2303944-1D39-3696-BBB1-DE2E84340F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7317B4-E41A-0D94-20FA-5DC2BF9AB794}"/>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192421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7F654-20A6-E852-F252-5F3EC159A7B7}"/>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3" name="Footer Placeholder 2">
            <a:extLst>
              <a:ext uri="{FF2B5EF4-FFF2-40B4-BE49-F238E27FC236}">
                <a16:creationId xmlns:a16="http://schemas.microsoft.com/office/drawing/2014/main" id="{A6C20C1F-448C-CF50-C5B4-5FCDB61448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99640-10CB-EE68-7290-BDDA3D3C1196}"/>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148322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9E09-7378-05CA-52EF-F3494A905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8A22A3-0718-220C-198F-42A4C186D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CFA774-8014-EF05-F639-64157A270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8129D-D5CF-57F8-9C4B-DA454DA5E747}"/>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6" name="Footer Placeholder 5">
            <a:extLst>
              <a:ext uri="{FF2B5EF4-FFF2-40B4-BE49-F238E27FC236}">
                <a16:creationId xmlns:a16="http://schemas.microsoft.com/office/drawing/2014/main" id="{4BB281F6-15B4-B1E1-D0A1-13406FFFA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B46C1-C843-F71A-69F1-CD456177A21A}"/>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61724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33A-19A4-22D2-8934-6BD2FF3C0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42F220-2485-FBCF-015B-F083DECE4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56C06F-7747-0D3E-8A93-C70804725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0F40-1681-DB2B-2263-83DA628C0669}"/>
              </a:ext>
            </a:extLst>
          </p:cNvPr>
          <p:cNvSpPr>
            <a:spLocks noGrp="1"/>
          </p:cNvSpPr>
          <p:nvPr>
            <p:ph type="dt" sz="half" idx="10"/>
          </p:nvPr>
        </p:nvSpPr>
        <p:spPr/>
        <p:txBody>
          <a:bodyPr/>
          <a:lstStyle/>
          <a:p>
            <a:fld id="{DB18688A-CB17-42A2-822B-8B949F5433D1}" type="datetimeFigureOut">
              <a:rPr lang="en-IN" smtClean="0"/>
              <a:t>07-08-2024</a:t>
            </a:fld>
            <a:endParaRPr lang="en-IN"/>
          </a:p>
        </p:txBody>
      </p:sp>
      <p:sp>
        <p:nvSpPr>
          <p:cNvPr id="6" name="Footer Placeholder 5">
            <a:extLst>
              <a:ext uri="{FF2B5EF4-FFF2-40B4-BE49-F238E27FC236}">
                <a16:creationId xmlns:a16="http://schemas.microsoft.com/office/drawing/2014/main" id="{045AA492-651C-9DC1-709E-6B8CE07BD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25F31-F4EF-BCE6-C679-AB217E882FE6}"/>
              </a:ext>
            </a:extLst>
          </p:cNvPr>
          <p:cNvSpPr>
            <a:spLocks noGrp="1"/>
          </p:cNvSpPr>
          <p:nvPr>
            <p:ph type="sldNum" sz="quarter" idx="12"/>
          </p:nvPr>
        </p:nvSpPr>
        <p:spPr/>
        <p:txBody>
          <a:bodyPr/>
          <a:lstStyle/>
          <a:p>
            <a:fld id="{2DC2F6D8-5C85-44E8-9128-FC9062BCCCA8}" type="slidenum">
              <a:rPr lang="en-IN" smtClean="0"/>
              <a:t>‹#›</a:t>
            </a:fld>
            <a:endParaRPr lang="en-IN"/>
          </a:p>
        </p:txBody>
      </p:sp>
    </p:spTree>
    <p:extLst>
      <p:ext uri="{BB962C8B-B14F-4D97-AF65-F5344CB8AC3E}">
        <p14:creationId xmlns:p14="http://schemas.microsoft.com/office/powerpoint/2010/main" val="239042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B3DD6-99F1-DE0E-9E23-F0723D731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7E32D-7FA4-AAF1-2857-9A037EEDD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95626-2D8B-B6F4-C4AE-82352EB5F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8688A-CB17-42A2-822B-8B949F5433D1}" type="datetimeFigureOut">
              <a:rPr lang="en-IN" smtClean="0"/>
              <a:t>07-08-2024</a:t>
            </a:fld>
            <a:endParaRPr lang="en-IN"/>
          </a:p>
        </p:txBody>
      </p:sp>
      <p:sp>
        <p:nvSpPr>
          <p:cNvPr id="5" name="Footer Placeholder 4">
            <a:extLst>
              <a:ext uri="{FF2B5EF4-FFF2-40B4-BE49-F238E27FC236}">
                <a16:creationId xmlns:a16="http://schemas.microsoft.com/office/drawing/2014/main" id="{1667BBD0-DBF9-42CF-3280-BC49B2ECD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1087E0-6351-CE1E-E632-365DB0850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2F6D8-5C85-44E8-9128-FC9062BCCCA8}" type="slidenum">
              <a:rPr lang="en-IN" smtClean="0"/>
              <a:t>‹#›</a:t>
            </a:fld>
            <a:endParaRPr lang="en-IN"/>
          </a:p>
        </p:txBody>
      </p:sp>
    </p:spTree>
    <p:extLst>
      <p:ext uri="{BB962C8B-B14F-4D97-AF65-F5344CB8AC3E}">
        <p14:creationId xmlns:p14="http://schemas.microsoft.com/office/powerpoint/2010/main" val="579212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forex.com/ie/news-and-analysis/top-ten-most-traded-global-commodities/#:~:text=Brent%20Crude%20oil%20is%20the,expensive%20than%20WTI%20crude%20oi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6A9249-295F-C6AD-24D8-9A3EF286B87D}"/>
              </a:ext>
            </a:extLst>
          </p:cNvPr>
          <p:cNvPicPr>
            <a:picLocks noChangeAspect="1"/>
          </p:cNvPicPr>
          <p:nvPr/>
        </p:nvPicPr>
        <p:blipFill>
          <a:blip r:embed="rId3"/>
          <a:stretch>
            <a:fillRect/>
          </a:stretch>
        </p:blipFill>
        <p:spPr>
          <a:xfrm>
            <a:off x="-77564" y="-57150"/>
            <a:ext cx="12347127" cy="7324748"/>
          </a:xfrm>
          <a:prstGeom prst="rect">
            <a:avLst/>
          </a:prstGeom>
        </p:spPr>
      </p:pic>
      <p:sp>
        <p:nvSpPr>
          <p:cNvPr id="2" name="Title 1">
            <a:extLst>
              <a:ext uri="{FF2B5EF4-FFF2-40B4-BE49-F238E27FC236}">
                <a16:creationId xmlns:a16="http://schemas.microsoft.com/office/drawing/2014/main" id="{6331B906-64ED-E3C4-C79A-14F044EF5253}"/>
              </a:ext>
            </a:extLst>
          </p:cNvPr>
          <p:cNvSpPr>
            <a:spLocks noGrp="1"/>
          </p:cNvSpPr>
          <p:nvPr>
            <p:ph type="ctrTitle"/>
          </p:nvPr>
        </p:nvSpPr>
        <p:spPr>
          <a:xfrm>
            <a:off x="6206315" y="822693"/>
            <a:ext cx="5983794" cy="860069"/>
          </a:xfrm>
          <a:effectLst>
            <a:outerShdw blurRad="50800" dist="38100" dir="2700000" algn="tl" rotWithShape="0">
              <a:prstClr val="black">
                <a:alpha val="40000"/>
              </a:prstClr>
            </a:outerShdw>
          </a:effectLst>
        </p:spPr>
        <p:txBody>
          <a:bodyPr>
            <a:normAutofit/>
          </a:bodyPr>
          <a:lstStyle/>
          <a:p>
            <a:pPr algn="l"/>
            <a:r>
              <a:rPr lang="en-US" sz="4800" b="1" dirty="0">
                <a:ln w="0"/>
                <a:solidFill>
                  <a:schemeClr val="bg1"/>
                </a:solidFill>
                <a:effectLst>
                  <a:outerShdw blurRad="38100" dist="25400" dir="5400000" algn="ctr" rotWithShape="0">
                    <a:srgbClr val="6E747A">
                      <a:alpha val="43000"/>
                    </a:srgbClr>
                  </a:outerShdw>
                </a:effectLst>
              </a:rPr>
              <a:t>Oil Production Forecast</a:t>
            </a:r>
            <a:endParaRPr lang="en-IN" sz="4800" b="1" dirty="0">
              <a:ln w="0"/>
              <a:solidFill>
                <a:schemeClr val="bg1"/>
              </a:solidFill>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id="{B660032E-E09E-2F45-1472-44BEDB0B9085}"/>
              </a:ext>
            </a:extLst>
          </p:cNvPr>
          <p:cNvSpPr>
            <a:spLocks noGrp="1"/>
          </p:cNvSpPr>
          <p:nvPr>
            <p:ph type="subTitle" idx="1"/>
          </p:nvPr>
        </p:nvSpPr>
        <p:spPr>
          <a:xfrm>
            <a:off x="6851580" y="5605272"/>
            <a:ext cx="4769123" cy="860069"/>
          </a:xfrm>
        </p:spPr>
        <p:txBody>
          <a:bodyPr>
            <a:normAutofit/>
          </a:bodyPr>
          <a:lstStyle/>
          <a:p>
            <a:pPr algn="r"/>
            <a:r>
              <a:rPr lang="en-US" i="1" dirty="0">
                <a:solidFill>
                  <a:schemeClr val="bg1"/>
                </a:solidFill>
              </a:rPr>
              <a:t>Forecasting Project</a:t>
            </a:r>
            <a:endParaRPr lang="en-IN" i="1" dirty="0">
              <a:solidFill>
                <a:schemeClr val="bg1"/>
              </a:solidFill>
            </a:endParaRPr>
          </a:p>
        </p:txBody>
      </p:sp>
      <p:cxnSp>
        <p:nvCxnSpPr>
          <p:cNvPr id="5" name="Straight Connector 4">
            <a:extLst>
              <a:ext uri="{FF2B5EF4-FFF2-40B4-BE49-F238E27FC236}">
                <a16:creationId xmlns:a16="http://schemas.microsoft.com/office/drawing/2014/main" id="{BDCC095F-D915-52F6-011D-2FE2E3926722}"/>
              </a:ext>
            </a:extLst>
          </p:cNvPr>
          <p:cNvCxnSpPr>
            <a:cxnSpLocks/>
          </p:cNvCxnSpPr>
          <p:nvPr/>
        </p:nvCxnSpPr>
        <p:spPr>
          <a:xfrm>
            <a:off x="6003629" y="1762367"/>
            <a:ext cx="6120000" cy="0"/>
          </a:xfrm>
          <a:prstGeom prst="line">
            <a:avLst/>
          </a:prstGeom>
          <a:ln w="76200">
            <a:solidFill>
              <a:srgbClr val="580F09"/>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40783307-A7A6-9E49-E64D-70FD791267A7}"/>
              </a:ext>
            </a:extLst>
          </p:cNvPr>
          <p:cNvSpPr txBox="1"/>
          <p:nvPr/>
        </p:nvSpPr>
        <p:spPr>
          <a:xfrm>
            <a:off x="8034256" y="6035307"/>
            <a:ext cx="3586447" cy="369332"/>
          </a:xfrm>
          <a:prstGeom prst="rect">
            <a:avLst/>
          </a:prstGeom>
          <a:noFill/>
        </p:spPr>
        <p:txBody>
          <a:bodyPr wrap="square" rtlCol="0">
            <a:spAutoFit/>
          </a:bodyPr>
          <a:lstStyle/>
          <a:p>
            <a:pPr algn="r"/>
            <a:r>
              <a:rPr lang="en-IN" b="1" dirty="0">
                <a:solidFill>
                  <a:schemeClr val="bg1"/>
                </a:solidFill>
                <a:latin typeface="+mj-lt"/>
              </a:rPr>
              <a:t>Paritosh Sinha – </a:t>
            </a:r>
            <a:r>
              <a:rPr lang="en-IN" b="1" i="0" dirty="0">
                <a:solidFill>
                  <a:schemeClr val="bg1"/>
                </a:solidFill>
                <a:effectLst/>
                <a:latin typeface="+mj-lt"/>
              </a:rPr>
              <a:t>12220056</a:t>
            </a:r>
            <a:endParaRPr lang="en-IN" b="1" dirty="0">
              <a:solidFill>
                <a:schemeClr val="bg1"/>
              </a:solidFill>
              <a:latin typeface="+mj-lt"/>
            </a:endParaRPr>
          </a:p>
        </p:txBody>
      </p:sp>
    </p:spTree>
    <p:extLst>
      <p:ext uri="{BB962C8B-B14F-4D97-AF65-F5344CB8AC3E}">
        <p14:creationId xmlns:p14="http://schemas.microsoft.com/office/powerpoint/2010/main" val="53441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C2D3D3-4185-9846-21F9-92B5FAC2DAE7}"/>
              </a:ext>
            </a:extLst>
          </p:cNvPr>
          <p:cNvSpPr/>
          <p:nvPr/>
        </p:nvSpPr>
        <p:spPr>
          <a:xfrm>
            <a:off x="533400" y="770467"/>
            <a:ext cx="5562600"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D074CED-D475-0FC6-648A-8A7FAB53CC5D}"/>
              </a:ext>
            </a:extLst>
          </p:cNvPr>
          <p:cNvSpPr/>
          <p:nvPr/>
        </p:nvSpPr>
        <p:spPr>
          <a:xfrm>
            <a:off x="6248400" y="770467"/>
            <a:ext cx="5562600"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Modeling Phase</a:t>
            </a:r>
            <a:endParaRPr lang="en-IN" sz="100" spc="-12" dirty="0">
              <a:solidFill>
                <a:schemeClr val="accent1">
                  <a:lumMod val="50000"/>
                </a:schemeClr>
              </a:solidFill>
              <a:latin typeface="Bahnschrift SemiBold" panose="020B0502040204020203" pitchFamily="34" charset="0"/>
            </a:endParaRPr>
          </a:p>
        </p:txBody>
      </p:sp>
      <p:sp>
        <p:nvSpPr>
          <p:cNvPr id="7" name="Methodology - CRISP – ML(Q)">
            <a:extLst>
              <a:ext uri="{FF2B5EF4-FFF2-40B4-BE49-F238E27FC236}">
                <a16:creationId xmlns:a16="http://schemas.microsoft.com/office/drawing/2014/main" id="{589CE6B0-BDF1-957F-D712-F158797C0885}"/>
              </a:ext>
            </a:extLst>
          </p:cNvPr>
          <p:cNvSpPr txBox="1">
            <a:spLocks/>
          </p:cNvSpPr>
          <p:nvPr/>
        </p:nvSpPr>
        <p:spPr>
          <a:xfrm>
            <a:off x="2724150" y="630767"/>
            <a:ext cx="1181101" cy="304800"/>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accent1">
                    <a:lumMod val="50000"/>
                  </a:schemeClr>
                </a:solidFill>
                <a:latin typeface="Bahnschrift SemiBold" panose="020B0502040204020203" pitchFamily="34" charset="0"/>
              </a:rPr>
              <a:t>Deployment</a:t>
            </a:r>
            <a:endParaRPr lang="en-IN" sz="700" spc="-12" dirty="0">
              <a:solidFill>
                <a:schemeClr val="accent1">
                  <a:lumMod val="50000"/>
                </a:schemeClr>
              </a:solidFill>
              <a:latin typeface="Bahnschrift SemiBold" panose="020B0502040204020203" pitchFamily="34" charset="0"/>
            </a:endParaRPr>
          </a:p>
        </p:txBody>
      </p:sp>
      <p:sp>
        <p:nvSpPr>
          <p:cNvPr id="8" name="Methodology - CRISP – ML(Q)">
            <a:extLst>
              <a:ext uri="{FF2B5EF4-FFF2-40B4-BE49-F238E27FC236}">
                <a16:creationId xmlns:a16="http://schemas.microsoft.com/office/drawing/2014/main" id="{AE5F1473-A30C-AAFE-031F-2D87583C05E8}"/>
              </a:ext>
            </a:extLst>
          </p:cNvPr>
          <p:cNvSpPr txBox="1">
            <a:spLocks/>
          </p:cNvSpPr>
          <p:nvPr/>
        </p:nvSpPr>
        <p:spPr>
          <a:xfrm>
            <a:off x="7767638" y="618067"/>
            <a:ext cx="2524125" cy="304800"/>
          </a:xfrm>
          <a:prstGeom prst="rect">
            <a:avLst/>
          </a:prstGeom>
          <a:solidFill>
            <a:schemeClr val="bg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dirty="0">
                <a:solidFill>
                  <a:schemeClr val="accent1">
                    <a:lumMod val="50000"/>
                  </a:schemeClr>
                </a:solidFill>
                <a:latin typeface="Bahnschrift SemiBold" panose="020B0502040204020203" pitchFamily="34" charset="0"/>
              </a:rPr>
              <a:t>Monitoring and Maintenance</a:t>
            </a:r>
            <a:endParaRPr lang="en-IN" sz="1400" spc="-12" dirty="0">
              <a:solidFill>
                <a:schemeClr val="accent1">
                  <a:lumMod val="50000"/>
                </a:schemeClr>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B09719F5-4650-26D7-465A-4988B931558B}"/>
              </a:ext>
            </a:extLst>
          </p:cNvPr>
          <p:cNvSpPr txBox="1"/>
          <p:nvPr/>
        </p:nvSpPr>
        <p:spPr>
          <a:xfrm>
            <a:off x="761471" y="1115907"/>
            <a:ext cx="5106458" cy="2462213"/>
          </a:xfrm>
          <a:prstGeom prst="rect">
            <a:avLst/>
          </a:prstGeom>
          <a:noFill/>
        </p:spPr>
        <p:txBody>
          <a:bodyPr wrap="square" rtlCol="0">
            <a:spAutoFit/>
          </a:bodyPr>
          <a:lstStyle/>
          <a:p>
            <a:pPr marL="285750" indent="-285750" rtl="0">
              <a:buFont typeface="Arial" panose="020B0604020202020204" pitchFamily="34" charset="0"/>
              <a:buChar char="•"/>
            </a:pPr>
            <a:r>
              <a:rPr lang="en-US" sz="1400" dirty="0">
                <a:solidFill>
                  <a:srgbClr val="203864"/>
                </a:solidFill>
                <a:latin typeface="Bahnschrift SemiLight" panose="020B0502040204020203" pitchFamily="34" charset="0"/>
              </a:rPr>
              <a:t>Build a Streamlit app that allows users to see the forecasted values on the interface. </a:t>
            </a:r>
          </a:p>
          <a:p>
            <a:pPr rtl="0"/>
            <a:endParaRPr lang="en-US" sz="1400" dirty="0">
              <a:solidFill>
                <a:srgbClr val="203864"/>
              </a:solidFill>
              <a:latin typeface="Bahnschrift SemiLight" panose="020B0502040204020203" pitchFamily="34" charset="0"/>
            </a:endParaRPr>
          </a:p>
          <a:p>
            <a:pPr marL="285750" indent="-285750" rtl="0">
              <a:buFont typeface="Arial" panose="020B0604020202020204" pitchFamily="34" charset="0"/>
              <a:buChar char="•"/>
            </a:pPr>
            <a:r>
              <a:rPr lang="en-US" sz="1400" dirty="0">
                <a:solidFill>
                  <a:srgbClr val="203864"/>
                </a:solidFill>
                <a:latin typeface="Bahnschrift SemiLight" panose="020B0502040204020203" pitchFamily="34" charset="0"/>
              </a:rPr>
              <a:t>Use Git as version control to track changes to the codebase and ensure reproducibility of the model.</a:t>
            </a:r>
          </a:p>
          <a:p>
            <a:pPr marL="285750" indent="-285750" rtl="0">
              <a:buFont typeface="Arial" panose="020B0604020202020204" pitchFamily="34" charset="0"/>
              <a:buChar char="•"/>
            </a:pPr>
            <a:endParaRPr lang="en-US" sz="1400" dirty="0">
              <a:solidFill>
                <a:srgbClr val="203864"/>
              </a:solidFill>
              <a:latin typeface="Bahnschrift SemiLight" panose="020B0502040204020203" pitchFamily="34" charset="0"/>
            </a:endParaRPr>
          </a:p>
          <a:p>
            <a:pPr marL="285750" indent="-285750" rtl="0">
              <a:buFont typeface="Arial" panose="020B0604020202020204" pitchFamily="34" charset="0"/>
              <a:buChar char="•"/>
            </a:pPr>
            <a:r>
              <a:rPr lang="en-US" sz="1400" dirty="0">
                <a:solidFill>
                  <a:srgbClr val="203864"/>
                </a:solidFill>
                <a:latin typeface="Bahnschrift SemiLight" panose="020B0502040204020203" pitchFamily="34" charset="0"/>
              </a:rPr>
              <a:t>Collaborate with other team members and track progress through Git's collaborative features.</a:t>
            </a:r>
          </a:p>
          <a:p>
            <a:pPr marL="285750" indent="-285750" rtl="0">
              <a:buFont typeface="Arial" panose="020B0604020202020204" pitchFamily="34" charset="0"/>
              <a:buChar char="•"/>
            </a:pPr>
            <a:endParaRPr lang="en-US" sz="1400" dirty="0">
              <a:solidFill>
                <a:srgbClr val="203864"/>
              </a:solidFill>
              <a:latin typeface="Bahnschrift SemiLight" panose="020B0502040204020203" pitchFamily="34" charset="0"/>
            </a:endParaRPr>
          </a:p>
          <a:p>
            <a:pPr marL="285750" indent="-285750" rtl="0">
              <a:buFont typeface="Arial" panose="020B0604020202020204" pitchFamily="34" charset="0"/>
              <a:buChar char="•"/>
            </a:pPr>
            <a:r>
              <a:rPr lang="en-US" sz="1400" dirty="0">
                <a:solidFill>
                  <a:srgbClr val="203864"/>
                </a:solidFill>
                <a:latin typeface="Bahnschrift SemiLight" panose="020B0502040204020203" pitchFamily="34" charset="0"/>
              </a:rPr>
              <a:t>On-Premise model deployment considered to have more control for data privacy and sharing sensitive information.</a:t>
            </a:r>
            <a:endParaRPr lang="en-US" sz="1400" dirty="0">
              <a:solidFill>
                <a:schemeClr val="accent1">
                  <a:lumMod val="50000"/>
                </a:schemeClr>
              </a:solidFill>
              <a:latin typeface="Bahnschrift Light SemiCondensed" panose="020B0502040204020203" pitchFamily="34" charset="0"/>
            </a:endParaRPr>
          </a:p>
        </p:txBody>
      </p:sp>
      <p:sp>
        <p:nvSpPr>
          <p:cNvPr id="2" name="TextBox 1">
            <a:extLst>
              <a:ext uri="{FF2B5EF4-FFF2-40B4-BE49-F238E27FC236}">
                <a16:creationId xmlns:a16="http://schemas.microsoft.com/office/drawing/2014/main" id="{1C09C215-7687-9856-5D9F-2B025AD1C325}"/>
              </a:ext>
            </a:extLst>
          </p:cNvPr>
          <p:cNvSpPr txBox="1"/>
          <p:nvPr/>
        </p:nvSpPr>
        <p:spPr>
          <a:xfrm>
            <a:off x="6484091" y="1039707"/>
            <a:ext cx="5106458" cy="5478423"/>
          </a:xfrm>
          <a:prstGeom prst="rect">
            <a:avLst/>
          </a:prstGeom>
          <a:noFill/>
        </p:spPr>
        <p:txBody>
          <a:bodyPr wrap="square" rtlCol="0">
            <a:spAutoFit/>
          </a:bodyPr>
          <a:lstStyle/>
          <a:p>
            <a:pPr marL="180975" indent="-180975">
              <a:buFont typeface="Arial" panose="020B0604020202020204" pitchFamily="34" charset="0"/>
              <a:buChar char="•"/>
            </a:pPr>
            <a:r>
              <a:rPr lang="en-US" sz="1400" dirty="0">
                <a:solidFill>
                  <a:srgbClr val="203864"/>
                </a:solidFill>
                <a:latin typeface="Bahnschrift SemiLight" panose="020B0502040204020203" pitchFamily="34" charset="0"/>
              </a:rPr>
              <a:t>Continuously monitor the app's performance and user feedback to make improvements, as necessary.</a:t>
            </a:r>
          </a:p>
          <a:p>
            <a:pPr marL="180975" indent="-180975">
              <a:buFont typeface="Arial" panose="020B0604020202020204" pitchFamily="34" charset="0"/>
              <a:buChar char="•"/>
            </a:pPr>
            <a:endParaRPr lang="en-US" sz="1400" dirty="0">
              <a:solidFill>
                <a:srgbClr val="203864"/>
              </a:solidFill>
              <a:latin typeface="Bahnschrift SemiLight" panose="020B0502040204020203" pitchFamily="34" charset="0"/>
            </a:endParaRPr>
          </a:p>
          <a:p>
            <a:pPr marL="180975" indent="-180975">
              <a:buFont typeface="Arial" panose="020B0604020202020204" pitchFamily="34" charset="0"/>
              <a:buChar char="•"/>
            </a:pPr>
            <a:r>
              <a:rPr lang="en-US" sz="1400" b="1" dirty="0">
                <a:solidFill>
                  <a:srgbClr val="203864"/>
                </a:solidFill>
                <a:latin typeface="Bahnschrift SemiLight" panose="020B0502040204020203" pitchFamily="34" charset="0"/>
              </a:rPr>
              <a:t>Performance Monitoring: </a:t>
            </a:r>
            <a:r>
              <a:rPr lang="en-US" sz="1400" dirty="0">
                <a:solidFill>
                  <a:srgbClr val="203864"/>
                </a:solidFill>
                <a:latin typeface="Bahnschrift SemiLight" panose="020B0502040204020203" pitchFamily="34" charset="0"/>
              </a:rPr>
              <a:t>Monitor model performance and system behavior.</a:t>
            </a:r>
          </a:p>
          <a:p>
            <a:pPr marL="180975" indent="-180975">
              <a:buFont typeface="Arial" panose="020B0604020202020204" pitchFamily="34" charset="0"/>
              <a:buChar char="•"/>
            </a:pPr>
            <a:r>
              <a:rPr lang="en-US" sz="1400" dirty="0">
                <a:solidFill>
                  <a:srgbClr val="203864"/>
                </a:solidFill>
                <a:latin typeface="Bahnschrift SemiLight" panose="020B0502040204020203" pitchFamily="34" charset="0"/>
              </a:rPr>
              <a:t>Utilize Streamlet's built-in analytics dashboard to track usage, user feedback, and errors.</a:t>
            </a:r>
          </a:p>
          <a:p>
            <a:pPr marL="180975" indent="-180975">
              <a:buFont typeface="Arial" panose="020B0604020202020204" pitchFamily="34" charset="0"/>
              <a:buChar char="•"/>
            </a:pPr>
            <a:endParaRPr lang="en-US" sz="1400" dirty="0">
              <a:solidFill>
                <a:srgbClr val="203864"/>
              </a:solidFill>
              <a:latin typeface="Bahnschrift SemiLight" panose="020B0502040204020203" pitchFamily="34" charset="0"/>
            </a:endParaRPr>
          </a:p>
          <a:p>
            <a:pPr marL="180975" indent="-180975">
              <a:buFont typeface="Arial" panose="020B0604020202020204" pitchFamily="34" charset="0"/>
              <a:buChar char="•"/>
            </a:pPr>
            <a:r>
              <a:rPr lang="en-US" sz="1400" b="1" dirty="0">
                <a:solidFill>
                  <a:srgbClr val="203864"/>
                </a:solidFill>
                <a:latin typeface="Bahnschrift SemiLight" panose="020B0502040204020203" pitchFamily="34" charset="0"/>
              </a:rPr>
              <a:t>Maintenance: </a:t>
            </a:r>
            <a:r>
              <a:rPr lang="en-US" sz="1400" dirty="0">
                <a:solidFill>
                  <a:srgbClr val="203864"/>
                </a:solidFill>
                <a:latin typeface="Bahnschrift SemiLight" panose="020B0502040204020203" pitchFamily="34" charset="0"/>
              </a:rPr>
              <a:t>Regularly update and maintain model.</a:t>
            </a:r>
          </a:p>
          <a:p>
            <a:pPr marL="180975" indent="-180975">
              <a:buFont typeface="Arial" panose="020B0604020202020204" pitchFamily="34" charset="0"/>
              <a:buChar char="•"/>
            </a:pPr>
            <a:r>
              <a:rPr lang="en-US" sz="1400" dirty="0">
                <a:solidFill>
                  <a:srgbClr val="203864"/>
                </a:solidFill>
                <a:latin typeface="Bahnschrift SemiLight" panose="020B0502040204020203" pitchFamily="34" charset="0"/>
              </a:rPr>
              <a:t>System Level Maintenance : Regularly check if the app is running and self launch the application incase the script is not running – by using scheduler</a:t>
            </a:r>
          </a:p>
          <a:p>
            <a:pPr marL="180975" indent="-180975">
              <a:buFont typeface="Arial" panose="020B0604020202020204" pitchFamily="34" charset="0"/>
              <a:buChar char="•"/>
            </a:pPr>
            <a:endParaRPr lang="en-US" sz="1400" dirty="0">
              <a:solidFill>
                <a:srgbClr val="203864"/>
              </a:solidFill>
              <a:latin typeface="Bahnschrift SemiLight" panose="020B0502040204020203" pitchFamily="34" charset="0"/>
            </a:endParaRPr>
          </a:p>
          <a:p>
            <a:pPr marL="180975" indent="-180975">
              <a:buFont typeface="Arial" panose="020B0604020202020204" pitchFamily="34" charset="0"/>
              <a:buChar char="•"/>
            </a:pPr>
            <a:r>
              <a:rPr lang="en-GB" sz="1400" dirty="0">
                <a:solidFill>
                  <a:srgbClr val="203864"/>
                </a:solidFill>
                <a:latin typeface="Bahnschrift SemiLight" panose="020B0502040204020203" pitchFamily="34" charset="0"/>
              </a:rPr>
              <a:t>Certain </a:t>
            </a:r>
            <a:r>
              <a:rPr lang="en-GB" sz="1400" b="1" dirty="0">
                <a:solidFill>
                  <a:srgbClr val="203864"/>
                </a:solidFill>
                <a:latin typeface="Bahnschrift SemiLight" panose="020B0502040204020203" pitchFamily="34" charset="0"/>
              </a:rPr>
              <a:t>external factors </a:t>
            </a:r>
            <a:r>
              <a:rPr lang="en-GB" sz="1400" dirty="0">
                <a:solidFill>
                  <a:srgbClr val="203864"/>
                </a:solidFill>
                <a:latin typeface="Bahnschrift SemiLight" panose="020B0502040204020203" pitchFamily="34" charset="0"/>
              </a:rPr>
              <a:t>might influence our model to predict inaccurately such as technology, market conditions, geopolitics, trade policies and global oil demand.</a:t>
            </a:r>
          </a:p>
          <a:p>
            <a:pPr marL="180975" indent="-180975">
              <a:buFont typeface="Arial" panose="020B0604020202020204" pitchFamily="34" charset="0"/>
              <a:buChar char="•"/>
            </a:pPr>
            <a:endParaRPr lang="en-GB" sz="1400" dirty="0">
              <a:solidFill>
                <a:srgbClr val="203864"/>
              </a:solidFill>
              <a:latin typeface="Bahnschrift SemiLight" panose="020B0502040204020203" pitchFamily="34" charset="0"/>
            </a:endParaRPr>
          </a:p>
          <a:p>
            <a:pPr marL="180975" indent="-180975">
              <a:buFont typeface="Arial" panose="020B0604020202020204" pitchFamily="34" charset="0"/>
              <a:buChar char="•"/>
            </a:pPr>
            <a:r>
              <a:rPr lang="en-GB" sz="1400" dirty="0">
                <a:solidFill>
                  <a:srgbClr val="203864"/>
                </a:solidFill>
                <a:latin typeface="Bahnschrift SemiLight" panose="020B0502040204020203" pitchFamily="34" charset="0"/>
              </a:rPr>
              <a:t>In such situations the model will need to be updated to account for the changes, a drop in </a:t>
            </a:r>
            <a:r>
              <a:rPr lang="en-GB" sz="1400" b="1" dirty="0">
                <a:solidFill>
                  <a:srgbClr val="203864"/>
                </a:solidFill>
                <a:latin typeface="Bahnschrift SemiLight" panose="020B0502040204020203" pitchFamily="34" charset="0"/>
              </a:rPr>
              <a:t>accuracy ~ 80% (</a:t>
            </a:r>
            <a:r>
              <a:rPr lang="en-GB" sz="1400" dirty="0">
                <a:solidFill>
                  <a:srgbClr val="203864"/>
                </a:solidFill>
                <a:latin typeface="Bahnschrift SemiLight" panose="020B0502040204020203" pitchFamily="34" charset="0"/>
              </a:rPr>
              <a:t>that means increase of percentage error &gt; 20%</a:t>
            </a:r>
            <a:r>
              <a:rPr lang="en-GB" sz="1400" b="1" dirty="0">
                <a:solidFill>
                  <a:srgbClr val="203864"/>
                </a:solidFill>
                <a:latin typeface="Bahnschrift SemiLight" panose="020B0502040204020203" pitchFamily="34" charset="0"/>
              </a:rPr>
              <a:t>) </a:t>
            </a:r>
            <a:r>
              <a:rPr lang="en-GB" sz="1400" dirty="0">
                <a:solidFill>
                  <a:srgbClr val="203864"/>
                </a:solidFill>
                <a:latin typeface="Bahnschrift SemiLight" panose="020B0502040204020203" pitchFamily="34" charset="0"/>
              </a:rPr>
              <a:t>will trigger us to re-train the model.</a:t>
            </a:r>
          </a:p>
          <a:p>
            <a:pPr marL="180975" indent="-180975">
              <a:buFont typeface="Arial" panose="020B0604020202020204" pitchFamily="34" charset="0"/>
              <a:buChar char="•"/>
            </a:pPr>
            <a:endParaRPr lang="en-GB" sz="1400" dirty="0">
              <a:solidFill>
                <a:srgbClr val="203864"/>
              </a:solidFill>
              <a:latin typeface="Bahnschrift SemiLight" panose="020B0502040204020203" pitchFamily="34" charset="0"/>
            </a:endParaRPr>
          </a:p>
          <a:p>
            <a:pPr marL="180975" indent="-180975">
              <a:buFont typeface="Arial" panose="020B0604020202020204" pitchFamily="34" charset="0"/>
              <a:buChar char="•"/>
            </a:pPr>
            <a:r>
              <a:rPr lang="en-US" sz="1400" dirty="0">
                <a:solidFill>
                  <a:srgbClr val="203864"/>
                </a:solidFill>
                <a:latin typeface="Bahnschrift SemiLight" panose="020B0502040204020203" pitchFamily="34" charset="0"/>
              </a:rPr>
              <a:t>In case of any excess or deficit in oil production around 25%, considering potential business and economic impact we can re-evaluate and re-train the model.</a:t>
            </a:r>
            <a:endParaRPr lang="en-IN" sz="1400" dirty="0">
              <a:solidFill>
                <a:srgbClr val="203864"/>
              </a:solidFill>
              <a:latin typeface="Bahnschrift SemiLight" panose="020B0502040204020203" pitchFamily="34" charset="0"/>
            </a:endParaRPr>
          </a:p>
        </p:txBody>
      </p:sp>
    </p:spTree>
    <p:extLst>
      <p:ext uri="{BB962C8B-B14F-4D97-AF65-F5344CB8AC3E}">
        <p14:creationId xmlns:p14="http://schemas.microsoft.com/office/powerpoint/2010/main" val="322259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26FBB-7204-D658-4834-ED9E1741D256}"/>
              </a:ext>
            </a:extLst>
          </p:cNvPr>
          <p:cNvSpPr>
            <a:spLocks noGrp="1"/>
          </p:cNvSpPr>
          <p:nvPr>
            <p:ph idx="1"/>
          </p:nvPr>
        </p:nvSpPr>
        <p:spPr>
          <a:xfrm>
            <a:off x="4986670" y="3072809"/>
            <a:ext cx="1850065" cy="356191"/>
          </a:xfrm>
        </p:spPr>
        <p:txBody>
          <a:bodyPr>
            <a:normAutofit fontScale="92500" lnSpcReduction="10000"/>
          </a:bodyPr>
          <a:lstStyle/>
          <a:p>
            <a:pPr marL="0" indent="0">
              <a:buNone/>
            </a:pPr>
            <a:r>
              <a:rPr lang="en-IN" sz="2300" dirty="0">
                <a:solidFill>
                  <a:schemeClr val="accent1">
                    <a:lumMod val="50000"/>
                  </a:schemeClr>
                </a:solidFill>
                <a:latin typeface="Bahnschrift SemiBold" panose="020B0502040204020203" pitchFamily="34" charset="0"/>
                <a:ea typeface="+mj-ea"/>
                <a:cs typeface="+mj-cs"/>
              </a:rPr>
              <a:t>THANK YOU</a:t>
            </a:r>
            <a:endParaRPr lang="en-IN" dirty="0"/>
          </a:p>
        </p:txBody>
      </p:sp>
      <p:sp>
        <p:nvSpPr>
          <p:cNvPr id="2" name="TextBox 1">
            <a:extLst>
              <a:ext uri="{FF2B5EF4-FFF2-40B4-BE49-F238E27FC236}">
                <a16:creationId xmlns:a16="http://schemas.microsoft.com/office/drawing/2014/main" id="{50470193-E9BF-27D5-4658-1A3C6887C83A}"/>
              </a:ext>
            </a:extLst>
          </p:cNvPr>
          <p:cNvSpPr txBox="1"/>
          <p:nvPr/>
        </p:nvSpPr>
        <p:spPr>
          <a:xfrm>
            <a:off x="735390" y="621439"/>
            <a:ext cx="4550736" cy="600164"/>
          </a:xfrm>
          <a:prstGeom prst="rect">
            <a:avLst/>
          </a:prstGeom>
          <a:noFill/>
        </p:spPr>
        <p:txBody>
          <a:bodyPr wrap="square">
            <a:spAutoFit/>
          </a:bodyPr>
          <a:lstStyle/>
          <a:p>
            <a:pPr marL="0" indent="0" algn="l">
              <a:buNone/>
            </a:pPr>
            <a:r>
              <a:rPr lang="en-IN" sz="1100" b="0" i="0" u="sng" dirty="0">
                <a:solidFill>
                  <a:schemeClr val="accent1"/>
                </a:solidFill>
                <a:effectLst/>
                <a:hlinkClick r:id="rId2">
                  <a:extLst>
                    <a:ext uri="{A12FA001-AC4F-418D-AE19-62706E023703}">
                      <ahyp:hlinkClr xmlns:ahyp="http://schemas.microsoft.com/office/drawing/2018/hyperlinkcolor" val="tx"/>
                    </a:ext>
                  </a:extLst>
                </a:hlinkClick>
              </a:rPr>
              <a:t>https://www.forex.com/ie/news-and-analysis/top-ten-most-traded-global-commodities/#:~:text=Brent%20Crude%20oil%20is%20the,expensive%20than%20WTI%20crude%20oil</a:t>
            </a:r>
            <a:r>
              <a:rPr lang="en-IN" sz="1100" b="0" i="0" dirty="0">
                <a:solidFill>
                  <a:schemeClr val="accent1"/>
                </a:solidFill>
                <a:effectLst/>
              </a:rPr>
              <a:t>.</a:t>
            </a:r>
          </a:p>
        </p:txBody>
      </p:sp>
      <p:sp>
        <p:nvSpPr>
          <p:cNvPr id="4" name="TextBox 3">
            <a:extLst>
              <a:ext uri="{FF2B5EF4-FFF2-40B4-BE49-F238E27FC236}">
                <a16:creationId xmlns:a16="http://schemas.microsoft.com/office/drawing/2014/main" id="{E4B23259-1461-86D5-ABEC-450B6842DAB9}"/>
              </a:ext>
            </a:extLst>
          </p:cNvPr>
          <p:cNvSpPr txBox="1"/>
          <p:nvPr/>
        </p:nvSpPr>
        <p:spPr>
          <a:xfrm>
            <a:off x="735390" y="252107"/>
            <a:ext cx="1228623" cy="369332"/>
          </a:xfrm>
          <a:prstGeom prst="rect">
            <a:avLst/>
          </a:prstGeom>
          <a:noFill/>
        </p:spPr>
        <p:txBody>
          <a:bodyPr wrap="square" rtlCol="0">
            <a:spAutoFit/>
          </a:bodyPr>
          <a:lstStyle/>
          <a:p>
            <a:r>
              <a:rPr lang="en-GB" dirty="0"/>
              <a:t>Reference:</a:t>
            </a:r>
          </a:p>
        </p:txBody>
      </p:sp>
    </p:spTree>
    <p:extLst>
      <p:ext uri="{BB962C8B-B14F-4D97-AF65-F5344CB8AC3E}">
        <p14:creationId xmlns:p14="http://schemas.microsoft.com/office/powerpoint/2010/main" val="421014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761EE1-C24C-347D-D1CD-6C7904B3CD49}"/>
              </a:ext>
            </a:extLst>
          </p:cNvPr>
          <p:cNvPicPr>
            <a:picLocks noChangeAspect="1"/>
          </p:cNvPicPr>
          <p:nvPr/>
        </p:nvPicPr>
        <p:blipFill>
          <a:blip r:embed="rId3"/>
          <a:stretch>
            <a:fillRect/>
          </a:stretch>
        </p:blipFill>
        <p:spPr>
          <a:xfrm>
            <a:off x="3519573" y="3102311"/>
            <a:ext cx="8162260" cy="3395756"/>
          </a:xfrm>
          <a:prstGeom prst="rect">
            <a:avLst/>
          </a:prstGeom>
        </p:spPr>
      </p:pic>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Overview</a:t>
            </a:r>
            <a:endParaRPr lang="en-IN" sz="100" spc="-12" dirty="0">
              <a:solidFill>
                <a:schemeClr val="accent1">
                  <a:lumMod val="50000"/>
                </a:schemeClr>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B09719F5-4650-26D7-465A-4988B931558B}"/>
              </a:ext>
            </a:extLst>
          </p:cNvPr>
          <p:cNvSpPr txBox="1"/>
          <p:nvPr/>
        </p:nvSpPr>
        <p:spPr>
          <a:xfrm>
            <a:off x="946297" y="942340"/>
            <a:ext cx="9792586" cy="2308324"/>
          </a:xfrm>
          <a:prstGeom prst="rect">
            <a:avLst/>
          </a:prstGeom>
          <a:noFill/>
        </p:spPr>
        <p:txBody>
          <a:bodyPr wrap="square" rtlCol="0">
            <a:spAutoFit/>
          </a:bodyPr>
          <a:lstStyle/>
          <a:p>
            <a:r>
              <a:rPr lang="en-US" dirty="0">
                <a:solidFill>
                  <a:srgbClr val="203864"/>
                </a:solidFill>
                <a:latin typeface="Comic Sans MS" panose="030F0702030302020204" pitchFamily="66" charset="0"/>
              </a:rPr>
              <a:t>Crude oil a.k.a. “Industrial Blood” is the largest traded commodity in the world accounting to ~10% of the world traded commodities. Hence, any fluctuations in crude oil production impacts the national and global economy.</a:t>
            </a:r>
          </a:p>
          <a:p>
            <a:endParaRPr lang="en-US" dirty="0">
              <a:solidFill>
                <a:srgbClr val="203864"/>
              </a:solidFill>
              <a:latin typeface="Comic Sans MS" panose="030F0702030302020204" pitchFamily="66" charset="0"/>
            </a:endParaRPr>
          </a:p>
          <a:p>
            <a:endParaRPr lang="en-US" dirty="0">
              <a:solidFill>
                <a:srgbClr val="203864"/>
              </a:solidFill>
              <a:latin typeface="Comic Sans MS" panose="030F0702030302020204" pitchFamily="66" charset="0"/>
            </a:endParaRPr>
          </a:p>
          <a:p>
            <a:r>
              <a:rPr lang="en-US" dirty="0">
                <a:solidFill>
                  <a:srgbClr val="203864"/>
                </a:solidFill>
                <a:latin typeface="Comic Sans MS" panose="030F0702030302020204" pitchFamily="66" charset="0"/>
              </a:rPr>
              <a:t>As efficient resource allocation in crude oil production is essential, this project targets enhanced forecast accuracy for short and long-term predictions, supporting strategic decision-making in oil-rich nations.</a:t>
            </a:r>
          </a:p>
        </p:txBody>
      </p:sp>
      <p:sp>
        <p:nvSpPr>
          <p:cNvPr id="3" name="Rectangle 2">
            <a:extLst>
              <a:ext uri="{FF2B5EF4-FFF2-40B4-BE49-F238E27FC236}">
                <a16:creationId xmlns:a16="http://schemas.microsoft.com/office/drawing/2014/main" id="{894F4C8A-EBBB-0531-FE97-21655E4AA9FB}"/>
              </a:ext>
            </a:extLst>
          </p:cNvPr>
          <p:cNvSpPr/>
          <p:nvPr/>
        </p:nvSpPr>
        <p:spPr>
          <a:xfrm>
            <a:off x="533399" y="770467"/>
            <a:ext cx="11159067"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410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Data Mining Phase</a:t>
            </a:r>
            <a:endParaRPr lang="en-IN" sz="100" spc="-12" dirty="0">
              <a:solidFill>
                <a:schemeClr val="accent1">
                  <a:lumMod val="50000"/>
                </a:schemeClr>
              </a:solidFill>
              <a:latin typeface="Bahnschrift SemiBold" panose="020B0502040204020203" pitchFamily="34" charset="0"/>
            </a:endParaRPr>
          </a:p>
        </p:txBody>
      </p:sp>
      <p:grpSp>
        <p:nvGrpSpPr>
          <p:cNvPr id="10" name="Group 9">
            <a:extLst>
              <a:ext uri="{FF2B5EF4-FFF2-40B4-BE49-F238E27FC236}">
                <a16:creationId xmlns:a16="http://schemas.microsoft.com/office/drawing/2014/main" id="{05FB4D83-B748-9354-EBC0-ED9566549F7A}"/>
              </a:ext>
            </a:extLst>
          </p:cNvPr>
          <p:cNvGrpSpPr/>
          <p:nvPr/>
        </p:nvGrpSpPr>
        <p:grpSpPr>
          <a:xfrm>
            <a:off x="533399" y="630767"/>
            <a:ext cx="11159067" cy="5888566"/>
            <a:chOff x="533400" y="630767"/>
            <a:chExt cx="5562600" cy="5888566"/>
          </a:xfrm>
        </p:grpSpPr>
        <p:sp>
          <p:nvSpPr>
            <p:cNvPr id="4" name="Rectangle 3">
              <a:extLst>
                <a:ext uri="{FF2B5EF4-FFF2-40B4-BE49-F238E27FC236}">
                  <a16:creationId xmlns:a16="http://schemas.microsoft.com/office/drawing/2014/main" id="{F5C2D3D3-4185-9846-21F9-92B5FAC2DAE7}"/>
                </a:ext>
              </a:extLst>
            </p:cNvPr>
            <p:cNvSpPr/>
            <p:nvPr/>
          </p:nvSpPr>
          <p:spPr>
            <a:xfrm>
              <a:off x="533400" y="770467"/>
              <a:ext cx="5562600"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ethodology - CRISP – ML(Q)">
              <a:extLst>
                <a:ext uri="{FF2B5EF4-FFF2-40B4-BE49-F238E27FC236}">
                  <a16:creationId xmlns:a16="http://schemas.microsoft.com/office/drawing/2014/main" id="{589CE6B0-BDF1-957F-D712-F158797C0885}"/>
                </a:ext>
              </a:extLst>
            </p:cNvPr>
            <p:cNvSpPr txBox="1">
              <a:spLocks/>
            </p:cNvSpPr>
            <p:nvPr/>
          </p:nvSpPr>
          <p:spPr>
            <a:xfrm>
              <a:off x="2500147" y="630767"/>
              <a:ext cx="1730761" cy="30480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accent1">
                      <a:lumMod val="50000"/>
                    </a:schemeClr>
                  </a:solidFill>
                  <a:latin typeface="Bahnschrift SemiBold" panose="020B0502040204020203" pitchFamily="34" charset="0"/>
                </a:rPr>
                <a:t>Business and Data Understanding</a:t>
              </a:r>
              <a:endParaRPr lang="en-IN" sz="1600" spc="-12" dirty="0">
                <a:solidFill>
                  <a:schemeClr val="accent1">
                    <a:lumMod val="50000"/>
                  </a:schemeClr>
                </a:solidFill>
                <a:latin typeface="Bahnschrift SemiBold" panose="020B0502040204020203" pitchFamily="34" charset="0"/>
              </a:endParaRPr>
            </a:p>
          </p:txBody>
        </p:sp>
      </p:grpSp>
      <p:sp>
        <p:nvSpPr>
          <p:cNvPr id="9" name="TextBox 8">
            <a:extLst>
              <a:ext uri="{FF2B5EF4-FFF2-40B4-BE49-F238E27FC236}">
                <a16:creationId xmlns:a16="http://schemas.microsoft.com/office/drawing/2014/main" id="{B09719F5-4650-26D7-465A-4988B931558B}"/>
              </a:ext>
            </a:extLst>
          </p:cNvPr>
          <p:cNvSpPr txBox="1"/>
          <p:nvPr/>
        </p:nvSpPr>
        <p:spPr>
          <a:xfrm>
            <a:off x="724746" y="995503"/>
            <a:ext cx="10857654" cy="4739759"/>
          </a:xfrm>
          <a:prstGeom prst="rect">
            <a:avLst/>
          </a:prstGeom>
          <a:noFill/>
        </p:spPr>
        <p:txBody>
          <a:bodyPr wrap="square" rtlCol="0">
            <a:spAutoFit/>
          </a:bodyPr>
          <a:lstStyle/>
          <a:p>
            <a:r>
              <a:rPr lang="en-IN" sz="1400" dirty="0">
                <a:effectLst/>
                <a:latin typeface="Bahnschrift SemiLight" panose="020B0502040204020203" pitchFamily="34" charset="0"/>
              </a:rPr>
              <a:t>This initial phase is concerned with tasks to define the business objectives and translate it to ML objectives, to collect and verify the data quality, and to finally assess the project feasibility.</a:t>
            </a:r>
            <a:endParaRPr lang="en-IN" sz="1400" dirty="0">
              <a:latin typeface="Bahnschrift SemiLight" panose="020B0502040204020203" pitchFamily="34" charset="0"/>
            </a:endParaRPr>
          </a:p>
          <a:p>
            <a:pPr marL="182563" indent="-182563">
              <a:buFont typeface="Arial" panose="020B0604020202020204" pitchFamily="34" charset="0"/>
              <a:buChar char="•"/>
            </a:pPr>
            <a:endParaRPr lang="en-IN" sz="2000" dirty="0"/>
          </a:p>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Define the Scope of the ML Application</a:t>
            </a:r>
          </a:p>
          <a:p>
            <a:pPr lvl="1"/>
            <a:r>
              <a:rPr lang="en-IN" sz="1600" dirty="0">
                <a:solidFill>
                  <a:schemeClr val="tx1">
                    <a:lumMod val="85000"/>
                    <a:lumOff val="15000"/>
                  </a:schemeClr>
                </a:solidFill>
                <a:latin typeface="Bahnschrift SemiCondensed" panose="020B0502040204020203" pitchFamily="34" charset="0"/>
              </a:rPr>
              <a:t>Business Problem : </a:t>
            </a:r>
            <a:r>
              <a:rPr lang="en-GB" sz="1600" dirty="0">
                <a:solidFill>
                  <a:srgbClr val="203864"/>
                </a:solidFill>
                <a:latin typeface="Bahnschrift SemiBold SemiConden" panose="020B0502040204020203" pitchFamily="34" charset="0"/>
              </a:rPr>
              <a:t>The existing challenges in accurately forecasting oil production contribute to the volatility of oil prices, directly impacting global inflation rates.</a:t>
            </a:r>
            <a:endParaRPr lang="en-IN" sz="1600" dirty="0">
              <a:solidFill>
                <a:srgbClr val="203864"/>
              </a:solidFill>
              <a:latin typeface="Bahnschrift SemiBold SemiConden" panose="020B0502040204020203" pitchFamily="34" charset="0"/>
            </a:endParaRPr>
          </a:p>
          <a:p>
            <a:pPr lvl="1"/>
            <a:r>
              <a:rPr lang="en-IN" sz="1600" dirty="0">
                <a:solidFill>
                  <a:schemeClr val="tx1">
                    <a:lumMod val="85000"/>
                    <a:lumOff val="15000"/>
                  </a:schemeClr>
                </a:solidFill>
                <a:latin typeface="Bahnschrift SemiCondensed" panose="020B0502040204020203" pitchFamily="34" charset="0"/>
              </a:rPr>
              <a:t>Business Objective</a:t>
            </a:r>
            <a:r>
              <a:rPr lang="en-IN" sz="1600" dirty="0">
                <a:latin typeface="Bahnschrift SemiCondensed" panose="020B0502040204020203" pitchFamily="34" charset="0"/>
              </a:rPr>
              <a:t> : </a:t>
            </a:r>
            <a:r>
              <a:rPr lang="en-IN" sz="1600" dirty="0">
                <a:solidFill>
                  <a:srgbClr val="203864"/>
                </a:solidFill>
                <a:latin typeface="Bahnschrift SemiBold SemiConden" panose="020B0502040204020203" pitchFamily="34" charset="0"/>
              </a:rPr>
              <a:t>Maximize the accuracy of the forecasting</a:t>
            </a:r>
            <a:r>
              <a:rPr lang="en-US" sz="1600" dirty="0">
                <a:solidFill>
                  <a:srgbClr val="203864"/>
                </a:solidFill>
                <a:latin typeface="Bahnschrift SemiBold SemiConden" panose="020B0502040204020203" pitchFamily="34" charset="0"/>
              </a:rPr>
              <a:t> oil production. </a:t>
            </a:r>
          </a:p>
          <a:p>
            <a:pPr lvl="1"/>
            <a:r>
              <a:rPr lang="en-IN" sz="1600" dirty="0">
                <a:solidFill>
                  <a:schemeClr val="tx1">
                    <a:lumMod val="85000"/>
                    <a:lumOff val="15000"/>
                  </a:schemeClr>
                </a:solidFill>
                <a:latin typeface="Bahnschrift SemiCondensed" panose="020B0502040204020203" pitchFamily="34" charset="0"/>
              </a:rPr>
              <a:t>Business Constraints</a:t>
            </a:r>
            <a:r>
              <a:rPr lang="en-IN" sz="1600" dirty="0">
                <a:latin typeface="Bahnschrift SemiCondensed" panose="020B0502040204020203" pitchFamily="34" charset="0"/>
              </a:rPr>
              <a:t> : </a:t>
            </a:r>
            <a:r>
              <a:rPr lang="en-IN" sz="1600" dirty="0">
                <a:solidFill>
                  <a:srgbClr val="203864"/>
                </a:solidFill>
                <a:latin typeface="Bahnschrift SemiBold SemiConden" panose="020B0502040204020203" pitchFamily="34" charset="0"/>
              </a:rPr>
              <a:t>Minimize the cost allocated to the resources.</a:t>
            </a:r>
            <a:endParaRPr lang="en-IN" sz="1600" dirty="0">
              <a:latin typeface="Bahnschrift SemiCondensed" panose="020B0502040204020203" pitchFamily="34" charset="0"/>
            </a:endParaRPr>
          </a:p>
          <a:p>
            <a:pPr lvl="1"/>
            <a:endParaRPr lang="en-IN" sz="1600" dirty="0">
              <a:latin typeface="Bahnschrift SemiCondensed" panose="020B0502040204020203" pitchFamily="34" charset="0"/>
            </a:endParaRPr>
          </a:p>
          <a:p>
            <a:pPr marL="182563" indent="-182563">
              <a:buFont typeface="Arial" panose="020B0604020202020204" pitchFamily="34" charset="0"/>
              <a:buChar char="•"/>
            </a:pPr>
            <a:r>
              <a:rPr lang="en-IN" sz="1600" b="1" dirty="0">
                <a:latin typeface="Bahnschrift SemiBold SemiConden" panose="020B0502040204020203" pitchFamily="34" charset="0"/>
              </a:rPr>
              <a:t> </a:t>
            </a:r>
            <a:r>
              <a:rPr lang="en-IN" sz="1600" b="1" dirty="0">
                <a:solidFill>
                  <a:schemeClr val="tx1">
                    <a:lumMod val="85000"/>
                    <a:lumOff val="15000"/>
                  </a:schemeClr>
                </a:solidFill>
                <a:latin typeface="Bahnschrift SemiBold SemiConden" panose="020B0502040204020203" pitchFamily="34" charset="0"/>
              </a:rPr>
              <a:t>Success Criteria</a:t>
            </a:r>
          </a:p>
          <a:p>
            <a:pPr lvl="1"/>
            <a:r>
              <a:rPr lang="en-IN" sz="1600" dirty="0">
                <a:solidFill>
                  <a:schemeClr val="tx1">
                    <a:lumMod val="85000"/>
                    <a:lumOff val="15000"/>
                  </a:schemeClr>
                </a:solidFill>
                <a:latin typeface="Bahnschrift SemiCondensed" panose="020B0502040204020203" pitchFamily="34" charset="0"/>
              </a:rPr>
              <a:t>Business success criteria : </a:t>
            </a:r>
            <a:r>
              <a:rPr lang="en-US" sz="1600" dirty="0">
                <a:solidFill>
                  <a:srgbClr val="203864"/>
                </a:solidFill>
                <a:latin typeface="Bahnschrift SemiBold SemiConden" panose="020B0502040204020203" pitchFamily="34" charset="0"/>
              </a:rPr>
              <a:t>Achieving crude oil production within a ±5% variation compared to the forecasted production</a:t>
            </a:r>
          </a:p>
          <a:p>
            <a:pPr lvl="1"/>
            <a:r>
              <a:rPr lang="en-IN" sz="1600" dirty="0">
                <a:solidFill>
                  <a:schemeClr val="tx1">
                    <a:lumMod val="85000"/>
                    <a:lumOff val="15000"/>
                  </a:schemeClr>
                </a:solidFill>
                <a:latin typeface="Bahnschrift SemiCondensed" panose="020B0502040204020203" pitchFamily="34" charset="0"/>
              </a:rPr>
              <a:t>ML success criteria : </a:t>
            </a:r>
            <a:r>
              <a:rPr lang="en-US" sz="1600" dirty="0">
                <a:solidFill>
                  <a:srgbClr val="203864"/>
                </a:solidFill>
                <a:latin typeface="Bahnschrift SemiBold SemiConden" panose="020B0502040204020203" pitchFamily="34" charset="0"/>
              </a:rPr>
              <a:t>Accuracy of forecasted model by MAPE &lt;20%</a:t>
            </a:r>
            <a:endParaRPr lang="en-IN" sz="1600" dirty="0">
              <a:solidFill>
                <a:srgbClr val="203864"/>
              </a:solidFill>
              <a:latin typeface="Bahnschrift SemiBold SemiConden" panose="020B0502040204020203" pitchFamily="34" charset="0"/>
            </a:endParaRPr>
          </a:p>
          <a:p>
            <a:pPr lvl="1"/>
            <a:r>
              <a:rPr lang="en-IN" sz="1600" dirty="0">
                <a:solidFill>
                  <a:schemeClr val="tx1">
                    <a:lumMod val="85000"/>
                    <a:lumOff val="15000"/>
                  </a:schemeClr>
                </a:solidFill>
                <a:latin typeface="Bahnschrift SemiCondensed" panose="020B0502040204020203" pitchFamily="34" charset="0"/>
              </a:rPr>
              <a:t>Economic success criteria : </a:t>
            </a:r>
            <a:r>
              <a:rPr lang="en-IN" sz="1600" dirty="0">
                <a:solidFill>
                  <a:srgbClr val="203864"/>
                </a:solidFill>
                <a:latin typeface="Bahnschrift SemiBold SemiConden" panose="020B0502040204020203" pitchFamily="34" charset="0"/>
              </a:rPr>
              <a:t>Cost savings with optimized forecasted crude oil production, ROI &lt; 1 year*</a:t>
            </a:r>
          </a:p>
          <a:p>
            <a:pPr lvl="1"/>
            <a:endParaRPr lang="en-IN" sz="1600" dirty="0">
              <a:solidFill>
                <a:srgbClr val="203864"/>
              </a:solidFill>
              <a:latin typeface="Bahnschrift SemiBold SemiConden" panose="020B0502040204020203" pitchFamily="34" charset="0"/>
            </a:endParaRPr>
          </a:p>
          <a:p>
            <a:pPr marL="285750" marR="0" indent="-285750">
              <a:spcBef>
                <a:spcPts val="0"/>
              </a:spcBef>
              <a:spcAft>
                <a:spcPts val="0"/>
              </a:spcAft>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Feasibility</a:t>
            </a:r>
          </a:p>
          <a:p>
            <a:pPr lvl="1"/>
            <a:r>
              <a:rPr lang="en-IN" sz="1600" dirty="0">
                <a:solidFill>
                  <a:srgbClr val="203864"/>
                </a:solidFill>
                <a:latin typeface="Bahnschrift SemiBold SemiConden" panose="020B0502040204020203" pitchFamily="34" charset="0"/>
              </a:rPr>
              <a:t>Checking the feasibility before setting up the project for the overall success of the ML approach and can minimize the risk of premature failures due to false expectations. Maintaining the success criteria while not violating the requirements and constraints mainly for d</a:t>
            </a:r>
            <a:r>
              <a:rPr lang="en-US" sz="1600" dirty="0">
                <a:solidFill>
                  <a:srgbClr val="203864"/>
                </a:solidFill>
                <a:latin typeface="Bahnschrift SemiBold SemiConden" panose="020B0502040204020203" pitchFamily="34" charset="0"/>
              </a:rPr>
              <a:t>ata quality and computational resources.</a:t>
            </a:r>
            <a:endParaRPr lang="en-IN" sz="1600" dirty="0">
              <a:solidFill>
                <a:srgbClr val="203864"/>
              </a:solidFill>
              <a:latin typeface="Bahnschrift SemiBold SemiConden" panose="020B0502040204020203" pitchFamily="34" charset="0"/>
            </a:endParaRPr>
          </a:p>
          <a:p>
            <a:pPr lvl="1"/>
            <a:endParaRPr lang="en-IN" sz="1400" b="1" dirty="0">
              <a:solidFill>
                <a:srgbClr val="203864"/>
              </a:solidFill>
              <a:latin typeface="Bahnschrift Light SemiCondensed" panose="020B0502040204020203" pitchFamily="34" charset="0"/>
            </a:endParaRPr>
          </a:p>
        </p:txBody>
      </p:sp>
      <p:sp>
        <p:nvSpPr>
          <p:cNvPr id="12" name="TextBox 11">
            <a:extLst>
              <a:ext uri="{FF2B5EF4-FFF2-40B4-BE49-F238E27FC236}">
                <a16:creationId xmlns:a16="http://schemas.microsoft.com/office/drawing/2014/main" id="{A4F50387-08AF-9432-9A4D-4615CEF4B03D}"/>
              </a:ext>
            </a:extLst>
          </p:cNvPr>
          <p:cNvSpPr txBox="1"/>
          <p:nvPr/>
        </p:nvSpPr>
        <p:spPr>
          <a:xfrm>
            <a:off x="981075" y="6210300"/>
            <a:ext cx="5448300" cy="261610"/>
          </a:xfrm>
          <a:prstGeom prst="rect">
            <a:avLst/>
          </a:prstGeom>
          <a:noFill/>
        </p:spPr>
        <p:txBody>
          <a:bodyPr wrap="square" rtlCol="0">
            <a:spAutoFit/>
          </a:bodyPr>
          <a:lstStyle/>
          <a:p>
            <a:r>
              <a:rPr lang="en-IN" sz="1050" dirty="0"/>
              <a:t>* Assumption under consideration  </a:t>
            </a:r>
          </a:p>
        </p:txBody>
      </p:sp>
    </p:spTree>
    <p:extLst>
      <p:ext uri="{BB962C8B-B14F-4D97-AF65-F5344CB8AC3E}">
        <p14:creationId xmlns:p14="http://schemas.microsoft.com/office/powerpoint/2010/main" val="120331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Data Mining Phase</a:t>
            </a:r>
            <a:endParaRPr lang="en-IN" sz="100" spc="-12" dirty="0">
              <a:solidFill>
                <a:schemeClr val="accent1">
                  <a:lumMod val="50000"/>
                </a:schemeClr>
              </a:solidFill>
              <a:latin typeface="Bahnschrift SemiBold" panose="020B0502040204020203" pitchFamily="34" charset="0"/>
            </a:endParaRPr>
          </a:p>
        </p:txBody>
      </p:sp>
      <p:grpSp>
        <p:nvGrpSpPr>
          <p:cNvPr id="10" name="Group 9">
            <a:extLst>
              <a:ext uri="{FF2B5EF4-FFF2-40B4-BE49-F238E27FC236}">
                <a16:creationId xmlns:a16="http://schemas.microsoft.com/office/drawing/2014/main" id="{05FB4D83-B748-9354-EBC0-ED9566549F7A}"/>
              </a:ext>
            </a:extLst>
          </p:cNvPr>
          <p:cNvGrpSpPr/>
          <p:nvPr/>
        </p:nvGrpSpPr>
        <p:grpSpPr>
          <a:xfrm>
            <a:off x="533399" y="630767"/>
            <a:ext cx="11159067" cy="5888566"/>
            <a:chOff x="533400" y="630767"/>
            <a:chExt cx="5562600" cy="5888566"/>
          </a:xfrm>
        </p:grpSpPr>
        <p:sp>
          <p:nvSpPr>
            <p:cNvPr id="4" name="Rectangle 3">
              <a:extLst>
                <a:ext uri="{FF2B5EF4-FFF2-40B4-BE49-F238E27FC236}">
                  <a16:creationId xmlns:a16="http://schemas.microsoft.com/office/drawing/2014/main" id="{F5C2D3D3-4185-9846-21F9-92B5FAC2DAE7}"/>
                </a:ext>
              </a:extLst>
            </p:cNvPr>
            <p:cNvSpPr/>
            <p:nvPr/>
          </p:nvSpPr>
          <p:spPr>
            <a:xfrm>
              <a:off x="533400" y="770467"/>
              <a:ext cx="5562600"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ethodology - CRISP – ML(Q)">
              <a:extLst>
                <a:ext uri="{FF2B5EF4-FFF2-40B4-BE49-F238E27FC236}">
                  <a16:creationId xmlns:a16="http://schemas.microsoft.com/office/drawing/2014/main" id="{589CE6B0-BDF1-957F-D712-F158797C0885}"/>
                </a:ext>
              </a:extLst>
            </p:cNvPr>
            <p:cNvSpPr txBox="1">
              <a:spLocks/>
            </p:cNvSpPr>
            <p:nvPr/>
          </p:nvSpPr>
          <p:spPr>
            <a:xfrm>
              <a:off x="2500147" y="630767"/>
              <a:ext cx="1730761" cy="30480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accent1">
                      <a:lumMod val="50000"/>
                    </a:schemeClr>
                  </a:solidFill>
                  <a:latin typeface="Bahnschrift SemiBold" panose="020B0502040204020203" pitchFamily="34" charset="0"/>
                </a:rPr>
                <a:t>Business and Data Understanding</a:t>
              </a:r>
              <a:endParaRPr lang="en-IN" sz="1600" spc="-12" dirty="0">
                <a:solidFill>
                  <a:schemeClr val="accent1">
                    <a:lumMod val="50000"/>
                  </a:schemeClr>
                </a:solidFill>
                <a:latin typeface="Bahnschrift SemiBold" panose="020B0502040204020203" pitchFamily="34" charset="0"/>
              </a:endParaRPr>
            </a:p>
          </p:txBody>
        </p:sp>
      </p:grpSp>
      <p:sp>
        <p:nvSpPr>
          <p:cNvPr id="9" name="TextBox 8">
            <a:extLst>
              <a:ext uri="{FF2B5EF4-FFF2-40B4-BE49-F238E27FC236}">
                <a16:creationId xmlns:a16="http://schemas.microsoft.com/office/drawing/2014/main" id="{B09719F5-4650-26D7-465A-4988B931558B}"/>
              </a:ext>
            </a:extLst>
          </p:cNvPr>
          <p:cNvSpPr txBox="1"/>
          <p:nvPr/>
        </p:nvSpPr>
        <p:spPr>
          <a:xfrm>
            <a:off x="724746" y="995503"/>
            <a:ext cx="10857654" cy="5139869"/>
          </a:xfrm>
          <a:prstGeom prst="rect">
            <a:avLst/>
          </a:prstGeom>
          <a:noFill/>
        </p:spPr>
        <p:txBody>
          <a:bodyPr wrap="square" rtlCol="0">
            <a:spAutoFit/>
          </a:bodyPr>
          <a:lstStyle/>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Data Collection</a:t>
            </a:r>
          </a:p>
          <a:p>
            <a:pPr lvl="1"/>
            <a:r>
              <a:rPr lang="en-IN" sz="1600" dirty="0">
                <a:solidFill>
                  <a:schemeClr val="tx1">
                    <a:lumMod val="85000"/>
                    <a:lumOff val="15000"/>
                  </a:schemeClr>
                </a:solidFill>
                <a:latin typeface="Bahnschrift SemiCondensed" panose="020B0502040204020203" pitchFamily="34" charset="0"/>
              </a:rPr>
              <a:t>Data source </a:t>
            </a:r>
            <a:r>
              <a:rPr lang="en-IN" sz="1600" b="1" dirty="0">
                <a:solidFill>
                  <a:schemeClr val="tx1">
                    <a:lumMod val="85000"/>
                    <a:lumOff val="15000"/>
                  </a:schemeClr>
                </a:solidFill>
                <a:latin typeface="Bahnschrift SemiBold SemiConden" panose="020B0502040204020203" pitchFamily="34" charset="0"/>
              </a:rPr>
              <a:t>: </a:t>
            </a:r>
            <a:r>
              <a:rPr lang="en-IN" sz="1400" dirty="0">
                <a:solidFill>
                  <a:srgbClr val="203864"/>
                </a:solidFill>
                <a:latin typeface="Bahnschrift SemiLight" panose="020B0502040204020203" pitchFamily="34" charset="0"/>
              </a:rPr>
              <a:t>EconDB.com.</a:t>
            </a:r>
          </a:p>
          <a:p>
            <a:pPr lvl="1"/>
            <a:r>
              <a:rPr lang="en-IN" sz="1600" dirty="0">
                <a:solidFill>
                  <a:schemeClr val="tx1">
                    <a:lumMod val="85000"/>
                    <a:lumOff val="15000"/>
                  </a:schemeClr>
                </a:solidFill>
                <a:latin typeface="Bahnschrift SemiCondensed" panose="020B0502040204020203" pitchFamily="34" charset="0"/>
              </a:rPr>
              <a:t>Data Quality Verification </a:t>
            </a:r>
            <a:r>
              <a:rPr lang="en-IN" sz="1400" dirty="0">
                <a:solidFill>
                  <a:srgbClr val="203864"/>
                </a:solidFill>
                <a:latin typeface="Bahnschrift SemiLight" panose="020B0502040204020203" pitchFamily="34" charset="0"/>
              </a:rPr>
              <a:t>The following three tasks examine whether the business and ML objectives can be achieved with the given quality of the available data.</a:t>
            </a: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lvl="1"/>
            <a:endParaRPr lang="en-IN" sz="1600" dirty="0">
              <a:solidFill>
                <a:srgbClr val="203864"/>
              </a:solidFill>
              <a:latin typeface="Bahnschrift SemiBold SemiConden" panose="020B0502040204020203" pitchFamily="34" charset="0"/>
            </a:endParaRPr>
          </a:p>
          <a:p>
            <a:pPr marL="182563" lvl="1" indent="-182563">
              <a:buFont typeface="Arial" panose="020B0604020202020204" pitchFamily="34" charset="0"/>
              <a:buChar char="•"/>
            </a:pPr>
            <a:endParaRPr lang="en-IN" sz="1600" b="1" dirty="0">
              <a:solidFill>
                <a:schemeClr val="tx1">
                  <a:lumMod val="85000"/>
                  <a:lumOff val="15000"/>
                </a:schemeClr>
              </a:solidFill>
              <a:latin typeface="Bahnschrift SemiBold SemiConden" panose="020B0502040204020203" pitchFamily="34" charset="0"/>
            </a:endParaRPr>
          </a:p>
          <a:p>
            <a:pPr marL="182563" lvl="1"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Review of Output Documents</a:t>
            </a:r>
          </a:p>
          <a:p>
            <a:pPr marL="457200" lvl="2"/>
            <a:r>
              <a:rPr lang="en-US" sz="1400" dirty="0">
                <a:solidFill>
                  <a:srgbClr val="203864"/>
                </a:solidFill>
                <a:latin typeface="Bahnschrift SemiLight" panose="020B0502040204020203" pitchFamily="34" charset="0"/>
              </a:rPr>
              <a:t>The Business and Data Understanding phase delivers the scope for the development, the success criteria of a ML application, and a data quality verification report to approve the feasibility of the project. The output documents need to be reviewed to rank the risks and define the next tasks. If certain quality criteria are not met, re-iterations of previous tasks are possible.</a:t>
            </a:r>
            <a:endParaRPr lang="en-IN" sz="1400" dirty="0">
              <a:solidFill>
                <a:srgbClr val="203864"/>
              </a:solidFill>
              <a:latin typeface="Bahnschrift SemiLight" panose="020B0502040204020203" pitchFamily="34" charset="0"/>
            </a:endParaRPr>
          </a:p>
        </p:txBody>
      </p:sp>
      <p:grpSp>
        <p:nvGrpSpPr>
          <p:cNvPr id="27" name="Group 26">
            <a:extLst>
              <a:ext uri="{FF2B5EF4-FFF2-40B4-BE49-F238E27FC236}">
                <a16:creationId xmlns:a16="http://schemas.microsoft.com/office/drawing/2014/main" id="{E8241AB3-79AB-21B2-A88D-CEE8B8CEED05}"/>
              </a:ext>
            </a:extLst>
          </p:cNvPr>
          <p:cNvGrpSpPr/>
          <p:nvPr/>
        </p:nvGrpSpPr>
        <p:grpSpPr>
          <a:xfrm>
            <a:off x="2328953" y="2100594"/>
            <a:ext cx="7280162" cy="2786326"/>
            <a:chOff x="2262278" y="1854925"/>
            <a:chExt cx="7280162" cy="2786326"/>
          </a:xfrm>
        </p:grpSpPr>
        <p:sp>
          <p:nvSpPr>
            <p:cNvPr id="2" name="Rectangle: Rounded Corners 1">
              <a:extLst>
                <a:ext uri="{FF2B5EF4-FFF2-40B4-BE49-F238E27FC236}">
                  <a16:creationId xmlns:a16="http://schemas.microsoft.com/office/drawing/2014/main" id="{7CF0D2A8-C7B7-26B8-4E3E-08C3D9635551}"/>
                </a:ext>
              </a:extLst>
            </p:cNvPr>
            <p:cNvSpPr/>
            <p:nvPr/>
          </p:nvSpPr>
          <p:spPr>
            <a:xfrm>
              <a:off x="2262278" y="2384306"/>
              <a:ext cx="7280162" cy="2256945"/>
            </a:xfrm>
            <a:custGeom>
              <a:avLst/>
              <a:gdLst>
                <a:gd name="connsiteX0" fmla="*/ 0 w 7276267"/>
                <a:gd name="connsiteY0" fmla="*/ 372990 h 2237895"/>
                <a:gd name="connsiteX1" fmla="*/ 372990 w 7276267"/>
                <a:gd name="connsiteY1" fmla="*/ 0 h 2237895"/>
                <a:gd name="connsiteX2" fmla="*/ 6903277 w 7276267"/>
                <a:gd name="connsiteY2" fmla="*/ 0 h 2237895"/>
                <a:gd name="connsiteX3" fmla="*/ 7276267 w 7276267"/>
                <a:gd name="connsiteY3" fmla="*/ 372990 h 2237895"/>
                <a:gd name="connsiteX4" fmla="*/ 7276267 w 7276267"/>
                <a:gd name="connsiteY4" fmla="*/ 1864905 h 2237895"/>
                <a:gd name="connsiteX5" fmla="*/ 6903277 w 7276267"/>
                <a:gd name="connsiteY5" fmla="*/ 2237895 h 2237895"/>
                <a:gd name="connsiteX6" fmla="*/ 372990 w 7276267"/>
                <a:gd name="connsiteY6" fmla="*/ 2237895 h 2237895"/>
                <a:gd name="connsiteX7" fmla="*/ 0 w 7276267"/>
                <a:gd name="connsiteY7" fmla="*/ 1864905 h 2237895"/>
                <a:gd name="connsiteX8" fmla="*/ 0 w 7276267"/>
                <a:gd name="connsiteY8" fmla="*/ 372990 h 2237895"/>
                <a:gd name="connsiteX0" fmla="*/ 1947 w 7278214"/>
                <a:gd name="connsiteY0" fmla="*/ 382515 h 2247420"/>
                <a:gd name="connsiteX1" fmla="*/ 174912 w 7278214"/>
                <a:gd name="connsiteY1" fmla="*/ 0 h 2247420"/>
                <a:gd name="connsiteX2" fmla="*/ 6905224 w 7278214"/>
                <a:gd name="connsiteY2" fmla="*/ 9525 h 2247420"/>
                <a:gd name="connsiteX3" fmla="*/ 7278214 w 7278214"/>
                <a:gd name="connsiteY3" fmla="*/ 382515 h 2247420"/>
                <a:gd name="connsiteX4" fmla="*/ 7278214 w 7278214"/>
                <a:gd name="connsiteY4" fmla="*/ 1874430 h 2247420"/>
                <a:gd name="connsiteX5" fmla="*/ 6905224 w 7278214"/>
                <a:gd name="connsiteY5" fmla="*/ 2247420 h 2247420"/>
                <a:gd name="connsiteX6" fmla="*/ 374937 w 7278214"/>
                <a:gd name="connsiteY6" fmla="*/ 2247420 h 2247420"/>
                <a:gd name="connsiteX7" fmla="*/ 1947 w 7278214"/>
                <a:gd name="connsiteY7" fmla="*/ 1874430 h 2247420"/>
                <a:gd name="connsiteX8" fmla="*/ 1947 w 7278214"/>
                <a:gd name="connsiteY8" fmla="*/ 382515 h 2247420"/>
                <a:gd name="connsiteX0" fmla="*/ 8629 w 7284896"/>
                <a:gd name="connsiteY0" fmla="*/ 382515 h 2247420"/>
                <a:gd name="connsiteX1" fmla="*/ 181594 w 7284896"/>
                <a:gd name="connsiteY1" fmla="*/ 0 h 2247420"/>
                <a:gd name="connsiteX2" fmla="*/ 6911906 w 7284896"/>
                <a:gd name="connsiteY2" fmla="*/ 9525 h 2247420"/>
                <a:gd name="connsiteX3" fmla="*/ 7284896 w 7284896"/>
                <a:gd name="connsiteY3" fmla="*/ 382515 h 2247420"/>
                <a:gd name="connsiteX4" fmla="*/ 7284896 w 7284896"/>
                <a:gd name="connsiteY4" fmla="*/ 1874430 h 2247420"/>
                <a:gd name="connsiteX5" fmla="*/ 6911906 w 7284896"/>
                <a:gd name="connsiteY5" fmla="*/ 2247420 h 2247420"/>
                <a:gd name="connsiteX6" fmla="*/ 153019 w 7284896"/>
                <a:gd name="connsiteY6" fmla="*/ 2247420 h 2247420"/>
                <a:gd name="connsiteX7" fmla="*/ 8629 w 7284896"/>
                <a:gd name="connsiteY7" fmla="*/ 1874430 h 2247420"/>
                <a:gd name="connsiteX8" fmla="*/ 8629 w 7284896"/>
                <a:gd name="connsiteY8" fmla="*/ 382515 h 2247420"/>
                <a:gd name="connsiteX0" fmla="*/ 1948 w 7278215"/>
                <a:gd name="connsiteY0" fmla="*/ 382515 h 2247420"/>
                <a:gd name="connsiteX1" fmla="*/ 174913 w 7278215"/>
                <a:gd name="connsiteY1" fmla="*/ 0 h 2247420"/>
                <a:gd name="connsiteX2" fmla="*/ 6905225 w 7278215"/>
                <a:gd name="connsiteY2" fmla="*/ 9525 h 2247420"/>
                <a:gd name="connsiteX3" fmla="*/ 7278215 w 7278215"/>
                <a:gd name="connsiteY3" fmla="*/ 382515 h 2247420"/>
                <a:gd name="connsiteX4" fmla="*/ 7278215 w 7278215"/>
                <a:gd name="connsiteY4" fmla="*/ 1874430 h 2247420"/>
                <a:gd name="connsiteX5" fmla="*/ 6905225 w 7278215"/>
                <a:gd name="connsiteY5" fmla="*/ 2247420 h 2247420"/>
                <a:gd name="connsiteX6" fmla="*/ 184438 w 7278215"/>
                <a:gd name="connsiteY6" fmla="*/ 2247420 h 2247420"/>
                <a:gd name="connsiteX7" fmla="*/ 1948 w 7278215"/>
                <a:gd name="connsiteY7" fmla="*/ 1874430 h 2247420"/>
                <a:gd name="connsiteX8" fmla="*/ 1948 w 7278215"/>
                <a:gd name="connsiteY8" fmla="*/ 382515 h 2247420"/>
                <a:gd name="connsiteX0" fmla="*/ 1948 w 7279026"/>
                <a:gd name="connsiteY0" fmla="*/ 382515 h 2247420"/>
                <a:gd name="connsiteX1" fmla="*/ 174913 w 7279026"/>
                <a:gd name="connsiteY1" fmla="*/ 0 h 2247420"/>
                <a:gd name="connsiteX2" fmla="*/ 7095725 w 7279026"/>
                <a:gd name="connsiteY2" fmla="*/ 19050 h 2247420"/>
                <a:gd name="connsiteX3" fmla="*/ 7278215 w 7279026"/>
                <a:gd name="connsiteY3" fmla="*/ 382515 h 2247420"/>
                <a:gd name="connsiteX4" fmla="*/ 7278215 w 7279026"/>
                <a:gd name="connsiteY4" fmla="*/ 1874430 h 2247420"/>
                <a:gd name="connsiteX5" fmla="*/ 6905225 w 7279026"/>
                <a:gd name="connsiteY5" fmla="*/ 2247420 h 2247420"/>
                <a:gd name="connsiteX6" fmla="*/ 184438 w 7279026"/>
                <a:gd name="connsiteY6" fmla="*/ 2247420 h 2247420"/>
                <a:gd name="connsiteX7" fmla="*/ 1948 w 7279026"/>
                <a:gd name="connsiteY7" fmla="*/ 1874430 h 2247420"/>
                <a:gd name="connsiteX8" fmla="*/ 1948 w 7279026"/>
                <a:gd name="connsiteY8" fmla="*/ 382515 h 2247420"/>
                <a:gd name="connsiteX0" fmla="*/ 1948 w 7280162"/>
                <a:gd name="connsiteY0" fmla="*/ 382515 h 2256945"/>
                <a:gd name="connsiteX1" fmla="*/ 174913 w 7280162"/>
                <a:gd name="connsiteY1" fmla="*/ 0 h 2256945"/>
                <a:gd name="connsiteX2" fmla="*/ 7095725 w 7280162"/>
                <a:gd name="connsiteY2" fmla="*/ 19050 h 2256945"/>
                <a:gd name="connsiteX3" fmla="*/ 7278215 w 7280162"/>
                <a:gd name="connsiteY3" fmla="*/ 382515 h 2256945"/>
                <a:gd name="connsiteX4" fmla="*/ 7278215 w 7280162"/>
                <a:gd name="connsiteY4" fmla="*/ 1874430 h 2256945"/>
                <a:gd name="connsiteX5" fmla="*/ 7105250 w 7280162"/>
                <a:gd name="connsiteY5" fmla="*/ 2256945 h 2256945"/>
                <a:gd name="connsiteX6" fmla="*/ 184438 w 7280162"/>
                <a:gd name="connsiteY6" fmla="*/ 2247420 h 2256945"/>
                <a:gd name="connsiteX7" fmla="*/ 1948 w 7280162"/>
                <a:gd name="connsiteY7" fmla="*/ 1874430 h 2256945"/>
                <a:gd name="connsiteX8" fmla="*/ 1948 w 7280162"/>
                <a:gd name="connsiteY8" fmla="*/ 382515 h 225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80162" h="2256945">
                  <a:moveTo>
                    <a:pt x="1948" y="382515"/>
                  </a:moveTo>
                  <a:cubicBezTo>
                    <a:pt x="1948" y="176518"/>
                    <a:pt x="-31084" y="0"/>
                    <a:pt x="174913" y="0"/>
                  </a:cubicBezTo>
                  <a:lnTo>
                    <a:pt x="7095725" y="19050"/>
                  </a:lnTo>
                  <a:cubicBezTo>
                    <a:pt x="7301722" y="19050"/>
                    <a:pt x="7278215" y="176518"/>
                    <a:pt x="7278215" y="382515"/>
                  </a:cubicBezTo>
                  <a:lnTo>
                    <a:pt x="7278215" y="1874430"/>
                  </a:lnTo>
                  <a:cubicBezTo>
                    <a:pt x="7278215" y="2080427"/>
                    <a:pt x="7311247" y="2256945"/>
                    <a:pt x="7105250" y="2256945"/>
                  </a:cubicBezTo>
                  <a:lnTo>
                    <a:pt x="184438" y="2247420"/>
                  </a:lnTo>
                  <a:cubicBezTo>
                    <a:pt x="-21559" y="2247420"/>
                    <a:pt x="1948" y="2080427"/>
                    <a:pt x="1948" y="1874430"/>
                  </a:cubicBezTo>
                  <a:lnTo>
                    <a:pt x="1948" y="382515"/>
                  </a:lnTo>
                  <a:close/>
                </a:path>
              </a:pathLst>
            </a:cu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6" name="Group 25">
              <a:extLst>
                <a:ext uri="{FF2B5EF4-FFF2-40B4-BE49-F238E27FC236}">
                  <a16:creationId xmlns:a16="http://schemas.microsoft.com/office/drawing/2014/main" id="{776E9F79-D412-D1D3-1D03-45AB4CA28CED}"/>
                </a:ext>
              </a:extLst>
            </p:cNvPr>
            <p:cNvGrpSpPr/>
            <p:nvPr/>
          </p:nvGrpSpPr>
          <p:grpSpPr>
            <a:xfrm>
              <a:off x="2330900" y="1854925"/>
              <a:ext cx="7211540" cy="2664824"/>
              <a:chOff x="2330900" y="1854925"/>
              <a:chExt cx="7211540" cy="2664824"/>
            </a:xfrm>
          </p:grpSpPr>
          <p:sp>
            <p:nvSpPr>
              <p:cNvPr id="5" name="Rectangle: Rounded Corners 4">
                <a:extLst>
                  <a:ext uri="{FF2B5EF4-FFF2-40B4-BE49-F238E27FC236}">
                    <a16:creationId xmlns:a16="http://schemas.microsoft.com/office/drawing/2014/main" id="{69715B46-9195-2BF9-84EA-A95F334066AC}"/>
                  </a:ext>
                </a:extLst>
              </p:cNvPr>
              <p:cNvSpPr/>
              <p:nvPr/>
            </p:nvSpPr>
            <p:spPr>
              <a:xfrm>
                <a:off x="2330900" y="1854925"/>
                <a:ext cx="2305205" cy="478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54359900-851E-0129-A32C-29D247EFA33D}"/>
                  </a:ext>
                </a:extLst>
              </p:cNvPr>
              <p:cNvSpPr txBox="1"/>
              <p:nvPr/>
            </p:nvSpPr>
            <p:spPr>
              <a:xfrm>
                <a:off x="2710615" y="1905252"/>
                <a:ext cx="1545775" cy="369332"/>
              </a:xfrm>
              <a:prstGeom prst="rect">
                <a:avLst/>
              </a:prstGeom>
              <a:noFill/>
            </p:spPr>
            <p:txBody>
              <a:bodyPr wrap="square" rtlCol="0">
                <a:spAutoFit/>
              </a:bodyPr>
              <a:lstStyle/>
              <a:p>
                <a:r>
                  <a:rPr lang="en-IN" sz="1600" dirty="0">
                    <a:solidFill>
                      <a:schemeClr val="bg1">
                        <a:lumMod val="95000"/>
                      </a:schemeClr>
                    </a:solidFill>
                    <a:latin typeface="Bahnschrift SemiCondensed" panose="020B0502040204020203" pitchFamily="34" charset="0"/>
                  </a:rPr>
                  <a:t>Data</a:t>
                </a:r>
                <a:r>
                  <a:rPr lang="en-IN" dirty="0">
                    <a:solidFill>
                      <a:schemeClr val="bg1">
                        <a:lumMod val="95000"/>
                      </a:schemeClr>
                    </a:solidFill>
                  </a:rPr>
                  <a:t> </a:t>
                </a:r>
                <a:r>
                  <a:rPr lang="en-IN" sz="1600" dirty="0">
                    <a:solidFill>
                      <a:schemeClr val="bg1">
                        <a:lumMod val="95000"/>
                      </a:schemeClr>
                    </a:solidFill>
                    <a:latin typeface="Bahnschrift SemiCondensed" panose="020B0502040204020203" pitchFamily="34" charset="0"/>
                  </a:rPr>
                  <a:t>description</a:t>
                </a:r>
              </a:p>
            </p:txBody>
          </p:sp>
          <p:sp>
            <p:nvSpPr>
              <p:cNvPr id="8" name="Rectangle: Rounded Corners 7">
                <a:extLst>
                  <a:ext uri="{FF2B5EF4-FFF2-40B4-BE49-F238E27FC236}">
                    <a16:creationId xmlns:a16="http://schemas.microsoft.com/office/drawing/2014/main" id="{DF799210-9537-8FA6-58D9-22B1C7F62EE9}"/>
                  </a:ext>
                </a:extLst>
              </p:cNvPr>
              <p:cNvSpPr/>
              <p:nvPr/>
            </p:nvSpPr>
            <p:spPr>
              <a:xfrm>
                <a:off x="4693921" y="1854925"/>
                <a:ext cx="2430092" cy="478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AF4AA11-4226-DE7E-7341-377F273EA4A8}"/>
                  </a:ext>
                </a:extLst>
              </p:cNvPr>
              <p:cNvSpPr txBox="1"/>
              <p:nvPr/>
            </p:nvSpPr>
            <p:spPr>
              <a:xfrm>
                <a:off x="5109956" y="1905252"/>
                <a:ext cx="1598023" cy="369332"/>
              </a:xfrm>
              <a:prstGeom prst="rect">
                <a:avLst/>
              </a:prstGeom>
              <a:noFill/>
            </p:spPr>
            <p:txBody>
              <a:bodyPr wrap="square" rtlCol="0">
                <a:spAutoFit/>
              </a:bodyPr>
              <a:lstStyle/>
              <a:p>
                <a:r>
                  <a:rPr lang="en-IN" sz="1600" dirty="0">
                    <a:solidFill>
                      <a:schemeClr val="bg1">
                        <a:lumMod val="95000"/>
                      </a:schemeClr>
                    </a:solidFill>
                    <a:latin typeface="Bahnschrift SemiCondensed" panose="020B0502040204020203" pitchFamily="34" charset="0"/>
                  </a:rPr>
                  <a:t>Data</a:t>
                </a:r>
                <a:r>
                  <a:rPr lang="en-IN" dirty="0">
                    <a:solidFill>
                      <a:schemeClr val="bg1">
                        <a:lumMod val="95000"/>
                      </a:schemeClr>
                    </a:solidFill>
                  </a:rPr>
                  <a:t> </a:t>
                </a:r>
                <a:r>
                  <a:rPr lang="en-IN" sz="1600" dirty="0">
                    <a:solidFill>
                      <a:schemeClr val="bg1">
                        <a:lumMod val="95000"/>
                      </a:schemeClr>
                    </a:solidFill>
                    <a:latin typeface="Bahnschrift SemiCondensed" panose="020B0502040204020203" pitchFamily="34" charset="0"/>
                  </a:rPr>
                  <a:t>requirement</a:t>
                </a:r>
              </a:p>
            </p:txBody>
          </p:sp>
          <p:sp>
            <p:nvSpPr>
              <p:cNvPr id="12" name="Rectangle: Rounded Corners 11">
                <a:extLst>
                  <a:ext uri="{FF2B5EF4-FFF2-40B4-BE49-F238E27FC236}">
                    <a16:creationId xmlns:a16="http://schemas.microsoft.com/office/drawing/2014/main" id="{123DA8FB-50B8-7EF5-6022-5C78CA0896DF}"/>
                  </a:ext>
                </a:extLst>
              </p:cNvPr>
              <p:cNvSpPr/>
              <p:nvPr/>
            </p:nvSpPr>
            <p:spPr>
              <a:xfrm>
                <a:off x="7180218" y="1854925"/>
                <a:ext cx="2362222" cy="478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90374FE-5563-D51A-6646-07420EF8C311}"/>
                  </a:ext>
                </a:extLst>
              </p:cNvPr>
              <p:cNvSpPr txBox="1"/>
              <p:nvPr/>
            </p:nvSpPr>
            <p:spPr>
              <a:xfrm>
                <a:off x="7563656" y="1905252"/>
                <a:ext cx="1545775" cy="369332"/>
              </a:xfrm>
              <a:prstGeom prst="rect">
                <a:avLst/>
              </a:prstGeom>
              <a:noFill/>
            </p:spPr>
            <p:txBody>
              <a:bodyPr wrap="square" rtlCol="0">
                <a:spAutoFit/>
              </a:bodyPr>
              <a:lstStyle/>
              <a:p>
                <a:r>
                  <a:rPr lang="en-IN" sz="1600" dirty="0">
                    <a:solidFill>
                      <a:schemeClr val="bg1">
                        <a:lumMod val="95000"/>
                      </a:schemeClr>
                    </a:solidFill>
                    <a:latin typeface="Bahnschrift SemiCondensed" panose="020B0502040204020203" pitchFamily="34" charset="0"/>
                  </a:rPr>
                  <a:t>Data</a:t>
                </a:r>
                <a:r>
                  <a:rPr lang="en-IN" dirty="0">
                    <a:solidFill>
                      <a:schemeClr val="bg1">
                        <a:lumMod val="95000"/>
                      </a:schemeClr>
                    </a:solidFill>
                  </a:rPr>
                  <a:t> </a:t>
                </a:r>
                <a:r>
                  <a:rPr lang="en-IN" sz="1600" dirty="0">
                    <a:solidFill>
                      <a:schemeClr val="bg1">
                        <a:lumMod val="95000"/>
                      </a:schemeClr>
                    </a:solidFill>
                    <a:latin typeface="Bahnschrift SemiCondensed" panose="020B0502040204020203" pitchFamily="34" charset="0"/>
                  </a:rPr>
                  <a:t>verification</a:t>
                </a:r>
              </a:p>
            </p:txBody>
          </p:sp>
          <p:cxnSp>
            <p:nvCxnSpPr>
              <p:cNvPr id="19" name="Straight Connector 18">
                <a:extLst>
                  <a:ext uri="{FF2B5EF4-FFF2-40B4-BE49-F238E27FC236}">
                    <a16:creationId xmlns:a16="http://schemas.microsoft.com/office/drawing/2014/main" id="{2D032681-A2E6-A95D-5AEC-E4045D6529B8}"/>
                  </a:ext>
                </a:extLst>
              </p:cNvPr>
              <p:cNvCxnSpPr>
                <a:cxnSpLocks/>
              </p:cNvCxnSpPr>
              <p:nvPr/>
            </p:nvCxnSpPr>
            <p:spPr>
              <a:xfrm>
                <a:off x="4693920" y="2508069"/>
                <a:ext cx="0" cy="20116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095F9F3-2EC2-B39C-83FD-066EA1F2B602}"/>
                  </a:ext>
                </a:extLst>
              </p:cNvPr>
              <p:cNvCxnSpPr>
                <a:cxnSpLocks/>
              </p:cNvCxnSpPr>
              <p:nvPr/>
            </p:nvCxnSpPr>
            <p:spPr>
              <a:xfrm>
                <a:off x="7180217" y="2508069"/>
                <a:ext cx="0" cy="20116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615981D4-8B56-D747-5E83-54B89640A0FC}"/>
                  </a:ext>
                </a:extLst>
              </p:cNvPr>
              <p:cNvSpPr txBox="1"/>
              <p:nvPr/>
            </p:nvSpPr>
            <p:spPr>
              <a:xfrm>
                <a:off x="2516210" y="2526858"/>
                <a:ext cx="2001164" cy="1938992"/>
              </a:xfrm>
              <a:prstGeom prst="rect">
                <a:avLst/>
              </a:prstGeom>
              <a:noFill/>
            </p:spPr>
            <p:txBody>
              <a:bodyPr wrap="square" rtlCol="0">
                <a:spAutoFit/>
              </a:bodyPr>
              <a:lstStyle/>
              <a:p>
                <a:r>
                  <a:rPr lang="en-US" sz="1200" dirty="0">
                    <a:solidFill>
                      <a:schemeClr val="tx1">
                        <a:lumMod val="75000"/>
                        <a:lumOff val="25000"/>
                      </a:schemeClr>
                    </a:solidFill>
                  </a:rPr>
                  <a:t>The data description forms the basis for the data quality verification. </a:t>
                </a:r>
              </a:p>
              <a:p>
                <a:endParaRPr lang="en-US" sz="1200" dirty="0">
                  <a:solidFill>
                    <a:schemeClr val="tx1">
                      <a:lumMod val="75000"/>
                      <a:lumOff val="25000"/>
                    </a:schemeClr>
                  </a:solidFill>
                </a:endParaRPr>
              </a:p>
              <a:p>
                <a:endParaRPr lang="en-US" sz="1200" dirty="0">
                  <a:solidFill>
                    <a:schemeClr val="tx1">
                      <a:lumMod val="75000"/>
                      <a:lumOff val="25000"/>
                    </a:schemeClr>
                  </a:solidFill>
                </a:endParaRPr>
              </a:p>
              <a:p>
                <a:r>
                  <a:rPr lang="en-US" sz="1200" dirty="0">
                    <a:solidFill>
                      <a:schemeClr val="tx1">
                        <a:lumMod val="75000"/>
                        <a:lumOff val="25000"/>
                      </a:schemeClr>
                    </a:solidFill>
                  </a:rPr>
                  <a:t>A description and an exploration of the data is performed to gain insight about the underlying data generation process.</a:t>
                </a:r>
                <a:endParaRPr lang="en-IN"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id="{B6579D43-AB91-E02A-2760-93117BAA2072}"/>
                  </a:ext>
                </a:extLst>
              </p:cNvPr>
              <p:cNvSpPr txBox="1"/>
              <p:nvPr/>
            </p:nvSpPr>
            <p:spPr>
              <a:xfrm>
                <a:off x="4775201" y="2508069"/>
                <a:ext cx="2403065" cy="1938992"/>
              </a:xfrm>
              <a:prstGeom prst="rect">
                <a:avLst/>
              </a:prstGeom>
              <a:noFill/>
            </p:spPr>
            <p:txBody>
              <a:bodyPr wrap="square" rtlCol="0">
                <a:spAutoFit/>
              </a:bodyPr>
              <a:lstStyle/>
              <a:p>
                <a:r>
                  <a:rPr lang="en-US" sz="1200" dirty="0">
                    <a:solidFill>
                      <a:schemeClr val="tx1">
                        <a:lumMod val="75000"/>
                        <a:lumOff val="25000"/>
                      </a:schemeClr>
                    </a:solidFill>
                  </a:rPr>
                  <a:t>It defined either on the meta-level or directly in the data and should state the expected conditions of the data.</a:t>
                </a:r>
              </a:p>
              <a:p>
                <a:endParaRPr lang="en-US" sz="1200" dirty="0">
                  <a:solidFill>
                    <a:schemeClr val="tx1">
                      <a:lumMod val="75000"/>
                      <a:lumOff val="25000"/>
                    </a:schemeClr>
                  </a:solidFill>
                </a:endParaRPr>
              </a:p>
              <a:p>
                <a:r>
                  <a:rPr lang="en-US" sz="1200" dirty="0">
                    <a:solidFill>
                      <a:schemeClr val="tx1">
                        <a:lumMod val="75000"/>
                        <a:lumOff val="25000"/>
                      </a:schemeClr>
                    </a:solidFill>
                  </a:rPr>
                  <a:t>Data  that does not satisfy the expected conditions could be treated as anomalies and need to be evaluated manually or excluded automatically</a:t>
                </a:r>
                <a:endParaRPr lang="en-IN" sz="1200" dirty="0">
                  <a:solidFill>
                    <a:schemeClr val="tx1">
                      <a:lumMod val="75000"/>
                      <a:lumOff val="25000"/>
                    </a:schemeClr>
                  </a:solidFill>
                </a:endParaRPr>
              </a:p>
            </p:txBody>
          </p:sp>
          <p:sp>
            <p:nvSpPr>
              <p:cNvPr id="25" name="TextBox 24">
                <a:extLst>
                  <a:ext uri="{FF2B5EF4-FFF2-40B4-BE49-F238E27FC236}">
                    <a16:creationId xmlns:a16="http://schemas.microsoft.com/office/drawing/2014/main" id="{3D9475DD-77B2-CABC-F87D-E70B608A6E77}"/>
                  </a:ext>
                </a:extLst>
              </p:cNvPr>
              <p:cNvSpPr txBox="1"/>
              <p:nvPr/>
            </p:nvSpPr>
            <p:spPr>
              <a:xfrm>
                <a:off x="7302077" y="2499620"/>
                <a:ext cx="1890680" cy="1569660"/>
              </a:xfrm>
              <a:prstGeom prst="rect">
                <a:avLst/>
              </a:prstGeom>
              <a:noFill/>
            </p:spPr>
            <p:txBody>
              <a:bodyPr wrap="square" rtlCol="0">
                <a:spAutoFit/>
              </a:bodyPr>
              <a:lstStyle/>
              <a:p>
                <a:r>
                  <a:rPr lang="en-US" sz="1200" dirty="0">
                    <a:solidFill>
                      <a:schemeClr val="tx1">
                        <a:lumMod val="75000"/>
                        <a:lumOff val="25000"/>
                      </a:schemeClr>
                    </a:solidFill>
                  </a:rPr>
                  <a:t>The initial data and production data must be checked according to the requirements.</a:t>
                </a:r>
              </a:p>
              <a:p>
                <a:endParaRPr lang="en-US" sz="1200" dirty="0">
                  <a:solidFill>
                    <a:schemeClr val="tx1">
                      <a:lumMod val="75000"/>
                      <a:lumOff val="25000"/>
                    </a:schemeClr>
                  </a:solidFill>
                </a:endParaRPr>
              </a:p>
              <a:p>
                <a:r>
                  <a:rPr lang="en-US" sz="1200" dirty="0">
                    <a:solidFill>
                      <a:schemeClr val="tx1">
                        <a:lumMod val="75000"/>
                        <a:lumOff val="25000"/>
                      </a:schemeClr>
                    </a:solidFill>
                  </a:rPr>
                  <a:t>In cases where the requirements are not met, the data will be discarded.</a:t>
                </a:r>
                <a:endParaRPr lang="en-IN" sz="1200" dirty="0">
                  <a:solidFill>
                    <a:schemeClr val="tx1">
                      <a:lumMod val="75000"/>
                      <a:lumOff val="25000"/>
                    </a:schemeClr>
                  </a:solidFill>
                </a:endParaRPr>
              </a:p>
            </p:txBody>
          </p:sp>
        </p:grpSp>
      </p:grpSp>
    </p:spTree>
    <p:extLst>
      <p:ext uri="{BB962C8B-B14F-4D97-AF65-F5344CB8AC3E}">
        <p14:creationId xmlns:p14="http://schemas.microsoft.com/office/powerpoint/2010/main" val="272417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Data Mining Phase</a:t>
            </a:r>
            <a:endParaRPr lang="en-IN" sz="100" spc="-12" dirty="0">
              <a:solidFill>
                <a:schemeClr val="accent1">
                  <a:lumMod val="50000"/>
                </a:schemeClr>
              </a:solidFill>
              <a:latin typeface="Bahnschrift SemiBold" panose="020B0502040204020203" pitchFamily="34" charset="0"/>
            </a:endParaRPr>
          </a:p>
        </p:txBody>
      </p:sp>
      <p:grpSp>
        <p:nvGrpSpPr>
          <p:cNvPr id="10" name="Group 9">
            <a:extLst>
              <a:ext uri="{FF2B5EF4-FFF2-40B4-BE49-F238E27FC236}">
                <a16:creationId xmlns:a16="http://schemas.microsoft.com/office/drawing/2014/main" id="{05FB4D83-B748-9354-EBC0-ED9566549F7A}"/>
              </a:ext>
            </a:extLst>
          </p:cNvPr>
          <p:cNvGrpSpPr/>
          <p:nvPr/>
        </p:nvGrpSpPr>
        <p:grpSpPr>
          <a:xfrm>
            <a:off x="533399" y="621309"/>
            <a:ext cx="11159067" cy="5898024"/>
            <a:chOff x="533400" y="621309"/>
            <a:chExt cx="5562600" cy="5898024"/>
          </a:xfrm>
        </p:grpSpPr>
        <p:sp>
          <p:nvSpPr>
            <p:cNvPr id="4" name="Rectangle 3">
              <a:extLst>
                <a:ext uri="{FF2B5EF4-FFF2-40B4-BE49-F238E27FC236}">
                  <a16:creationId xmlns:a16="http://schemas.microsoft.com/office/drawing/2014/main" id="{F5C2D3D3-4185-9846-21F9-92B5FAC2DAE7}"/>
                </a:ext>
              </a:extLst>
            </p:cNvPr>
            <p:cNvSpPr/>
            <p:nvPr/>
          </p:nvSpPr>
          <p:spPr>
            <a:xfrm>
              <a:off x="533400" y="770467"/>
              <a:ext cx="5562600" cy="57488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ethodology - CRISP – ML(Q)">
              <a:extLst>
                <a:ext uri="{FF2B5EF4-FFF2-40B4-BE49-F238E27FC236}">
                  <a16:creationId xmlns:a16="http://schemas.microsoft.com/office/drawing/2014/main" id="{589CE6B0-BDF1-957F-D712-F158797C0885}"/>
                </a:ext>
              </a:extLst>
            </p:cNvPr>
            <p:cNvSpPr txBox="1">
              <a:spLocks/>
            </p:cNvSpPr>
            <p:nvPr/>
          </p:nvSpPr>
          <p:spPr>
            <a:xfrm>
              <a:off x="2913755" y="621309"/>
              <a:ext cx="927663" cy="30480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accent1">
                      <a:lumMod val="50000"/>
                    </a:schemeClr>
                  </a:solidFill>
                  <a:latin typeface="Bahnschrift SemiBold" panose="020B0502040204020203" pitchFamily="34" charset="0"/>
                </a:rPr>
                <a:t>Data Preparation</a:t>
              </a:r>
              <a:endParaRPr lang="en-IN" sz="1600" spc="-12" dirty="0">
                <a:solidFill>
                  <a:schemeClr val="accent1">
                    <a:lumMod val="50000"/>
                  </a:schemeClr>
                </a:solidFill>
                <a:latin typeface="Bahnschrift SemiBold" panose="020B0502040204020203" pitchFamily="34" charset="0"/>
              </a:endParaRPr>
            </a:p>
          </p:txBody>
        </p:sp>
      </p:grpSp>
      <p:sp>
        <p:nvSpPr>
          <p:cNvPr id="9" name="TextBox 8">
            <a:extLst>
              <a:ext uri="{FF2B5EF4-FFF2-40B4-BE49-F238E27FC236}">
                <a16:creationId xmlns:a16="http://schemas.microsoft.com/office/drawing/2014/main" id="{B09719F5-4650-26D7-465A-4988B931558B}"/>
              </a:ext>
            </a:extLst>
          </p:cNvPr>
          <p:cNvSpPr txBox="1"/>
          <p:nvPr/>
        </p:nvSpPr>
        <p:spPr>
          <a:xfrm>
            <a:off x="617430" y="1247215"/>
            <a:ext cx="10857654" cy="5078313"/>
          </a:xfrm>
          <a:prstGeom prst="rect">
            <a:avLst/>
          </a:prstGeom>
          <a:noFill/>
        </p:spPr>
        <p:txBody>
          <a:bodyPr wrap="square" rtlCol="0">
            <a:spAutoFit/>
          </a:bodyPr>
          <a:lstStyle/>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Select Data</a:t>
            </a:r>
          </a:p>
          <a:p>
            <a:pPr lvl="1"/>
            <a:r>
              <a:rPr lang="en-IN" sz="1600" dirty="0">
                <a:solidFill>
                  <a:schemeClr val="tx1">
                    <a:lumMod val="85000"/>
                    <a:lumOff val="15000"/>
                  </a:schemeClr>
                </a:solidFill>
                <a:latin typeface="Bahnschrift SemiCondensed" panose="020B0502040204020203" pitchFamily="34" charset="0"/>
              </a:rPr>
              <a:t>Feature selection - </a:t>
            </a:r>
            <a:r>
              <a:rPr lang="en-IN" sz="1400" dirty="0">
                <a:solidFill>
                  <a:srgbClr val="203864"/>
                </a:solidFill>
                <a:latin typeface="Bahnschrift SemiLight" panose="020B0502040204020203" pitchFamily="34" charset="0"/>
              </a:rPr>
              <a:t>Just select necessary feature and </a:t>
            </a:r>
            <a:r>
              <a:rPr lang="en-US" sz="1400" dirty="0">
                <a:solidFill>
                  <a:srgbClr val="203864"/>
                </a:solidFill>
                <a:latin typeface="Bahnschrift SemiLight" panose="020B0502040204020203" pitchFamily="34" charset="0"/>
              </a:rPr>
              <a:t>discard under-utilized features, as they provide little to no modeling benefit, but offer possible loopholes for errors.</a:t>
            </a:r>
          </a:p>
          <a:p>
            <a:pPr lvl="1"/>
            <a:endParaRPr lang="en-IN" sz="1600" dirty="0">
              <a:solidFill>
                <a:srgbClr val="203864"/>
              </a:solidFill>
              <a:latin typeface="Bahnschrift SemiBold SemiConden" panose="020B0502040204020203" pitchFamily="34" charset="0"/>
            </a:endParaRPr>
          </a:p>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Clean Data</a:t>
            </a:r>
          </a:p>
          <a:p>
            <a:pPr lvl="1"/>
            <a:r>
              <a:rPr lang="en-IN" sz="1600" dirty="0">
                <a:solidFill>
                  <a:schemeClr val="tx1">
                    <a:lumMod val="85000"/>
                    <a:lumOff val="15000"/>
                  </a:schemeClr>
                </a:solidFill>
                <a:latin typeface="Bahnschrift SemiCondensed" panose="020B0502040204020203" pitchFamily="34" charset="0"/>
              </a:rPr>
              <a:t>Noise reduction - </a:t>
            </a:r>
            <a:r>
              <a:rPr lang="en-US" sz="1400" dirty="0">
                <a:solidFill>
                  <a:srgbClr val="203864"/>
                </a:solidFill>
                <a:latin typeface="Bahnschrift SemiLight" panose="020B0502040204020203" pitchFamily="34" charset="0"/>
              </a:rPr>
              <a:t>gathered data often includes, besides the predictive signal, noise and unwanted signals from other sources.</a:t>
            </a:r>
            <a:endParaRPr lang="en-IN" sz="1400" dirty="0">
              <a:solidFill>
                <a:srgbClr val="203864"/>
              </a:solidFill>
              <a:latin typeface="Bahnschrift SemiLight" panose="020B0502040204020203" pitchFamily="34" charset="0"/>
            </a:endParaRPr>
          </a:p>
          <a:p>
            <a:pPr lvl="1"/>
            <a:r>
              <a:rPr lang="en-IN" sz="1600" dirty="0">
                <a:solidFill>
                  <a:schemeClr val="tx1">
                    <a:lumMod val="85000"/>
                    <a:lumOff val="15000"/>
                  </a:schemeClr>
                </a:solidFill>
                <a:latin typeface="Bahnschrift SemiCondensed" panose="020B0502040204020203" pitchFamily="34" charset="0"/>
              </a:rPr>
              <a:t>Data imputation - </a:t>
            </a:r>
            <a:r>
              <a:rPr lang="en-US" sz="1400" dirty="0">
                <a:solidFill>
                  <a:srgbClr val="203864"/>
                </a:solidFill>
                <a:latin typeface="Bahnschrift SemiLight" panose="020B0502040204020203" pitchFamily="34" charset="0"/>
              </a:rPr>
              <a:t>To get a complete data set, missing, </a:t>
            </a:r>
            <a:r>
              <a:rPr lang="en-US" sz="1400" dirty="0" err="1">
                <a:solidFill>
                  <a:srgbClr val="203864"/>
                </a:solidFill>
                <a:latin typeface="Bahnschrift SemiLight" panose="020B0502040204020203" pitchFamily="34" charset="0"/>
              </a:rPr>
              <a:t>NaN</a:t>
            </a:r>
            <a:r>
              <a:rPr lang="en-US" sz="1400" dirty="0">
                <a:solidFill>
                  <a:srgbClr val="203864"/>
                </a:solidFill>
                <a:latin typeface="Bahnschrift SemiLight" panose="020B0502040204020203" pitchFamily="34" charset="0"/>
              </a:rPr>
              <a:t>, and special values could be imputed with a model readable value. Depending on the data and ML task, the values are imputed by mean or median values, replaced by a special value symbol and many more imputation technique.</a:t>
            </a:r>
          </a:p>
          <a:p>
            <a:pPr lvl="1"/>
            <a:endParaRPr lang="en-IN" sz="1600" dirty="0">
              <a:solidFill>
                <a:srgbClr val="203864"/>
              </a:solidFill>
              <a:latin typeface="Bahnschrift SemiBold SemiConden" panose="020B0502040204020203" pitchFamily="34" charset="0"/>
            </a:endParaRPr>
          </a:p>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Construct Data</a:t>
            </a:r>
          </a:p>
          <a:p>
            <a:pPr lvl="1"/>
            <a:r>
              <a:rPr lang="en-US" sz="1600" dirty="0">
                <a:solidFill>
                  <a:schemeClr val="tx1">
                    <a:lumMod val="85000"/>
                    <a:lumOff val="15000"/>
                  </a:schemeClr>
                </a:solidFill>
                <a:latin typeface="Bahnschrift SemiCondensed" panose="020B0502040204020203" pitchFamily="34" charset="0"/>
              </a:rPr>
              <a:t>Conduct exploratory data analysis (EDA): </a:t>
            </a:r>
            <a:r>
              <a:rPr lang="en-US" sz="1400" dirty="0">
                <a:solidFill>
                  <a:srgbClr val="203864"/>
                </a:solidFill>
                <a:latin typeface="Bahnschrift SemiLight" panose="020B0502040204020203" pitchFamily="34" charset="0"/>
              </a:rPr>
              <a:t>Explore the data to gain insights and identify patterns. This can involve visualizing the data using graphs or other visualizations, analyzing the frequency and distribution of different features, and identifying any correlations or trends.</a:t>
            </a:r>
            <a:endParaRPr lang="en-IN" sz="1600" dirty="0">
              <a:solidFill>
                <a:schemeClr val="tx1">
                  <a:lumMod val="85000"/>
                  <a:lumOff val="15000"/>
                </a:schemeClr>
              </a:solidFill>
              <a:latin typeface="Bahnschrift SemiCondensed" panose="020B0502040204020203" pitchFamily="34" charset="0"/>
            </a:endParaRPr>
          </a:p>
          <a:p>
            <a:pPr lvl="1"/>
            <a:r>
              <a:rPr lang="en-IN" sz="1600" dirty="0">
                <a:solidFill>
                  <a:schemeClr val="tx1">
                    <a:lumMod val="85000"/>
                    <a:lumOff val="15000"/>
                  </a:schemeClr>
                </a:solidFill>
                <a:latin typeface="Bahnschrift SemiCondensed" panose="020B0502040204020203" pitchFamily="34" charset="0"/>
              </a:rPr>
              <a:t>Feature engineering – </a:t>
            </a:r>
            <a:r>
              <a:rPr lang="en-IN" sz="1400" dirty="0">
                <a:solidFill>
                  <a:srgbClr val="203864"/>
                </a:solidFill>
                <a:latin typeface="Bahnschrift SemiLight" panose="020B0502040204020203" pitchFamily="34" charset="0"/>
              </a:rPr>
              <a:t>New features could be derived from existing ones based on domain knowledge</a:t>
            </a:r>
            <a:endParaRPr lang="en-US" sz="1400" dirty="0">
              <a:solidFill>
                <a:srgbClr val="203864"/>
              </a:solidFill>
              <a:latin typeface="Bahnschrift SemiLight" panose="020B0502040204020203" pitchFamily="34" charset="0"/>
            </a:endParaRPr>
          </a:p>
          <a:p>
            <a:pPr lvl="1"/>
            <a:r>
              <a:rPr lang="en-US" sz="1600" dirty="0">
                <a:solidFill>
                  <a:schemeClr val="tx1">
                    <a:lumMod val="85000"/>
                    <a:lumOff val="15000"/>
                  </a:schemeClr>
                </a:solidFill>
                <a:latin typeface="Bahnschrift SemiCondensed" panose="020B0502040204020203" pitchFamily="34" charset="0"/>
              </a:rPr>
              <a:t>Data splitting</a:t>
            </a:r>
            <a:r>
              <a:rPr lang="en-US" sz="1400" dirty="0">
                <a:solidFill>
                  <a:srgbClr val="203864"/>
                </a:solidFill>
                <a:latin typeface="Bahnschrift SemiLight" panose="020B0502040204020203" pitchFamily="34" charset="0"/>
              </a:rPr>
              <a:t> - Split the data into training, and testing sets</a:t>
            </a:r>
          </a:p>
          <a:p>
            <a:pPr lvl="1"/>
            <a:endParaRPr lang="en-IN" sz="1600" dirty="0">
              <a:solidFill>
                <a:srgbClr val="203864"/>
              </a:solidFill>
              <a:latin typeface="Bahnschrift SemiBold SemiConden" panose="020B0502040204020203" pitchFamily="34" charset="0"/>
            </a:endParaRPr>
          </a:p>
          <a:p>
            <a:pPr marL="182563" indent="-182563">
              <a:buFont typeface="Arial" panose="020B0604020202020204" pitchFamily="34" charset="0"/>
              <a:buChar char="•"/>
            </a:pPr>
            <a:r>
              <a:rPr lang="en-IN" sz="1600" b="1" dirty="0">
                <a:solidFill>
                  <a:schemeClr val="tx1">
                    <a:lumMod val="85000"/>
                    <a:lumOff val="15000"/>
                  </a:schemeClr>
                </a:solidFill>
                <a:latin typeface="Bahnschrift SemiBold SemiConden" panose="020B0502040204020203" pitchFamily="34" charset="0"/>
              </a:rPr>
              <a:t>Standardize Data</a:t>
            </a:r>
          </a:p>
          <a:p>
            <a:pPr lvl="1"/>
            <a:r>
              <a:rPr lang="en-IN" sz="1600" dirty="0">
                <a:solidFill>
                  <a:schemeClr val="tx1">
                    <a:lumMod val="85000"/>
                    <a:lumOff val="15000"/>
                  </a:schemeClr>
                </a:solidFill>
                <a:latin typeface="Bahnschrift SemiCondensed" panose="020B0502040204020203" pitchFamily="34" charset="0"/>
              </a:rPr>
              <a:t>File Format– </a:t>
            </a:r>
            <a:r>
              <a:rPr lang="en-IN" sz="1400" dirty="0">
                <a:solidFill>
                  <a:srgbClr val="203864"/>
                </a:solidFill>
                <a:latin typeface="Bahnschrift SemiLight" panose="020B0502040204020203" pitchFamily="34" charset="0"/>
              </a:rPr>
              <a:t>For now we are keeping input types as extracted directly from the data source</a:t>
            </a:r>
          </a:p>
          <a:p>
            <a:pPr lvl="1"/>
            <a:r>
              <a:rPr lang="en-IN" sz="1600" dirty="0">
                <a:solidFill>
                  <a:schemeClr val="tx1">
                    <a:lumMod val="85000"/>
                    <a:lumOff val="15000"/>
                  </a:schemeClr>
                </a:solidFill>
                <a:latin typeface="Bahnschrift SemiCondensed" panose="020B0502040204020203" pitchFamily="34" charset="0"/>
              </a:rPr>
              <a:t>Normalization</a:t>
            </a:r>
            <a:r>
              <a:rPr lang="en-IN" sz="1600" dirty="0">
                <a:solidFill>
                  <a:srgbClr val="203864"/>
                </a:solidFill>
                <a:latin typeface="Bahnschrift SemiBold SemiConden" panose="020B0502040204020203" pitchFamily="34" charset="0"/>
              </a:rPr>
              <a:t> – </a:t>
            </a:r>
            <a:r>
              <a:rPr lang="en-IN" sz="1400" dirty="0">
                <a:solidFill>
                  <a:srgbClr val="203864"/>
                </a:solidFill>
                <a:latin typeface="Bahnschrift SemiLight" panose="020B0502040204020203" pitchFamily="34" charset="0"/>
              </a:rPr>
              <a:t>Without proper normalization, the features could be defined on </a:t>
            </a:r>
            <a:r>
              <a:rPr lang="en-US" sz="1400" dirty="0">
                <a:solidFill>
                  <a:srgbClr val="203864"/>
                </a:solidFill>
                <a:latin typeface="Bahnschrift SemiLight" panose="020B0502040204020203" pitchFamily="34" charset="0"/>
              </a:rPr>
              <a:t>different scales and might lead to strong bias to features on larger scales.</a:t>
            </a:r>
            <a:endParaRPr lang="en-IN" sz="1600" dirty="0">
              <a:solidFill>
                <a:srgbClr val="203864"/>
              </a:solidFill>
              <a:latin typeface="Bahnschrift SemiBold SemiConden" panose="020B0502040204020203" pitchFamily="34" charset="0"/>
            </a:endParaRPr>
          </a:p>
        </p:txBody>
      </p:sp>
    </p:spTree>
    <p:extLst>
      <p:ext uri="{BB962C8B-B14F-4D97-AF65-F5344CB8AC3E}">
        <p14:creationId xmlns:p14="http://schemas.microsoft.com/office/powerpoint/2010/main" val="359466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Methodology - CRISP – ML(Q)"/>
          <p:cNvSpPr txBox="1">
            <a:spLocks noGrp="1"/>
          </p:cNvSpPr>
          <p:nvPr>
            <p:ph type="title"/>
          </p:nvPr>
        </p:nvSpPr>
        <p:spPr>
          <a:xfrm>
            <a:off x="127005" y="127006"/>
            <a:ext cx="10515600" cy="467390"/>
          </a:xfrm>
          <a:prstGeom prst="rect">
            <a:avLst/>
          </a:prstGeom>
        </p:spPr>
        <p:txBody>
          <a:bodyPr>
            <a:normAutofit fontScale="90000"/>
          </a:bodyPr>
          <a:lstStyle/>
          <a:p>
            <a:r>
              <a:rPr lang="en-IN" sz="3200" dirty="0">
                <a:solidFill>
                  <a:schemeClr val="accent1">
                    <a:lumMod val="50000"/>
                  </a:schemeClr>
                </a:solidFill>
                <a:latin typeface="Bahnschrift SemiBold" panose="020B0502040204020203" pitchFamily="34" charset="0"/>
              </a:rPr>
              <a:t>Previous </a:t>
            </a:r>
            <a:r>
              <a:rPr sz="3200" dirty="0">
                <a:solidFill>
                  <a:schemeClr val="accent1">
                    <a:lumMod val="50000"/>
                  </a:schemeClr>
                </a:solidFill>
                <a:latin typeface="Bahnschrift SemiBold" panose="020B0502040204020203" pitchFamily="34" charset="0"/>
              </a:rPr>
              <a:t>Methodology </a:t>
            </a:r>
            <a:r>
              <a:rPr lang="en-IN" sz="3200" dirty="0">
                <a:solidFill>
                  <a:schemeClr val="accent1">
                    <a:lumMod val="50000"/>
                  </a:schemeClr>
                </a:solidFill>
                <a:latin typeface="Bahnschrift SemiBold" panose="020B0502040204020203" pitchFamily="34" charset="0"/>
              </a:rPr>
              <a:t>-</a:t>
            </a:r>
            <a:r>
              <a:rPr sz="3200" dirty="0">
                <a:solidFill>
                  <a:schemeClr val="accent1">
                    <a:lumMod val="50000"/>
                  </a:schemeClr>
                </a:solidFill>
                <a:latin typeface="Bahnschrift SemiBold" panose="020B0502040204020203" pitchFamily="34" charset="0"/>
              </a:rPr>
              <a:t> CRISP – ML(Q)</a:t>
            </a:r>
            <a:r>
              <a:rPr lang="en-IN" sz="3200" dirty="0">
                <a:solidFill>
                  <a:schemeClr val="accent1">
                    <a:lumMod val="50000"/>
                  </a:schemeClr>
                </a:solidFill>
                <a:latin typeface="Bahnschrift SemiBold" panose="020B0502040204020203" pitchFamily="34" charset="0"/>
              </a:rPr>
              <a:t> </a:t>
            </a:r>
            <a:r>
              <a:rPr sz="3200" dirty="0">
                <a:solidFill>
                  <a:schemeClr val="accent1">
                    <a:lumMod val="50000"/>
                  </a:schemeClr>
                </a:solidFill>
                <a:latin typeface="Bahnschrift SemiBold" panose="020B0502040204020203" pitchFamily="34" charset="0"/>
              </a:rPr>
              <a:t> </a:t>
            </a:r>
            <a:endParaRPr sz="300" spc="-12" dirty="0">
              <a:solidFill>
                <a:schemeClr val="accent1">
                  <a:lumMod val="50000"/>
                </a:schemeClr>
              </a:solidFill>
              <a:latin typeface="Bahnschrift SemiBold" panose="020B0502040204020203" pitchFamily="34" charset="0"/>
            </a:endParaRPr>
          </a:p>
        </p:txBody>
      </p:sp>
      <p:sp>
        <p:nvSpPr>
          <p:cNvPr id="156" name="Model Development Pipeline"/>
          <p:cNvSpPr txBox="1">
            <a:spLocks noGrp="1"/>
          </p:cNvSpPr>
          <p:nvPr>
            <p:ph type="body" idx="21"/>
          </p:nvPr>
        </p:nvSpPr>
        <p:spPr>
          <a:xfrm>
            <a:off x="4039738" y="795007"/>
            <a:ext cx="4112524"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algn="ctr"/>
            <a:r>
              <a:rPr sz="2000" dirty="0">
                <a:solidFill>
                  <a:srgbClr val="203864"/>
                </a:solidFill>
              </a:rPr>
              <a:t>Model Development Pipeline</a:t>
            </a:r>
          </a:p>
        </p:txBody>
      </p:sp>
      <p:pic>
        <p:nvPicPr>
          <p:cNvPr id="4" name="Picture 3">
            <a:extLst>
              <a:ext uri="{FF2B5EF4-FFF2-40B4-BE49-F238E27FC236}">
                <a16:creationId xmlns:a16="http://schemas.microsoft.com/office/drawing/2014/main" id="{28FCA155-CDC3-3E31-9403-CD5A0184E425}"/>
              </a:ext>
            </a:extLst>
          </p:cNvPr>
          <p:cNvPicPr>
            <a:picLocks noChangeAspect="1"/>
          </p:cNvPicPr>
          <p:nvPr/>
        </p:nvPicPr>
        <p:blipFill>
          <a:blip r:embed="rId3"/>
          <a:stretch>
            <a:fillRect/>
          </a:stretch>
        </p:blipFill>
        <p:spPr>
          <a:xfrm>
            <a:off x="1256001" y="1239537"/>
            <a:ext cx="10112616" cy="5334462"/>
          </a:xfrm>
          <a:prstGeom prst="rect">
            <a:avLst/>
          </a:prstGeom>
          <a:ln w="12700">
            <a:solidFill>
              <a:schemeClr val="tx1"/>
            </a:solid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Methodology - CRISP – ML(Q)"/>
          <p:cNvSpPr txBox="1">
            <a:spLocks noGrp="1"/>
          </p:cNvSpPr>
          <p:nvPr>
            <p:ph type="title"/>
          </p:nvPr>
        </p:nvSpPr>
        <p:spPr>
          <a:xfrm>
            <a:off x="127005" y="127006"/>
            <a:ext cx="10515600" cy="467390"/>
          </a:xfrm>
          <a:prstGeom prst="rect">
            <a:avLst/>
          </a:prstGeom>
        </p:spPr>
        <p:txBody>
          <a:bodyPr>
            <a:normAutofit fontScale="90000"/>
          </a:bodyPr>
          <a:lstStyle/>
          <a:p>
            <a:r>
              <a:rPr lang="en-IN" sz="3200" dirty="0">
                <a:solidFill>
                  <a:schemeClr val="accent1">
                    <a:lumMod val="50000"/>
                  </a:schemeClr>
                </a:solidFill>
                <a:latin typeface="Bahnschrift SemiBold" panose="020B0502040204020203" pitchFamily="34" charset="0"/>
              </a:rPr>
              <a:t>Current </a:t>
            </a:r>
            <a:r>
              <a:rPr sz="3200" dirty="0">
                <a:solidFill>
                  <a:schemeClr val="accent1">
                    <a:lumMod val="50000"/>
                  </a:schemeClr>
                </a:solidFill>
                <a:latin typeface="Bahnschrift SemiBold" panose="020B0502040204020203" pitchFamily="34" charset="0"/>
              </a:rPr>
              <a:t>Methodology </a:t>
            </a:r>
            <a:r>
              <a:rPr lang="en-IN" sz="3200" dirty="0">
                <a:solidFill>
                  <a:schemeClr val="accent1">
                    <a:lumMod val="50000"/>
                  </a:schemeClr>
                </a:solidFill>
                <a:latin typeface="Bahnschrift SemiBold" panose="020B0502040204020203" pitchFamily="34" charset="0"/>
              </a:rPr>
              <a:t>-</a:t>
            </a:r>
            <a:r>
              <a:rPr sz="3200" dirty="0">
                <a:solidFill>
                  <a:schemeClr val="accent1">
                    <a:lumMod val="50000"/>
                  </a:schemeClr>
                </a:solidFill>
                <a:latin typeface="Bahnschrift SemiBold" panose="020B0502040204020203" pitchFamily="34" charset="0"/>
              </a:rPr>
              <a:t> CRISP – ML(Q)</a:t>
            </a:r>
            <a:r>
              <a:rPr lang="en-IN" sz="3200" dirty="0">
                <a:solidFill>
                  <a:schemeClr val="accent1">
                    <a:lumMod val="50000"/>
                  </a:schemeClr>
                </a:solidFill>
                <a:latin typeface="Bahnschrift SemiBold" panose="020B0502040204020203" pitchFamily="34" charset="0"/>
              </a:rPr>
              <a:t> </a:t>
            </a:r>
            <a:r>
              <a:rPr sz="3200" dirty="0">
                <a:solidFill>
                  <a:schemeClr val="accent1">
                    <a:lumMod val="50000"/>
                  </a:schemeClr>
                </a:solidFill>
                <a:latin typeface="Bahnschrift SemiBold" panose="020B0502040204020203" pitchFamily="34" charset="0"/>
              </a:rPr>
              <a:t> </a:t>
            </a:r>
            <a:endParaRPr sz="300" spc="-12" dirty="0">
              <a:solidFill>
                <a:schemeClr val="accent1">
                  <a:lumMod val="50000"/>
                </a:schemeClr>
              </a:solidFill>
              <a:latin typeface="Bahnschrift SemiBold" panose="020B0502040204020203" pitchFamily="34" charset="0"/>
            </a:endParaRPr>
          </a:p>
        </p:txBody>
      </p:sp>
      <p:sp>
        <p:nvSpPr>
          <p:cNvPr id="156" name="Model Development Pipeline"/>
          <p:cNvSpPr txBox="1">
            <a:spLocks noGrp="1"/>
          </p:cNvSpPr>
          <p:nvPr>
            <p:ph type="body" idx="21"/>
          </p:nvPr>
        </p:nvSpPr>
        <p:spPr>
          <a:xfrm>
            <a:off x="4039738" y="795007"/>
            <a:ext cx="4112524"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algn="ctr"/>
            <a:r>
              <a:rPr sz="2000" dirty="0">
                <a:solidFill>
                  <a:srgbClr val="203864"/>
                </a:solidFill>
              </a:rPr>
              <a:t>Model Development Pipeline</a:t>
            </a:r>
          </a:p>
        </p:txBody>
      </p:sp>
      <p:pic>
        <p:nvPicPr>
          <p:cNvPr id="3" name="Picture 2">
            <a:extLst>
              <a:ext uri="{FF2B5EF4-FFF2-40B4-BE49-F238E27FC236}">
                <a16:creationId xmlns:a16="http://schemas.microsoft.com/office/drawing/2014/main" id="{3C2DFDC0-56E2-71B6-5168-BE72709B1B28}"/>
              </a:ext>
            </a:extLst>
          </p:cNvPr>
          <p:cNvPicPr>
            <a:picLocks noChangeAspect="1"/>
          </p:cNvPicPr>
          <p:nvPr/>
        </p:nvPicPr>
        <p:blipFill>
          <a:blip r:embed="rId3"/>
          <a:stretch>
            <a:fillRect/>
          </a:stretch>
        </p:blipFill>
        <p:spPr>
          <a:xfrm>
            <a:off x="1475129" y="1262397"/>
            <a:ext cx="9983895" cy="4870404"/>
          </a:xfrm>
          <a:prstGeom prst="rect">
            <a:avLst/>
          </a:prstGeom>
        </p:spPr>
      </p:pic>
    </p:spTree>
    <p:extLst>
      <p:ext uri="{BB962C8B-B14F-4D97-AF65-F5344CB8AC3E}">
        <p14:creationId xmlns:p14="http://schemas.microsoft.com/office/powerpoint/2010/main" val="18581662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C2D3D3-4185-9846-21F9-92B5FAC2DAE7}"/>
              </a:ext>
            </a:extLst>
          </p:cNvPr>
          <p:cNvSpPr/>
          <p:nvPr/>
        </p:nvSpPr>
        <p:spPr>
          <a:xfrm>
            <a:off x="533400" y="770467"/>
            <a:ext cx="5444490" cy="59093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Modeling Phase</a:t>
            </a:r>
            <a:endParaRPr lang="en-IN" sz="100" spc="-12" dirty="0">
              <a:solidFill>
                <a:schemeClr val="accent1">
                  <a:lumMod val="50000"/>
                </a:schemeClr>
              </a:solidFill>
              <a:latin typeface="Bahnschrift SemiBold" panose="020B0502040204020203" pitchFamily="34" charset="0"/>
            </a:endParaRPr>
          </a:p>
        </p:txBody>
      </p:sp>
      <p:sp>
        <p:nvSpPr>
          <p:cNvPr id="7" name="Methodology - CRISP – ML(Q)">
            <a:extLst>
              <a:ext uri="{FF2B5EF4-FFF2-40B4-BE49-F238E27FC236}">
                <a16:creationId xmlns:a16="http://schemas.microsoft.com/office/drawing/2014/main" id="{589CE6B0-BDF1-957F-D712-F158797C0885}"/>
              </a:ext>
            </a:extLst>
          </p:cNvPr>
          <p:cNvSpPr txBox="1">
            <a:spLocks/>
          </p:cNvSpPr>
          <p:nvPr/>
        </p:nvSpPr>
        <p:spPr>
          <a:xfrm>
            <a:off x="2724150" y="630767"/>
            <a:ext cx="1181101" cy="30480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accent1">
                    <a:lumMod val="50000"/>
                  </a:schemeClr>
                </a:solidFill>
                <a:latin typeface="Bahnschrift SemiBold" panose="020B0502040204020203" pitchFamily="34" charset="0"/>
              </a:rPr>
              <a:t>Modeling</a:t>
            </a:r>
          </a:p>
        </p:txBody>
      </p:sp>
      <p:sp>
        <p:nvSpPr>
          <p:cNvPr id="9" name="TextBox 8">
            <a:extLst>
              <a:ext uri="{FF2B5EF4-FFF2-40B4-BE49-F238E27FC236}">
                <a16:creationId xmlns:a16="http://schemas.microsoft.com/office/drawing/2014/main" id="{B09719F5-4650-26D7-465A-4988B931558B}"/>
              </a:ext>
            </a:extLst>
          </p:cNvPr>
          <p:cNvSpPr txBox="1"/>
          <p:nvPr/>
        </p:nvSpPr>
        <p:spPr>
          <a:xfrm>
            <a:off x="787975" y="960014"/>
            <a:ext cx="5098475" cy="5693866"/>
          </a:xfrm>
          <a:prstGeom prst="rect">
            <a:avLst/>
          </a:prstGeom>
          <a:noFill/>
        </p:spPr>
        <p:txBody>
          <a:bodyPr wrap="square" rtlCol="0">
            <a:spAutoFit/>
          </a:bodyPr>
          <a:lstStyle/>
          <a:p>
            <a:r>
              <a:rPr lang="en-IN" sz="1400" dirty="0">
                <a:solidFill>
                  <a:srgbClr val="203864"/>
                </a:solidFill>
                <a:latin typeface="Bahnschrift SemiLight" panose="020B0502040204020203" pitchFamily="34" charset="0"/>
              </a:rPr>
              <a:t>Various factor on which the choice of modelling techniques depends</a:t>
            </a:r>
          </a:p>
          <a:p>
            <a:endParaRPr lang="en-IN" sz="1400" dirty="0">
              <a:solidFill>
                <a:srgbClr val="203864"/>
              </a:solidFill>
              <a:latin typeface="Bahnschrift SemiLight" panose="020B0502040204020203" pitchFamily="34" charset="0"/>
            </a:endParaRPr>
          </a:p>
          <a:p>
            <a:pPr marL="285750" indent="-285750">
              <a:buFontTx/>
              <a:buChar char="-"/>
            </a:pPr>
            <a:r>
              <a:rPr kumimoji="0" lang="en-IN" sz="1400" b="0" i="0" u="none" strike="noStrike" kern="1200" cap="none" spc="0" normalizeH="0" baseline="0" noProof="0" dirty="0">
                <a:ln>
                  <a:noFill/>
                </a:ln>
                <a:solidFill>
                  <a:srgbClr val="203864"/>
                </a:solidFill>
                <a:effectLst/>
                <a:uLnTx/>
                <a:uFillTx/>
                <a:latin typeface="Bahnschrift SemiLight" panose="020B0502040204020203" pitchFamily="34" charset="0"/>
                <a:ea typeface="+mn-ea"/>
                <a:cs typeface="+mn-cs"/>
              </a:rPr>
              <a:t>Business objectives,</a:t>
            </a:r>
          </a:p>
          <a:p>
            <a:pPr marL="285750" indent="-285750">
              <a:buFontTx/>
              <a:buChar char="-"/>
            </a:pPr>
            <a:r>
              <a:rPr lang="en-IN" sz="1400" dirty="0">
                <a:solidFill>
                  <a:srgbClr val="203864"/>
                </a:solidFill>
                <a:latin typeface="Bahnschrift SemiLight" panose="020B0502040204020203" pitchFamily="34" charset="0"/>
              </a:rPr>
              <a:t>The data</a:t>
            </a:r>
          </a:p>
          <a:p>
            <a:pPr marL="285750" indent="-285750">
              <a:buFontTx/>
              <a:buChar char="-"/>
            </a:pPr>
            <a:r>
              <a:rPr kumimoji="0" lang="en-IN" sz="1400" b="0" i="0" u="none" strike="noStrike" kern="1200" cap="none" spc="0" normalizeH="0" baseline="0" noProof="0" dirty="0">
                <a:ln>
                  <a:noFill/>
                </a:ln>
                <a:solidFill>
                  <a:srgbClr val="203864"/>
                </a:solidFill>
                <a:effectLst/>
                <a:uLnTx/>
                <a:uFillTx/>
                <a:latin typeface="Bahnschrift SemiLight" panose="020B0502040204020203" pitchFamily="34" charset="0"/>
                <a:ea typeface="+mn-ea"/>
                <a:cs typeface="+mn-cs"/>
              </a:rPr>
              <a:t>The boundary conditions of the project the ML application is contributing to.</a:t>
            </a:r>
            <a:endParaRPr lang="en-IN" sz="1400" dirty="0">
              <a:solidFill>
                <a:srgbClr val="203864"/>
              </a:solidFill>
              <a:latin typeface="Bahnschrift SemiLight" panose="020B0502040204020203" pitchFamily="34" charset="0"/>
            </a:endParaRPr>
          </a:p>
          <a:p>
            <a:pPr marL="285750" indent="-285750">
              <a:buFontTx/>
              <a:buChar char="-"/>
            </a:pPr>
            <a:endParaRPr kumimoji="0" lang="en-IN" sz="1400" b="0" i="0" u="none" strike="noStrike" kern="1200" cap="none" spc="0" normalizeH="0" baseline="0" noProof="0" dirty="0">
              <a:ln>
                <a:noFill/>
              </a:ln>
              <a:solidFill>
                <a:srgbClr val="203864"/>
              </a:solidFill>
              <a:effectLst/>
              <a:uLnTx/>
              <a:uFillTx/>
              <a:latin typeface="Bahnschrift SemiLight" panose="020B0502040204020203" pitchFamily="34" charset="0"/>
              <a:ea typeface="+mn-ea"/>
              <a:cs typeface="+mn-cs"/>
            </a:endParaRPr>
          </a:p>
          <a:p>
            <a:r>
              <a:rPr lang="en-US" sz="1400" dirty="0">
                <a:solidFill>
                  <a:srgbClr val="203864"/>
                </a:solidFill>
                <a:latin typeface="Bahnschrift SemiLight" panose="020B0502040204020203" pitchFamily="34" charset="0"/>
              </a:rPr>
              <a:t>The requirements and constraints that have been defined in slide #2 are used as inputs to guide the model selection to a subset of appropriate models. </a:t>
            </a:r>
          </a:p>
          <a:p>
            <a:endParaRPr lang="en-US" sz="1400" dirty="0">
              <a:solidFill>
                <a:srgbClr val="203864"/>
              </a:solidFill>
              <a:latin typeface="Bahnschrift SemiLight" panose="020B0502040204020203" pitchFamily="34" charset="0"/>
            </a:endParaRPr>
          </a:p>
          <a:p>
            <a:r>
              <a:rPr lang="en-US" sz="1400" dirty="0">
                <a:solidFill>
                  <a:srgbClr val="203864"/>
                </a:solidFill>
                <a:latin typeface="Bahnschrift SemiLight" panose="020B0502040204020203" pitchFamily="34" charset="0"/>
              </a:rPr>
              <a:t>The goal of the modeling phase is to craft one or multiple models that satisfy the given constraints and requirements. </a:t>
            </a:r>
          </a:p>
          <a:p>
            <a:r>
              <a:rPr lang="en-US" sz="1400" b="1" dirty="0">
                <a:solidFill>
                  <a:srgbClr val="203864"/>
                </a:solidFill>
                <a:latin typeface="Bahnschrift SemiLight" panose="020B0502040204020203" pitchFamily="34" charset="0"/>
              </a:rPr>
              <a:t>Map the system </a:t>
            </a:r>
            <a:r>
              <a:rPr lang="en-US" sz="1400" dirty="0">
                <a:solidFill>
                  <a:srgbClr val="203864"/>
                </a:solidFill>
                <a:latin typeface="Bahnschrift SemiLight" panose="020B0502040204020203" pitchFamily="34" charset="0"/>
              </a:rPr>
              <a:t>: Time-Series Forecasting</a:t>
            </a:r>
          </a:p>
          <a:p>
            <a:pPr lvl="1"/>
            <a:r>
              <a:rPr lang="en-US" sz="1400" b="1" dirty="0">
                <a:solidFill>
                  <a:srgbClr val="203864"/>
                </a:solidFill>
                <a:latin typeface="Bahnschrift SemiLight" panose="020B0502040204020203" pitchFamily="34" charset="0"/>
              </a:rPr>
              <a:t>Long-term forecasting </a:t>
            </a:r>
            <a:r>
              <a:rPr lang="en-US" sz="1400" dirty="0">
                <a:solidFill>
                  <a:srgbClr val="203864"/>
                </a:solidFill>
                <a:latin typeface="Bahnschrift SemiLight" panose="020B0502040204020203" pitchFamily="34" charset="0"/>
              </a:rPr>
              <a:t>is a method of predicting future events, trends, or conditions over a period of five years.</a:t>
            </a:r>
          </a:p>
          <a:p>
            <a:pPr lvl="1"/>
            <a:r>
              <a:rPr lang="en-US" sz="1400" b="1" dirty="0">
                <a:solidFill>
                  <a:srgbClr val="203864"/>
                </a:solidFill>
                <a:latin typeface="Bahnschrift SemiLight" panose="020B0502040204020203" pitchFamily="34" charset="0"/>
              </a:rPr>
              <a:t>Short-term forecasting </a:t>
            </a:r>
            <a:r>
              <a:rPr lang="en-US" sz="1400" dirty="0">
                <a:solidFill>
                  <a:srgbClr val="203864"/>
                </a:solidFill>
                <a:latin typeface="Bahnschrift SemiLight" panose="020B0502040204020203" pitchFamily="34" charset="0"/>
              </a:rPr>
              <a:t>is a method of predicting future over a relatively brief timeframe, typically for a year. </a:t>
            </a:r>
          </a:p>
          <a:p>
            <a:endParaRPr lang="en-US" sz="1400" b="1" dirty="0">
              <a:solidFill>
                <a:srgbClr val="203864"/>
              </a:solidFill>
              <a:latin typeface="Bahnschrift SemiLight" panose="020B0502040204020203" pitchFamily="34" charset="0"/>
            </a:endParaRPr>
          </a:p>
          <a:p>
            <a:r>
              <a:rPr lang="en-US" sz="1400" b="1" dirty="0">
                <a:solidFill>
                  <a:srgbClr val="203864"/>
                </a:solidFill>
                <a:latin typeface="Bahnschrift SemiLight" panose="020B0502040204020203" pitchFamily="34" charset="0"/>
              </a:rPr>
              <a:t>Select modeling tools : </a:t>
            </a:r>
            <a:r>
              <a:rPr lang="en-US" sz="1400" dirty="0">
                <a:solidFill>
                  <a:srgbClr val="203864"/>
                </a:solidFill>
                <a:latin typeface="Bahnschrift SemiLight" panose="020B0502040204020203" pitchFamily="34" charset="0"/>
              </a:rPr>
              <a:t>ARIMA, LSTM, ElasticNetCV, XGBoost</a:t>
            </a:r>
          </a:p>
          <a:p>
            <a:endParaRPr lang="en-US" sz="1400" b="1" dirty="0">
              <a:solidFill>
                <a:srgbClr val="203864"/>
              </a:solidFill>
              <a:latin typeface="Bahnschrift SemiLight" panose="020B0502040204020203" pitchFamily="34" charset="0"/>
            </a:endParaRPr>
          </a:p>
          <a:p>
            <a:r>
              <a:rPr lang="en-US" sz="1400" b="1" dirty="0">
                <a:solidFill>
                  <a:srgbClr val="203864"/>
                </a:solidFill>
                <a:latin typeface="Bahnschrift SemiLight" panose="020B0502040204020203" pitchFamily="34" charset="0"/>
              </a:rPr>
              <a:t>Implement model : </a:t>
            </a:r>
            <a:r>
              <a:rPr lang="en-US" sz="1400" dirty="0">
                <a:solidFill>
                  <a:srgbClr val="203864"/>
                </a:solidFill>
                <a:latin typeface="Bahnschrift SemiLight" panose="020B0502040204020203" pitchFamily="34" charset="0"/>
              </a:rPr>
              <a:t>Selection of appropriate values for the various parameters of the models. </a:t>
            </a:r>
          </a:p>
          <a:p>
            <a:endParaRPr lang="en-US" sz="1400" dirty="0">
              <a:solidFill>
                <a:srgbClr val="203864"/>
              </a:solidFill>
              <a:latin typeface="Bahnschrift SemiLight" panose="020B0502040204020203" pitchFamily="34" charset="0"/>
            </a:endParaRPr>
          </a:p>
        </p:txBody>
      </p:sp>
      <p:sp>
        <p:nvSpPr>
          <p:cNvPr id="3" name="TextBox 2">
            <a:extLst>
              <a:ext uri="{FF2B5EF4-FFF2-40B4-BE49-F238E27FC236}">
                <a16:creationId xmlns:a16="http://schemas.microsoft.com/office/drawing/2014/main" id="{E424BD4C-BC6C-83C9-AB50-EFAB7F119076}"/>
              </a:ext>
            </a:extLst>
          </p:cNvPr>
          <p:cNvSpPr txBox="1"/>
          <p:nvPr/>
        </p:nvSpPr>
        <p:spPr>
          <a:xfrm>
            <a:off x="6733802" y="4108650"/>
            <a:ext cx="3371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accent1">
                    <a:lumMod val="50000"/>
                  </a:schemeClr>
                </a:solidFill>
                <a:latin typeface="Bahnschrift SemiBold" panose="020B0502040204020203" pitchFamily="34" charset="0"/>
                <a:ea typeface="+mj-ea"/>
                <a:cs typeface="+mj-cs"/>
              </a:rPr>
              <a:t>ARIMA</a:t>
            </a:r>
          </a:p>
        </p:txBody>
      </p:sp>
      <p:pic>
        <p:nvPicPr>
          <p:cNvPr id="10" name="Picture 9">
            <a:extLst>
              <a:ext uri="{FF2B5EF4-FFF2-40B4-BE49-F238E27FC236}">
                <a16:creationId xmlns:a16="http://schemas.microsoft.com/office/drawing/2014/main" id="{F4A03F1C-445E-9A1E-70D2-E798FD320753}"/>
              </a:ext>
            </a:extLst>
          </p:cNvPr>
          <p:cNvPicPr>
            <a:picLocks noChangeAspect="1"/>
          </p:cNvPicPr>
          <p:nvPr/>
        </p:nvPicPr>
        <p:blipFill>
          <a:blip r:embed="rId3"/>
          <a:stretch>
            <a:fillRect/>
          </a:stretch>
        </p:blipFill>
        <p:spPr>
          <a:xfrm>
            <a:off x="8286750" y="3620352"/>
            <a:ext cx="3371850" cy="1600499"/>
          </a:xfrm>
          <a:prstGeom prst="rect">
            <a:avLst/>
          </a:prstGeom>
        </p:spPr>
      </p:pic>
      <p:pic>
        <p:nvPicPr>
          <p:cNvPr id="5" name="Picture 4">
            <a:extLst>
              <a:ext uri="{FF2B5EF4-FFF2-40B4-BE49-F238E27FC236}">
                <a16:creationId xmlns:a16="http://schemas.microsoft.com/office/drawing/2014/main" id="{08507ED3-837B-0E09-DD45-9DFAE564CB07}"/>
              </a:ext>
            </a:extLst>
          </p:cNvPr>
          <p:cNvPicPr>
            <a:picLocks noChangeAspect="1"/>
          </p:cNvPicPr>
          <p:nvPr/>
        </p:nvPicPr>
        <p:blipFill>
          <a:blip r:embed="rId4"/>
          <a:stretch>
            <a:fillRect/>
          </a:stretch>
        </p:blipFill>
        <p:spPr>
          <a:xfrm>
            <a:off x="6600826" y="284498"/>
            <a:ext cx="3371850" cy="1452072"/>
          </a:xfrm>
          <a:prstGeom prst="rect">
            <a:avLst/>
          </a:prstGeom>
        </p:spPr>
      </p:pic>
      <p:pic>
        <p:nvPicPr>
          <p:cNvPr id="11" name="Picture 10">
            <a:extLst>
              <a:ext uri="{FF2B5EF4-FFF2-40B4-BE49-F238E27FC236}">
                <a16:creationId xmlns:a16="http://schemas.microsoft.com/office/drawing/2014/main" id="{CF28C6E8-809C-B26B-A75D-B4007A9F32F1}"/>
              </a:ext>
            </a:extLst>
          </p:cNvPr>
          <p:cNvPicPr>
            <a:picLocks noChangeAspect="1"/>
          </p:cNvPicPr>
          <p:nvPr/>
        </p:nvPicPr>
        <p:blipFill>
          <a:blip r:embed="rId5"/>
          <a:stretch>
            <a:fillRect/>
          </a:stretch>
        </p:blipFill>
        <p:spPr>
          <a:xfrm>
            <a:off x="6325059" y="1878211"/>
            <a:ext cx="3371850" cy="1600500"/>
          </a:xfrm>
          <a:prstGeom prst="rect">
            <a:avLst/>
          </a:prstGeom>
        </p:spPr>
      </p:pic>
      <p:sp>
        <p:nvSpPr>
          <p:cNvPr id="12" name="TextBox 11">
            <a:extLst>
              <a:ext uri="{FF2B5EF4-FFF2-40B4-BE49-F238E27FC236}">
                <a16:creationId xmlns:a16="http://schemas.microsoft.com/office/drawing/2014/main" id="{6AFDF4C1-36B3-D31F-767C-FA09B4467425}"/>
              </a:ext>
            </a:extLst>
          </p:cNvPr>
          <p:cNvSpPr txBox="1"/>
          <p:nvPr/>
        </p:nvSpPr>
        <p:spPr>
          <a:xfrm>
            <a:off x="10105652" y="2366509"/>
            <a:ext cx="1488100" cy="369332"/>
          </a:xfrm>
          <a:prstGeom prst="rect">
            <a:avLst/>
          </a:prstGeom>
          <a:noFill/>
        </p:spPr>
        <p:txBody>
          <a:bodyPr wrap="none" rtlCol="0">
            <a:spAutoFit/>
          </a:bodyPr>
          <a:lstStyle/>
          <a:p>
            <a:r>
              <a:rPr lang="en-IN" sz="1600" dirty="0">
                <a:solidFill>
                  <a:schemeClr val="accent1">
                    <a:lumMod val="50000"/>
                  </a:schemeClr>
                </a:solidFill>
                <a:latin typeface="Bahnschrift SemiBold" panose="020B0502040204020203" pitchFamily="34" charset="0"/>
                <a:ea typeface="+mj-ea"/>
                <a:cs typeface="+mj-cs"/>
              </a:rPr>
              <a:t>T-Pot</a:t>
            </a:r>
            <a:r>
              <a:rPr lang="en-IN" dirty="0"/>
              <a:t> </a:t>
            </a:r>
            <a:r>
              <a:rPr lang="en-IN" sz="1600" dirty="0">
                <a:solidFill>
                  <a:schemeClr val="accent1">
                    <a:lumMod val="50000"/>
                  </a:schemeClr>
                </a:solidFill>
                <a:latin typeface="Bahnschrift SemiBold" panose="020B0502040204020203" pitchFamily="34" charset="0"/>
                <a:ea typeface="+mj-ea"/>
                <a:cs typeface="+mj-cs"/>
              </a:rPr>
              <a:t>analysis</a:t>
            </a:r>
          </a:p>
        </p:txBody>
      </p:sp>
      <p:sp>
        <p:nvSpPr>
          <p:cNvPr id="13" name="TextBox 12">
            <a:extLst>
              <a:ext uri="{FF2B5EF4-FFF2-40B4-BE49-F238E27FC236}">
                <a16:creationId xmlns:a16="http://schemas.microsoft.com/office/drawing/2014/main" id="{3B45B716-26C8-E1B6-94BE-57890266AE1A}"/>
              </a:ext>
            </a:extLst>
          </p:cNvPr>
          <p:cNvSpPr txBox="1"/>
          <p:nvPr/>
        </p:nvSpPr>
        <p:spPr>
          <a:xfrm>
            <a:off x="5981055" y="790737"/>
            <a:ext cx="688009" cy="338554"/>
          </a:xfrm>
          <a:prstGeom prst="rect">
            <a:avLst/>
          </a:prstGeom>
          <a:noFill/>
        </p:spPr>
        <p:txBody>
          <a:bodyPr wrap="none" rtlCol="0">
            <a:spAutoFit/>
          </a:bodyPr>
          <a:lstStyle/>
          <a:p>
            <a:r>
              <a:rPr lang="en-IN" sz="1600" dirty="0">
                <a:solidFill>
                  <a:schemeClr val="accent1">
                    <a:lumMod val="50000"/>
                  </a:schemeClr>
                </a:solidFill>
                <a:latin typeface="Bahnschrift SemiBold" panose="020B0502040204020203" pitchFamily="34" charset="0"/>
                <a:ea typeface="+mj-ea"/>
                <a:cs typeface="+mj-cs"/>
              </a:rPr>
              <a:t>LSTM</a:t>
            </a:r>
          </a:p>
        </p:txBody>
      </p:sp>
      <p:pic>
        <p:nvPicPr>
          <p:cNvPr id="15" name="Picture 14">
            <a:extLst>
              <a:ext uri="{FF2B5EF4-FFF2-40B4-BE49-F238E27FC236}">
                <a16:creationId xmlns:a16="http://schemas.microsoft.com/office/drawing/2014/main" id="{05A014C7-C69B-2195-4D89-996501192D92}"/>
              </a:ext>
            </a:extLst>
          </p:cNvPr>
          <p:cNvPicPr>
            <a:picLocks noChangeAspect="1"/>
          </p:cNvPicPr>
          <p:nvPr/>
        </p:nvPicPr>
        <p:blipFill>
          <a:blip r:embed="rId6"/>
          <a:stretch>
            <a:fillRect/>
          </a:stretch>
        </p:blipFill>
        <p:spPr>
          <a:xfrm>
            <a:off x="9948444" y="286221"/>
            <a:ext cx="2174017" cy="1450349"/>
          </a:xfrm>
          <a:prstGeom prst="rect">
            <a:avLst/>
          </a:prstGeom>
        </p:spPr>
      </p:pic>
      <p:pic>
        <p:nvPicPr>
          <p:cNvPr id="17" name="Picture 16">
            <a:extLst>
              <a:ext uri="{FF2B5EF4-FFF2-40B4-BE49-F238E27FC236}">
                <a16:creationId xmlns:a16="http://schemas.microsoft.com/office/drawing/2014/main" id="{6521DE2B-6A50-CFA5-1D14-49822B695C56}"/>
              </a:ext>
            </a:extLst>
          </p:cNvPr>
          <p:cNvPicPr>
            <a:picLocks noChangeAspect="1"/>
          </p:cNvPicPr>
          <p:nvPr/>
        </p:nvPicPr>
        <p:blipFill>
          <a:blip r:embed="rId7"/>
          <a:stretch>
            <a:fillRect/>
          </a:stretch>
        </p:blipFill>
        <p:spPr>
          <a:xfrm>
            <a:off x="6346143" y="5145061"/>
            <a:ext cx="3109141" cy="1662136"/>
          </a:xfrm>
          <a:prstGeom prst="rect">
            <a:avLst/>
          </a:prstGeom>
        </p:spPr>
      </p:pic>
      <p:sp>
        <p:nvSpPr>
          <p:cNvPr id="18" name="TextBox 17">
            <a:extLst>
              <a:ext uri="{FF2B5EF4-FFF2-40B4-BE49-F238E27FC236}">
                <a16:creationId xmlns:a16="http://schemas.microsoft.com/office/drawing/2014/main" id="{90F48C41-FD37-96EE-DF6A-625D0F5FFE8E}"/>
              </a:ext>
            </a:extLst>
          </p:cNvPr>
          <p:cNvSpPr txBox="1"/>
          <p:nvPr/>
        </p:nvSpPr>
        <p:spPr>
          <a:xfrm>
            <a:off x="10105652" y="5709149"/>
            <a:ext cx="113952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accent1">
                    <a:lumMod val="50000"/>
                  </a:schemeClr>
                </a:solidFill>
                <a:latin typeface="Bahnschrift SemiBold" panose="020B0502040204020203" pitchFamily="34" charset="0"/>
                <a:ea typeface="+mj-ea"/>
                <a:cs typeface="+mj-cs"/>
              </a:rPr>
              <a:t>XGBoost</a:t>
            </a:r>
          </a:p>
        </p:txBody>
      </p:sp>
    </p:spTree>
    <p:extLst>
      <p:ext uri="{BB962C8B-B14F-4D97-AF65-F5344CB8AC3E}">
        <p14:creationId xmlns:p14="http://schemas.microsoft.com/office/powerpoint/2010/main" val="89930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074CED-D475-0FC6-648A-8A7FAB53CC5D}"/>
              </a:ext>
            </a:extLst>
          </p:cNvPr>
          <p:cNvSpPr/>
          <p:nvPr/>
        </p:nvSpPr>
        <p:spPr>
          <a:xfrm>
            <a:off x="459658" y="758177"/>
            <a:ext cx="5562600" cy="59093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ethodology - CRISP – ML(Q)">
            <a:extLst>
              <a:ext uri="{FF2B5EF4-FFF2-40B4-BE49-F238E27FC236}">
                <a16:creationId xmlns:a16="http://schemas.microsoft.com/office/drawing/2014/main" id="{6A9D7B8D-6138-21E0-9874-2A3103EF45B4}"/>
              </a:ext>
            </a:extLst>
          </p:cNvPr>
          <p:cNvSpPr txBox="1">
            <a:spLocks/>
          </p:cNvSpPr>
          <p:nvPr/>
        </p:nvSpPr>
        <p:spPr>
          <a:xfrm>
            <a:off x="50802" y="50803"/>
            <a:ext cx="10515600" cy="467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1">
                    <a:lumMod val="50000"/>
                  </a:schemeClr>
                </a:solidFill>
                <a:latin typeface="Bahnschrift SemiBold" panose="020B0502040204020203" pitchFamily="34" charset="0"/>
              </a:rPr>
              <a:t>Modeling Phase</a:t>
            </a:r>
            <a:endParaRPr lang="en-IN" sz="100" spc="-12" dirty="0">
              <a:solidFill>
                <a:schemeClr val="accent1">
                  <a:lumMod val="50000"/>
                </a:schemeClr>
              </a:solidFill>
              <a:latin typeface="Bahnschrift SemiBold" panose="020B0502040204020203" pitchFamily="34" charset="0"/>
            </a:endParaRPr>
          </a:p>
        </p:txBody>
      </p:sp>
      <p:sp>
        <p:nvSpPr>
          <p:cNvPr id="8" name="Methodology - CRISP – ML(Q)">
            <a:extLst>
              <a:ext uri="{FF2B5EF4-FFF2-40B4-BE49-F238E27FC236}">
                <a16:creationId xmlns:a16="http://schemas.microsoft.com/office/drawing/2014/main" id="{AE5F1473-A30C-AAFE-031F-2D87583C05E8}"/>
              </a:ext>
            </a:extLst>
          </p:cNvPr>
          <p:cNvSpPr txBox="1">
            <a:spLocks/>
          </p:cNvSpPr>
          <p:nvPr/>
        </p:nvSpPr>
        <p:spPr>
          <a:xfrm>
            <a:off x="2478958" y="605777"/>
            <a:ext cx="1524001" cy="304800"/>
          </a:xfrm>
          <a:prstGeom prst="rect">
            <a:avLst/>
          </a:prstGeom>
          <a:solidFill>
            <a:schemeClr val="bg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dirty="0">
                <a:solidFill>
                  <a:schemeClr val="accent1">
                    <a:lumMod val="50000"/>
                  </a:schemeClr>
                </a:solidFill>
                <a:latin typeface="Bahnschrift SemiBold" panose="020B0502040204020203" pitchFamily="34" charset="0"/>
              </a:rPr>
              <a:t>Evaluation</a:t>
            </a:r>
            <a:endParaRPr lang="en-IN" sz="1400" spc="-12" dirty="0">
              <a:solidFill>
                <a:schemeClr val="accent1">
                  <a:lumMod val="50000"/>
                </a:schemeClr>
              </a:solidFill>
              <a:latin typeface="Bahnschrift SemiBold" panose="020B0502040204020203" pitchFamily="34" charset="0"/>
            </a:endParaRPr>
          </a:p>
        </p:txBody>
      </p:sp>
      <p:sp>
        <p:nvSpPr>
          <p:cNvPr id="2" name="TextBox 1">
            <a:extLst>
              <a:ext uri="{FF2B5EF4-FFF2-40B4-BE49-F238E27FC236}">
                <a16:creationId xmlns:a16="http://schemas.microsoft.com/office/drawing/2014/main" id="{1C09C215-7687-9856-5D9F-2B025AD1C325}"/>
              </a:ext>
            </a:extLst>
          </p:cNvPr>
          <p:cNvSpPr txBox="1"/>
          <p:nvPr/>
        </p:nvSpPr>
        <p:spPr>
          <a:xfrm>
            <a:off x="683110" y="948232"/>
            <a:ext cx="5106458" cy="2893100"/>
          </a:xfrm>
          <a:prstGeom prst="rect">
            <a:avLst/>
          </a:prstGeom>
          <a:noFill/>
        </p:spPr>
        <p:txBody>
          <a:bodyPr wrap="square" rtlCol="0">
            <a:spAutoFit/>
          </a:bodyPr>
          <a:lstStyle/>
          <a:p>
            <a:r>
              <a:rPr lang="en-US" sz="1400" dirty="0">
                <a:solidFill>
                  <a:srgbClr val="203864"/>
                </a:solidFill>
                <a:latin typeface="Bahnschrift SemiLight" panose="020B0502040204020203" pitchFamily="34" charset="0"/>
              </a:rPr>
              <a:t>Assess the feasibility of deploying the system in a real-world setting, considering factors such as scalability and resource requirements.</a:t>
            </a:r>
          </a:p>
          <a:p>
            <a:endParaRPr lang="en-IN" sz="1400" dirty="0">
              <a:solidFill>
                <a:srgbClr val="203864"/>
              </a:solidFill>
              <a:latin typeface="Bahnschrift SemiLight" panose="020B0502040204020203" pitchFamily="34" charset="0"/>
            </a:endParaRPr>
          </a:p>
          <a:p>
            <a:r>
              <a:rPr lang="en-IN" sz="1400" dirty="0">
                <a:solidFill>
                  <a:srgbClr val="203864"/>
                </a:solidFill>
                <a:latin typeface="Bahnschrift SemiLight" panose="020B0502040204020203" pitchFamily="34" charset="0"/>
              </a:rPr>
              <a:t>Evaluate model: </a:t>
            </a:r>
          </a:p>
          <a:p>
            <a:endParaRPr lang="en-IN" sz="1400" dirty="0">
              <a:solidFill>
                <a:srgbClr val="203864"/>
              </a:solidFill>
              <a:latin typeface="Bahnschrift SemiLight" panose="020B0502040204020203" pitchFamily="34" charset="0"/>
            </a:endParaRPr>
          </a:p>
          <a:p>
            <a:r>
              <a:rPr lang="en-IN" sz="1400" dirty="0">
                <a:solidFill>
                  <a:srgbClr val="203864"/>
                </a:solidFill>
                <a:latin typeface="Bahnschrift SemiLight" panose="020B0502040204020203" pitchFamily="34" charset="0"/>
              </a:rPr>
              <a:t>Based on the error metric and forecasted values.</a:t>
            </a:r>
          </a:p>
          <a:p>
            <a:endParaRPr lang="en-IN" sz="1400" dirty="0">
              <a:solidFill>
                <a:srgbClr val="203864"/>
              </a:solidFill>
              <a:latin typeface="Bahnschrift SemiLight" panose="020B0502040204020203" pitchFamily="34" charset="0"/>
            </a:endParaRPr>
          </a:p>
          <a:p>
            <a:r>
              <a:rPr lang="en-US" sz="1400" dirty="0">
                <a:solidFill>
                  <a:srgbClr val="203864"/>
                </a:solidFill>
                <a:latin typeface="Bahnschrift SemiLight" panose="020B0502040204020203" pitchFamily="34" charset="0"/>
              </a:rPr>
              <a:t>Compare results with defined success criteria: </a:t>
            </a:r>
          </a:p>
          <a:p>
            <a:endParaRPr lang="en-US" sz="1400" dirty="0">
              <a:solidFill>
                <a:srgbClr val="203864"/>
              </a:solidFill>
              <a:latin typeface="Bahnschrift SemiLight" panose="020B0502040204020203" pitchFamily="34" charset="0"/>
            </a:endParaRPr>
          </a:p>
          <a:p>
            <a:r>
              <a:rPr lang="en-US" sz="1400" b="1" dirty="0">
                <a:solidFill>
                  <a:srgbClr val="203864"/>
                </a:solidFill>
                <a:latin typeface="Bahnschrift SemiLight" panose="020B0502040204020203" pitchFamily="34" charset="0"/>
              </a:rPr>
              <a:t>Error metric :</a:t>
            </a:r>
            <a:r>
              <a:rPr lang="en-US" sz="1400" dirty="0">
                <a:solidFill>
                  <a:srgbClr val="203864"/>
                </a:solidFill>
                <a:latin typeface="Bahnschrift SemiLight" panose="020B0502040204020203" pitchFamily="34" charset="0"/>
              </a:rPr>
              <a:t> </a:t>
            </a:r>
            <a:r>
              <a:rPr lang="en-US" sz="1400" b="1" dirty="0">
                <a:solidFill>
                  <a:srgbClr val="203864"/>
                </a:solidFill>
                <a:latin typeface="Bahnschrift SemiLight" panose="020B0502040204020203" pitchFamily="34" charset="0"/>
              </a:rPr>
              <a:t>MAPE </a:t>
            </a:r>
            <a:r>
              <a:rPr lang="en-US" sz="1400" dirty="0">
                <a:solidFill>
                  <a:srgbClr val="203864"/>
                </a:solidFill>
                <a:latin typeface="Bahnschrift SemiLight" panose="020B0502040204020203" pitchFamily="34" charset="0"/>
              </a:rPr>
              <a:t>is chosen as the error metric for assessing the benchmark model and comparing it to other machine learning models. </a:t>
            </a:r>
          </a:p>
        </p:txBody>
      </p:sp>
      <p:graphicFrame>
        <p:nvGraphicFramePr>
          <p:cNvPr id="3" name="Table 2">
            <a:extLst>
              <a:ext uri="{FF2B5EF4-FFF2-40B4-BE49-F238E27FC236}">
                <a16:creationId xmlns:a16="http://schemas.microsoft.com/office/drawing/2014/main" id="{B8E60067-72DE-8F60-FB53-0F1E0CEADC5F}"/>
              </a:ext>
            </a:extLst>
          </p:cNvPr>
          <p:cNvGraphicFramePr>
            <a:graphicFrameLocks noGrp="1"/>
          </p:cNvGraphicFramePr>
          <p:nvPr>
            <p:extLst>
              <p:ext uri="{D42A27DB-BD31-4B8C-83A1-F6EECF244321}">
                <p14:modId xmlns:p14="http://schemas.microsoft.com/office/powerpoint/2010/main" val="2698482373"/>
              </p:ext>
            </p:extLst>
          </p:nvPr>
        </p:nvGraphicFramePr>
        <p:xfrm>
          <a:off x="3179134" y="4347098"/>
          <a:ext cx="2361733" cy="2324479"/>
        </p:xfrm>
        <a:graphic>
          <a:graphicData uri="http://schemas.openxmlformats.org/drawingml/2006/table">
            <a:tbl>
              <a:tblPr firstRow="1" bandRow="1">
                <a:tableStyleId>{69012ECD-51FC-41F1-AA8D-1B2483CD663E}</a:tableStyleId>
              </a:tblPr>
              <a:tblGrid>
                <a:gridCol w="1297842">
                  <a:extLst>
                    <a:ext uri="{9D8B030D-6E8A-4147-A177-3AD203B41FA5}">
                      <a16:colId xmlns:a16="http://schemas.microsoft.com/office/drawing/2014/main" val="956604824"/>
                    </a:ext>
                  </a:extLst>
                </a:gridCol>
                <a:gridCol w="1063891">
                  <a:extLst>
                    <a:ext uri="{9D8B030D-6E8A-4147-A177-3AD203B41FA5}">
                      <a16:colId xmlns:a16="http://schemas.microsoft.com/office/drawing/2014/main" val="2353052034"/>
                    </a:ext>
                  </a:extLst>
                </a:gridCol>
              </a:tblGrid>
              <a:tr h="466666">
                <a:tc>
                  <a:txBody>
                    <a:bodyPr/>
                    <a:lstStyle/>
                    <a:p>
                      <a:pPr algn="ctr"/>
                      <a:r>
                        <a:rPr lang="en-IN" sz="1200" dirty="0"/>
                        <a:t>Model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t>MAPE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847638"/>
                  </a:ext>
                </a:extLst>
              </a:tr>
              <a:tr h="400410">
                <a:tc>
                  <a:txBody>
                    <a:bodyPr/>
                    <a:lstStyle/>
                    <a:p>
                      <a:pPr algn="ctr"/>
                      <a:r>
                        <a:rPr lang="en-IN" sz="1200" dirty="0">
                          <a:latin typeface="Arial Rounded MT Bold" panose="020F0704030504030204" pitchFamily="34" charset="0"/>
                        </a:rPr>
                        <a:t>T-Pot (ElasticNetCV)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highlight>
                            <a:srgbClr val="FF0000"/>
                          </a:highlight>
                          <a:latin typeface="Arial Rounded MT Bold" panose="020F0704030504030204" pitchFamily="34" charset="0"/>
                        </a:rPr>
                        <a:t>2.06%*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71436"/>
                  </a:ext>
                </a:extLst>
              </a:tr>
              <a:tr h="352438">
                <a:tc>
                  <a:txBody>
                    <a:bodyPr/>
                    <a:lstStyle/>
                    <a:p>
                      <a:pPr algn="ctr"/>
                      <a:r>
                        <a:rPr lang="en-IN" sz="1200" dirty="0">
                          <a:latin typeface="Arial Rounded MT Bold" panose="020F0704030504030204" pitchFamily="34" charset="0"/>
                        </a:rPr>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highlight>
                            <a:srgbClr val="FF0000"/>
                          </a:highlight>
                          <a:latin typeface="Arial Rounded MT Bold" panose="020F0704030504030204" pitchFamily="34" charset="0"/>
                        </a:rPr>
                        <a:t>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271203"/>
                  </a:ext>
                </a:extLst>
              </a:tr>
              <a:tr h="408095">
                <a:tc>
                  <a:txBody>
                    <a:bodyPr/>
                    <a:lstStyle/>
                    <a:p>
                      <a:pPr algn="ctr"/>
                      <a:r>
                        <a:rPr lang="en-IN" sz="1200" dirty="0">
                          <a:latin typeface="Arial Rounded MT Bold" panose="020F0704030504030204" pitchFamily="34" charset="0"/>
                        </a:rPr>
                        <a:t>ARIMA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Arial Rounded MT Bold" panose="020F0704030504030204" pitchFamily="34" charset="0"/>
                        </a:rPr>
                        <a:t>17.04%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903959"/>
                  </a:ext>
                </a:extLst>
              </a:tr>
              <a:tr h="408095">
                <a:tc>
                  <a:txBody>
                    <a:bodyPr/>
                    <a:lstStyle/>
                    <a:p>
                      <a:pPr algn="ctr"/>
                      <a:r>
                        <a:rPr lang="en-US" sz="1200" dirty="0">
                          <a:latin typeface="Arial Rounded MT Bold" panose="020F0704030504030204" pitchFamily="34" charset="0"/>
                        </a:rPr>
                        <a:t>E</a:t>
                      </a:r>
                      <a:r>
                        <a:rPr lang="en-IN" sz="1200" dirty="0" err="1">
                          <a:latin typeface="Arial Rounded MT Bold" panose="020F0704030504030204" pitchFamily="34" charset="0"/>
                        </a:rPr>
                        <a:t>nsemble</a:t>
                      </a:r>
                      <a:r>
                        <a:rPr lang="en-IN" sz="1200" dirty="0">
                          <a:latin typeface="Arial Rounded MT Bold" panose="020F0704030504030204" pitchFamily="34" charset="0"/>
                        </a:rPr>
                        <a:t>(</a:t>
                      </a:r>
                      <a:r>
                        <a:rPr lang="en-IN" sz="1200" dirty="0" err="1">
                          <a:latin typeface="Arial Rounded MT Bold" panose="020F0704030504030204" pitchFamily="34" charset="0"/>
                        </a:rPr>
                        <a:t>ElasticNetCV</a:t>
                      </a:r>
                      <a:r>
                        <a:rPr lang="en-IN" sz="1200" dirty="0">
                          <a:latin typeface="Arial Rounded MT Bold" panose="020F0704030504030204" pitchFamily="34" charset="0"/>
                        </a:rPr>
                        <a:t> + ARIMA)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highlight>
                            <a:srgbClr val="00FF00"/>
                          </a:highlight>
                          <a:latin typeface="Arial Rounded MT Bold" panose="020F0704030504030204" pitchFamily="34" charset="0"/>
                        </a:rPr>
                        <a:t>1</a:t>
                      </a:r>
                      <a:r>
                        <a:rPr lang="en-IN" sz="1200" dirty="0">
                          <a:highlight>
                            <a:srgbClr val="00FF00"/>
                          </a:highlight>
                          <a:latin typeface="Arial Rounded MT Bold" panose="020F0704030504030204" pitchFamily="34" charset="0"/>
                        </a:rPr>
                        <a:t>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731029"/>
                  </a:ext>
                </a:extLst>
              </a:tr>
            </a:tbl>
          </a:graphicData>
        </a:graphic>
      </p:graphicFrame>
      <p:pic>
        <p:nvPicPr>
          <p:cNvPr id="7" name="Picture 6">
            <a:extLst>
              <a:ext uri="{FF2B5EF4-FFF2-40B4-BE49-F238E27FC236}">
                <a16:creationId xmlns:a16="http://schemas.microsoft.com/office/drawing/2014/main" id="{F32F2049-24EC-6224-4F3B-ADEECF61DA34}"/>
              </a:ext>
            </a:extLst>
          </p:cNvPr>
          <p:cNvPicPr>
            <a:picLocks noChangeAspect="1"/>
          </p:cNvPicPr>
          <p:nvPr/>
        </p:nvPicPr>
        <p:blipFill>
          <a:blip r:embed="rId3"/>
          <a:stretch>
            <a:fillRect/>
          </a:stretch>
        </p:blipFill>
        <p:spPr>
          <a:xfrm>
            <a:off x="8041558" y="796252"/>
            <a:ext cx="1843810" cy="2632748"/>
          </a:xfrm>
          <a:prstGeom prst="rect">
            <a:avLst/>
          </a:prstGeom>
          <a:ln>
            <a:solidFill>
              <a:srgbClr val="4472C4"/>
            </a:solidFill>
          </a:ln>
        </p:spPr>
      </p:pic>
      <p:sp>
        <p:nvSpPr>
          <p:cNvPr id="9" name="TextBox 8">
            <a:extLst>
              <a:ext uri="{FF2B5EF4-FFF2-40B4-BE49-F238E27FC236}">
                <a16:creationId xmlns:a16="http://schemas.microsoft.com/office/drawing/2014/main" id="{6AB9CF14-7F84-A716-FED4-5098BD4BFB7E}"/>
              </a:ext>
            </a:extLst>
          </p:cNvPr>
          <p:cNvSpPr txBox="1"/>
          <p:nvPr/>
        </p:nvSpPr>
        <p:spPr>
          <a:xfrm>
            <a:off x="683110" y="5119845"/>
            <a:ext cx="1828800" cy="523220"/>
          </a:xfrm>
          <a:prstGeom prst="rect">
            <a:avLst/>
          </a:prstGeom>
          <a:noFill/>
        </p:spPr>
        <p:txBody>
          <a:bodyPr wrap="square" rtlCol="0">
            <a:spAutoFit/>
          </a:bodyPr>
          <a:lstStyle/>
          <a:p>
            <a:pPr algn="ctr"/>
            <a:r>
              <a:rPr lang="en-IN" sz="1400" b="1" dirty="0"/>
              <a:t>MAPE Value of implemented Model</a:t>
            </a:r>
          </a:p>
        </p:txBody>
      </p:sp>
      <p:sp>
        <p:nvSpPr>
          <p:cNvPr id="10" name="Arrow: Right 9">
            <a:extLst>
              <a:ext uri="{FF2B5EF4-FFF2-40B4-BE49-F238E27FC236}">
                <a16:creationId xmlns:a16="http://schemas.microsoft.com/office/drawing/2014/main" id="{05E98597-E4AE-B0FD-2D1A-59EF4BB2B1F1}"/>
              </a:ext>
            </a:extLst>
          </p:cNvPr>
          <p:cNvSpPr/>
          <p:nvPr/>
        </p:nvSpPr>
        <p:spPr>
          <a:xfrm>
            <a:off x="2511910" y="5264060"/>
            <a:ext cx="314952" cy="2546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3430E7A-AA89-001D-7F5D-FDECF9EA54AB}"/>
              </a:ext>
            </a:extLst>
          </p:cNvPr>
          <p:cNvSpPr txBox="1"/>
          <p:nvPr/>
        </p:nvSpPr>
        <p:spPr>
          <a:xfrm>
            <a:off x="5962748" y="1359879"/>
            <a:ext cx="1574554" cy="954107"/>
          </a:xfrm>
          <a:prstGeom prst="rect">
            <a:avLst/>
          </a:prstGeom>
          <a:noFill/>
        </p:spPr>
        <p:txBody>
          <a:bodyPr wrap="square" rtlCol="0">
            <a:spAutoFit/>
          </a:bodyPr>
          <a:lstStyle/>
          <a:p>
            <a:pPr algn="ctr"/>
            <a:r>
              <a:rPr lang="en-IN" sz="1400" b="1" dirty="0"/>
              <a:t>*Forecasted values post implementing ensemble</a:t>
            </a:r>
          </a:p>
        </p:txBody>
      </p:sp>
      <p:sp>
        <p:nvSpPr>
          <p:cNvPr id="12" name="Arrow: Right 11">
            <a:extLst>
              <a:ext uri="{FF2B5EF4-FFF2-40B4-BE49-F238E27FC236}">
                <a16:creationId xmlns:a16="http://schemas.microsoft.com/office/drawing/2014/main" id="{9D5BDC95-62E0-E600-E0A6-800D631D8AAE}"/>
              </a:ext>
            </a:extLst>
          </p:cNvPr>
          <p:cNvSpPr/>
          <p:nvPr/>
        </p:nvSpPr>
        <p:spPr>
          <a:xfrm>
            <a:off x="7395530" y="1780591"/>
            <a:ext cx="314952" cy="2546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812C34BE-3792-6755-E446-F2DE87DE5E91}"/>
              </a:ext>
            </a:extLst>
          </p:cNvPr>
          <p:cNvPicPr>
            <a:picLocks noChangeAspect="1"/>
          </p:cNvPicPr>
          <p:nvPr/>
        </p:nvPicPr>
        <p:blipFill>
          <a:blip r:embed="rId4"/>
          <a:stretch>
            <a:fillRect/>
          </a:stretch>
        </p:blipFill>
        <p:spPr>
          <a:xfrm>
            <a:off x="9817528" y="4034739"/>
            <a:ext cx="1843810" cy="2632748"/>
          </a:xfrm>
          <a:prstGeom prst="rect">
            <a:avLst/>
          </a:prstGeom>
          <a:ln>
            <a:solidFill>
              <a:srgbClr val="4472C4"/>
            </a:solidFill>
          </a:ln>
        </p:spPr>
      </p:pic>
      <p:sp>
        <p:nvSpPr>
          <p:cNvPr id="15" name="TextBox 14">
            <a:extLst>
              <a:ext uri="{FF2B5EF4-FFF2-40B4-BE49-F238E27FC236}">
                <a16:creationId xmlns:a16="http://schemas.microsoft.com/office/drawing/2014/main" id="{C41C4EC9-AD4C-35F6-FC98-9FEA1C5CA97C}"/>
              </a:ext>
            </a:extLst>
          </p:cNvPr>
          <p:cNvSpPr txBox="1"/>
          <p:nvPr/>
        </p:nvSpPr>
        <p:spPr>
          <a:xfrm>
            <a:off x="9885368" y="3689595"/>
            <a:ext cx="1503938" cy="261610"/>
          </a:xfrm>
          <a:prstGeom prst="rect">
            <a:avLst/>
          </a:prstGeom>
          <a:noFill/>
        </p:spPr>
        <p:txBody>
          <a:bodyPr wrap="none" rtlCol="0">
            <a:spAutoFit/>
          </a:bodyPr>
          <a:lstStyle/>
          <a:p>
            <a:r>
              <a:rPr lang="en-IN" sz="1100" b="1" dirty="0"/>
              <a:t>Long Term Forecasting</a:t>
            </a:r>
          </a:p>
        </p:txBody>
      </p:sp>
      <p:sp>
        <p:nvSpPr>
          <p:cNvPr id="18" name="TextBox 17">
            <a:extLst>
              <a:ext uri="{FF2B5EF4-FFF2-40B4-BE49-F238E27FC236}">
                <a16:creationId xmlns:a16="http://schemas.microsoft.com/office/drawing/2014/main" id="{FB02D6A8-17E8-9813-891F-54E52FC67EA6}"/>
              </a:ext>
            </a:extLst>
          </p:cNvPr>
          <p:cNvSpPr txBox="1"/>
          <p:nvPr/>
        </p:nvSpPr>
        <p:spPr>
          <a:xfrm>
            <a:off x="8128875" y="3514169"/>
            <a:ext cx="1544012" cy="261610"/>
          </a:xfrm>
          <a:prstGeom prst="rect">
            <a:avLst/>
          </a:prstGeom>
          <a:noFill/>
        </p:spPr>
        <p:txBody>
          <a:bodyPr wrap="none" rtlCol="0">
            <a:spAutoFit/>
          </a:bodyPr>
          <a:lstStyle/>
          <a:p>
            <a:r>
              <a:rPr lang="en-IN" sz="1100" b="1" dirty="0"/>
              <a:t>Short Term Forecasting</a:t>
            </a:r>
          </a:p>
        </p:txBody>
      </p:sp>
    </p:spTree>
    <p:extLst>
      <p:ext uri="{BB962C8B-B14F-4D97-AF65-F5344CB8AC3E}">
        <p14:creationId xmlns:p14="http://schemas.microsoft.com/office/powerpoint/2010/main" val="288984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CE40427EDB794B8A12B4670061167C" ma:contentTypeVersion="10" ma:contentTypeDescription="Create a new document." ma:contentTypeScope="" ma:versionID="78942d6f8b3279c0d766fdd0dee9ea53">
  <xsd:schema xmlns:xsd="http://www.w3.org/2001/XMLSchema" xmlns:xs="http://www.w3.org/2001/XMLSchema" xmlns:p="http://schemas.microsoft.com/office/2006/metadata/properties" xmlns:ns3="2ae390d3-5390-45a7-b10d-acc3dc2cfb8d" xmlns:ns4="9e8d6f6b-65dc-4718-853b-e7e6f849bba4" targetNamespace="http://schemas.microsoft.com/office/2006/metadata/properties" ma:root="true" ma:fieldsID="d772f5eb0f1c5dc61baa9314b867f203" ns3:_="" ns4:_="">
    <xsd:import namespace="2ae390d3-5390-45a7-b10d-acc3dc2cfb8d"/>
    <xsd:import namespace="9e8d6f6b-65dc-4718-853b-e7e6f849bba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e390d3-5390-45a7-b10d-acc3dc2cfb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8d6f6b-65dc-4718-853b-e7e6f849bba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ae390d3-5390-45a7-b10d-acc3dc2cfb8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0DFD9-7229-4CA3-B088-764E65AEE4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e390d3-5390-45a7-b10d-acc3dc2cfb8d"/>
    <ds:schemaRef ds:uri="9e8d6f6b-65dc-4718-853b-e7e6f849bb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7FA61-DFF6-4821-9866-CD96CE90349D}">
  <ds:schemaRefs>
    <ds:schemaRef ds:uri="http://schemas.microsoft.com/office/2006/metadata/properties"/>
    <ds:schemaRef ds:uri="http://purl.org/dc/elements/1.1/"/>
    <ds:schemaRef ds:uri="9e8d6f6b-65dc-4718-853b-e7e6f849bba4"/>
    <ds:schemaRef ds:uri="http://schemas.microsoft.com/office/2006/documentManagement/types"/>
    <ds:schemaRef ds:uri="http://schemas.microsoft.com/office/infopath/2007/PartnerControls"/>
    <ds:schemaRef ds:uri="2ae390d3-5390-45a7-b10d-acc3dc2cfb8d"/>
    <ds:schemaRef ds:uri="http://schemas.openxmlformats.org/package/2006/metadata/core-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E43A1FAC-67C6-4B53-B920-FB58C2D492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1131</TotalTime>
  <Words>1455</Words>
  <Application>Microsoft Office PowerPoint</Application>
  <PresentationFormat>Widescreen</PresentationFormat>
  <Paragraphs>169</Paragraphs>
  <Slides>11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Rounded MT Bold</vt:lpstr>
      <vt:lpstr>Bahnschrift Light SemiCondensed</vt:lpstr>
      <vt:lpstr>Bahnschrift SemiBold</vt:lpstr>
      <vt:lpstr>Bahnschrift SemiBold SemiConden</vt:lpstr>
      <vt:lpstr>Bahnschrift SemiCondensed</vt:lpstr>
      <vt:lpstr>Bahnschrift SemiLight</vt:lpstr>
      <vt:lpstr>Calibri</vt:lpstr>
      <vt:lpstr>Calibri Light</vt:lpstr>
      <vt:lpstr>Comic Sans MS</vt:lpstr>
      <vt:lpstr>Office Theme</vt:lpstr>
      <vt:lpstr>Oil Production Forecast</vt:lpstr>
      <vt:lpstr>PowerPoint Presentation</vt:lpstr>
      <vt:lpstr>PowerPoint Presentation</vt:lpstr>
      <vt:lpstr>PowerPoint Presentation</vt:lpstr>
      <vt:lpstr>PowerPoint Presentation</vt:lpstr>
      <vt:lpstr>Previous Methodology - CRISP – ML(Q)  </vt:lpstr>
      <vt:lpstr>Current Methodology - CRISP – ML(Q)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 CRISP – ML(Q)</dc:title>
  <dc:creator>malika lal</dc:creator>
  <cp:lastModifiedBy>Paritosh Sinha</cp:lastModifiedBy>
  <cp:revision>87</cp:revision>
  <dcterms:created xsi:type="dcterms:W3CDTF">2023-05-12T14:23:15Z</dcterms:created>
  <dcterms:modified xsi:type="dcterms:W3CDTF">2024-08-06T23:01:08Z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0x010100D8CE40427EDB794B8A12B4670061167C</vt:lpwstr>
  </property>
</Properties>
</file>