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Libre Franklin" charset="1" panose="00000500000000000000"/>
      <p:regular r:id="rId16"/>
    </p:embeddedFont>
    <p:embeddedFont>
      <p:font typeface="Libre Franklin Bold" charset="1" panose="00000800000000000000"/>
      <p:regular r:id="rId17"/>
    </p:embeddedFont>
    <p:embeddedFont>
      <p:font typeface="Libre Franklin Italics" charset="1" panose="00000500000000000000"/>
      <p:regular r:id="rId18"/>
    </p:embeddedFont>
    <p:embeddedFont>
      <p:font typeface="Libre Franklin Bold Italics" charset="1" panose="00000800000000000000"/>
      <p:regular r:id="rId19"/>
    </p:embeddedFont>
    <p:embeddedFont>
      <p:font typeface="Libre Franklin Thin" charset="1" panose="00000300000000000000"/>
      <p:regular r:id="rId20"/>
    </p:embeddedFont>
    <p:embeddedFont>
      <p:font typeface="Libre Franklin Thin Italics" charset="1" panose="00000300000000000000"/>
      <p:regular r:id="rId21"/>
    </p:embeddedFont>
    <p:embeddedFont>
      <p:font typeface="Libre Franklin Extra-Light" charset="1" panose="00000300000000000000"/>
      <p:regular r:id="rId22"/>
    </p:embeddedFont>
    <p:embeddedFont>
      <p:font typeface="Libre Franklin Extra-Light Italics" charset="1" panose="00000300000000000000"/>
      <p:regular r:id="rId23"/>
    </p:embeddedFont>
    <p:embeddedFont>
      <p:font typeface="Libre Franklin Light" charset="1" panose="00000400000000000000"/>
      <p:regular r:id="rId24"/>
    </p:embeddedFont>
    <p:embeddedFont>
      <p:font typeface="Libre Franklin Light Italics" charset="1" panose="00000400000000000000"/>
      <p:regular r:id="rId25"/>
    </p:embeddedFont>
    <p:embeddedFont>
      <p:font typeface="Libre Franklin Medium" charset="1" panose="00000600000000000000"/>
      <p:regular r:id="rId26"/>
    </p:embeddedFont>
    <p:embeddedFont>
      <p:font typeface="Libre Franklin Medium Italics" charset="1" panose="00000600000000000000"/>
      <p:regular r:id="rId27"/>
    </p:embeddedFont>
    <p:embeddedFont>
      <p:font typeface="Libre Franklin Semi-Bold" charset="1" panose="00000700000000000000"/>
      <p:regular r:id="rId28"/>
    </p:embeddedFont>
    <p:embeddedFont>
      <p:font typeface="Libre Franklin Semi-Bold Italics" charset="1" panose="00000700000000000000"/>
      <p:regular r:id="rId29"/>
    </p:embeddedFont>
    <p:embeddedFont>
      <p:font typeface="Libre Franklin Ultra-Bold" charset="1" panose="00000900000000000000"/>
      <p:regular r:id="rId30"/>
    </p:embeddedFont>
    <p:embeddedFont>
      <p:font typeface="Libre Franklin Ultra-Bold Italics" charset="1" panose="00000900000000000000"/>
      <p:regular r:id="rId31"/>
    </p:embeddedFont>
    <p:embeddedFont>
      <p:font typeface="Libre Franklin Heavy" charset="1" panose="00000A00000000000000"/>
      <p:regular r:id="rId32"/>
    </p:embeddedFont>
    <p:embeddedFont>
      <p:font typeface="Libre Franklin Heavy Italics" charset="1" panose="00000A00000000000000"/>
      <p:regular r:id="rId33"/>
    </p:embeddedFont>
    <p:embeddedFont>
      <p:font typeface="Fascinate" charset="1" panose="020F0B060808070205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gif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2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31923" y="5865668"/>
            <a:ext cx="11823872" cy="7825254"/>
          </a:xfrm>
          <a:custGeom>
            <a:avLst/>
            <a:gdLst/>
            <a:ahLst/>
            <a:cxnLst/>
            <a:rect r="r" b="b" t="t" l="l"/>
            <a:pathLst>
              <a:path h="7825254" w="11823872">
                <a:moveTo>
                  <a:pt x="0" y="0"/>
                </a:moveTo>
                <a:lnTo>
                  <a:pt x="11823873" y="0"/>
                </a:lnTo>
                <a:lnTo>
                  <a:pt x="11823873" y="7825254"/>
                </a:lnTo>
                <a:lnTo>
                  <a:pt x="0" y="7825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32132">
            <a:off x="-4471438" y="-2883927"/>
            <a:ext cx="11823872" cy="7825254"/>
          </a:xfrm>
          <a:custGeom>
            <a:avLst/>
            <a:gdLst/>
            <a:ahLst/>
            <a:cxnLst/>
            <a:rect r="r" b="b" t="t" l="l"/>
            <a:pathLst>
              <a:path h="7825254" w="11823872">
                <a:moveTo>
                  <a:pt x="0" y="0"/>
                </a:moveTo>
                <a:lnTo>
                  <a:pt x="11823872" y="0"/>
                </a:lnTo>
                <a:lnTo>
                  <a:pt x="11823872" y="7825254"/>
                </a:lnTo>
                <a:lnTo>
                  <a:pt x="0" y="7825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05914">
            <a:off x="1299014" y="1231709"/>
            <a:ext cx="10308151" cy="6132523"/>
          </a:xfrm>
          <a:custGeom>
            <a:avLst/>
            <a:gdLst/>
            <a:ahLst/>
            <a:cxnLst/>
            <a:rect r="r" b="b" t="t" l="l"/>
            <a:pathLst>
              <a:path h="6132523" w="10308151">
                <a:moveTo>
                  <a:pt x="10308151" y="0"/>
                </a:moveTo>
                <a:lnTo>
                  <a:pt x="0" y="0"/>
                </a:lnTo>
                <a:lnTo>
                  <a:pt x="0" y="6132522"/>
                </a:lnTo>
                <a:lnTo>
                  <a:pt x="10308151" y="6132522"/>
                </a:lnTo>
                <a:lnTo>
                  <a:pt x="103081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2488" y="1304245"/>
            <a:ext cx="5987449" cy="8266231"/>
          </a:xfrm>
          <a:custGeom>
            <a:avLst/>
            <a:gdLst/>
            <a:ahLst/>
            <a:cxnLst/>
            <a:rect r="r" b="b" t="t" l="l"/>
            <a:pathLst>
              <a:path h="8266231" w="5987449">
                <a:moveTo>
                  <a:pt x="0" y="0"/>
                </a:moveTo>
                <a:lnTo>
                  <a:pt x="5987449" y="0"/>
                </a:lnTo>
                <a:lnTo>
                  <a:pt x="5987449" y="8266232"/>
                </a:lnTo>
                <a:lnTo>
                  <a:pt x="0" y="8266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029" t="0" r="-1902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405914">
            <a:off x="2145497" y="1918440"/>
            <a:ext cx="7959321" cy="322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>
                <a:solidFill>
                  <a:srgbClr val="233D5D"/>
                </a:solidFill>
                <a:latin typeface="Libre Franklin Bold"/>
              </a:rPr>
              <a:t>VISAGE  :  FACE RECOGNITION ATTENDANCE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4173" y="7771470"/>
            <a:ext cx="7741090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19"/>
              </a:lnSpc>
            </a:pPr>
            <a:r>
              <a:rPr lang="en-US" sz="1799" spc="89">
                <a:solidFill>
                  <a:srgbClr val="233D5D"/>
                </a:solidFill>
                <a:latin typeface="Libre Franklin Bold"/>
              </a:rPr>
              <a:t>ENHANCING ATTENDANCE TRACKING THROUGH ACCURATE FACE DETECTION AND RECOGNITION TECHNOLOGY, ENSURING RELIABLE AND EFFICIENT AUTOMATION IN EDUCATIONAL AND ORGANIZATIONAL SETTINGS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20144">
            <a:off x="-4681000" y="1798717"/>
            <a:ext cx="13449112" cy="13449112"/>
          </a:xfrm>
          <a:custGeom>
            <a:avLst/>
            <a:gdLst/>
            <a:ahLst/>
            <a:cxnLst/>
            <a:rect r="r" b="b" t="t" l="l"/>
            <a:pathLst>
              <a:path h="13449112" w="13449112">
                <a:moveTo>
                  <a:pt x="0" y="0"/>
                </a:moveTo>
                <a:lnTo>
                  <a:pt x="13449112" y="0"/>
                </a:lnTo>
                <a:lnTo>
                  <a:pt x="13449112" y="13449112"/>
                </a:lnTo>
                <a:lnTo>
                  <a:pt x="0" y="13449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071" y="4913514"/>
            <a:ext cx="3523765" cy="4114800"/>
          </a:xfrm>
          <a:custGeom>
            <a:avLst/>
            <a:gdLst/>
            <a:ahLst/>
            <a:cxnLst/>
            <a:rect r="r" b="b" t="t" l="l"/>
            <a:pathLst>
              <a:path h="4114800" w="3523765">
                <a:moveTo>
                  <a:pt x="0" y="0"/>
                </a:moveTo>
                <a:lnTo>
                  <a:pt x="3523765" y="0"/>
                </a:lnTo>
                <a:lnTo>
                  <a:pt x="35237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62749" y="583343"/>
            <a:ext cx="13165374" cy="2428569"/>
            <a:chOff x="0" y="0"/>
            <a:chExt cx="17553833" cy="323809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7553833" cy="2275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5600">
                  <a:solidFill>
                    <a:srgbClr val="233D5D"/>
                  </a:solidFill>
                  <a:latin typeface="Libre Franklin Semi-Bold"/>
                </a:rPr>
                <a:t>Automated Attendance System using Face Recognition technology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06120"/>
              <a:ext cx="17553833" cy="531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01836" y="2954762"/>
            <a:ext cx="14173200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233D5D"/>
                </a:solidFill>
                <a:latin typeface="Canva Sans"/>
              </a:rPr>
              <a:t>Project aims to provide an efficient and accurate solution to the traditional manual attendance processes prevalent in educational institutions and organizations.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10991" y="5542482"/>
            <a:ext cx="13154891" cy="279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233D5D"/>
                </a:solidFill>
                <a:latin typeface="Canva Sans"/>
              </a:rPr>
              <a:t>The primary goal is to create a robust system capable of recognizing and recording attendance without manual intervention, thereby streamlining administrative tasks and offering a more secure and efficient method for attendance management.</a:t>
            </a:r>
          </a:p>
          <a:p>
            <a:pPr algn="ctr">
              <a:lnSpc>
                <a:spcPts val="51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94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74868">
            <a:off x="13916168" y="4372031"/>
            <a:ext cx="9088421" cy="9088421"/>
          </a:xfrm>
          <a:custGeom>
            <a:avLst/>
            <a:gdLst/>
            <a:ahLst/>
            <a:cxnLst/>
            <a:rect r="r" b="b" t="t" l="l"/>
            <a:pathLst>
              <a:path h="9088421" w="9088421">
                <a:moveTo>
                  <a:pt x="0" y="0"/>
                </a:moveTo>
                <a:lnTo>
                  <a:pt x="9088421" y="0"/>
                </a:lnTo>
                <a:lnTo>
                  <a:pt x="9088421" y="9088422"/>
                </a:lnTo>
                <a:lnTo>
                  <a:pt x="0" y="908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922467">
            <a:off x="-2096838" y="-5153678"/>
            <a:ext cx="10396963" cy="10396963"/>
          </a:xfrm>
          <a:custGeom>
            <a:avLst/>
            <a:gdLst/>
            <a:ahLst/>
            <a:cxnLst/>
            <a:rect r="r" b="b" t="t" l="l"/>
            <a:pathLst>
              <a:path h="10396963" w="10396963">
                <a:moveTo>
                  <a:pt x="0" y="0"/>
                </a:moveTo>
                <a:lnTo>
                  <a:pt x="10396963" y="0"/>
                </a:lnTo>
                <a:lnTo>
                  <a:pt x="10396963" y="10396963"/>
                </a:lnTo>
                <a:lnTo>
                  <a:pt x="0" y="10396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70213">
            <a:off x="872454" y="2812660"/>
            <a:ext cx="11427380" cy="7396631"/>
          </a:xfrm>
          <a:custGeom>
            <a:avLst/>
            <a:gdLst/>
            <a:ahLst/>
            <a:cxnLst/>
            <a:rect r="r" b="b" t="t" l="l"/>
            <a:pathLst>
              <a:path h="7396631" w="11427380">
                <a:moveTo>
                  <a:pt x="11427380" y="0"/>
                </a:moveTo>
                <a:lnTo>
                  <a:pt x="0" y="0"/>
                </a:lnTo>
                <a:lnTo>
                  <a:pt x="0" y="7396632"/>
                </a:lnTo>
                <a:lnTo>
                  <a:pt x="11427380" y="7396632"/>
                </a:lnTo>
                <a:lnTo>
                  <a:pt x="11427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9491" y="3604720"/>
            <a:ext cx="10393307" cy="464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3556" indent="-301778" lvl="1">
              <a:lnSpc>
                <a:spcPts val="3075"/>
              </a:lnSpc>
              <a:buFont typeface="Arial"/>
              <a:buChar char="•"/>
            </a:pPr>
            <a:r>
              <a:rPr lang="en-US" sz="2795">
                <a:solidFill>
                  <a:srgbClr val="233D5D"/>
                </a:solidFill>
                <a:latin typeface="Libre Franklin Bold"/>
              </a:rPr>
              <a:t>IMPLEMENT AUTOMATED ATTENDANCE USING FACIAL RECOGNITION FOR PRECISION AND SPEED</a:t>
            </a:r>
          </a:p>
          <a:p>
            <a:pPr algn="ctr">
              <a:lnSpc>
                <a:spcPts val="3075"/>
              </a:lnSpc>
            </a:pPr>
          </a:p>
          <a:p>
            <a:pPr algn="ctr" marL="603556" indent="-301778" lvl="1">
              <a:lnSpc>
                <a:spcPts val="3075"/>
              </a:lnSpc>
              <a:buFont typeface="Arial"/>
              <a:buChar char="•"/>
            </a:pPr>
            <a:r>
              <a:rPr lang="en-US" sz="2795">
                <a:solidFill>
                  <a:srgbClr val="233D5D"/>
                </a:solidFill>
                <a:latin typeface="Libre Franklin Bold"/>
              </a:rPr>
              <a:t>Create an intuitive and user-friendly interface for easy accessibility and adoption.</a:t>
            </a:r>
          </a:p>
          <a:p>
            <a:pPr algn="ctr">
              <a:lnSpc>
                <a:spcPts val="3075"/>
              </a:lnSpc>
            </a:pPr>
          </a:p>
          <a:p>
            <a:pPr algn="ctr" marL="603556" indent="-301778" lvl="1">
              <a:lnSpc>
                <a:spcPts val="3075"/>
              </a:lnSpc>
              <a:buFont typeface="Arial"/>
              <a:buChar char="•"/>
            </a:pPr>
            <a:r>
              <a:rPr lang="en-US" sz="2795">
                <a:solidFill>
                  <a:srgbClr val="233D5D"/>
                </a:solidFill>
                <a:latin typeface="Libre Franklin"/>
              </a:rPr>
              <a:t>  </a:t>
            </a:r>
            <a:r>
              <a:rPr lang="en-US" sz="2795">
                <a:solidFill>
                  <a:srgbClr val="233D5D"/>
                </a:solidFill>
                <a:latin typeface="Libre Franklin Bold"/>
              </a:rPr>
              <a:t>Enhance security and compliance through modern face recognition technology </a:t>
            </a:r>
          </a:p>
          <a:p>
            <a:pPr algn="ctr">
              <a:lnSpc>
                <a:spcPts val="3075"/>
              </a:lnSpc>
            </a:pPr>
          </a:p>
          <a:p>
            <a:pPr algn="ctr" marL="603556" indent="-301778" lvl="1">
              <a:lnSpc>
                <a:spcPts val="3075"/>
              </a:lnSpc>
              <a:buFont typeface="Arial"/>
              <a:buChar char="•"/>
            </a:pPr>
            <a:r>
              <a:rPr lang="en-US" sz="2795">
                <a:solidFill>
                  <a:srgbClr val="233D5D"/>
                </a:solidFill>
                <a:latin typeface="Libre Franklin Bold"/>
              </a:rPr>
              <a:t>Streamline attendance recording, ensuring accuracy and efficiency in the process.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8083" y="54519"/>
            <a:ext cx="14161520" cy="229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59"/>
              </a:lnSpc>
            </a:pPr>
            <a:r>
              <a:rPr lang="en-US" sz="17359">
                <a:solidFill>
                  <a:srgbClr val="FFFD47"/>
                </a:solidFill>
                <a:latin typeface="Fascinate Bold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2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155169" y="627451"/>
            <a:ext cx="4391268" cy="4447877"/>
          </a:xfrm>
          <a:custGeom>
            <a:avLst/>
            <a:gdLst/>
            <a:ahLst/>
            <a:cxnLst/>
            <a:rect r="r" b="b" t="t" l="l"/>
            <a:pathLst>
              <a:path h="4447877" w="4391268">
                <a:moveTo>
                  <a:pt x="0" y="0"/>
                </a:moveTo>
                <a:lnTo>
                  <a:pt x="4391268" y="0"/>
                </a:lnTo>
                <a:lnTo>
                  <a:pt x="4391268" y="4447877"/>
                </a:lnTo>
                <a:lnTo>
                  <a:pt x="0" y="444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155169" y="5368842"/>
            <a:ext cx="4391268" cy="4447877"/>
          </a:xfrm>
          <a:custGeom>
            <a:avLst/>
            <a:gdLst/>
            <a:ahLst/>
            <a:cxnLst/>
            <a:rect r="r" b="b" t="t" l="l"/>
            <a:pathLst>
              <a:path h="4447877" w="4391268">
                <a:moveTo>
                  <a:pt x="0" y="0"/>
                </a:moveTo>
                <a:lnTo>
                  <a:pt x="4391268" y="0"/>
                </a:lnTo>
                <a:lnTo>
                  <a:pt x="4391268" y="4447877"/>
                </a:lnTo>
                <a:lnTo>
                  <a:pt x="0" y="4447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603046" y="627451"/>
            <a:ext cx="4391268" cy="4447877"/>
          </a:xfrm>
          <a:custGeom>
            <a:avLst/>
            <a:gdLst/>
            <a:ahLst/>
            <a:cxnLst/>
            <a:rect r="r" b="b" t="t" l="l"/>
            <a:pathLst>
              <a:path h="4447877" w="4391268">
                <a:moveTo>
                  <a:pt x="0" y="0"/>
                </a:moveTo>
                <a:lnTo>
                  <a:pt x="4391268" y="0"/>
                </a:lnTo>
                <a:lnTo>
                  <a:pt x="4391268" y="4447877"/>
                </a:lnTo>
                <a:lnTo>
                  <a:pt x="0" y="4447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2603046" y="5368842"/>
            <a:ext cx="4391268" cy="4447877"/>
          </a:xfrm>
          <a:custGeom>
            <a:avLst/>
            <a:gdLst/>
            <a:ahLst/>
            <a:cxnLst/>
            <a:rect r="r" b="b" t="t" l="l"/>
            <a:pathLst>
              <a:path h="4447877" w="4391268">
                <a:moveTo>
                  <a:pt x="0" y="0"/>
                </a:moveTo>
                <a:lnTo>
                  <a:pt x="4391268" y="0"/>
                </a:lnTo>
                <a:lnTo>
                  <a:pt x="4391268" y="4447877"/>
                </a:lnTo>
                <a:lnTo>
                  <a:pt x="0" y="444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07580">
            <a:off x="-5379011" y="1230873"/>
            <a:ext cx="11823872" cy="7825254"/>
          </a:xfrm>
          <a:custGeom>
            <a:avLst/>
            <a:gdLst/>
            <a:ahLst/>
            <a:cxnLst/>
            <a:rect r="r" b="b" t="t" l="l"/>
            <a:pathLst>
              <a:path h="7825254" w="11823872">
                <a:moveTo>
                  <a:pt x="0" y="0"/>
                </a:moveTo>
                <a:lnTo>
                  <a:pt x="11823872" y="0"/>
                </a:lnTo>
                <a:lnTo>
                  <a:pt x="11823872" y="7825254"/>
                </a:lnTo>
                <a:lnTo>
                  <a:pt x="0" y="7825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65218" y="7939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534" y="7731014"/>
            <a:ext cx="2068684" cy="2057400"/>
          </a:xfrm>
          <a:custGeom>
            <a:avLst/>
            <a:gdLst/>
            <a:ahLst/>
            <a:cxnLst/>
            <a:rect r="r" b="b" t="t" l="l"/>
            <a:pathLst>
              <a:path h="2057400" w="2068684">
                <a:moveTo>
                  <a:pt x="0" y="0"/>
                </a:moveTo>
                <a:lnTo>
                  <a:pt x="2068684" y="0"/>
                </a:lnTo>
                <a:lnTo>
                  <a:pt x="20686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481925" y="1363023"/>
            <a:ext cx="3737756" cy="2418460"/>
            <a:chOff x="0" y="0"/>
            <a:chExt cx="4983675" cy="32246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983675" cy="48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233D5D"/>
                  </a:solidFill>
                  <a:latin typeface="Libre Franklin Semi-Bold"/>
                </a:rPr>
                <a:t>Step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81133"/>
              <a:ext cx="4983675" cy="244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233D5D"/>
                  </a:solidFill>
                  <a:latin typeface="Libre Franklin Bold"/>
                </a:rPr>
                <a:t>Environment Setup:</a:t>
              </a:r>
              <a:r>
                <a:rPr lang="en-US" sz="2100">
                  <a:solidFill>
                    <a:srgbClr val="233D5D"/>
                  </a:solidFill>
                  <a:latin typeface="Libre Franklin Light"/>
                </a:rPr>
                <a:t> Configure Python environment and necessary libraries like OpenCV, face_recognition, and tkinter.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81925" y="6114627"/>
            <a:ext cx="3031174" cy="2789935"/>
            <a:chOff x="0" y="0"/>
            <a:chExt cx="4041566" cy="371991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4041566" cy="48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233D5D"/>
                  </a:solidFill>
                  <a:latin typeface="Libre Franklin Semi-Bold"/>
                </a:rPr>
                <a:t>Step 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81133"/>
              <a:ext cx="4041566" cy="2938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233D5D"/>
                  </a:solidFill>
                  <a:latin typeface="Libre Franklin Bold"/>
                </a:rPr>
                <a:t>Implement Face Recognition:</a:t>
              </a:r>
              <a:r>
                <a:rPr lang="en-US" sz="2100">
                  <a:solidFill>
                    <a:srgbClr val="233D5D"/>
                  </a:solidFill>
                  <a:latin typeface="Libre Franklin Light"/>
                </a:rPr>
                <a:t> Integrate face_recognition library to capture, process, and recognize faces in real-time.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14619" y="1196768"/>
            <a:ext cx="3031174" cy="2789935"/>
            <a:chOff x="0" y="0"/>
            <a:chExt cx="4041566" cy="371991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4041566" cy="48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233D5D"/>
                  </a:solidFill>
                  <a:latin typeface="Libre Franklin Semi-Bold"/>
                </a:rPr>
                <a:t>Step 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81133"/>
              <a:ext cx="4041566" cy="2938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233D5D"/>
                  </a:solidFill>
                  <a:latin typeface="Libre Franklin Bold"/>
                </a:rPr>
                <a:t>Develop the GUI: </a:t>
              </a:r>
              <a:r>
                <a:rPr lang="en-US" sz="2100">
                  <a:solidFill>
                    <a:srgbClr val="233D5D"/>
                  </a:solidFill>
                  <a:latin typeface="Libre Franklin Light"/>
                </a:rPr>
                <a:t>Design an interactive graphical user interface using tkinter for webcam access and entry controls.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14619" y="6114627"/>
            <a:ext cx="3031174" cy="2789935"/>
            <a:chOff x="0" y="0"/>
            <a:chExt cx="4041566" cy="371991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4041566" cy="48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233D5D"/>
                  </a:solidFill>
                  <a:latin typeface="Libre Franklin Semi-Bold"/>
                </a:rPr>
                <a:t>Step 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81133"/>
              <a:ext cx="4041566" cy="2938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233D5D"/>
                  </a:solidFill>
                  <a:latin typeface="Libre Franklin Bold"/>
                </a:rPr>
                <a:t>Database Integration:</a:t>
              </a:r>
              <a:r>
                <a:rPr lang="en-US" sz="2100">
                  <a:solidFill>
                    <a:srgbClr val="233D5D"/>
                  </a:solidFill>
                  <a:latin typeface="Libre Franklin Light"/>
                </a:rPr>
                <a:t> Manage attendance data by storing facial encodings in a database for future reference and recognition.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2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044437">
            <a:off x="3202013" y="1659588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8"/>
                </a:lnTo>
                <a:lnTo>
                  <a:pt x="0" y="6748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44437">
            <a:off x="3202013" y="4475959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8"/>
                </a:lnTo>
                <a:lnTo>
                  <a:pt x="0" y="674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44437">
            <a:off x="7127137" y="-685151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7"/>
                </a:lnTo>
                <a:lnTo>
                  <a:pt x="0" y="6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44437">
            <a:off x="11663225" y="1659588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8"/>
                </a:lnTo>
                <a:lnTo>
                  <a:pt x="0" y="67483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44437">
            <a:off x="11663225" y="4475959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8"/>
                </a:lnTo>
                <a:lnTo>
                  <a:pt x="0" y="6748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54632" y="-414878"/>
            <a:ext cx="3912801" cy="4114800"/>
          </a:xfrm>
          <a:custGeom>
            <a:avLst/>
            <a:gdLst/>
            <a:ahLst/>
            <a:cxnLst/>
            <a:rect r="r" b="b" t="t" l="l"/>
            <a:pathLst>
              <a:path h="4114800" w="3912801">
                <a:moveTo>
                  <a:pt x="0" y="0"/>
                </a:moveTo>
                <a:lnTo>
                  <a:pt x="3912801" y="0"/>
                </a:lnTo>
                <a:lnTo>
                  <a:pt x="39128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9567" y="1642522"/>
            <a:ext cx="2899733" cy="2351420"/>
          </a:xfrm>
          <a:custGeom>
            <a:avLst/>
            <a:gdLst/>
            <a:ahLst/>
            <a:cxnLst/>
            <a:rect r="r" b="b" t="t" l="l"/>
            <a:pathLst>
              <a:path h="2351420" w="2899733">
                <a:moveTo>
                  <a:pt x="0" y="0"/>
                </a:moveTo>
                <a:lnTo>
                  <a:pt x="2899733" y="0"/>
                </a:lnTo>
                <a:lnTo>
                  <a:pt x="2899733" y="2351420"/>
                </a:lnTo>
                <a:lnTo>
                  <a:pt x="0" y="235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23533" y="1642522"/>
            <a:ext cx="4649363" cy="31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1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803385" y="4301938"/>
            <a:ext cx="4943019" cy="1985420"/>
            <a:chOff x="0" y="0"/>
            <a:chExt cx="6590692" cy="264722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6590692" cy="203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39"/>
                </a:lnSpc>
              </a:pPr>
              <a:r>
                <a:rPr lang="en-US" sz="2532">
                  <a:solidFill>
                    <a:srgbClr val="233D5D"/>
                  </a:solidFill>
                  <a:latin typeface="Libre Franklin Italics"/>
                </a:rPr>
                <a:t>Attendance Logging: </a:t>
              </a:r>
              <a:r>
                <a:rPr lang="en-US" sz="2532">
                  <a:solidFill>
                    <a:srgbClr val="233D5D"/>
                  </a:solidFill>
                  <a:latin typeface="Libre Franklin Semi-Bold"/>
                </a:rPr>
                <a:t>Records attendance, storing data based on recognized faces, time, and user details.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82271"/>
              <a:ext cx="6590692" cy="36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</a:pPr>
              <a:r>
                <a:rPr lang="en-US" sz="1701">
                  <a:solidFill>
                    <a:srgbClr val="233D5D"/>
                  </a:solidFill>
                  <a:latin typeface="Libre Franklin Light"/>
                </a:rPr>
                <a:t>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72896" y="4301938"/>
            <a:ext cx="4605530" cy="1805608"/>
            <a:chOff x="0" y="0"/>
            <a:chExt cx="6140707" cy="240747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6140707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233D5D"/>
                  </a:solidFill>
                  <a:latin typeface="Libre Franklin"/>
                </a:rPr>
                <a:t>User Registration</a:t>
              </a:r>
              <a:r>
                <a:rPr lang="en-US" sz="2300">
                  <a:solidFill>
                    <a:srgbClr val="233D5D"/>
                  </a:solidFill>
                  <a:latin typeface="Libre Franklin Semi-Bold"/>
                </a:rPr>
                <a:t>: Allows users to register new profiles through image capture and database storage.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52980"/>
              <a:ext cx="6140707" cy="354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50213" y="7139308"/>
            <a:ext cx="5136271" cy="1868432"/>
            <a:chOff x="0" y="0"/>
            <a:chExt cx="6848362" cy="249124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6848362" cy="1851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83"/>
                </a:lnSpc>
              </a:pPr>
              <a:r>
                <a:rPr lang="en-US" sz="2319">
                  <a:solidFill>
                    <a:srgbClr val="233D5D"/>
                  </a:solidFill>
                  <a:latin typeface="Libre Franklin"/>
                </a:rPr>
                <a:t>User-Friendly Interface</a:t>
              </a:r>
              <a:r>
                <a:rPr lang="en-US" sz="2319">
                  <a:solidFill>
                    <a:srgbClr val="233D5D"/>
                  </a:solidFill>
                  <a:latin typeface="Libre Franklin Semi-Bold"/>
                </a:rPr>
                <a:t>: Offers an intuitive and straightforward graphical interface for easy navigation and operation.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113135"/>
              <a:ext cx="6848362" cy="378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372896" y="7130207"/>
            <a:ext cx="5148530" cy="1890304"/>
            <a:chOff x="0" y="0"/>
            <a:chExt cx="6864707" cy="252040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6864707" cy="187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0"/>
                </a:lnSpc>
              </a:pPr>
              <a:r>
                <a:rPr lang="en-US" sz="2325">
                  <a:solidFill>
                    <a:srgbClr val="233D5D"/>
                  </a:solidFill>
                  <a:latin typeface="Libre Franklin"/>
                </a:rPr>
                <a:t>Robust Data Management: </a:t>
              </a:r>
              <a:r>
                <a:rPr lang="en-US" sz="2325">
                  <a:solidFill>
                    <a:srgbClr val="233D5D"/>
                  </a:solidFill>
                  <a:latin typeface="Libre Franklin Semi-Bold"/>
                </a:rPr>
                <a:t>Provides efficient storage and management of user profiles and attendance records.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141464"/>
              <a:ext cx="6864707" cy="378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8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314570" y="1907952"/>
            <a:ext cx="5467288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3"/>
              </a:lnSpc>
              <a:spcBef>
                <a:spcPct val="0"/>
              </a:spcBef>
            </a:pPr>
            <a:r>
              <a:rPr lang="en-US" sz="2569">
                <a:solidFill>
                  <a:srgbClr val="233D5D"/>
                </a:solidFill>
                <a:latin typeface="Libre Franklin"/>
              </a:rPr>
              <a:t>Real-time Face Recognition</a:t>
            </a:r>
            <a:r>
              <a:rPr lang="en-US" sz="2569">
                <a:solidFill>
                  <a:srgbClr val="233D5D"/>
                </a:solidFill>
                <a:latin typeface="Libre Franklin Semi-Bold"/>
              </a:rPr>
              <a:t>: Enables immediate detection of faces and provides instant user identification.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74894" y="124630"/>
            <a:ext cx="12662137" cy="151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6"/>
              </a:lnSpc>
            </a:pPr>
            <a:r>
              <a:rPr lang="en-US" sz="11446">
                <a:solidFill>
                  <a:srgbClr val="FFFD47"/>
                </a:solidFill>
                <a:latin typeface="Fascinate Bold"/>
              </a:rPr>
              <a:t>Key Features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94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1145">
            <a:off x="-5154459" y="-2114140"/>
            <a:ext cx="9674436" cy="6402718"/>
          </a:xfrm>
          <a:custGeom>
            <a:avLst/>
            <a:gdLst/>
            <a:ahLst/>
            <a:cxnLst/>
            <a:rect r="r" b="b" t="t" l="l"/>
            <a:pathLst>
              <a:path h="6402718" w="9674436">
                <a:moveTo>
                  <a:pt x="0" y="0"/>
                </a:moveTo>
                <a:lnTo>
                  <a:pt x="9674436" y="0"/>
                </a:lnTo>
                <a:lnTo>
                  <a:pt x="9674436" y="6402717"/>
                </a:lnTo>
                <a:lnTo>
                  <a:pt x="0" y="640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44437">
            <a:off x="3991844" y="-993989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4" y="0"/>
                </a:lnTo>
                <a:lnTo>
                  <a:pt x="2637974" y="6748308"/>
                </a:lnTo>
                <a:lnTo>
                  <a:pt x="0" y="674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44437">
            <a:off x="3991844" y="1276699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4" y="0"/>
                </a:lnTo>
                <a:lnTo>
                  <a:pt x="2637974" y="6748307"/>
                </a:lnTo>
                <a:lnTo>
                  <a:pt x="0" y="6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44437">
            <a:off x="3991844" y="3440272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4" y="0"/>
                </a:lnTo>
                <a:lnTo>
                  <a:pt x="2637974" y="6748307"/>
                </a:lnTo>
                <a:lnTo>
                  <a:pt x="0" y="6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19332">
            <a:off x="11545959" y="3989653"/>
            <a:ext cx="11426683" cy="7562386"/>
          </a:xfrm>
          <a:custGeom>
            <a:avLst/>
            <a:gdLst/>
            <a:ahLst/>
            <a:cxnLst/>
            <a:rect r="r" b="b" t="t" l="l"/>
            <a:pathLst>
              <a:path h="7562386" w="11426683">
                <a:moveTo>
                  <a:pt x="0" y="0"/>
                </a:moveTo>
                <a:lnTo>
                  <a:pt x="11426682" y="0"/>
                </a:lnTo>
                <a:lnTo>
                  <a:pt x="11426682" y="7562386"/>
                </a:lnTo>
                <a:lnTo>
                  <a:pt x="0" y="7562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65946" y="6307163"/>
            <a:ext cx="5780715" cy="2204148"/>
            <a:chOff x="0" y="0"/>
            <a:chExt cx="7707620" cy="293886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7707620" cy="208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3"/>
                </a:lnSpc>
              </a:pPr>
              <a:r>
                <a:rPr lang="en-US" sz="2611">
                  <a:solidFill>
                    <a:srgbClr val="233D5D"/>
                  </a:solidFill>
                  <a:latin typeface="Libre Franklin"/>
                </a:rPr>
                <a:t>User Authentication:</a:t>
              </a:r>
              <a:r>
                <a:rPr lang="en-US" sz="2611">
                  <a:solidFill>
                    <a:srgbClr val="233D5D"/>
                  </a:solidFill>
                  <a:latin typeface="Libre Franklin Semi-Bold"/>
                </a:rPr>
                <a:t> Upon detection and recognition, the system validates the user identity by comparing with the stored profiles.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61277"/>
              <a:ext cx="7707620" cy="577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5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044437">
            <a:off x="4137316" y="5695386"/>
            <a:ext cx="2637975" cy="6748308"/>
          </a:xfrm>
          <a:custGeom>
            <a:avLst/>
            <a:gdLst/>
            <a:ahLst/>
            <a:cxnLst/>
            <a:rect r="r" b="b" t="t" l="l"/>
            <a:pathLst>
              <a:path h="6748308" w="2637975">
                <a:moveTo>
                  <a:pt x="0" y="0"/>
                </a:moveTo>
                <a:lnTo>
                  <a:pt x="2637975" y="0"/>
                </a:lnTo>
                <a:lnTo>
                  <a:pt x="2637975" y="6748307"/>
                </a:lnTo>
                <a:lnTo>
                  <a:pt x="0" y="6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49233" y="2699625"/>
            <a:ext cx="4047934" cy="4114800"/>
          </a:xfrm>
          <a:custGeom>
            <a:avLst/>
            <a:gdLst/>
            <a:ahLst/>
            <a:cxnLst/>
            <a:rect r="r" b="b" t="t" l="l"/>
            <a:pathLst>
              <a:path h="4114800" w="4047934">
                <a:moveTo>
                  <a:pt x="0" y="0"/>
                </a:moveTo>
                <a:lnTo>
                  <a:pt x="4047934" y="0"/>
                </a:lnTo>
                <a:lnTo>
                  <a:pt x="40479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97294" y="1618165"/>
            <a:ext cx="575755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2"/>
              </a:lnSpc>
            </a:pPr>
            <a:r>
              <a:rPr lang="en-US" sz="2527">
                <a:solidFill>
                  <a:srgbClr val="233D5D"/>
                </a:solidFill>
                <a:latin typeface="Libre Franklin"/>
              </a:rPr>
              <a:t>Face Detection and Recognition: </a:t>
            </a:r>
            <a:r>
              <a:rPr lang="en-US" sz="2527">
                <a:solidFill>
                  <a:srgbClr val="233D5D"/>
                </a:solidFill>
                <a:latin typeface="Libre Franklin Semi-Bold"/>
              </a:rPr>
              <a:t>The system uses the camera to detect faces in real-time and matches them against registered user profiles.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97294" y="4040468"/>
            <a:ext cx="5924523" cy="1915320"/>
            <a:chOff x="0" y="0"/>
            <a:chExt cx="7899364" cy="255376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7899364" cy="1685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31"/>
                </a:lnSpc>
              </a:pPr>
              <a:r>
                <a:rPr lang="en-US" sz="2775">
                  <a:solidFill>
                    <a:srgbClr val="233D5D"/>
                  </a:solidFill>
                  <a:latin typeface="Libre Franklin"/>
                </a:rPr>
                <a:t>Database Integration:</a:t>
              </a:r>
              <a:r>
                <a:rPr lang="en-US" sz="2775">
                  <a:solidFill>
                    <a:srgbClr val="233D5D"/>
                  </a:solidFill>
                  <a:latin typeface="Libre Franklin Semi-Bold"/>
                </a:rPr>
                <a:t> It integrates a database to store and manage facial recognition data efficiently.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953465"/>
              <a:ext cx="7899364" cy="600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6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565946" y="8268487"/>
            <a:ext cx="5655871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233D5D"/>
                </a:solidFill>
                <a:latin typeface="Canva Sans"/>
              </a:rPr>
              <a:t>Logging and Alerts: </a:t>
            </a:r>
            <a:r>
              <a:rPr lang="en-US" sz="2199">
                <a:solidFill>
                  <a:srgbClr val="233D5D"/>
                </a:solidFill>
                <a:latin typeface="Canva Sans Bold"/>
              </a:rPr>
              <a:t>Records timestamps of recognized users and provides notifications for unrecognized individuals or potential security breaches.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4003" y="20188"/>
            <a:ext cx="17022274" cy="16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2"/>
              </a:lnSpc>
            </a:pPr>
            <a:r>
              <a:rPr lang="en-US" sz="12342">
                <a:solidFill>
                  <a:srgbClr val="FFFD47"/>
                </a:solidFill>
                <a:latin typeface="Fascinate Bold"/>
              </a:rPr>
              <a:t>WORKFLOW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B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34315">
            <a:off x="4311656" y="-3290462"/>
            <a:ext cx="6212068" cy="6212068"/>
          </a:xfrm>
          <a:custGeom>
            <a:avLst/>
            <a:gdLst/>
            <a:ahLst/>
            <a:cxnLst/>
            <a:rect r="r" b="b" t="t" l="l"/>
            <a:pathLst>
              <a:path h="6212068" w="6212068">
                <a:moveTo>
                  <a:pt x="0" y="0"/>
                </a:moveTo>
                <a:lnTo>
                  <a:pt x="6212068" y="0"/>
                </a:lnTo>
                <a:lnTo>
                  <a:pt x="6212068" y="6212068"/>
                </a:lnTo>
                <a:lnTo>
                  <a:pt x="0" y="6212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655067" y="1109745"/>
            <a:ext cx="4193237" cy="4413934"/>
          </a:xfrm>
          <a:custGeom>
            <a:avLst/>
            <a:gdLst/>
            <a:ahLst/>
            <a:cxnLst/>
            <a:rect r="r" b="b" t="t" l="l"/>
            <a:pathLst>
              <a:path h="4413934" w="4193237">
                <a:moveTo>
                  <a:pt x="0" y="0"/>
                </a:moveTo>
                <a:lnTo>
                  <a:pt x="4193237" y="0"/>
                </a:lnTo>
                <a:lnTo>
                  <a:pt x="4193237" y="4413934"/>
                </a:lnTo>
                <a:lnTo>
                  <a:pt x="0" y="4413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993" t="-8994" r="-26" b="-1308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3099096" y="2491440"/>
            <a:ext cx="4153111" cy="4433997"/>
          </a:xfrm>
          <a:custGeom>
            <a:avLst/>
            <a:gdLst/>
            <a:ahLst/>
            <a:cxnLst/>
            <a:rect r="r" b="b" t="t" l="l"/>
            <a:pathLst>
              <a:path h="4433997" w="4153111">
                <a:moveTo>
                  <a:pt x="0" y="0"/>
                </a:moveTo>
                <a:lnTo>
                  <a:pt x="4153111" y="0"/>
                </a:lnTo>
                <a:lnTo>
                  <a:pt x="4153111" y="4433998"/>
                </a:lnTo>
                <a:lnTo>
                  <a:pt x="0" y="4433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884" t="-7777" r="-1275" b="-137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764486">
            <a:off x="13879815" y="6454472"/>
            <a:ext cx="6758971" cy="6758971"/>
          </a:xfrm>
          <a:custGeom>
            <a:avLst/>
            <a:gdLst/>
            <a:ahLst/>
            <a:cxnLst/>
            <a:rect r="r" b="b" t="t" l="l"/>
            <a:pathLst>
              <a:path h="6758971" w="6758971">
                <a:moveTo>
                  <a:pt x="0" y="0"/>
                </a:moveTo>
                <a:lnTo>
                  <a:pt x="6758970" y="0"/>
                </a:lnTo>
                <a:lnTo>
                  <a:pt x="6758970" y="6758971"/>
                </a:lnTo>
                <a:lnTo>
                  <a:pt x="0" y="6758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9652774" y="5098621"/>
            <a:ext cx="4274034" cy="4529381"/>
          </a:xfrm>
          <a:custGeom>
            <a:avLst/>
            <a:gdLst/>
            <a:ahLst/>
            <a:cxnLst/>
            <a:rect r="r" b="b" t="t" l="l"/>
            <a:pathLst>
              <a:path h="4529381" w="4274034">
                <a:moveTo>
                  <a:pt x="0" y="0"/>
                </a:moveTo>
                <a:lnTo>
                  <a:pt x="4274034" y="0"/>
                </a:lnTo>
                <a:lnTo>
                  <a:pt x="4274034" y="4529380"/>
                </a:lnTo>
                <a:lnTo>
                  <a:pt x="0" y="4529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8816" t="-8040" r="0" b="-1403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28390" y="2453245"/>
            <a:ext cx="7116289" cy="7777365"/>
          </a:xfrm>
          <a:custGeom>
            <a:avLst/>
            <a:gdLst/>
            <a:ahLst/>
            <a:cxnLst/>
            <a:rect r="r" b="b" t="t" l="l"/>
            <a:pathLst>
              <a:path h="7777365" w="7116289">
                <a:moveTo>
                  <a:pt x="0" y="0"/>
                </a:moveTo>
                <a:lnTo>
                  <a:pt x="7116289" y="0"/>
                </a:lnTo>
                <a:lnTo>
                  <a:pt x="7116289" y="7777366"/>
                </a:lnTo>
                <a:lnTo>
                  <a:pt x="0" y="7777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2149899"/>
            <a:ext cx="3055462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239">
                <a:solidFill>
                  <a:srgbClr val="233D5D"/>
                </a:solidFill>
                <a:latin typeface="Libre Franklin"/>
              </a:rPr>
              <a:t>Enhanced Recognition Algorithms:</a:t>
            </a:r>
            <a:r>
              <a:rPr lang="en-US" sz="2239">
                <a:solidFill>
                  <a:srgbClr val="233D5D"/>
                </a:solidFill>
                <a:latin typeface="Libre Franklin Semi-Bold"/>
              </a:rPr>
              <a:t> Develop and implement advanced recognition models for more accurate and faster recognition.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41153" y="3475315"/>
            <a:ext cx="3360496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2273">
                <a:solidFill>
                  <a:srgbClr val="233D5D"/>
                </a:solidFill>
                <a:latin typeface="Libre Franklin"/>
              </a:rPr>
              <a:t>Web Portal for User Management</a:t>
            </a:r>
            <a:r>
              <a:rPr lang="en-US" sz="2273">
                <a:solidFill>
                  <a:srgbClr val="233D5D"/>
                </a:solidFill>
                <a:latin typeface="Libre Franklin Semi-Bold"/>
              </a:rPr>
              <a:t>: Establish a web interface to manage user accounts, allowing administrators to register, modify, or delete users' profiles and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61102" y="5828452"/>
            <a:ext cx="317684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9"/>
              </a:lnSpc>
            </a:pPr>
            <a:r>
              <a:rPr lang="en-US" sz="2324">
                <a:solidFill>
                  <a:srgbClr val="233D5D"/>
                </a:solidFill>
                <a:latin typeface="Libre Franklin"/>
              </a:rPr>
              <a:t>Analytics and Reporting Tools:</a:t>
            </a:r>
            <a:r>
              <a:rPr lang="en-US" sz="2324">
                <a:solidFill>
                  <a:srgbClr val="233D5D"/>
                </a:solidFill>
                <a:latin typeface="Libre Franklin Semi-Bold"/>
              </a:rPr>
              <a:t> Introduce analytics tools to generate comprehensive reports, enabling detailed insights and data-driven decision-making.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3373" y="190500"/>
            <a:ext cx="16068276" cy="133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FFFD47"/>
                </a:solidFill>
                <a:latin typeface="Fascinate Bold"/>
              </a:rPr>
              <a:t>Future Development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B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155252"/>
            <a:ext cx="16230600" cy="3976497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02673" y="457200"/>
            <a:ext cx="2867891" cy="2867891"/>
          </a:xfrm>
          <a:custGeom>
            <a:avLst/>
            <a:gdLst/>
            <a:ahLst/>
            <a:cxnLst/>
            <a:rect r="r" b="b" t="t" l="l"/>
            <a:pathLst>
              <a:path h="2867891" w="2867891">
                <a:moveTo>
                  <a:pt x="0" y="0"/>
                </a:moveTo>
                <a:lnTo>
                  <a:pt x="2867891" y="0"/>
                </a:lnTo>
                <a:lnTo>
                  <a:pt x="2867891" y="2867891"/>
                </a:lnTo>
                <a:lnTo>
                  <a:pt x="0" y="2867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DAFy8kwR2tU</dc:identifier>
  <dcterms:modified xsi:type="dcterms:W3CDTF">2011-08-01T06:04:30Z</dcterms:modified>
  <cp:revision>1</cp:revision>
  <dc:title>Face re</dc:title>
</cp:coreProperties>
</file>