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CAD2-E35D-4A42-A3D2-1339557A1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پروژه درس کنترل خطی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BBA0F-AF39-4BC6-AD88-330C16C73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استاد درس: </a:t>
            </a:r>
            <a:r>
              <a:rPr lang="ar-SA" dirty="0">
                <a:cs typeface="B Nazanin" panose="00000400000000000000" pitchFamily="2" charset="-78"/>
              </a:rPr>
              <a:t>جناب آقای دکتر </a:t>
            </a:r>
            <a:r>
              <a:rPr lang="fa-IR" dirty="0">
                <a:cs typeface="B Nazanin" panose="00000400000000000000" pitchFamily="2" charset="-78"/>
              </a:rPr>
              <a:t>تقی‌راد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پریا ساعی 40119163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rPr>
              <a:t>زمستان 1403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2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785A-4508-4CAB-B3CD-DE9F44EE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رسم مکان هندسی و اضافه کردن کنترلر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pi</a:t>
            </a:r>
            <a:b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E591A-8BC3-4FFA-A48A-80D9C64F0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کنترلر پس فاز طراحی می‌کنیم. فرم کلی آن به صورت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</a:rPr>
                      <m:t>C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</a:rPr>
                          <m:t>s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</a:rPr>
                      <m:t>k</m:t>
                    </m:r>
                    <m:r>
                      <a:rPr lang="en-US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</a:rPr>
                      <m:t>1</m:t>
                    </m:r>
                    <m:r>
                      <a:rPr lang="en-US">
                        <a:solidFill>
                          <a:schemeClr val="tx1"/>
                        </a:solidFill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</a:rPr>
                          <m:t>Ts</m:t>
                        </m:r>
                      </m:den>
                    </m:f>
                    <m:r>
                      <a:rPr lang="en-US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 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است که باید مقدار پارامتر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T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را از رابطه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</a:rPr>
                              <m:t>ϵω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</a:rPr>
                              <m:t>c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بدست بیاوریم. با در نظر گرفتن بهره ثابت که قسمت قبل اضافه کردیم، فرکانس گذر بهره حدودا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0.341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می‌شود.</a:t>
                </a:r>
              </a:p>
              <a:p>
                <a:pPr marL="0" indent="0" algn="r" rtl="1">
                  <a:buNone/>
                </a:pPr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E591A-8BC3-4FFA-A48A-80D9C64F0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561974-9360-41E6-86F0-F0F268A9B7A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9"/>
          <a:stretch/>
        </p:blipFill>
        <p:spPr>
          <a:xfrm>
            <a:off x="3045121" y="3546627"/>
            <a:ext cx="3651789" cy="29895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FA0871-BFD8-4177-ADC4-6FDB4BA94330}"/>
                  </a:ext>
                </a:extLst>
              </p:cNvPr>
              <p:cNvSpPr/>
              <p:nvPr/>
            </p:nvSpPr>
            <p:spPr>
              <a:xfrm>
                <a:off x="3915300" y="2883694"/>
                <a:ext cx="5889112" cy="576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Ts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 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15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ϵ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 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017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FA0871-BFD8-4177-ADC4-6FDB4BA94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300" y="2883694"/>
                <a:ext cx="5889112" cy="576376"/>
              </a:xfrm>
              <a:prstGeom prst="rect">
                <a:avLst/>
              </a:prstGeom>
              <a:blipFill>
                <a:blip r:embed="rId4"/>
                <a:stretch>
                  <a:fillRect t="-182105" r="-6315" b="-26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E9FE501-E99B-4AB9-B820-9132BE25FCDC}"/>
              </a:ext>
            </a:extLst>
          </p:cNvPr>
          <p:cNvGrpSpPr/>
          <p:nvPr/>
        </p:nvGrpSpPr>
        <p:grpSpPr>
          <a:xfrm>
            <a:off x="7152819" y="3546627"/>
            <a:ext cx="4025900" cy="2989555"/>
            <a:chOff x="0" y="610260"/>
            <a:chExt cx="4025900" cy="2989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1FB578-4F5A-435C-9CC1-39476BE0A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53"/>
            <a:stretch/>
          </p:blipFill>
          <p:spPr>
            <a:xfrm>
              <a:off x="0" y="610260"/>
              <a:ext cx="4025900" cy="298955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543E62-B3B4-435F-AB17-99DE301B1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3"/>
            <a:stretch/>
          </p:blipFill>
          <p:spPr bwMode="auto">
            <a:xfrm>
              <a:off x="895350" y="2247900"/>
              <a:ext cx="2675255" cy="4762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076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3E0D-7965-4F23-9D12-FE9192AD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497" y="624110"/>
            <a:ext cx="9667783" cy="1280890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حذف عبارات خواسته شده از تابع تبدیل سیستم و طراحی کنترلر مناسب </a:t>
            </a: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(6)</a:t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3010-A723-4B84-ACD5-D97342CE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ابتدا جبران ساز پیش فاز می‌گذاریم.</a:t>
            </a:r>
          </a:p>
          <a:p>
            <a:pPr marL="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مقدار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k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در اینجا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810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بدست می‌آید.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مقدار فرکانس مطلوب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15.5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است.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E38721-3D6D-43EA-BDA2-5E0C1085A804}"/>
                  </a:ext>
                </a:extLst>
              </p:cNvPr>
              <p:cNvSpPr/>
              <p:nvPr/>
            </p:nvSpPr>
            <p:spPr>
              <a:xfrm>
                <a:off x="2759716" y="2163014"/>
                <a:ext cx="1713802" cy="500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E38721-3D6D-43EA-BDA2-5E0C1085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16" y="2163014"/>
                <a:ext cx="1713802" cy="500650"/>
              </a:xfrm>
              <a:prstGeom prst="rect">
                <a:avLst/>
              </a:prstGeom>
              <a:blipFill>
                <a:blip r:embed="rId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A70340-5C78-4F40-9575-2443CAA97601}"/>
                  </a:ext>
                </a:extLst>
              </p:cNvPr>
              <p:cNvSpPr/>
              <p:nvPr/>
            </p:nvSpPr>
            <p:spPr>
              <a:xfrm>
                <a:off x="2721029" y="2612140"/>
                <a:ext cx="1544718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kG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k</m:t>
                          </m:r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A70340-5C78-4F40-9575-2443CAA97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29" y="2612140"/>
                <a:ext cx="1544718" cy="50141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E07F2A-8026-4F0B-9756-115E38A6A85A}"/>
                  </a:ext>
                </a:extLst>
              </p:cNvPr>
              <p:cNvSpPr/>
              <p:nvPr/>
            </p:nvSpPr>
            <p:spPr>
              <a:xfrm>
                <a:off x="4397563" y="2583030"/>
                <a:ext cx="1667251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E07F2A-8026-4F0B-9756-115E38A6A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563" y="2583030"/>
                <a:ext cx="1667251" cy="559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56F642A-CB5E-4317-BC67-FA6443B8B5D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16" y="3161958"/>
            <a:ext cx="1657350" cy="257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5A7AB0-103C-4B19-A9DF-6ED84F6B9814}"/>
                  </a:ext>
                </a:extLst>
              </p:cNvPr>
              <p:cNvSpPr/>
              <p:nvPr/>
            </p:nvSpPr>
            <p:spPr>
              <a:xfrm>
                <a:off x="2753234" y="3510140"/>
                <a:ext cx="15748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ξ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5A7AB0-103C-4B19-A9DF-6ED84F6B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34" y="3510140"/>
                <a:ext cx="1574855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E307E7-3FEA-420A-BCAA-81590CC2E2A5}"/>
                  </a:ext>
                </a:extLst>
              </p:cNvPr>
              <p:cNvSpPr/>
              <p:nvPr/>
            </p:nvSpPr>
            <p:spPr>
              <a:xfrm>
                <a:off x="2753234" y="3917678"/>
                <a:ext cx="24215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51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67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E307E7-3FEA-420A-BCAA-81590CC2E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34" y="3917678"/>
                <a:ext cx="2421560" cy="338554"/>
              </a:xfrm>
              <a:prstGeom prst="rect">
                <a:avLst/>
              </a:prstGeom>
              <a:blipFill>
                <a:blip r:embed="rId7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C86D4EB-870C-410F-B63A-2B3756B11D85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t="1" r="12626" b="11575"/>
          <a:stretch/>
        </p:blipFill>
        <p:spPr bwMode="auto">
          <a:xfrm>
            <a:off x="2843387" y="4373655"/>
            <a:ext cx="894111" cy="4445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DBE275E-979C-44B2-B727-899274252FF2}"/>
                  </a:ext>
                </a:extLst>
              </p:cNvPr>
              <p:cNvSpPr/>
              <p:nvPr/>
            </p:nvSpPr>
            <p:spPr>
              <a:xfrm>
                <a:off x="3864430" y="4379004"/>
                <a:ext cx="10104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DBE275E-979C-44B2-B727-899274252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30" y="4379004"/>
                <a:ext cx="101040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4DEB4F2-225B-4E66-9A44-C77ABF56A7F6}"/>
                  </a:ext>
                </a:extLst>
              </p:cNvPr>
              <p:cNvSpPr/>
              <p:nvPr/>
            </p:nvSpPr>
            <p:spPr>
              <a:xfrm>
                <a:off x="2759716" y="4896917"/>
                <a:ext cx="33382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20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jω</m:t>
                              </m:r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175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4DEB4F2-225B-4E66-9A44-C77ABF56A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16" y="4896917"/>
                <a:ext cx="3338286" cy="338554"/>
              </a:xfrm>
              <a:prstGeom prst="rect">
                <a:avLst/>
              </a:prstGeom>
              <a:blipFill>
                <a:blip r:embed="rId10"/>
                <a:stretch>
                  <a:fillRect t="-105357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0AC86A2-EE22-495E-8B65-35FDF713980B}"/>
              </a:ext>
            </a:extLst>
          </p:cNvPr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8" b="7518"/>
          <a:stretch/>
        </p:blipFill>
        <p:spPr bwMode="auto">
          <a:xfrm>
            <a:off x="2848511" y="5314180"/>
            <a:ext cx="692150" cy="339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7F1D6-255C-4944-AC24-93BADB967D7D}"/>
              </a:ext>
            </a:extLst>
          </p:cNvPr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8" b="43395"/>
          <a:stretch/>
        </p:blipFill>
        <p:spPr bwMode="auto">
          <a:xfrm>
            <a:off x="7017208" y="3429000"/>
            <a:ext cx="4487404" cy="20662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7C0E60-4ABB-4F44-9C7F-1FA3017E7476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40" y="5732206"/>
            <a:ext cx="1024890" cy="3784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14D340-1C36-47F6-B21C-51F41A9C4A14}"/>
                  </a:ext>
                </a:extLst>
              </p:cNvPr>
              <p:cNvSpPr/>
              <p:nvPr/>
            </p:nvSpPr>
            <p:spPr>
              <a:xfrm>
                <a:off x="2759716" y="6051674"/>
                <a:ext cx="28144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282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22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022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14D340-1C36-47F6-B21C-51F41A9C4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16" y="6051674"/>
                <a:ext cx="2814424" cy="6173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90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760B-832A-47ED-A747-D513F1C6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705" y="624110"/>
            <a:ext cx="9160907" cy="1280890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حذف عبارات خواسته شده از تابع تبدیل سیستم و طراحی کنترلر مناسب</a:t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7E8C-BBEA-4D6C-B9C0-223AA48E8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49066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فراجهش بیش از حد مطلوب است پس باید جبران‌ساز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lag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استفاده کنیم: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80358-8BD2-4477-861D-06EDE28E98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39" y="2417686"/>
            <a:ext cx="5593080" cy="3324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D4FC7-BAAD-4BBA-B3F2-248631013FC7}"/>
              </a:ext>
            </a:extLst>
          </p:cNvPr>
          <p:cNvPicPr/>
          <p:nvPr/>
        </p:nvPicPr>
        <p:blipFill rotWithShape="1">
          <a:blip r:embed="rId3"/>
          <a:srcRect r="74745" b="31051"/>
          <a:stretch/>
        </p:blipFill>
        <p:spPr>
          <a:xfrm>
            <a:off x="8559291" y="2401867"/>
            <a:ext cx="2440141" cy="33248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576BDD-639E-4BAD-8314-DB4BC920C6E1}"/>
                  </a:ext>
                </a:extLst>
              </p:cNvPr>
              <p:cNvSpPr/>
              <p:nvPr/>
            </p:nvSpPr>
            <p:spPr>
              <a:xfrm>
                <a:off x="2589212" y="5836718"/>
                <a:ext cx="8915399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810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282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022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3371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576BDD-639E-4BAD-8314-DB4BC920C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5836718"/>
                <a:ext cx="891539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2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FADA-D5F5-4638-B8ED-E2D723F5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طراحی کنترلر برای رسیدن به شرایط مطلوب سوال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(7)</a:t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973F-9F4E-46C9-BC8D-C2F7D40A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ابتدا به کمک خطای داده شده بهره ثابت محاسبه می‌کنیم. مشاهده می‌شود بهره در حدود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-2250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بدست آمده که بزرگ بوده و قابل قبول نیست.</a:t>
            </a:r>
          </a:p>
          <a:p>
            <a:pPr marL="0" indent="0" algn="r" rtl="1">
              <a:buNone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به کمک متلب یک کنترلر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pi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مناسب طراحی می‌کنیم. پاسخ شیب را رسم کرده و می‌بینیم خطا صفر شده است زیرا پاسخ شیب در زمان های بزرگ شبیه خود ورودی شده است.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78090B-7FF6-4095-A13D-AFF68E219A37}"/>
                  </a:ext>
                </a:extLst>
              </p:cNvPr>
              <p:cNvSpPr/>
              <p:nvPr/>
            </p:nvSpPr>
            <p:spPr>
              <a:xfrm>
                <a:off x="2310236" y="2449974"/>
                <a:ext cx="4951698" cy="772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ks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 , 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78090B-7FF6-4095-A13D-AFF68E219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236" y="2449974"/>
                <a:ext cx="4951698" cy="772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3D52F2-4F38-4AB7-B66D-0421C9572C5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40"/>
          <a:stretch/>
        </p:blipFill>
        <p:spPr>
          <a:xfrm>
            <a:off x="2589212" y="3538547"/>
            <a:ext cx="3200400" cy="319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5F60F-81BB-4762-A118-EE4C792F0B0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90" y="4022411"/>
            <a:ext cx="2791460" cy="24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5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B7E7-C8C6-446A-BDD8-5A7115DD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طراحی کنترلر با کمک تابع حساسیت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0C68-1D0E-44CD-A0D6-B93FB39F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تابع حساسیت را پیدا میکنیم.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تابع تبدیل سیستم به فرم رو به رو است: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4F46BA-B100-42CE-96B2-2019B2EC7E1B}"/>
                  </a:ext>
                </a:extLst>
              </p:cNvPr>
              <p:cNvSpPr/>
              <p:nvPr/>
            </p:nvSpPr>
            <p:spPr>
              <a:xfrm>
                <a:off x="2589212" y="2133600"/>
                <a:ext cx="1529201" cy="632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4F46BA-B100-42CE-96B2-2019B2EC7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2133600"/>
                <a:ext cx="1529201" cy="632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B1E247-F116-462C-8522-6D38382CEEAC}"/>
                  </a:ext>
                </a:extLst>
              </p:cNvPr>
              <p:cNvSpPr/>
              <p:nvPr/>
            </p:nvSpPr>
            <p:spPr>
              <a:xfrm>
                <a:off x="2589212" y="2760547"/>
                <a:ext cx="1874167" cy="668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B1E247-F116-462C-8522-6D38382CE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2760547"/>
                <a:ext cx="1874167" cy="668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48B2F9-786D-4834-9F11-3DE00DC43EDA}"/>
                  </a:ext>
                </a:extLst>
              </p:cNvPr>
              <p:cNvSpPr/>
              <p:nvPr/>
            </p:nvSpPr>
            <p:spPr>
              <a:xfrm>
                <a:off x="2624478" y="3424684"/>
                <a:ext cx="1493935" cy="631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48B2F9-786D-4834-9F11-3DE00DC43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78" y="3424684"/>
                <a:ext cx="1493935" cy="631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670EA5-81AF-4921-85AA-368A2B2917D2}"/>
                  </a:ext>
                </a:extLst>
              </p:cNvPr>
              <p:cNvSpPr/>
              <p:nvPr/>
            </p:nvSpPr>
            <p:spPr>
              <a:xfrm>
                <a:off x="2589212" y="4058829"/>
                <a:ext cx="2545825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670EA5-81AF-4921-85AA-368A2B291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4058829"/>
                <a:ext cx="2545825" cy="555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21AD8E-611F-4FDA-839B-FB05F5522D93}"/>
                  </a:ext>
                </a:extLst>
              </p:cNvPr>
              <p:cNvSpPr/>
              <p:nvPr/>
            </p:nvSpPr>
            <p:spPr>
              <a:xfrm>
                <a:off x="6939992" y="2449937"/>
                <a:ext cx="1743041" cy="500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21AD8E-611F-4FDA-839B-FB05F5522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2" y="2449937"/>
                <a:ext cx="1743041" cy="500650"/>
              </a:xfrm>
              <a:prstGeom prst="rect">
                <a:avLst/>
              </a:prstGeom>
              <a:blipFill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9B330B-FCB3-4747-9921-3D1D2ECAB389}"/>
                  </a:ext>
                </a:extLst>
              </p:cNvPr>
              <p:cNvSpPr/>
              <p:nvPr/>
            </p:nvSpPr>
            <p:spPr>
              <a:xfrm>
                <a:off x="2589212" y="4626629"/>
                <a:ext cx="2625270" cy="528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k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k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9B330B-FCB3-4747-9921-3D1D2ECAB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4626629"/>
                <a:ext cx="2625270" cy="528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06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EAD3-530B-4A02-A9E3-5A140FBC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طراحی کنترلر با کمک تابع حساسیت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3097-105F-4807-846C-FA1266A3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>
                <a:solidFill>
                  <a:schemeClr val="tx1"/>
                </a:solidFill>
                <a:cs typeface="B Nazanin" panose="00000400000000000000" pitchFamily="2" charset="-78"/>
              </a:rPr>
              <a:t>بعد از رسم مکان هندسی متوجه می‌شویم به ازای </a:t>
            </a:r>
            <a:r>
              <a:rPr lang="en-US">
                <a:solidFill>
                  <a:schemeClr val="tx1"/>
                </a:solidFill>
                <a:cs typeface="B Nazanin" panose="00000400000000000000" pitchFamily="2" charset="-78"/>
              </a:rPr>
              <a:t>k</a:t>
            </a:r>
            <a:r>
              <a:rPr lang="fa-IR">
                <a:solidFill>
                  <a:schemeClr val="tx1"/>
                </a:solidFill>
                <a:cs typeface="B Nazanin" panose="00000400000000000000" pitchFamily="2" charset="-78"/>
              </a:rPr>
              <a:t> های منفی سیستم پایدار است و بعد از بررسی </a:t>
            </a:r>
            <a:r>
              <a:rPr lang="en-US">
                <a:solidFill>
                  <a:schemeClr val="tx1"/>
                </a:solidFill>
                <a:cs typeface="B Nazanin" panose="00000400000000000000" pitchFamily="2" charset="-78"/>
              </a:rPr>
              <a:t>k</a:t>
            </a:r>
            <a:r>
              <a:rPr lang="fa-IR">
                <a:solidFill>
                  <a:schemeClr val="tx1"/>
                </a:solidFill>
                <a:cs typeface="B Nazanin" panose="00000400000000000000" pitchFamily="2" charset="-78"/>
              </a:rPr>
              <a:t> های مختلف، با سعی و خطا مقدار مناسب را می‌یابیم. بعد از بررسی تعداد زیادی</a:t>
            </a:r>
            <a:r>
              <a:rPr lang="en-US">
                <a:solidFill>
                  <a:schemeClr val="tx1"/>
                </a:solidFill>
                <a:cs typeface="B Nazanin" panose="00000400000000000000" pitchFamily="2" charset="-78"/>
              </a:rPr>
              <a:t>k</a:t>
            </a:r>
            <a:r>
              <a:rPr lang="fa-IR">
                <a:solidFill>
                  <a:schemeClr val="tx1"/>
                </a:solidFill>
                <a:cs typeface="B Nazanin" panose="00000400000000000000" pitchFamily="2" charset="-78"/>
              </a:rPr>
              <a:t> به عدد </a:t>
            </a:r>
            <a:r>
              <a:rPr lang="en-US">
                <a:solidFill>
                  <a:schemeClr val="tx1"/>
                </a:solidFill>
                <a:cs typeface="B Nazanin" panose="00000400000000000000" pitchFamily="2" charset="-78"/>
              </a:rPr>
              <a:t>-5.9 </a:t>
            </a:r>
            <a:r>
              <a:rPr lang="fa-IR">
                <a:solidFill>
                  <a:schemeClr val="tx1"/>
                </a:solidFill>
                <a:cs typeface="B Nazanin" panose="00000400000000000000" pitchFamily="2" charset="-78"/>
              </a:rPr>
              <a:t> می‌رسیم: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13F5C-0B21-4088-AB68-0DDD4B43DB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88" y="3078179"/>
            <a:ext cx="3793490" cy="2029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7E458-BF74-4E34-B6DD-D7B81181140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b="5214"/>
          <a:stretch/>
        </p:blipFill>
        <p:spPr bwMode="auto">
          <a:xfrm>
            <a:off x="8000048" y="2974674"/>
            <a:ext cx="1602740" cy="2258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36F071-AA97-4E00-9B29-5D64E96942ED}"/>
                  </a:ext>
                </a:extLst>
              </p:cNvPr>
              <p:cNvSpPr/>
              <p:nvPr/>
            </p:nvSpPr>
            <p:spPr>
              <a:xfrm>
                <a:off x="2405849" y="5385373"/>
                <a:ext cx="9098763" cy="1051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a-IR" dirty="0"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در نتیجه جبران‌ساز به صورت زیر بدست می‌آید: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C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s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5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9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3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.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9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s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3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.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36F071-AA97-4E00-9B29-5D64E9694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49" y="5385373"/>
                <a:ext cx="9098763" cy="1051698"/>
              </a:xfrm>
              <a:prstGeom prst="rect">
                <a:avLst/>
              </a:prstGeom>
              <a:blipFill>
                <a:blip r:embed="rId4"/>
                <a:stretch>
                  <a:fillRect r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31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F2A3-0424-4A40-AC10-AFCDC8C6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بررسی تلاش‌های کنترلی</a:t>
            </a:r>
            <a:endParaRPr lang="en-US" dirty="0">
              <a:cs typeface="B Nazanin" panose="00000400000000000000" pitchFamily="2" charset="-7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7ECA8D-62E3-40C2-8795-55CE5966AC74}"/>
              </a:ext>
            </a:extLst>
          </p:cNvPr>
          <p:cNvGrpSpPr/>
          <p:nvPr/>
        </p:nvGrpSpPr>
        <p:grpSpPr>
          <a:xfrm>
            <a:off x="2690574" y="1905000"/>
            <a:ext cx="3996848" cy="4087427"/>
            <a:chOff x="0" y="0"/>
            <a:chExt cx="3886200" cy="41034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5128BE-97D9-4641-9CED-49AC4878B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22"/>
            <a:stretch/>
          </p:blipFill>
          <p:spPr bwMode="auto">
            <a:xfrm>
              <a:off x="131618" y="1364673"/>
              <a:ext cx="3622675" cy="27387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781A7E-7F50-439D-87D2-A7E18F258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29" b="10519"/>
            <a:stretch/>
          </p:blipFill>
          <p:spPr bwMode="auto">
            <a:xfrm>
              <a:off x="0" y="0"/>
              <a:ext cx="3886200" cy="12814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9EDC15-5AAD-4F3D-9028-E220A3DB9664}"/>
              </a:ext>
            </a:extLst>
          </p:cNvPr>
          <p:cNvGrpSpPr/>
          <p:nvPr/>
        </p:nvGrpSpPr>
        <p:grpSpPr>
          <a:xfrm>
            <a:off x="7286267" y="1818230"/>
            <a:ext cx="3620770" cy="4109200"/>
            <a:chOff x="0" y="0"/>
            <a:chExt cx="3620770" cy="410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9226EF-BC6C-43D3-9AB8-30421CBF6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19500" cy="13201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779D8E-D6B0-4EBE-BF68-6842EDE18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37"/>
            <a:stretch/>
          </p:blipFill>
          <p:spPr>
            <a:xfrm>
              <a:off x="0" y="1381125"/>
              <a:ext cx="3620770" cy="272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87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9D219-7519-41A1-83CC-324CCF47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با تشکر از توجه شما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2262-85D0-4415-BE5C-6223C977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فهرست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8992-D3DA-4C8E-AE42-D0BC8712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نمودار بودی سیستم</a:t>
            </a: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بررسی مشخصات سیستم</a:t>
            </a: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تابع تبدیل سیستم </a:t>
            </a: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بررسی پایداری از روش راث_هرویتز</a:t>
            </a: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رسم مکان هندسی و اضافه کردن کنترلر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pi</a:t>
            </a: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حذف عبارات خواسته شده از تابع تبدیل سیستم و طراحی کنترلر مناسب</a:t>
            </a: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طراحی کنترلر برای رسیدن به شرایط مطلوب سوال</a:t>
            </a:r>
          </a:p>
          <a:p>
            <a:pPr marL="0" indent="0" algn="r" rtl="1">
              <a:buNone/>
            </a:pPr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     طراحی کنترلر با کمک تابع حساسیت</a:t>
            </a:r>
          </a:p>
        </p:txBody>
      </p:sp>
    </p:spTree>
    <p:extLst>
      <p:ext uri="{BB962C8B-B14F-4D97-AF65-F5344CB8AC3E}">
        <p14:creationId xmlns:p14="http://schemas.microsoft.com/office/powerpoint/2010/main" val="104133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A111-CB60-4688-A8A6-E30F5B60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نمودار بودی سیستم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CD97C2-2521-41FE-95C6-C6E4F97561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30" y="2133600"/>
            <a:ext cx="757776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1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90E5-925F-46FA-9445-FAC0BE25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نمودار بودی سیستم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ED431B-B4EE-4EBC-963A-B88CAEFC01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41" y="2133600"/>
            <a:ext cx="421674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5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B00A-4399-45C2-854A-A7AEB4EA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مشخصات سیستم</a:t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D1CB5-5926-4E92-9B70-E8CFE1F01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نوع سیستم: باتوجه به اینکه سیستم یک قطب در مبدا دارد، نوع یک است.</a:t>
                </a:r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0" algn="r" rtl="1"/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مرتبه سیستم: سیستم شبیه یک سیستم مرتبه دو بوده که انتگرال گیر به آن اضافه شده پس مرتبه سه است.</a:t>
                </a:r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0" algn="r" rtl="1"/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کمینه فاز بودن سیستم: همانطور که گفته شد سیستم در نیم صفحه سمت راست صفر دارد و در نتیجه غیر کمینه فاز است.</a:t>
                </a:r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0" algn="r" rtl="1"/>
                <a:r>
                  <a:rPr lang="ar-SA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تاخیر: برای محاسبه تاخیر باید شیب نمودار فاز را حساب کنیم.</a:t>
                </a:r>
                <a:endParaRPr lang="en-US" i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0" lvl="0" indent="0" algn="ctr" rtl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</a:rPr>
                          <m:t>d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</a:rPr>
                          <m:t>dω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</a:rPr>
                      <m:t>φ</m:t>
                    </m:r>
                    <m:r>
                      <a:rPr lang="en-US">
                        <a:solidFill>
                          <a:schemeClr val="tx1"/>
                        </a:solidFill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58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953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89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502</m:t>
                        </m:r>
                      </m:num>
                      <m:den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0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937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0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014</m:t>
                        </m:r>
                      </m:den>
                    </m:f>
                    <m:r>
                      <a:rPr lang="en-US">
                        <a:solidFill>
                          <a:schemeClr val="tx1"/>
                        </a:solidFill>
                      </a:rPr>
                      <m:t>×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</a:rPr>
                          <m:t>π</m:t>
                        </m:r>
                      </m:num>
                      <m:den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180</m:t>
                        </m:r>
                      </m:den>
                    </m:f>
                    <m:r>
                      <a:rPr lang="en-US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en-US">
                        <a:solidFill>
                          <a:schemeClr val="tx1"/>
                        </a:solidFill>
                      </a:rPr>
                      <m:t>.</m:t>
                    </m:r>
                    <m:r>
                      <a:rPr lang="en-US">
                        <a:solidFill>
                          <a:schemeClr val="tx1"/>
                        </a:solidFill>
                      </a:rPr>
                      <m:t>577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D1CB5-5926-4E92-9B70-E8CFE1F01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9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2A403A-F740-4525-B919-F080D31D6CAF}"/>
              </a:ext>
            </a:extLst>
          </p:cNvPr>
          <p:cNvPicPr/>
          <p:nvPr/>
        </p:nvPicPr>
        <p:blipFill rotWithShape="1">
          <a:blip r:embed="rId3"/>
          <a:srcRect t="1548"/>
          <a:stretch/>
        </p:blipFill>
        <p:spPr bwMode="auto">
          <a:xfrm>
            <a:off x="4654010" y="4654990"/>
            <a:ext cx="4785804" cy="1578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778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8029-22E0-470E-90FD-86680676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تابع تبدیل سیستم </a:t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40C43B-AD27-4045-8A02-909966A26CB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 b="29521"/>
          <a:stretch/>
        </p:blipFill>
        <p:spPr bwMode="auto">
          <a:xfrm>
            <a:off x="3104119" y="1905000"/>
            <a:ext cx="4184447" cy="2871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6A9006D-FB94-4616-942C-4C27C77082E3}"/>
                  </a:ext>
                </a:extLst>
              </p:cNvPr>
              <p:cNvSpPr/>
              <p:nvPr/>
            </p:nvSpPr>
            <p:spPr>
              <a:xfrm>
                <a:off x="5801824" y="5200031"/>
                <a:ext cx="2493888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6A9006D-FB94-4616-942C-4C27C7708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24" y="5200031"/>
                <a:ext cx="2493888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5B041B3-3598-487B-AD8A-1D25D01C8B3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 bwMode="auto">
          <a:xfrm>
            <a:off x="7906192" y="2797958"/>
            <a:ext cx="3782060" cy="1085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974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BB91-F62F-4B19-BF51-39394F92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بررسی پایداری از روش راث_هرویتز</a:t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EEA079-1498-4F64-9B56-D9DD2387C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7" t="1568" r="501" b="2241"/>
          <a:stretch/>
        </p:blipFill>
        <p:spPr>
          <a:xfrm>
            <a:off x="3852806" y="2221161"/>
            <a:ext cx="6391924" cy="22347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4F64530-9E94-401B-A82C-1CE61EED0424}"/>
                  </a:ext>
                </a:extLst>
              </p:cNvPr>
              <p:cNvSpPr/>
              <p:nvPr/>
            </p:nvSpPr>
            <p:spPr>
              <a:xfrm>
                <a:off x="4910775" y="1693749"/>
                <a:ext cx="40865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4F64530-9E94-401B-A82C-1CE61EED0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775" y="1693749"/>
                <a:ext cx="40865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2314D0-D379-4CAE-A2DA-19D107E860CD}"/>
                  </a:ext>
                </a:extLst>
              </p:cNvPr>
              <p:cNvSpPr/>
              <p:nvPr/>
            </p:nvSpPr>
            <p:spPr>
              <a:xfrm>
                <a:off x="3480367" y="4758901"/>
                <a:ext cx="2032929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29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k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8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2314D0-D379-4CAE-A2DA-19D107E86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367" y="4758901"/>
                <a:ext cx="2032929" cy="374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A41A45-723A-43CF-B1CC-5384A0E0522E}"/>
                  </a:ext>
                </a:extLst>
              </p:cNvPr>
              <p:cNvSpPr/>
              <p:nvPr/>
            </p:nvSpPr>
            <p:spPr>
              <a:xfrm>
                <a:off x="5979388" y="4764415"/>
                <a:ext cx="12779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A41A45-723A-43CF-B1CC-5384A0E05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388" y="4764415"/>
                <a:ext cx="12779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116D5B6-5DD0-4D82-8E95-FAEF5C43425C}"/>
              </a:ext>
            </a:extLst>
          </p:cNvPr>
          <p:cNvSpPr txBox="1"/>
          <p:nvPr/>
        </p:nvSpPr>
        <p:spPr>
          <a:xfrm>
            <a:off x="5614672" y="4764415"/>
            <a:ext cx="31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و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749DA2B-CDC4-4CEC-8269-350E2CDC7442}"/>
              </a:ext>
            </a:extLst>
          </p:cNvPr>
          <p:cNvSpPr/>
          <p:nvPr/>
        </p:nvSpPr>
        <p:spPr>
          <a:xfrm>
            <a:off x="7723394" y="4852654"/>
            <a:ext cx="645172" cy="2810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8BE890-6F36-438A-9A1D-65569CC7171B}"/>
                  </a:ext>
                </a:extLst>
              </p:cNvPr>
              <p:cNvSpPr/>
              <p:nvPr/>
            </p:nvSpPr>
            <p:spPr>
              <a:xfrm>
                <a:off x="8787280" y="4764415"/>
                <a:ext cx="1457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&gt; 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8BE890-6F36-438A-9A1D-65569CC71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280" y="4764415"/>
                <a:ext cx="14574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53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C697-CBC0-4D63-AA1F-A81E3FD1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رسم مکان هندسی و اضافه کردن کنترلر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pi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(5)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01F75-6343-49CD-8799-531F958942F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5"/>
          <a:stretch/>
        </p:blipFill>
        <p:spPr>
          <a:xfrm>
            <a:off x="3249938" y="2749606"/>
            <a:ext cx="4491389" cy="3484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8FC70-879B-44AD-90BF-0C320F78222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6" t="521" b="-1"/>
          <a:stretch/>
        </p:blipFill>
        <p:spPr>
          <a:xfrm>
            <a:off x="7741327" y="3710866"/>
            <a:ext cx="3641993" cy="13486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43A29C-2217-416D-B242-DA9C07AF1240}"/>
              </a:ext>
            </a:extLst>
          </p:cNvPr>
          <p:cNvSpPr/>
          <p:nvPr/>
        </p:nvSpPr>
        <p:spPr>
          <a:xfrm>
            <a:off x="2982897" y="1905000"/>
            <a:ext cx="864899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نمودار مکان هندسی برای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k&gt;0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 خط و برای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k&lt;0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 خط چین نمایش داده شده است. به ازای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k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منفی، پایدار است.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4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745-162E-4C75-96B8-C97109E5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رسم مکان هندسی و اضافه کردن کنترلر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pi</a:t>
            </a:r>
            <a:b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F7F0-638A-4111-9B53-D8EAAE646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930" y="1751860"/>
            <a:ext cx="9587883" cy="3777622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cs typeface="B Nazanin" panose="00000400000000000000" pitchFamily="2" charset="-78"/>
              </a:rPr>
              <a:t>همانطورکه در سوال قبل مشاهده کردیم می‌توان با گذاشتن یک بهره ثابت منفی در بازه </a:t>
            </a:r>
            <a:r>
              <a:rPr lang="en-US" dirty="0">
                <a:cs typeface="B Nazanin" panose="00000400000000000000" pitchFamily="2" charset="-78"/>
              </a:rPr>
              <a:t>[-27.93 , 0]</a:t>
            </a:r>
            <a:r>
              <a:rPr lang="ar-SA" dirty="0">
                <a:cs typeface="B Nazanin" panose="00000400000000000000" pitchFamily="2" charset="-78"/>
              </a:rPr>
              <a:t> سیستم را پایدار کرد.</a:t>
            </a:r>
            <a:r>
              <a:rPr lang="fa-IR" dirty="0">
                <a:cs typeface="B Nazanin" panose="00000400000000000000" pitchFamily="2" charset="-78"/>
              </a:rPr>
              <a:t> برای مثال پاسخ سیستم به ورودی پله را به ازای  </a:t>
            </a:r>
            <a:r>
              <a:rPr lang="en-US" dirty="0">
                <a:cs typeface="B Nazanin" panose="00000400000000000000" pitchFamily="2" charset="-78"/>
              </a:rPr>
              <a:t>k=-15</a:t>
            </a:r>
            <a:r>
              <a:rPr lang="fa-IR" dirty="0">
                <a:cs typeface="B Nazanin" panose="00000400000000000000" pitchFamily="2" charset="-78"/>
              </a:rPr>
              <a:t> بدست می‌آوریم. </a:t>
            </a: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689C3E-CF20-437E-885E-1195B1A6D5D8}"/>
                  </a:ext>
                </a:extLst>
              </p:cNvPr>
              <p:cNvSpPr/>
              <p:nvPr/>
            </p:nvSpPr>
            <p:spPr>
              <a:xfrm>
                <a:off x="2977051" y="2433178"/>
                <a:ext cx="7969188" cy="60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kG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689C3E-CF20-437E-885E-1195B1A6D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051" y="2433178"/>
                <a:ext cx="7969188" cy="60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8A75037-4D20-4B72-8863-E0AB119F169C}"/>
              </a:ext>
            </a:extLst>
          </p:cNvPr>
          <p:cNvGrpSpPr/>
          <p:nvPr/>
        </p:nvGrpSpPr>
        <p:grpSpPr>
          <a:xfrm>
            <a:off x="4859191" y="3240350"/>
            <a:ext cx="4204909" cy="3223521"/>
            <a:chOff x="0" y="557562"/>
            <a:chExt cx="4053840" cy="306638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B51431-A41F-4E85-B653-8F3ED9B4D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91" r="931" b="-1"/>
            <a:stretch/>
          </p:blipFill>
          <p:spPr bwMode="auto">
            <a:xfrm>
              <a:off x="0" y="557562"/>
              <a:ext cx="4053840" cy="30663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44F603-6AD3-48BB-9199-B5365CE65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51"/>
            <a:stretch/>
          </p:blipFill>
          <p:spPr bwMode="auto">
            <a:xfrm>
              <a:off x="1270000" y="2108200"/>
              <a:ext cx="2120265" cy="8763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9204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699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 Nazanin</vt:lpstr>
      <vt:lpstr>Calibri</vt:lpstr>
      <vt:lpstr>Cambria Math</vt:lpstr>
      <vt:lpstr>Century Gothic</vt:lpstr>
      <vt:lpstr>Tahoma</vt:lpstr>
      <vt:lpstr>Times New Roman</vt:lpstr>
      <vt:lpstr>Wingdings 3</vt:lpstr>
      <vt:lpstr>Wisp</vt:lpstr>
      <vt:lpstr>پروژه درس کنترل خطی</vt:lpstr>
      <vt:lpstr>فهرست</vt:lpstr>
      <vt:lpstr>نمودار بودی سیستم</vt:lpstr>
      <vt:lpstr>نمودار بودی سیستم</vt:lpstr>
      <vt:lpstr>مشخصات سیستم </vt:lpstr>
      <vt:lpstr>تابع تبدیل سیستم  </vt:lpstr>
      <vt:lpstr>بررسی پایداری از روش راث_هرویتز </vt:lpstr>
      <vt:lpstr>رسم مکان هندسی و اضافه کردن کنترلر pi(5)</vt:lpstr>
      <vt:lpstr>رسم مکان هندسی و اضافه کردن کنترلر pi </vt:lpstr>
      <vt:lpstr>رسم مکان هندسی و اضافه کردن کنترلر pi </vt:lpstr>
      <vt:lpstr>حذف عبارات خواسته شده از تابع تبدیل سیستم و طراحی کنترلر مناسب (6) </vt:lpstr>
      <vt:lpstr>حذف عبارات خواسته شده از تابع تبدیل سیستم و طراحی کنترلر مناسب </vt:lpstr>
      <vt:lpstr>طراحی کنترلر برای رسیدن به شرایط مطلوب سوال(7) </vt:lpstr>
      <vt:lpstr> طراحی کنترلر با کمک تابع حساسیت</vt:lpstr>
      <vt:lpstr> طراحی کنترلر با کمک تابع حساسیت</vt:lpstr>
      <vt:lpstr>بررسی تلاش‌های کنترلی</vt:lpstr>
      <vt:lpstr>با تشکر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درس کنترل خطی</dc:title>
  <dc:creator>Papal Lolo</dc:creator>
  <cp:lastModifiedBy>Papal Lolo</cp:lastModifiedBy>
  <cp:revision>28</cp:revision>
  <dcterms:created xsi:type="dcterms:W3CDTF">2025-02-05T15:52:10Z</dcterms:created>
  <dcterms:modified xsi:type="dcterms:W3CDTF">2025-02-05T17:52:14Z</dcterms:modified>
</cp:coreProperties>
</file>