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  <p:embeddedFont>
      <p:font typeface="Poppins" panose="00000500000000000000" pitchFamily="2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40" d="100"/>
          <a:sy n="40" d="100"/>
        </p:scale>
        <p:origin x="850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K\Downloads\Task%203_Final%20Content%20Data%20se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K\Downloads\Task%203_Final%20Content%20Data%20se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Most Popular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Most!$A$2:$A$6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Most!$B$2:$B$6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88-4C90-A7FA-FE4B4A903C8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297055231"/>
        <c:axId val="1176895759"/>
      </c:barChart>
      <c:catAx>
        <c:axId val="12970552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6895759"/>
        <c:crosses val="autoZero"/>
        <c:auto val="1"/>
        <c:lblAlgn val="ctr"/>
        <c:lblOffset val="100"/>
        <c:noMultiLvlLbl val="0"/>
      </c:catAx>
      <c:valAx>
        <c:axId val="1176895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705523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Content Sentiment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Sheet3!$G$1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Sheet3!$F$2:$F$5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Sheet3!$G$2:$G$5</c:f>
              <c:numCache>
                <c:formatCode>General</c:formatCode>
                <c:ptCount val="4"/>
                <c:pt idx="0">
                  <c:v>6589</c:v>
                </c:pt>
                <c:pt idx="1">
                  <c:v>6245</c:v>
                </c:pt>
                <c:pt idx="2">
                  <c:v>6079</c:v>
                </c:pt>
                <c:pt idx="3">
                  <c:v>5660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0D-4DE4-BB4E-B7F54E4441F6}"/>
            </c:ext>
          </c:extLst>
        </c:ser>
        <c:ser>
          <c:idx val="1"/>
          <c:order val="1"/>
          <c:tx>
            <c:strRef>
              <c:f>Sheet3!$H$1</c:f>
              <c:strCache>
                <c:ptCount val="1"/>
                <c:pt idx="0">
                  <c:v>Positive 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Sheet3!$F$2:$F$5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Sheet3!$H$2:$H$5</c:f>
              <c:numCache>
                <c:formatCode>General</c:formatCode>
                <c:ptCount val="4"/>
                <c:pt idx="0">
                  <c:v>3700</c:v>
                </c:pt>
                <c:pt idx="1">
                  <c:v>3510</c:v>
                </c:pt>
                <c:pt idx="2">
                  <c:v>3381</c:v>
                </c:pt>
                <c:pt idx="3">
                  <c:v>3216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0D-4DE4-BB4E-B7F54E4441F6}"/>
            </c:ext>
          </c:extLst>
        </c:ser>
        <c:ser>
          <c:idx val="2"/>
          <c:order val="2"/>
          <c:tx>
            <c:strRef>
              <c:f>Sheet3!$I$1</c:f>
              <c:strCache>
                <c:ptCount val="1"/>
                <c:pt idx="0">
                  <c:v>Negative 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Sheet3!$F$2:$F$5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Sheet3!$I$2:$I$5</c:f>
              <c:numCache>
                <c:formatCode>General</c:formatCode>
                <c:ptCount val="4"/>
                <c:pt idx="0">
                  <c:v>2057</c:v>
                </c:pt>
                <c:pt idx="1">
                  <c:v>1943</c:v>
                </c:pt>
                <c:pt idx="2">
                  <c:v>1924</c:v>
                </c:pt>
                <c:pt idx="3">
                  <c:v>1771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50D-4DE4-BB4E-B7F54E4441F6}"/>
            </c:ext>
          </c:extLst>
        </c:ser>
        <c:ser>
          <c:idx val="3"/>
          <c:order val="3"/>
          <c:tx>
            <c:strRef>
              <c:f>Sheet3!$J$1</c:f>
              <c:strCache>
                <c:ptCount val="1"/>
                <c:pt idx="0">
                  <c:v>Neutral Score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Sheet3!$F$2:$F$5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Sheet3!$J$2:$J$5</c:f>
              <c:numCache>
                <c:formatCode>General</c:formatCode>
                <c:ptCount val="4"/>
                <c:pt idx="0">
                  <c:v>832</c:v>
                </c:pt>
                <c:pt idx="1">
                  <c:v>792</c:v>
                </c:pt>
                <c:pt idx="2">
                  <c:v>774</c:v>
                </c:pt>
                <c:pt idx="3">
                  <c:v>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50D-4DE4-BB4E-B7F54E4441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86159903"/>
        <c:axId val="1686153183"/>
      </c:barChart>
      <c:catAx>
        <c:axId val="16861599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6153183"/>
        <c:crosses val="autoZero"/>
        <c:auto val="1"/>
        <c:lblAlgn val="ctr"/>
        <c:lblOffset val="100"/>
        <c:noMultiLvlLbl val="0"/>
      </c:catAx>
      <c:valAx>
        <c:axId val="16861531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61599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1" name="TextBox 12">
            <a:extLst>
              <a:ext uri="{FF2B5EF4-FFF2-40B4-BE49-F238E27FC236}">
                <a16:creationId xmlns:a16="http://schemas.microsoft.com/office/drawing/2014/main" id="{19A1BE45-8301-44C6-A0D0-F8FDA800622F}"/>
              </a:ext>
            </a:extLst>
          </p:cNvPr>
          <p:cNvSpPr txBox="1"/>
          <p:nvPr/>
        </p:nvSpPr>
        <p:spPr>
          <a:xfrm>
            <a:off x="11414167" y="837474"/>
            <a:ext cx="6508437" cy="75713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 fontAlgn="base"/>
            <a:endParaRPr lang="en-US" sz="2000" i="0" dirty="0">
              <a:solidFill>
                <a:srgbClr val="A100FF"/>
              </a:solidFill>
              <a:effectLst/>
              <a:latin typeface="Poppins" panose="02000000000000000000" pitchFamily="2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A100FF"/>
              </a:solidFill>
              <a:effectLst/>
              <a:latin typeface="Poppins" panose="02000000000000000000" pitchFamily="2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A100FF"/>
                </a:solidFill>
                <a:effectLst/>
                <a:latin typeface="Poppins" panose="02000000000000000000" pitchFamily="2" charset="0"/>
              </a:rPr>
              <a:t>There are a total of 16 distinct content categories. Out of which Animal and Science categories are the most popular one.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A100FF"/>
              </a:solidFill>
              <a:effectLst/>
              <a:latin typeface="Poppins" panose="02000000000000000000" pitchFamily="2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A100FF"/>
                </a:solidFill>
                <a:effectLst/>
                <a:latin typeface="Poppins" panose="02000000000000000000" pitchFamily="2" charset="0"/>
              </a:rPr>
              <a:t>4 types of content- Photo, Video, GIF and Audio, out of which people prefer photo and video the most.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A100FF"/>
              </a:solidFill>
              <a:effectLst/>
              <a:latin typeface="Poppins" panose="02000000000000000000" pitchFamily="2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A100FF"/>
                </a:solidFill>
                <a:latin typeface="Poppins" panose="02000000000000000000" pitchFamily="2" charset="0"/>
              </a:rPr>
              <a:t>May</a:t>
            </a:r>
            <a:r>
              <a:rPr lang="en-US" sz="2000" b="0" i="0" dirty="0">
                <a:solidFill>
                  <a:srgbClr val="A100FF"/>
                </a:solidFill>
                <a:effectLst/>
                <a:latin typeface="Poppins" panose="02000000000000000000" pitchFamily="2" charset="0"/>
              </a:rPr>
              <a:t> month has the highest number of posts and stands at 2138 posts , while February month has the lowest number of posts (1914 Posts)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A100FF"/>
              </a:solidFill>
              <a:effectLst/>
              <a:latin typeface="Poppins" panose="02000000000000000000" pitchFamily="2" charset="0"/>
            </a:endParaRPr>
          </a:p>
          <a:p>
            <a:pPr algn="l" fontAlgn="base"/>
            <a:r>
              <a:rPr lang="en-US" sz="2000" dirty="0">
                <a:solidFill>
                  <a:srgbClr val="A100FF"/>
                </a:solidFill>
                <a:latin typeface="Poppins" panose="02000000000000000000" pitchFamily="2" charset="0"/>
              </a:rPr>
              <a:t>Conclusion</a:t>
            </a:r>
          </a:p>
          <a:p>
            <a:pPr algn="l" fontAlgn="base"/>
            <a:endParaRPr lang="en-US" sz="2000" dirty="0">
              <a:solidFill>
                <a:srgbClr val="A100FF"/>
              </a:solidFill>
              <a:latin typeface="Poppins" panose="02000000000000000000" pitchFamily="2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A100FF"/>
                </a:solidFill>
                <a:effectLst/>
                <a:latin typeface="Poppins" panose="02000000000000000000" pitchFamily="2" charset="0"/>
              </a:rPr>
              <a:t>Social Buzz should focus more on </a:t>
            </a:r>
            <a:r>
              <a:rPr lang="en-US" sz="2000" dirty="0">
                <a:solidFill>
                  <a:srgbClr val="A100FF"/>
                </a:solidFill>
                <a:latin typeface="Poppins" panose="02000000000000000000" pitchFamily="2" charset="0"/>
              </a:rPr>
              <a:t>the top 5 categories that’s Animal, Technology, Science, Healthy eating and food and can create campaign to specifically target those audiences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A100FF"/>
                </a:solidFill>
                <a:latin typeface="Poppins" panose="02000000000000000000" pitchFamily="2" charset="0"/>
              </a:rPr>
              <a:t>Social Buzz can need to maximize in the month of January , May and August as they number of posts in these months are the highest.  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A100FF"/>
              </a:solidFill>
              <a:latin typeface="Poppins" panose="02000000000000000000" pitchFamily="2" charset="0"/>
            </a:endParaRPr>
          </a:p>
        </p:txBody>
      </p: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 sz="4000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5AD7CB-EA08-AF6D-9EFA-1188C50C4100}"/>
              </a:ext>
            </a:extLst>
          </p:cNvPr>
          <p:cNvSpPr txBox="1"/>
          <p:nvPr/>
        </p:nvSpPr>
        <p:spPr>
          <a:xfrm>
            <a:off x="8436952" y="2400300"/>
            <a:ext cx="74888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Social Buzz is a fast growing technology unicorn that need to adapt quickly to it’s global scale. </a:t>
            </a:r>
          </a:p>
          <a:p>
            <a:pPr algn="just"/>
            <a:r>
              <a:rPr lang="en-US" sz="3200" dirty="0"/>
              <a:t>Accenture has begun a 3 month POC Focusing on these tasks: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/>
              <a:t>An audit of Social Buzz’s big data practice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/>
              <a:t>Recommendations for a successful IPO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/>
              <a:t>Analysis to find Social Buzz’s top 5 most popular categories of content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5E2326-46AE-5F99-D18E-385E990BF864}"/>
              </a:ext>
            </a:extLst>
          </p:cNvPr>
          <p:cNvSpPr txBox="1"/>
          <p:nvPr/>
        </p:nvSpPr>
        <p:spPr>
          <a:xfrm>
            <a:off x="1694544" y="4961740"/>
            <a:ext cx="793250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>
                <a:solidFill>
                  <a:schemeClr val="bg1"/>
                </a:solidFill>
              </a:rPr>
              <a:t>Over </a:t>
            </a:r>
            <a:r>
              <a:rPr lang="en-US" sz="4400" u="sng" dirty="0">
                <a:solidFill>
                  <a:schemeClr val="bg1"/>
                </a:solidFill>
              </a:rPr>
              <a:t>100000</a:t>
            </a:r>
            <a:r>
              <a:rPr lang="en-US" sz="4400" dirty="0">
                <a:solidFill>
                  <a:schemeClr val="bg1"/>
                </a:solidFill>
              </a:rPr>
              <a:t> posts per day</a:t>
            </a:r>
          </a:p>
          <a:p>
            <a:pPr algn="just"/>
            <a:endParaRPr lang="en-US" sz="4400" u="sng" dirty="0">
              <a:solidFill>
                <a:schemeClr val="bg1"/>
              </a:solidFill>
            </a:endParaRPr>
          </a:p>
          <a:p>
            <a:pPr algn="just"/>
            <a:r>
              <a:rPr lang="en-US" sz="4400" u="sng" dirty="0">
                <a:solidFill>
                  <a:schemeClr val="bg1"/>
                </a:solidFill>
              </a:rPr>
              <a:t>36,500,000</a:t>
            </a:r>
            <a:r>
              <a:rPr lang="en-US" sz="4400" dirty="0">
                <a:solidFill>
                  <a:schemeClr val="bg1"/>
                </a:solidFill>
              </a:rPr>
              <a:t> piecers of content per year!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  <a:p>
            <a:pPr algn="just"/>
            <a:r>
              <a:rPr lang="en-US" sz="2800" dirty="0">
                <a:solidFill>
                  <a:schemeClr val="bg1"/>
                </a:solidFill>
              </a:rPr>
              <a:t>But how to capitalize on it when there is so much?</a:t>
            </a:r>
          </a:p>
          <a:p>
            <a:pPr algn="just"/>
            <a:endParaRPr lang="en-US" sz="2800" dirty="0">
              <a:solidFill>
                <a:schemeClr val="bg1"/>
              </a:solidFill>
            </a:endParaRPr>
          </a:p>
          <a:p>
            <a:pPr algn="just"/>
            <a:r>
              <a:rPr lang="en-US" sz="2800" dirty="0">
                <a:solidFill>
                  <a:schemeClr val="bg1"/>
                </a:solidFill>
              </a:rPr>
              <a:t>Analysis to find Social Buzz’s top 5 most popular categories of content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779EC1-5E23-C275-1729-CA2B6AB5D397}"/>
              </a:ext>
            </a:extLst>
          </p:cNvPr>
          <p:cNvSpPr txBox="1"/>
          <p:nvPr/>
        </p:nvSpPr>
        <p:spPr>
          <a:xfrm>
            <a:off x="14249400" y="1714500"/>
            <a:ext cx="403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Andrew Fleming</a:t>
            </a:r>
          </a:p>
          <a:p>
            <a:r>
              <a:rPr lang="en-US" sz="2800" dirty="0"/>
              <a:t>Chief Technical Architect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5F7314-514C-D0BB-F1F8-18173249EA23}"/>
              </a:ext>
            </a:extLst>
          </p:cNvPr>
          <p:cNvSpPr txBox="1"/>
          <p:nvPr/>
        </p:nvSpPr>
        <p:spPr>
          <a:xfrm>
            <a:off x="14313680" y="4701404"/>
            <a:ext cx="403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Marcus </a:t>
            </a:r>
            <a:r>
              <a:rPr lang="en-US" sz="2800" b="1" dirty="0" err="1"/>
              <a:t>Rompton</a:t>
            </a:r>
            <a:endParaRPr lang="en-US" sz="2800" b="1" dirty="0"/>
          </a:p>
          <a:p>
            <a:r>
              <a:rPr lang="en-US" sz="2800" dirty="0"/>
              <a:t>Senior Principle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D5C192-912B-77C0-BCDC-984377BB3513}"/>
              </a:ext>
            </a:extLst>
          </p:cNvPr>
          <p:cNvSpPr txBox="1"/>
          <p:nvPr/>
        </p:nvSpPr>
        <p:spPr>
          <a:xfrm>
            <a:off x="14313680" y="7688308"/>
            <a:ext cx="403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Paridhi Yadav</a:t>
            </a:r>
          </a:p>
          <a:p>
            <a:r>
              <a:rPr lang="en-US" sz="2800" dirty="0"/>
              <a:t>Chief Technical Architect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4A69490-CC7F-888F-B429-852F41BA6D7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5797" y="7173163"/>
            <a:ext cx="1894400" cy="170413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ADABC3-5805-6CB5-C47C-BBC752B90135}"/>
              </a:ext>
            </a:extLst>
          </p:cNvPr>
          <p:cNvSpPr txBox="1"/>
          <p:nvPr/>
        </p:nvSpPr>
        <p:spPr>
          <a:xfrm>
            <a:off x="4095793" y="1201068"/>
            <a:ext cx="504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</a:rPr>
              <a:t>Data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397D75-4733-60DB-7B14-234D71A6879B}"/>
              </a:ext>
            </a:extLst>
          </p:cNvPr>
          <p:cNvSpPr txBox="1"/>
          <p:nvPr/>
        </p:nvSpPr>
        <p:spPr>
          <a:xfrm>
            <a:off x="6158261" y="2855030"/>
            <a:ext cx="504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</a:rPr>
              <a:t>Data Cleaning		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E085D0-80F4-6A9D-F341-77D0308479F7}"/>
              </a:ext>
            </a:extLst>
          </p:cNvPr>
          <p:cNvSpPr txBox="1"/>
          <p:nvPr/>
        </p:nvSpPr>
        <p:spPr>
          <a:xfrm>
            <a:off x="8231642" y="4421228"/>
            <a:ext cx="504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</a:rPr>
              <a:t>Data Modelling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EC7DAF-53E6-4703-FA09-7D4FECD0C911}"/>
              </a:ext>
            </a:extLst>
          </p:cNvPr>
          <p:cNvSpPr txBox="1"/>
          <p:nvPr/>
        </p:nvSpPr>
        <p:spPr>
          <a:xfrm>
            <a:off x="9815634" y="6164624"/>
            <a:ext cx="504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623AE9-A62E-0F0C-6D6F-95A3A423226C}"/>
              </a:ext>
            </a:extLst>
          </p:cNvPr>
          <p:cNvSpPr txBox="1"/>
          <p:nvPr/>
        </p:nvSpPr>
        <p:spPr>
          <a:xfrm>
            <a:off x="11756593" y="7975777"/>
            <a:ext cx="504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01E651-6882-28CA-7CEC-93E7E2FBBED4}"/>
              </a:ext>
            </a:extLst>
          </p:cNvPr>
          <p:cNvSpPr txBox="1"/>
          <p:nvPr/>
        </p:nvSpPr>
        <p:spPr>
          <a:xfrm>
            <a:off x="832164" y="4624507"/>
            <a:ext cx="502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/>
          </a:p>
          <a:p>
            <a:pPr algn="ctr"/>
            <a:r>
              <a:rPr lang="en-US" sz="4000" dirty="0"/>
              <a:t>Unique Categories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9F962F-A89D-FD8A-A2A3-55145B71FABF}"/>
              </a:ext>
            </a:extLst>
          </p:cNvPr>
          <p:cNvSpPr txBox="1"/>
          <p:nvPr/>
        </p:nvSpPr>
        <p:spPr>
          <a:xfrm>
            <a:off x="6243692" y="4530884"/>
            <a:ext cx="502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/>
          </a:p>
          <a:p>
            <a:pPr algn="ctr"/>
            <a:r>
              <a:rPr lang="en-US" sz="4000" dirty="0"/>
              <a:t>Most Favorite Category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87AB2A-9612-5FF7-8E68-F4142FB9DF36}"/>
              </a:ext>
            </a:extLst>
          </p:cNvPr>
          <p:cNvSpPr txBox="1"/>
          <p:nvPr/>
        </p:nvSpPr>
        <p:spPr>
          <a:xfrm>
            <a:off x="11740086" y="4541317"/>
            <a:ext cx="502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/>
          </a:p>
          <a:p>
            <a:pPr algn="ctr"/>
            <a:r>
              <a:rPr lang="en-US" sz="4000" dirty="0"/>
              <a:t>With Most Number of Posts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56999F-BD3C-8A72-89DF-98B74E37CBDC}"/>
              </a:ext>
            </a:extLst>
          </p:cNvPr>
          <p:cNvSpPr txBox="1"/>
          <p:nvPr/>
        </p:nvSpPr>
        <p:spPr>
          <a:xfrm>
            <a:off x="832164" y="2960005"/>
            <a:ext cx="5029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rgbClr val="A100FF"/>
                </a:solidFill>
              </a:rPr>
              <a:t>16</a:t>
            </a:r>
            <a:endParaRPr lang="en-US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5F9F0D-AFCF-BF45-A650-64693C5BE867}"/>
              </a:ext>
            </a:extLst>
          </p:cNvPr>
          <p:cNvSpPr txBox="1"/>
          <p:nvPr/>
        </p:nvSpPr>
        <p:spPr>
          <a:xfrm>
            <a:off x="5998853" y="3106199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A100FF"/>
                </a:solidFill>
              </a:rPr>
              <a:t>Animal</a:t>
            </a:r>
            <a:endParaRPr lang="en-US" sz="4000" dirty="0">
              <a:solidFill>
                <a:srgbClr val="A100FF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591B2F-86FF-1624-AE1C-57A3F116220C}"/>
              </a:ext>
            </a:extLst>
          </p:cNvPr>
          <p:cNvSpPr txBox="1"/>
          <p:nvPr/>
        </p:nvSpPr>
        <p:spPr>
          <a:xfrm>
            <a:off x="11741273" y="3213101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A100FF"/>
                </a:solidFill>
              </a:rPr>
              <a:t>May</a:t>
            </a:r>
            <a:endParaRPr lang="en-US" sz="4000" dirty="0">
              <a:solidFill>
                <a:srgbClr val="A1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31B21177-6932-3C71-514F-6620DA19D6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9968294"/>
              </p:ext>
            </p:extLst>
          </p:nvPr>
        </p:nvGraphicFramePr>
        <p:xfrm>
          <a:off x="2724116" y="1383832"/>
          <a:ext cx="15084872" cy="7805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29319511-FEE1-7C57-B8A7-E9B116E902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8114834"/>
              </p:ext>
            </p:extLst>
          </p:nvPr>
        </p:nvGraphicFramePr>
        <p:xfrm>
          <a:off x="2724116" y="1231449"/>
          <a:ext cx="15084872" cy="7536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321</Words>
  <Application>Microsoft Office PowerPoint</Application>
  <PresentationFormat>Custom</PresentationFormat>
  <Paragraphs>89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Wingdings</vt:lpstr>
      <vt:lpstr>Poppins</vt:lpstr>
      <vt:lpstr>Graphik Regular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Paridhi Yadav</cp:lastModifiedBy>
  <cp:revision>19</cp:revision>
  <dcterms:created xsi:type="dcterms:W3CDTF">2006-08-16T00:00:00Z</dcterms:created>
  <dcterms:modified xsi:type="dcterms:W3CDTF">2024-08-23T04:28:34Z</dcterms:modified>
  <dc:identifier>DAEhDyfaYKE</dc:identifier>
</cp:coreProperties>
</file>