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
        <p:nvSpPr>
          <p:cNvPr id="5" name="TextBox 4">
            <a:extLst>
              <a:ext uri="{FF2B5EF4-FFF2-40B4-BE49-F238E27FC236}">
                <a16:creationId xmlns:a16="http://schemas.microsoft.com/office/drawing/2014/main" id="{30CE0558-5EF3-DFA4-0D01-D9A51D3AE711}"/>
              </a:ext>
            </a:extLst>
          </p:cNvPr>
          <p:cNvSpPr txBox="1"/>
          <p:nvPr/>
        </p:nvSpPr>
        <p:spPr>
          <a:xfrm>
            <a:off x="5289755" y="335839"/>
            <a:ext cx="6096000" cy="2031325"/>
          </a:xfrm>
          <a:prstGeom prst="rect">
            <a:avLst/>
          </a:prstGeom>
          <a:noFill/>
        </p:spPr>
        <p:txBody>
          <a:bodyPr wrap="square">
            <a:spAutoFit/>
          </a:bodyPr>
          <a:lstStyle/>
          <a:p>
            <a:pPr marL="108000" lvl="1" indent="0">
              <a:buClr>
                <a:schemeClr val="tx2">
                  <a:lumMod val="100000"/>
                </a:schemeClr>
              </a:buClr>
              <a:buSzPct val="100000"/>
              <a:buFont typeface="Arial" panose="020B0604020202020204" pitchFamily="34" charset="0"/>
              <a:buNone/>
            </a:pPr>
            <a:r>
              <a:rPr lang="en-US" sz="1400" dirty="0">
                <a:solidFill>
                  <a:schemeClr val="tx1">
                    <a:lumMod val="100000"/>
                  </a:schemeClr>
                </a:solidFill>
                <a:latin typeface="Trebuchet MS" panose="020B0703020202090204" pitchFamily="34" charset="0"/>
              </a:rPr>
              <a:t>From the model, we have insights for </a:t>
            </a:r>
            <a:r>
              <a:rPr lang="en-US" sz="1400" dirty="0" err="1">
                <a:solidFill>
                  <a:schemeClr val="tx1">
                    <a:lumMod val="100000"/>
                  </a:schemeClr>
                </a:solidFill>
                <a:latin typeface="Trebuchet MS" panose="020B0703020202090204" pitchFamily="34" charset="0"/>
              </a:rPr>
              <a:t>PowerCo’s</a:t>
            </a:r>
            <a:r>
              <a:rPr lang="en-US" sz="1400" dirty="0">
                <a:solidFill>
                  <a:schemeClr val="tx1">
                    <a:lumMod val="100000"/>
                  </a:schemeClr>
                </a:solidFill>
                <a:latin typeface="Trebuchet MS" panose="020B0703020202090204" pitchFamily="34" charset="0"/>
              </a:rPr>
              <a:t> problem of customer churn.</a:t>
            </a:r>
          </a:p>
          <a:p>
            <a:pPr marL="450900" lvl="1" indent="-342900">
              <a:buClr>
                <a:schemeClr val="tx2">
                  <a:lumMod val="100000"/>
                </a:schemeClr>
              </a:buClr>
              <a:buSzPct val="100000"/>
              <a:buFont typeface="+mj-lt"/>
              <a:buAutoNum type="arabicPeriod"/>
            </a:pPr>
            <a:r>
              <a:rPr lang="en-US" sz="1400" dirty="0">
                <a:solidFill>
                  <a:schemeClr val="tx1">
                    <a:lumMod val="100000"/>
                  </a:schemeClr>
                </a:solidFill>
                <a:latin typeface="Trebuchet MS" panose="020B0703020202090204" pitchFamily="34" charset="0"/>
              </a:rPr>
              <a:t>As per our evaluation: -</a:t>
            </a:r>
          </a:p>
          <a:p>
            <a:pPr marL="450900" lvl="1" indent="-342900">
              <a:buClr>
                <a:schemeClr val="tx2">
                  <a:lumMod val="100000"/>
                </a:schemeClr>
              </a:buClr>
              <a:buSzPct val="100000"/>
              <a:buFont typeface="+mj-lt"/>
              <a:buAutoNum type="arabicPeriod"/>
            </a:pPr>
            <a:r>
              <a:rPr lang="en-US" sz="1400" dirty="0">
                <a:solidFill>
                  <a:schemeClr val="tx1">
                    <a:lumMod val="100000"/>
                  </a:schemeClr>
                </a:solidFill>
                <a:latin typeface="Trebuchet MS" panose="020B0703020202090204" pitchFamily="34" charset="0"/>
              </a:rPr>
              <a:t>1.Electricity consumption in the past 12 months is the biggest determining factor of customer churn.</a:t>
            </a:r>
          </a:p>
          <a:p>
            <a:pPr marL="393750" lvl="1" indent="-285750">
              <a:buClr>
                <a:schemeClr val="tx2">
                  <a:lumMod val="100000"/>
                </a:schemeClr>
              </a:buClr>
              <a:buSzPct val="100000"/>
              <a:buFont typeface="Wingdings" panose="05000000000000000000" pitchFamily="2" charset="2"/>
              <a:buChar char="Ø"/>
            </a:pPr>
            <a:r>
              <a:rPr lang="en-US" dirty="0">
                <a:solidFill>
                  <a:schemeClr val="tx1">
                    <a:lumMod val="100000"/>
                  </a:schemeClr>
                </a:solidFill>
                <a:latin typeface="Trebuchet MS" panose="020B0703020202090204" pitchFamily="34" charset="0"/>
              </a:rPr>
              <a:t>2. This is followed by net </a:t>
            </a:r>
            <a:r>
              <a:rPr lang="en-US" dirty="0" err="1">
                <a:solidFill>
                  <a:schemeClr val="tx1">
                    <a:lumMod val="100000"/>
                  </a:schemeClr>
                </a:solidFill>
                <a:latin typeface="Trebuchet MS" panose="020B0703020202090204" pitchFamily="34" charset="0"/>
              </a:rPr>
              <a:t>margin,Forecast</a:t>
            </a:r>
            <a:r>
              <a:rPr lang="en-US" dirty="0">
                <a:solidFill>
                  <a:schemeClr val="tx1">
                    <a:lumMod val="100000"/>
                  </a:schemeClr>
                </a:solidFill>
                <a:latin typeface="Trebuchet MS" panose="020B0703020202090204" pitchFamily="34" charset="0"/>
              </a:rPr>
              <a:t> Meter Rental, forecast consumption in past 12 month</a:t>
            </a:r>
            <a:endParaRPr lang="en-US" sz="1400" dirty="0">
              <a:solidFill>
                <a:schemeClr val="tx1">
                  <a:lumMod val="100000"/>
                </a:schemeClr>
              </a:solidFill>
              <a:latin typeface="Trebuchet MS" panose="020B0703020202090204" pitchFamily="34" charset="0"/>
            </a:endParaRPr>
          </a:p>
          <a:p>
            <a:pPr marL="393750" lvl="1" indent="-285750">
              <a:buClr>
                <a:schemeClr val="tx2">
                  <a:lumMod val="100000"/>
                </a:schemeClr>
              </a:buClr>
              <a:buSzPct val="100000"/>
              <a:buFont typeface="Wingdings" panose="05000000000000000000" pitchFamily="2" charset="2"/>
              <a:buChar char="Ø"/>
            </a:pPr>
            <a:r>
              <a:rPr lang="en-US" dirty="0">
                <a:solidFill>
                  <a:schemeClr val="tx1">
                    <a:lumMod val="100000"/>
                  </a:schemeClr>
                </a:solidFill>
                <a:latin typeface="Trebuchet MS" panose="020B0703020202090204" pitchFamily="34" charset="0"/>
              </a:rPr>
              <a:t>3. Hike in prices is not the reason for customer churn.</a:t>
            </a:r>
          </a:p>
          <a:p>
            <a:pPr marL="393750" lvl="1" indent="-285750">
              <a:buClr>
                <a:schemeClr val="tx2">
                  <a:lumMod val="100000"/>
                </a:schemeClr>
              </a:buClr>
              <a:buSzPct val="100000"/>
              <a:buFont typeface="Wingdings" panose="05000000000000000000" pitchFamily="2" charset="2"/>
              <a:buChar char="Ø"/>
            </a:pPr>
            <a:endParaRPr lang="en-US" sz="1400" dirty="0">
              <a:solidFill>
                <a:schemeClr val="tx1">
                  <a:lumMod val="100000"/>
                </a:schemeClr>
              </a:solidFill>
              <a:latin typeface="Trebuchet MS" panose="020B0703020202090204" pitchFamily="34" charset="0"/>
            </a:endParaRPr>
          </a:p>
        </p:txBody>
      </p:sp>
      <p:pic>
        <p:nvPicPr>
          <p:cNvPr id="9" name="Picture 8">
            <a:extLst>
              <a:ext uri="{FF2B5EF4-FFF2-40B4-BE49-F238E27FC236}">
                <a16:creationId xmlns:a16="http://schemas.microsoft.com/office/drawing/2014/main" id="{6EFA9FDB-0D92-BEB8-30BE-12908FEFF01E}"/>
              </a:ext>
            </a:extLst>
          </p:cNvPr>
          <p:cNvPicPr>
            <a:picLocks noChangeAspect="1"/>
          </p:cNvPicPr>
          <p:nvPr/>
        </p:nvPicPr>
        <p:blipFill>
          <a:blip r:embed="rId3"/>
          <a:stretch>
            <a:fillRect/>
          </a:stretch>
        </p:blipFill>
        <p:spPr>
          <a:xfrm>
            <a:off x="4109883" y="2229550"/>
            <a:ext cx="7520141" cy="4628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Paridhi Yadav</cp:lastModifiedBy>
  <cp:revision>1</cp:revision>
  <dcterms:created xsi:type="dcterms:W3CDTF">2016-11-04T11:46:04Z</dcterms:created>
  <dcterms:modified xsi:type="dcterms:W3CDTF">2024-08-30T07:56:56Z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