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rgbClr val="F9D3CA"/>
          </a:solidFill>
        </a:fill>
      </a:tcStyle>
    </a:wholeTbl>
    <a:band2H>
      <a:tcTxStyle b="def" i="def"/>
      <a:tcStyle>
        <a:tcBdr/>
        <a:fill>
          <a:solidFill>
            <a:srgbClr val="FCEAE6"/>
          </a:solidFill>
        </a:fill>
      </a:tcStyle>
    </a:band2H>
    <a:firstCol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381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381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rgbClr val="CFE5E2"/>
          </a:solidFill>
        </a:fill>
      </a:tcStyle>
    </a:wholeTbl>
    <a:band2H>
      <a:tcTxStyle b="def" i="def"/>
      <a:tcStyle>
        <a:tcBdr/>
        <a:fill>
          <a:solidFill>
            <a:srgbClr val="E8F2F1"/>
          </a:solidFill>
        </a:fill>
      </a:tcStyle>
    </a:band2H>
    <a:firstCol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381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381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381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381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A1E8D9"/>
          </a:solidFill>
        </a:fill>
      </a:tcStyle>
    </a:band2H>
    <a:firstCol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1E8D9"/>
          </a:solidFill>
        </a:fill>
      </a:tcStyle>
    </a:lastRow>
    <a:fir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381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381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rgbClr val="A1E8D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solidFill>
            <a:srgbClr val="A1E8D9">
              <a:alpha val="20000"/>
            </a:srgbClr>
          </a:solidFill>
        </a:fill>
      </a:tcStyle>
    </a:firstCol>
    <a:la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50800" cap="flat">
              <a:solidFill>
                <a:srgbClr val="A1E8D9"/>
              </a:solidFill>
              <a:prstDash val="solid"/>
              <a:round/>
            </a:ln>
          </a:top>
          <a:bottom>
            <a:ln w="127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A1E8D9"/>
        </a:fontRef>
        <a:srgbClr val="A1E8D9"/>
      </a:tcTxStyle>
      <a:tcStyle>
        <a:tcBdr>
          <a:left>
            <a:ln w="12700" cap="flat">
              <a:solidFill>
                <a:srgbClr val="A1E8D9"/>
              </a:solidFill>
              <a:prstDash val="solid"/>
              <a:round/>
            </a:ln>
          </a:left>
          <a:right>
            <a:ln w="12700" cap="flat">
              <a:solidFill>
                <a:srgbClr val="A1E8D9"/>
              </a:solidFill>
              <a:prstDash val="solid"/>
              <a:round/>
            </a:ln>
          </a:right>
          <a:top>
            <a:ln w="12700" cap="flat">
              <a:solidFill>
                <a:srgbClr val="A1E8D9"/>
              </a:solidFill>
              <a:prstDash val="solid"/>
              <a:round/>
            </a:ln>
          </a:top>
          <a:bottom>
            <a:ln w="25400" cap="flat">
              <a:solidFill>
                <a:srgbClr val="A1E8D9"/>
              </a:solidFill>
              <a:prstDash val="solid"/>
              <a:round/>
            </a:ln>
          </a:bottom>
          <a:insideH>
            <a:ln w="12700" cap="flat">
              <a:solidFill>
                <a:srgbClr val="A1E8D9"/>
              </a:solidFill>
              <a:prstDash val="solid"/>
              <a:round/>
            </a:ln>
          </a:insideH>
          <a:insideV>
            <a:ln w="12700" cap="flat">
              <a:solidFill>
                <a:srgbClr val="A1E8D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;p2"/>
          <p:cNvSpPr/>
          <p:nvPr/>
        </p:nvSpPr>
        <p:spPr>
          <a:xfrm>
            <a:off x="7007735" y="3176888"/>
            <a:ext cx="562202" cy="2"/>
          </a:xfrm>
          <a:prstGeom prst="line">
            <a:avLst/>
          </a:prstGeom>
          <a:ln w="76200">
            <a:solidFill>
              <a:srgbClr val="B3A77D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1E8D9"/>
                </a:solidFill>
              </a:defRPr>
            </a:pPr>
          </a:p>
        </p:txBody>
      </p:sp>
      <p:sp>
        <p:nvSpPr>
          <p:cNvPr id="14" name="Google Shape;11;p2"/>
          <p:cNvSpPr/>
          <p:nvPr/>
        </p:nvSpPr>
        <p:spPr>
          <a:xfrm>
            <a:off x="1575033" y="3158251"/>
            <a:ext cx="562203" cy="2"/>
          </a:xfrm>
          <a:prstGeom prst="line">
            <a:avLst/>
          </a:prstGeom>
          <a:ln w="76200">
            <a:solidFill>
              <a:srgbClr val="B3A77D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1E8D9"/>
                </a:solidFill>
              </a:defRPr>
            </a:pPr>
          </a:p>
        </p:txBody>
      </p:sp>
      <p:grpSp>
        <p:nvGrpSpPr>
          <p:cNvPr id="17" name="Google Shape;12;p2"/>
          <p:cNvGrpSpPr/>
          <p:nvPr/>
        </p:nvGrpSpPr>
        <p:grpSpPr>
          <a:xfrm>
            <a:off x="1004144" y="1023295"/>
            <a:ext cx="7136671" cy="152403"/>
            <a:chOff x="0" y="0"/>
            <a:chExt cx="7136669" cy="152402"/>
          </a:xfrm>
        </p:grpSpPr>
        <p:sp>
          <p:nvSpPr>
            <p:cNvPr id="15" name="Google Shape;13;p2"/>
            <p:cNvSpPr/>
            <p:nvPr/>
          </p:nvSpPr>
          <p:spPr>
            <a:xfrm flipH="1" flipV="1">
              <a:off x="0" y="0"/>
              <a:ext cx="7136671" cy="2"/>
            </a:xfrm>
            <a:prstGeom prst="line">
              <a:avLst/>
            </a:prstGeom>
            <a:noFill/>
            <a:ln w="762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A1E8D9"/>
                  </a:solidFill>
                </a:defRPr>
              </a:pPr>
            </a:p>
          </p:txBody>
        </p:sp>
        <p:sp>
          <p:nvSpPr>
            <p:cNvPr id="16" name="Google Shape;14;p2"/>
            <p:cNvSpPr/>
            <p:nvPr/>
          </p:nvSpPr>
          <p:spPr>
            <a:xfrm flipH="1" flipV="1">
              <a:off x="0" y="152401"/>
              <a:ext cx="7136671" cy="2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A1E8D9"/>
                  </a:solidFill>
                </a:defRPr>
              </a:pPr>
            </a:p>
          </p:txBody>
        </p:sp>
      </p:grpSp>
      <p:grpSp>
        <p:nvGrpSpPr>
          <p:cNvPr id="20" name="Google Shape;15;p2"/>
          <p:cNvGrpSpPr/>
          <p:nvPr/>
        </p:nvGrpSpPr>
        <p:grpSpPr>
          <a:xfrm>
            <a:off x="1004149" y="3969097"/>
            <a:ext cx="7136673" cy="152404"/>
            <a:chOff x="-1" y="0"/>
            <a:chExt cx="7136672" cy="152403"/>
          </a:xfrm>
        </p:grpSpPr>
        <p:sp>
          <p:nvSpPr>
            <p:cNvPr id="18" name="Google Shape;16;p2"/>
            <p:cNvSpPr/>
            <p:nvPr/>
          </p:nvSpPr>
          <p:spPr>
            <a:xfrm>
              <a:off x="-2" y="152401"/>
              <a:ext cx="7136673" cy="2"/>
            </a:xfrm>
            <a:prstGeom prst="line">
              <a:avLst/>
            </a:prstGeom>
            <a:noFill/>
            <a:ln w="762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A1E8D9"/>
                  </a:solidFill>
                </a:defRPr>
              </a:pPr>
            </a:p>
          </p:txBody>
        </p:sp>
        <p:sp>
          <p:nvSpPr>
            <p:cNvPr id="19" name="Google Shape;17;p2"/>
            <p:cNvSpPr/>
            <p:nvPr/>
          </p:nvSpPr>
          <p:spPr>
            <a:xfrm>
              <a:off x="-2" y="-1"/>
              <a:ext cx="7136673" cy="2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A1E8D9"/>
                  </a:solidFill>
                </a:defRPr>
              </a:pPr>
            </a:p>
          </p:txBody>
        </p:sp>
      </p:grpSp>
      <p:sp>
        <p:nvSpPr>
          <p:cNvPr id="21" name="Title Text"/>
          <p:cNvSpPr/>
          <p:nvPr>
            <p:ph type="title"/>
          </p:nvPr>
        </p:nvSpPr>
        <p:spPr>
          <a:xfrm>
            <a:off x="1004150" y="1751764"/>
            <a:ext cx="7136701" cy="1022401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2137224" y="2850039"/>
            <a:ext cx="4870502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4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4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4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" name="Google Shape;21;p2" descr="Google Shape;21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0500" y="102649"/>
            <a:ext cx="1596602" cy="507548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lide Number"/>
          <p:cNvSpPr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58;p11"/>
          <p:cNvSpPr/>
          <p:nvPr/>
        </p:nvSpPr>
        <p:spPr>
          <a:xfrm>
            <a:off x="-75" y="5045700"/>
            <a:ext cx="9144001" cy="97802"/>
          </a:xfrm>
          <a:prstGeom prst="rect">
            <a:avLst/>
          </a:prstGeom>
          <a:solidFill>
            <a:srgbClr val="B3A77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" name="Title Text"/>
          <p:cNvSpPr/>
          <p:nvPr>
            <p:ph type="title"/>
          </p:nvPr>
        </p:nvSpPr>
        <p:spPr>
          <a:xfrm>
            <a:off x="311698" y="1304850"/>
            <a:ext cx="8520603" cy="1538400"/>
          </a:xfrm>
          <a:prstGeom prst="rect">
            <a:avLst/>
          </a:prstGeom>
        </p:spPr>
        <p:txBody>
          <a:bodyPr anchor="ctr"/>
          <a:lstStyle>
            <a:lvl1pPr algn="ctr">
              <a:defRPr sz="130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sz="quarter" idx="1"/>
          </p:nvPr>
        </p:nvSpPr>
        <p:spPr>
          <a:xfrm>
            <a:off x="311698" y="2995650"/>
            <a:ext cx="8520603" cy="1071602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/>
          <p:nvPr>
            <p:ph type="body" sz="half" idx="1"/>
          </p:nvPr>
        </p:nvSpPr>
        <p:spPr>
          <a:xfrm>
            <a:off x="311698" y="1266175"/>
            <a:ext cx="3999903" cy="33027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31;p4"/>
          <p:cNvSpPr/>
          <p:nvPr>
            <p:ph type="body" sz="half" idx="13"/>
          </p:nvPr>
        </p:nvSpPr>
        <p:spPr>
          <a:xfrm>
            <a:off x="4832398" y="1266174"/>
            <a:ext cx="3999903" cy="33027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" name="Slide Number"/>
          <p:cNvSpPr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34;p5"/>
          <p:cNvSpPr/>
          <p:nvPr/>
        </p:nvSpPr>
        <p:spPr>
          <a:xfrm>
            <a:off x="-50" y="2571899"/>
            <a:ext cx="9144001" cy="25716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" name="Title Text"/>
          <p:cNvSpPr/>
          <p:nvPr>
            <p:ph type="title"/>
          </p:nvPr>
        </p:nvSpPr>
        <p:spPr>
          <a:xfrm>
            <a:off x="311698" y="814799"/>
            <a:ext cx="8571303" cy="94200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2" name="Slide Number"/>
          <p:cNvSpPr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Body Level One…"/>
          <p:cNvSpPr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/>
          <p:nvPr>
            <p:ph type="title"/>
          </p:nvPr>
        </p:nvSpPr>
        <p:spPr>
          <a:xfrm>
            <a:off x="490250" y="526348"/>
            <a:ext cx="5613602" cy="4090803"/>
          </a:xfrm>
          <a:prstGeom prst="rect">
            <a:avLst/>
          </a:prstGeom>
        </p:spPr>
        <p:txBody>
          <a:bodyPr anchor="ctr"/>
          <a:lstStyle>
            <a:lvl1pPr>
              <a:defRPr b="0" sz="5400">
                <a:solidFill>
                  <a:srgbClr val="695D4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Slide Number"/>
          <p:cNvSpPr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5" name="Google Shape;49;p9"/>
          <p:cNvSpPr/>
          <p:nvPr/>
        </p:nvSpPr>
        <p:spPr>
          <a:xfrm>
            <a:off x="5029675" y="4495500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1E8D9"/>
                </a:solidFill>
              </a:defRPr>
            </a:pPr>
          </a:p>
        </p:txBody>
      </p:sp>
      <p:sp>
        <p:nvSpPr>
          <p:cNvPr id="86" name="Title Text"/>
          <p:cNvSpPr/>
          <p:nvPr>
            <p:ph type="title"/>
          </p:nvPr>
        </p:nvSpPr>
        <p:spPr>
          <a:xfrm>
            <a:off x="265500" y="1039675"/>
            <a:ext cx="4045200" cy="16758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/>
          <p:nvPr>
            <p:ph type="body" sz="quarter" idx="1"/>
          </p:nvPr>
        </p:nvSpPr>
        <p:spPr>
          <a:xfrm>
            <a:off x="265500" y="27268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Google Shape;52;p9"/>
          <p:cNvSpPr/>
          <p:nvPr>
            <p:ph type="body" sz="half" idx="13"/>
          </p:nvPr>
        </p:nvSpPr>
        <p:spPr>
          <a:xfrm>
            <a:off x="4939500" y="724198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9" name="Slide Number"/>
          <p:cNvSpPr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311698" y="4230725"/>
            <a:ext cx="5998804" cy="5988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1141184" indent="-544284">
              <a:lnSpc>
                <a:spcPct val="100000"/>
              </a:lnSpc>
              <a:buClrTx/>
              <a:buSzPts val="2400"/>
              <a:buFontTx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L="1598384" indent="-544284">
              <a:lnSpc>
                <a:spcPct val="100000"/>
              </a:lnSpc>
              <a:buClrTx/>
              <a:buSzPts val="2400"/>
              <a:buFontTx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L="2055584" indent="-544284">
              <a:lnSpc>
                <a:spcPct val="100000"/>
              </a:lnSpc>
              <a:buClrTx/>
              <a:buSzPts val="2400"/>
              <a:buFontTx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L="2512784" indent="-544284">
              <a:lnSpc>
                <a:spcPct val="100000"/>
              </a:lnSpc>
              <a:buClrTx/>
              <a:buSzPts val="2400"/>
              <a:buFontTx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p3"/>
          <p:cNvSpPr/>
          <p:nvPr/>
        </p:nvSpPr>
        <p:spPr>
          <a:xfrm>
            <a:off x="-75" y="5045700"/>
            <a:ext cx="9144001" cy="978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3" name="Google Shape;27;p3" descr="Google Shape;27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0500" y="102649"/>
            <a:ext cx="1596602" cy="50754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/>
          <p:nvPr>
            <p:ph type="title"/>
          </p:nvPr>
        </p:nvSpPr>
        <p:spPr>
          <a:xfrm>
            <a:off x="311698" y="445025"/>
            <a:ext cx="8520603" cy="70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/>
          <p:nvPr>
            <p:ph type="body" idx="1"/>
          </p:nvPr>
        </p:nvSpPr>
        <p:spPr>
          <a:xfrm>
            <a:off x="311698" y="1266325"/>
            <a:ext cx="8520603" cy="33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/>
          <p:nvPr>
            <p:ph type="sldNum" sz="quarter" idx="2"/>
          </p:nvPr>
        </p:nvSpPr>
        <p:spPr>
          <a:xfrm>
            <a:off x="8684347" y="4692392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1"/>
          </a:solidFill>
          <a:uFillTx/>
          <a:latin typeface="PT Sans Narrow"/>
          <a:ea typeface="PT Sans Narrow"/>
          <a:cs typeface="PT Sans Narrow"/>
          <a:sym typeface="PT Sans Narrow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1"/>
          </a:solidFill>
          <a:uFillTx/>
          <a:latin typeface="PT Sans Narrow"/>
          <a:ea typeface="PT Sans Narrow"/>
          <a:cs typeface="PT Sans Narrow"/>
          <a:sym typeface="PT Sans Narrow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1"/>
          </a:solidFill>
          <a:uFillTx/>
          <a:latin typeface="PT Sans Narrow"/>
          <a:ea typeface="PT Sans Narrow"/>
          <a:cs typeface="PT Sans Narrow"/>
          <a:sym typeface="PT Sans Narrow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1"/>
          </a:solidFill>
          <a:uFillTx/>
          <a:latin typeface="PT Sans Narrow"/>
          <a:ea typeface="PT Sans Narrow"/>
          <a:cs typeface="PT Sans Narrow"/>
          <a:sym typeface="PT Sans Narrow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1"/>
          </a:solidFill>
          <a:uFillTx/>
          <a:latin typeface="PT Sans Narrow"/>
          <a:ea typeface="PT Sans Narrow"/>
          <a:cs typeface="PT Sans Narrow"/>
          <a:sym typeface="PT Sans Narrow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1"/>
          </a:solidFill>
          <a:uFillTx/>
          <a:latin typeface="PT Sans Narrow"/>
          <a:ea typeface="PT Sans Narrow"/>
          <a:cs typeface="PT Sans Narrow"/>
          <a:sym typeface="PT Sans Narrow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1"/>
          </a:solidFill>
          <a:uFillTx/>
          <a:latin typeface="PT Sans Narrow"/>
          <a:ea typeface="PT Sans Narrow"/>
          <a:cs typeface="PT Sans Narrow"/>
          <a:sym typeface="PT Sans Narrow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1"/>
          </a:solidFill>
          <a:uFillTx/>
          <a:latin typeface="PT Sans Narrow"/>
          <a:ea typeface="PT Sans Narrow"/>
          <a:cs typeface="PT Sans Narrow"/>
          <a:sym typeface="PT Sans Narrow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chemeClr val="accent1"/>
          </a:solidFill>
          <a:uFillTx/>
          <a:latin typeface="PT Sans Narrow"/>
          <a:ea typeface="PT Sans Narrow"/>
          <a:cs typeface="PT Sans Narrow"/>
          <a:sym typeface="PT Sans Narrow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95D46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695D46"/>
          </a:solidFill>
          <a:uFillTx/>
          <a:latin typeface="Open Sans"/>
          <a:ea typeface="Open Sans"/>
          <a:cs typeface="Open Sans"/>
          <a:sym typeface="Open Sans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95D46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695D46"/>
          </a:solidFill>
          <a:uFillTx/>
          <a:latin typeface="Open Sans"/>
          <a:ea typeface="Open Sans"/>
          <a:cs typeface="Open Sans"/>
          <a:sym typeface="Open Sans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95D46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695D46"/>
          </a:solidFill>
          <a:uFillTx/>
          <a:latin typeface="Open Sans"/>
          <a:ea typeface="Open Sans"/>
          <a:cs typeface="Open Sans"/>
          <a:sym typeface="Open Sans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95D46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695D46"/>
          </a:solidFill>
          <a:uFillTx/>
          <a:latin typeface="Open Sans"/>
          <a:ea typeface="Open Sans"/>
          <a:cs typeface="Open Sans"/>
          <a:sym typeface="Open Sans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95D46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695D46"/>
          </a:solidFill>
          <a:uFillTx/>
          <a:latin typeface="Open Sans"/>
          <a:ea typeface="Open Sans"/>
          <a:cs typeface="Open Sans"/>
          <a:sym typeface="Open Sans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95D46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695D46"/>
          </a:solidFill>
          <a:uFillTx/>
          <a:latin typeface="Open Sans"/>
          <a:ea typeface="Open Sans"/>
          <a:cs typeface="Open Sans"/>
          <a:sym typeface="Open Sans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95D46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695D46"/>
          </a:solidFill>
          <a:uFillTx/>
          <a:latin typeface="Open Sans"/>
          <a:ea typeface="Open Sans"/>
          <a:cs typeface="Open Sans"/>
          <a:sym typeface="Open Sans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95D46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695D46"/>
          </a:solidFill>
          <a:uFillTx/>
          <a:latin typeface="Open Sans"/>
          <a:ea typeface="Open Sans"/>
          <a:cs typeface="Open Sans"/>
          <a:sym typeface="Open Sans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95D46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695D46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ired.com/story/self-driving-cars-uber-crash-false-positive-negative/" TargetMode="External"/><Relationship Id="rId3" Type="http://schemas.openxmlformats.org/officeDocument/2006/relationships/hyperlink" Target="https://www.budgetdirect.com.au/car-insurance/research/car-accident-statistics.html" TargetMode="External"/><Relationship Id="rId4" Type="http://schemas.openxmlformats.org/officeDocument/2006/relationships/hyperlink" Target="https://gizmodo.com/deep-learning-can-now-flawlessly-correct-photos-taken-i-1825919192" TargetMode="External"/><Relationship Id="rId5" Type="http://schemas.openxmlformats.org/officeDocument/2006/relationships/hyperlink" Target="https://medium.com/toyota-ai-ventures/self-supervised-learning-a-key-to-unlocking-self-driving-cars-408b7a6fd3bd" TargetMode="External"/><Relationship Id="rId6" Type="http://schemas.openxmlformats.org/officeDocument/2006/relationships/hyperlink" Target="https://becominghuman.ai/image-data-pre-processing-for-neural-networks-498289068258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68;p13"/>
          <p:cNvSpPr/>
          <p:nvPr>
            <p:ph type="ctrTitle"/>
          </p:nvPr>
        </p:nvSpPr>
        <p:spPr>
          <a:xfrm>
            <a:off x="1004150" y="1751764"/>
            <a:ext cx="7136701" cy="1022401"/>
          </a:xfrm>
          <a:prstGeom prst="rect">
            <a:avLst/>
          </a:prstGeom>
        </p:spPr>
        <p:txBody>
          <a:bodyPr/>
          <a:lstStyle/>
          <a:p>
            <a:pPr/>
            <a:r>
              <a:t>AIML Group Lab Team-7</a:t>
            </a:r>
          </a:p>
        </p:txBody>
      </p:sp>
      <p:sp>
        <p:nvSpPr>
          <p:cNvPr id="124" name="Google Shape;69;p13"/>
          <p:cNvSpPr/>
          <p:nvPr>
            <p:ph type="subTitle" sz="quarter" idx="1"/>
          </p:nvPr>
        </p:nvSpPr>
        <p:spPr>
          <a:xfrm>
            <a:off x="2136750" y="2843469"/>
            <a:ext cx="4870500" cy="671702"/>
          </a:xfrm>
          <a:prstGeom prst="rect">
            <a:avLst/>
          </a:prstGeom>
        </p:spPr>
        <p:txBody>
          <a:bodyPr/>
          <a:lstStyle/>
          <a:p>
            <a:pPr marL="0" indent="0">
              <a:defRPr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pPr>
            <a:r>
              <a:t> </a:t>
            </a:r>
            <a:r>
              <a:rPr b="1" u="sng">
                <a:solidFill>
                  <a:srgbClr val="002060"/>
                </a:solidFill>
              </a:rPr>
              <a:t>AI Solution for Changing Weather Conditions</a:t>
            </a:r>
          </a:p>
        </p:txBody>
      </p:sp>
      <p:pic>
        <p:nvPicPr>
          <p:cNvPr id="125" name="Google Shape;70;p13" descr="Google Shape;70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0500" y="102649"/>
            <a:ext cx="1596602" cy="50754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Google Shape;71;p13"/>
          <p:cNvSpPr/>
          <p:nvPr>
            <p:ph type="sldNum" sz="quarter" idx="4294967295"/>
          </p:nvPr>
        </p:nvSpPr>
        <p:spPr>
          <a:xfrm>
            <a:off x="8754975" y="4692391"/>
            <a:ext cx="266181" cy="3352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89;p16"/>
          <p:cNvSpPr/>
          <p:nvPr>
            <p:ph type="title"/>
          </p:nvPr>
        </p:nvSpPr>
        <p:spPr>
          <a:xfrm>
            <a:off x="311699" y="445025"/>
            <a:ext cx="8520602" cy="707402"/>
          </a:xfrm>
          <a:prstGeom prst="rect">
            <a:avLst/>
          </a:prstGeom>
        </p:spPr>
        <p:txBody>
          <a:bodyPr/>
          <a:lstStyle/>
          <a:p>
            <a:pPr/>
            <a:r>
              <a:t>Team (K3GVD)</a:t>
            </a:r>
          </a:p>
        </p:txBody>
      </p:sp>
      <p:grpSp>
        <p:nvGrpSpPr>
          <p:cNvPr id="221" name="Rounded Rectangle 3"/>
          <p:cNvGrpSpPr/>
          <p:nvPr/>
        </p:nvGrpSpPr>
        <p:grpSpPr>
          <a:xfrm>
            <a:off x="474128" y="1132888"/>
            <a:ext cx="4684891" cy="467392"/>
            <a:chOff x="0" y="0"/>
            <a:chExt cx="4684890" cy="467390"/>
          </a:xfrm>
        </p:grpSpPr>
        <p:sp>
          <p:nvSpPr>
            <p:cNvPr id="219" name="Rounded Rectangle"/>
            <p:cNvSpPr/>
            <p:nvPr/>
          </p:nvSpPr>
          <p:spPr>
            <a:xfrm>
              <a:off x="-1" y="-1"/>
              <a:ext cx="4684891" cy="4673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AE4F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0" name="Kalyan"/>
            <p:cNvSpPr/>
            <p:nvPr/>
          </p:nvSpPr>
          <p:spPr>
            <a:xfrm>
              <a:off x="22816" y="58363"/>
              <a:ext cx="463925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Kalyan</a:t>
              </a:r>
            </a:p>
          </p:txBody>
        </p:sp>
      </p:grpSp>
      <p:grpSp>
        <p:nvGrpSpPr>
          <p:cNvPr id="224" name="Rounded Rectangle 10"/>
          <p:cNvGrpSpPr/>
          <p:nvPr/>
        </p:nvGrpSpPr>
        <p:grpSpPr>
          <a:xfrm>
            <a:off x="474124" y="3592772"/>
            <a:ext cx="4684891" cy="467392"/>
            <a:chOff x="0" y="0"/>
            <a:chExt cx="4684890" cy="467390"/>
          </a:xfrm>
        </p:grpSpPr>
        <p:sp>
          <p:nvSpPr>
            <p:cNvPr id="222" name="Rounded Rectangle"/>
            <p:cNvSpPr/>
            <p:nvPr/>
          </p:nvSpPr>
          <p:spPr>
            <a:xfrm>
              <a:off x="0" y="-1"/>
              <a:ext cx="4684891" cy="467392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5400" cap="flat">
              <a:solidFill>
                <a:srgbClr val="AEBA2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Vinay"/>
            <p:cNvSpPr/>
            <p:nvPr/>
          </p:nvSpPr>
          <p:spPr>
            <a:xfrm>
              <a:off x="22816" y="58363"/>
              <a:ext cx="4639259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Vinay</a:t>
              </a:r>
            </a:p>
          </p:txBody>
        </p:sp>
      </p:grpSp>
      <p:grpSp>
        <p:nvGrpSpPr>
          <p:cNvPr id="227" name="Rounded Rectangle 11"/>
          <p:cNvGrpSpPr/>
          <p:nvPr/>
        </p:nvGrpSpPr>
        <p:grpSpPr>
          <a:xfrm>
            <a:off x="474127" y="1770440"/>
            <a:ext cx="4684891" cy="467392"/>
            <a:chOff x="0" y="0"/>
            <a:chExt cx="4684890" cy="467390"/>
          </a:xfrm>
        </p:grpSpPr>
        <p:sp>
          <p:nvSpPr>
            <p:cNvPr id="225" name="Rounded Rectangle"/>
            <p:cNvSpPr/>
            <p:nvPr/>
          </p:nvSpPr>
          <p:spPr>
            <a:xfrm>
              <a:off x="0" y="-1"/>
              <a:ext cx="4684891" cy="4673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>
              <a:solidFill>
                <a:srgbClr val="006D4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" name="Karthik"/>
            <p:cNvSpPr/>
            <p:nvPr/>
          </p:nvSpPr>
          <p:spPr>
            <a:xfrm>
              <a:off x="22816" y="58363"/>
              <a:ext cx="4639259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Karthik</a:t>
              </a:r>
            </a:p>
          </p:txBody>
        </p:sp>
      </p:grpSp>
      <p:grpSp>
        <p:nvGrpSpPr>
          <p:cNvPr id="230" name="Rounded Rectangle 12"/>
          <p:cNvGrpSpPr/>
          <p:nvPr/>
        </p:nvGrpSpPr>
        <p:grpSpPr>
          <a:xfrm>
            <a:off x="474126" y="2388459"/>
            <a:ext cx="4684891" cy="467392"/>
            <a:chOff x="0" y="0"/>
            <a:chExt cx="4684890" cy="467390"/>
          </a:xfrm>
        </p:grpSpPr>
        <p:sp>
          <p:nvSpPr>
            <p:cNvPr id="228" name="Rounded Rectangle"/>
            <p:cNvSpPr/>
            <p:nvPr/>
          </p:nvSpPr>
          <p:spPr>
            <a:xfrm>
              <a:off x="-1" y="-1"/>
              <a:ext cx="4684891" cy="467392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5400" cap="flat">
              <a:solidFill>
                <a:srgbClr val="38857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" name="Kaushik"/>
            <p:cNvSpPr/>
            <p:nvPr/>
          </p:nvSpPr>
          <p:spPr>
            <a:xfrm>
              <a:off x="22816" y="58363"/>
              <a:ext cx="463925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Kaushik</a:t>
              </a:r>
            </a:p>
          </p:txBody>
        </p:sp>
      </p:grpSp>
      <p:grpSp>
        <p:nvGrpSpPr>
          <p:cNvPr id="233" name="Rounded Rectangle 13"/>
          <p:cNvGrpSpPr/>
          <p:nvPr/>
        </p:nvGrpSpPr>
        <p:grpSpPr>
          <a:xfrm>
            <a:off x="474129" y="4206213"/>
            <a:ext cx="4684891" cy="467392"/>
            <a:chOff x="0" y="0"/>
            <a:chExt cx="4684890" cy="467390"/>
          </a:xfrm>
        </p:grpSpPr>
        <p:sp>
          <p:nvSpPr>
            <p:cNvPr id="231" name="Rounded Rectangle"/>
            <p:cNvSpPr/>
            <p:nvPr/>
          </p:nvSpPr>
          <p:spPr>
            <a:xfrm>
              <a:off x="-1" y="-1"/>
              <a:ext cx="4684891" cy="467392"/>
            </a:xfrm>
            <a:prstGeom prst="roundRect">
              <a:avLst>
                <a:gd name="adj" fmla="val 16667"/>
              </a:avLst>
            </a:prstGeom>
            <a:solidFill>
              <a:srgbClr val="A1E8D9"/>
            </a:solidFill>
            <a:ln w="25400" cap="flat">
              <a:solidFill>
                <a:srgbClr val="75A99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" name="Dhiren"/>
            <p:cNvSpPr/>
            <p:nvPr/>
          </p:nvSpPr>
          <p:spPr>
            <a:xfrm>
              <a:off x="22816" y="58363"/>
              <a:ext cx="463925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Dhiren</a:t>
              </a:r>
            </a:p>
          </p:txBody>
        </p:sp>
      </p:grpSp>
      <p:grpSp>
        <p:nvGrpSpPr>
          <p:cNvPr id="236" name="Rounded Rectangle 14"/>
          <p:cNvGrpSpPr/>
          <p:nvPr/>
        </p:nvGrpSpPr>
        <p:grpSpPr>
          <a:xfrm>
            <a:off x="474125" y="3006475"/>
            <a:ext cx="4684891" cy="467392"/>
            <a:chOff x="0" y="0"/>
            <a:chExt cx="4684890" cy="467390"/>
          </a:xfrm>
        </p:grpSpPr>
        <p:sp>
          <p:nvSpPr>
            <p:cNvPr id="234" name="Rounded Rectangle"/>
            <p:cNvSpPr/>
            <p:nvPr/>
          </p:nvSpPr>
          <p:spPr>
            <a:xfrm>
              <a:off x="-1" y="-1"/>
              <a:ext cx="4684891" cy="46739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25400" cap="flat">
              <a:solidFill>
                <a:srgbClr val="966B9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" name="Girishankar"/>
            <p:cNvSpPr/>
            <p:nvPr/>
          </p:nvSpPr>
          <p:spPr>
            <a:xfrm>
              <a:off x="22816" y="58363"/>
              <a:ext cx="463925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Girishankar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ferences"/>
          <p:cNvSpPr/>
          <p:nvPr>
            <p:ph type="title"/>
          </p:nvPr>
        </p:nvSpPr>
        <p:spPr>
          <a:xfrm>
            <a:off x="311699" y="445025"/>
            <a:ext cx="8520602" cy="707402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39" name="https://www.wired.com/story/self-driving-cars-uber-crash-false-positive-negative/…"/>
          <p:cNvSpPr/>
          <p:nvPr>
            <p:ph type="body" idx="1"/>
          </p:nvPr>
        </p:nvSpPr>
        <p:spPr>
          <a:xfrm>
            <a:off x="311699" y="1266325"/>
            <a:ext cx="8520602" cy="3302701"/>
          </a:xfrm>
          <a:prstGeom prst="rect">
            <a:avLst/>
          </a:prstGeom>
        </p:spPr>
        <p:txBody>
          <a:bodyPr/>
          <a:lstStyle/>
          <a:p>
            <a:pPr marL="443483" indent="-332613" defTabSz="886967">
              <a:buSzPts val="1700"/>
              <a:defRPr sz="17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https://www.wired.com/story/self-driving-cars-uber-crash-false-positive-negative/</a:t>
            </a:r>
          </a:p>
          <a:p>
            <a:pPr marL="443483" indent="-332613" defTabSz="886967">
              <a:buSzPts val="1700"/>
              <a:defRPr sz="17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https://www.budgetdirect.com.au/car-insurance/research/car-accident-statistics.html</a:t>
            </a:r>
            <a:r>
              <a:rPr u="none">
                <a:solidFill>
                  <a:srgbClr val="695D46"/>
                </a:solidFill>
                <a:uFillTx/>
              </a:rPr>
              <a:t> </a:t>
            </a:r>
          </a:p>
          <a:p>
            <a:pPr marL="443483" indent="-332613" defTabSz="886967">
              <a:buSzPts val="1700"/>
              <a:defRPr sz="17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https://gizmodo.com/deep-learning-can-now-flawlessly-correct-photos-taken-i-1825919192</a:t>
            </a:r>
          </a:p>
          <a:p>
            <a:pPr marL="443483" indent="-332613" defTabSz="886967">
              <a:buSzPts val="1700"/>
              <a:defRPr sz="1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https://medium.com/toyota-ai-ventures/self-supervised-learning-a-key-to-unlocking-self-driving-cars-408b7a6fd3bd</a:t>
            </a:r>
          </a:p>
          <a:p>
            <a:pPr marL="443483" indent="-332613" defTabSz="886967">
              <a:buSzPts val="1700"/>
              <a:defRPr sz="1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https://becominghuman.ai/image-data-pre-processing-for-neural-networks-498289068258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25;p22"/>
          <p:cNvSpPr/>
          <p:nvPr>
            <p:ph type="title"/>
          </p:nvPr>
        </p:nvSpPr>
        <p:spPr>
          <a:xfrm>
            <a:off x="2510613" y="2210273"/>
            <a:ext cx="8520602" cy="707403"/>
          </a:xfrm>
          <a:prstGeom prst="rect">
            <a:avLst/>
          </a:prstGeom>
        </p:spPr>
        <p:txBody>
          <a:bodyPr/>
          <a:lstStyle/>
          <a:p>
            <a:pPr/>
            <a:r>
              <a:t>Q &amp; A</a:t>
            </a:r>
          </a:p>
        </p:txBody>
      </p:sp>
      <p:sp>
        <p:nvSpPr>
          <p:cNvPr id="242" name="Google Shape;126;p22"/>
          <p:cNvSpPr/>
          <p:nvPr>
            <p:ph type="body" idx="1"/>
          </p:nvPr>
        </p:nvSpPr>
        <p:spPr>
          <a:xfrm>
            <a:off x="311699" y="1266324"/>
            <a:ext cx="8520602" cy="33027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31;p23"/>
          <p:cNvSpPr/>
          <p:nvPr>
            <p:ph type="body" idx="1"/>
          </p:nvPr>
        </p:nvSpPr>
        <p:spPr>
          <a:xfrm>
            <a:off x="311699" y="1266324"/>
            <a:ext cx="8520602" cy="3302703"/>
          </a:xfrm>
          <a:prstGeom prst="rect">
            <a:avLst/>
          </a:prstGeom>
        </p:spPr>
        <p:txBody>
          <a:bodyPr/>
          <a:lstStyle/>
          <a:p>
            <a:pPr marL="0" indent="228600">
              <a:buSzTx/>
              <a:buNone/>
            </a:pPr>
          </a:p>
        </p:txBody>
      </p:sp>
      <p:sp>
        <p:nvSpPr>
          <p:cNvPr id="245" name="Google Shape;132;p23"/>
          <p:cNvSpPr/>
          <p:nvPr>
            <p:ph type="title"/>
          </p:nvPr>
        </p:nvSpPr>
        <p:spPr>
          <a:xfrm>
            <a:off x="311699" y="445025"/>
            <a:ext cx="8520602" cy="707402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76;p14"/>
          <p:cNvSpPr/>
          <p:nvPr>
            <p:ph type="body" idx="1"/>
          </p:nvPr>
        </p:nvSpPr>
        <p:spPr>
          <a:xfrm>
            <a:off x="311699" y="1266324"/>
            <a:ext cx="8520602" cy="3302703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Tx/>
              <a:buAutoNum type="arabicPeriod" startAt="1"/>
              <a:defRPr b="1">
                <a:solidFill>
                  <a:srgbClr val="000000"/>
                </a:solidFill>
              </a:defRPr>
            </a:pPr>
            <a:r>
              <a:t>Problem Statement</a:t>
            </a:r>
          </a:p>
          <a:p>
            <a:pPr>
              <a:buClr>
                <a:srgbClr val="000000"/>
              </a:buClr>
              <a:buFontTx/>
              <a:buAutoNum type="arabicPeriod" startAt="1"/>
              <a:defRPr b="1">
                <a:solidFill>
                  <a:srgbClr val="000000"/>
                </a:solidFill>
              </a:defRPr>
            </a:pPr>
            <a:r>
              <a:t>Assumptions</a:t>
            </a:r>
          </a:p>
          <a:p>
            <a:pPr>
              <a:buClr>
                <a:srgbClr val="000000"/>
              </a:buClr>
              <a:buFontTx/>
              <a:buAutoNum type="arabicPeriod" startAt="1"/>
              <a:defRPr b="1">
                <a:solidFill>
                  <a:srgbClr val="000000"/>
                </a:solidFill>
              </a:defRPr>
            </a:pPr>
            <a:r>
              <a:t>Response to the Questionnaire </a:t>
            </a:r>
          </a:p>
          <a:p>
            <a:pPr>
              <a:buClr>
                <a:srgbClr val="000000"/>
              </a:buClr>
              <a:buFontTx/>
              <a:buAutoNum type="arabicPeriod" startAt="1"/>
              <a:defRPr b="1">
                <a:solidFill>
                  <a:srgbClr val="000000"/>
                </a:solidFill>
              </a:defRPr>
            </a:pPr>
            <a:r>
              <a:t>Business Applications, Post course</a:t>
            </a:r>
          </a:p>
          <a:p>
            <a:pPr>
              <a:buClr>
                <a:srgbClr val="000000"/>
              </a:buClr>
              <a:buFontTx/>
              <a:buAutoNum type="arabicPeriod" startAt="1"/>
              <a:defRPr b="1">
                <a:solidFill>
                  <a:srgbClr val="000000"/>
                </a:solidFill>
              </a:defRPr>
            </a:pPr>
            <a:r>
              <a:t>Introduction to Team</a:t>
            </a:r>
          </a:p>
          <a:p>
            <a:pPr>
              <a:buClr>
                <a:srgbClr val="000000"/>
              </a:buClr>
              <a:buFontTx/>
              <a:buAutoNum type="arabicPeriod" startAt="1"/>
              <a:defRPr b="1">
                <a:solidFill>
                  <a:srgbClr val="000000"/>
                </a:solidFill>
              </a:defRPr>
            </a:pPr>
            <a:r>
              <a:t>References</a:t>
            </a:r>
          </a:p>
          <a:p>
            <a:pPr>
              <a:buClr>
                <a:srgbClr val="000000"/>
              </a:buClr>
              <a:buFontTx/>
              <a:buAutoNum type="arabicPeriod" startAt="1"/>
              <a:defRPr b="1">
                <a:solidFill>
                  <a:srgbClr val="000000"/>
                </a:solidFill>
              </a:defRPr>
            </a:pPr>
            <a:r>
              <a:t>Q &amp; A</a:t>
            </a:r>
          </a:p>
        </p:txBody>
      </p:sp>
      <p:sp>
        <p:nvSpPr>
          <p:cNvPr id="129" name="Google Shape;77;p14"/>
          <p:cNvSpPr/>
          <p:nvPr>
            <p:ph type="title"/>
          </p:nvPr>
        </p:nvSpPr>
        <p:spPr>
          <a:xfrm>
            <a:off x="311699" y="445025"/>
            <a:ext cx="8520602" cy="707402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83;p15"/>
          <p:cNvSpPr/>
          <p:nvPr>
            <p:ph type="title"/>
          </p:nvPr>
        </p:nvSpPr>
        <p:spPr>
          <a:xfrm>
            <a:off x="311699" y="445025"/>
            <a:ext cx="8520602" cy="707402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grpSp>
        <p:nvGrpSpPr>
          <p:cNvPr id="134" name="Rectangle 17"/>
          <p:cNvGrpSpPr/>
          <p:nvPr/>
        </p:nvGrpSpPr>
        <p:grpSpPr>
          <a:xfrm>
            <a:off x="440871" y="3841440"/>
            <a:ext cx="8531490" cy="1155105"/>
            <a:chOff x="0" y="-1"/>
            <a:chExt cx="8531489" cy="1155104"/>
          </a:xfrm>
        </p:grpSpPr>
        <p:sp>
          <p:nvSpPr>
            <p:cNvPr id="132" name="Rectangle"/>
            <p:cNvSpPr/>
            <p:nvPr/>
          </p:nvSpPr>
          <p:spPr>
            <a:xfrm>
              <a:off x="-1" y="-2"/>
              <a:ext cx="8531490" cy="1155105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15000"/>
                </a:lnSpc>
                <a:defRPr sz="1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" name="To reduce road accidents from 8%  to Nil  by implementing Artificial Intelligence System which will dynamically adjust to weather appropriate driving styles"/>
            <p:cNvSpPr/>
            <p:nvPr/>
          </p:nvSpPr>
          <p:spPr>
            <a:xfrm>
              <a:off x="-1" y="16620"/>
              <a:ext cx="8531490" cy="1121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lnSpc>
                  <a:spcPct val="115000"/>
                </a:lnSpc>
                <a:defRPr sz="2800">
                  <a:solidFill>
                    <a:srgbClr val="000000"/>
                  </a:solidFill>
                </a:defRPr>
              </a:pPr>
              <a:r>
                <a:t>To reduce road accidents </a:t>
              </a:r>
              <a:r>
                <a:rPr sz="1800"/>
                <a:t>from </a:t>
              </a:r>
              <a:r>
                <a:rPr b="1" sz="1800">
                  <a:solidFill>
                    <a:srgbClr val="0070C0"/>
                  </a:solidFill>
                </a:rPr>
                <a:t>8%  to Nil  </a:t>
              </a:r>
              <a:r>
                <a:rPr sz="1400"/>
                <a:t>by implementing </a:t>
              </a:r>
              <a:r>
                <a:rPr sz="1800"/>
                <a:t>Artificial Intelligence System </a:t>
              </a:r>
              <a:r>
                <a:rPr sz="1400"/>
                <a:t>which will </a:t>
              </a:r>
              <a:r>
                <a:rPr sz="1800"/>
                <a:t>dynamically adjust to weather appropriate driving styles</a:t>
              </a:r>
            </a:p>
          </p:txBody>
        </p:sp>
      </p:grpSp>
      <p:grpSp>
        <p:nvGrpSpPr>
          <p:cNvPr id="137" name="Rectangle 20"/>
          <p:cNvGrpSpPr/>
          <p:nvPr/>
        </p:nvGrpSpPr>
        <p:grpSpPr>
          <a:xfrm>
            <a:off x="440871" y="1045026"/>
            <a:ext cx="4922292" cy="2526141"/>
            <a:chOff x="0" y="-1"/>
            <a:chExt cx="4922291" cy="2526139"/>
          </a:xfrm>
        </p:grpSpPr>
        <p:sp>
          <p:nvSpPr>
            <p:cNvPr id="135" name="Rectangle"/>
            <p:cNvSpPr/>
            <p:nvPr/>
          </p:nvSpPr>
          <p:spPr>
            <a:xfrm>
              <a:off x="-1" y="-2"/>
              <a:ext cx="4922292" cy="2526141"/>
            </a:xfrm>
            <a:prstGeom prst="rect">
              <a:avLst/>
            </a:prstGeom>
            <a:solidFill>
              <a:srgbClr val="FFA6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15000"/>
                </a:lnSpc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" name="8% of road accidents and fatalities reported are due to bad/abnormal weather conditions which were not detected by existing solutions and same needs to be addressed by Intelligent Solutions"/>
            <p:cNvSpPr/>
            <p:nvPr/>
          </p:nvSpPr>
          <p:spPr>
            <a:xfrm>
              <a:off x="-1" y="340218"/>
              <a:ext cx="4922292" cy="1845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lnSpc>
                  <a:spcPct val="115000"/>
                </a:lnSpc>
                <a:defRPr sz="4000">
                  <a:solidFill>
                    <a:srgbClr val="000000"/>
                  </a:solidFill>
                </a:defRPr>
              </a:pPr>
              <a:r>
                <a:t>8% </a:t>
              </a:r>
              <a:r>
                <a:rPr sz="2000"/>
                <a:t>of road accidents and fatalities </a:t>
              </a:r>
              <a:r>
                <a:rPr sz="1400"/>
                <a:t>reported are due to </a:t>
              </a:r>
              <a:r>
                <a:rPr sz="2000"/>
                <a:t>bad/abnormal weather conditions </a:t>
              </a:r>
              <a:r>
                <a:rPr sz="1400"/>
                <a:t>which were </a:t>
              </a:r>
              <a:r>
                <a:rPr sz="1800">
                  <a:solidFill>
                    <a:srgbClr val="FF0000"/>
                  </a:solidFill>
                </a:rPr>
                <a:t>not detected </a:t>
              </a:r>
              <a:r>
                <a:rPr sz="1400"/>
                <a:t>by existing solutions and same needs to be addressed by Intelligent Solutions</a:t>
              </a:r>
            </a:p>
          </p:txBody>
        </p:sp>
      </p:grpSp>
      <p:sp>
        <p:nvSpPr>
          <p:cNvPr id="138" name="Down Arrow 19"/>
          <p:cNvSpPr/>
          <p:nvPr/>
        </p:nvSpPr>
        <p:spPr>
          <a:xfrm>
            <a:off x="4049486" y="3614708"/>
            <a:ext cx="293916" cy="215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AE4F00"/>
            </a:solidFill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139" name="Picture 25" descr="Pictur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331" y="963256"/>
            <a:ext cx="3480028" cy="260791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Oval 31"/>
          <p:cNvSpPr/>
          <p:nvPr/>
        </p:nvSpPr>
        <p:spPr>
          <a:xfrm>
            <a:off x="7728856" y="2362199"/>
            <a:ext cx="1103447" cy="424545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25400">
            <a:solidFill>
              <a:srgbClr val="AE4F00"/>
            </a:solidFill>
          </a:ln>
        </p:spPr>
        <p:txBody>
          <a:bodyPr lIns="45718" tIns="45718" rIns="45718" bIns="45718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 few assumptions to begin with"/>
          <p:cNvSpPr/>
          <p:nvPr>
            <p:ph type="title"/>
          </p:nvPr>
        </p:nvSpPr>
        <p:spPr>
          <a:xfrm>
            <a:off x="311699" y="445025"/>
            <a:ext cx="8520602" cy="707402"/>
          </a:xfrm>
          <a:prstGeom prst="rect">
            <a:avLst/>
          </a:prstGeom>
        </p:spPr>
        <p:txBody>
          <a:bodyPr/>
          <a:lstStyle/>
          <a:p>
            <a:pPr/>
            <a:r>
              <a:t>A few assumptions to begin with</a:t>
            </a:r>
          </a:p>
        </p:txBody>
      </p:sp>
      <p:sp>
        <p:nvSpPr>
          <p:cNvPr id="143" name="The sensors are sharing accurate representative data…"/>
          <p:cNvSpPr/>
          <p:nvPr>
            <p:ph type="body" idx="1"/>
          </p:nvPr>
        </p:nvSpPr>
        <p:spPr>
          <a:xfrm>
            <a:off x="311699" y="1266325"/>
            <a:ext cx="8520602" cy="3302701"/>
          </a:xfrm>
          <a:prstGeom prst="rect">
            <a:avLst/>
          </a:prstGeom>
        </p:spPr>
        <p:txBody>
          <a:bodyPr/>
          <a:lstStyle/>
          <a:p>
            <a:pPr marL="443484" indent="-332613" defTabSz="886968">
              <a:buSzPts val="1700"/>
              <a:defRPr sz="1746"/>
            </a:pPr>
            <a:r>
              <a:t>The sensors are sharing accurate representative data</a:t>
            </a:r>
          </a:p>
          <a:p>
            <a:pPr marL="443484" indent="-332613" defTabSz="886968">
              <a:buSzPts val="1700"/>
              <a:defRPr sz="1746"/>
            </a:pPr>
            <a:r>
              <a:t>The notions of transfer learning are being applied on top of one of the trained models that is already being used in Autonomous driving, specifically, addressing the following aspects:</a:t>
            </a:r>
          </a:p>
          <a:p>
            <a:pPr lvl="1" marL="0" indent="221742" defTabSz="443484">
              <a:lnSpc>
                <a:spcPts val="3100"/>
              </a:lnSpc>
              <a:buSzTx/>
              <a:buNone/>
              <a:defRPr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location, acceletrtion speed ect..</a:t>
            </a:r>
          </a:p>
          <a:p>
            <a:pPr lvl="1" marL="0" indent="221742" defTabSz="443484">
              <a:lnSpc>
                <a:spcPts val="3100"/>
              </a:lnSpc>
              <a:buSzTx/>
              <a:buNone/>
              <a:defRPr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3d Objects - Cars, trucks, pedestrians, cyclists etc()</a:t>
            </a:r>
          </a:p>
          <a:p>
            <a:pPr lvl="1" marL="0" indent="221742" defTabSz="443484">
              <a:lnSpc>
                <a:spcPts val="3100"/>
              </a:lnSpc>
              <a:buSzTx/>
              <a:buNone/>
              <a:defRPr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3. 3d representation of weather conditions - fog, snow, rainy 3d images - this wil ne high resolution images 100k points per frame.</a:t>
            </a:r>
          </a:p>
          <a:p>
            <a:pPr lvl="1" marL="0" indent="221742" defTabSz="443484">
              <a:lnSpc>
                <a:spcPts val="3100"/>
              </a:lnSpc>
              <a:buSzTx/>
              <a:buNone/>
              <a:defRPr sz="1358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4. Stereo data(greyscale stereo and color sequences)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99;p17"/>
          <p:cNvSpPr/>
          <p:nvPr>
            <p:ph type="title"/>
          </p:nvPr>
        </p:nvSpPr>
        <p:spPr>
          <a:xfrm>
            <a:off x="311699" y="325282"/>
            <a:ext cx="8520602" cy="707402"/>
          </a:xfrm>
          <a:prstGeom prst="rect">
            <a:avLst/>
          </a:prstGeom>
        </p:spPr>
        <p:txBody>
          <a:bodyPr/>
          <a:lstStyle/>
          <a:p>
            <a:pPr/>
            <a:r>
              <a:t>Key Facts about Proposed AI Solution</a:t>
            </a:r>
          </a:p>
        </p:txBody>
      </p:sp>
      <p:grpSp>
        <p:nvGrpSpPr>
          <p:cNvPr id="164" name="Diagram 2"/>
          <p:cNvGrpSpPr/>
          <p:nvPr/>
        </p:nvGrpSpPr>
        <p:grpSpPr>
          <a:xfrm>
            <a:off x="605612" y="1202050"/>
            <a:ext cx="8226689" cy="3868028"/>
            <a:chOff x="0" y="0"/>
            <a:chExt cx="8226687" cy="3868026"/>
          </a:xfrm>
        </p:grpSpPr>
        <p:grpSp>
          <p:nvGrpSpPr>
            <p:cNvPr id="148" name="Group"/>
            <p:cNvGrpSpPr/>
            <p:nvPr/>
          </p:nvGrpSpPr>
          <p:grpSpPr>
            <a:xfrm>
              <a:off x="0" y="0"/>
              <a:ext cx="2570843" cy="1542507"/>
              <a:chOff x="-1" y="0"/>
              <a:chExt cx="2570842" cy="1542506"/>
            </a:xfrm>
          </p:grpSpPr>
          <p:sp>
            <p:nvSpPr>
              <p:cNvPr id="146" name="Rectangle"/>
              <p:cNvSpPr/>
              <p:nvPr/>
            </p:nvSpPr>
            <p:spPr>
              <a:xfrm>
                <a:off x="-2" y="-1"/>
                <a:ext cx="2570843" cy="1542507"/>
              </a:xfrm>
              <a:prstGeom prst="rect">
                <a:avLst/>
              </a:prstGeom>
              <a:solidFill>
                <a:schemeClr val="accent4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500"/>
                  </a:spcBef>
                  <a:defRPr sz="1600">
                    <a:solidFill>
                      <a:srgbClr val="002060"/>
                    </a:solidFill>
                  </a:defRPr>
                </a:pPr>
              </a:p>
            </p:txBody>
          </p:sp>
          <p:sp>
            <p:nvSpPr>
              <p:cNvPr id="147" name="Data Set Required?…"/>
              <p:cNvSpPr/>
              <p:nvPr/>
            </p:nvSpPr>
            <p:spPr>
              <a:xfrm>
                <a:off x="-1" y="150602"/>
                <a:ext cx="2570842" cy="1241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 b="1" sz="1800"/>
                </a:pPr>
                <a:r>
                  <a:t>Data Set Required?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002060"/>
                    </a:solidFill>
                  </a:defRPr>
                </a:pPr>
                <a:r>
                  <a:t>KITTI (Toyota)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002060"/>
                    </a:solidFill>
                  </a:defRPr>
                </a:pPr>
                <a:r>
                  <a:t>IDD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002060"/>
                    </a:solidFill>
                  </a:defRPr>
                </a:pPr>
                <a:r>
                  <a:t>City Scapes </a:t>
                </a:r>
              </a:p>
            </p:txBody>
          </p:sp>
        </p:grpSp>
        <p:grpSp>
          <p:nvGrpSpPr>
            <p:cNvPr id="151" name="Group"/>
            <p:cNvGrpSpPr/>
            <p:nvPr/>
          </p:nvGrpSpPr>
          <p:grpSpPr>
            <a:xfrm>
              <a:off x="2827922" y="0"/>
              <a:ext cx="2570843" cy="1542507"/>
              <a:chOff x="-1" y="0"/>
              <a:chExt cx="2570842" cy="1542506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-2" y="-1"/>
                <a:ext cx="2570843" cy="1542507"/>
              </a:xfrm>
              <a:prstGeom prst="rect">
                <a:avLst/>
              </a:prstGeom>
              <a:solidFill>
                <a:srgbClr val="95F322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500"/>
                  </a:spcBef>
                  <a:defRPr sz="1600"/>
                </a:pPr>
              </a:p>
            </p:txBody>
          </p:sp>
          <p:sp>
            <p:nvSpPr>
              <p:cNvPr id="150" name="Problem Type?…"/>
              <p:cNvSpPr/>
              <p:nvPr/>
            </p:nvSpPr>
            <p:spPr>
              <a:xfrm>
                <a:off x="-1" y="330004"/>
                <a:ext cx="2570842" cy="8824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 b="1" sz="1800"/>
                </a:pPr>
                <a:r>
                  <a:t>Problem Type?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002060"/>
                    </a:solidFill>
                  </a:defRPr>
                </a:pPr>
                <a:r>
                  <a:t>Classification-Supervised Learning </a:t>
                </a:r>
                <a:r>
                  <a:rPr>
                    <a:solidFill>
                      <a:srgbClr val="FFFFFF"/>
                    </a:solidFill>
                  </a:rPr>
                  <a:t> </a:t>
                </a:r>
              </a:p>
            </p:txBody>
          </p:sp>
        </p:grpSp>
        <p:grpSp>
          <p:nvGrpSpPr>
            <p:cNvPr id="154" name="Group"/>
            <p:cNvGrpSpPr/>
            <p:nvPr/>
          </p:nvGrpSpPr>
          <p:grpSpPr>
            <a:xfrm>
              <a:off x="5655845" y="0"/>
              <a:ext cx="2570843" cy="1542507"/>
              <a:chOff x="-1" y="0"/>
              <a:chExt cx="2570842" cy="1542506"/>
            </a:xfrm>
          </p:grpSpPr>
          <p:sp>
            <p:nvSpPr>
              <p:cNvPr id="152" name="Rectangle"/>
              <p:cNvSpPr/>
              <p:nvPr/>
            </p:nvSpPr>
            <p:spPr>
              <a:xfrm>
                <a:off x="-2" y="-1"/>
                <a:ext cx="2570843" cy="1542507"/>
              </a:xfrm>
              <a:prstGeom prst="rect">
                <a:avLst/>
              </a:prstGeom>
              <a:solidFill>
                <a:srgbClr val="42E974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500"/>
                  </a:spcBef>
                </a:pPr>
              </a:p>
            </p:txBody>
          </p:sp>
          <p:sp>
            <p:nvSpPr>
              <p:cNvPr id="153" name="Deficiencies in available data?…"/>
              <p:cNvSpPr/>
              <p:nvPr/>
            </p:nvSpPr>
            <p:spPr>
              <a:xfrm>
                <a:off x="-1" y="68313"/>
                <a:ext cx="2570842" cy="14058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 sz="1800"/>
                </a:pPr>
                <a:r>
                  <a:t>Deficiencies in available data?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002060"/>
                    </a:solidFill>
                  </a:defRPr>
                </a:pPr>
                <a:r>
                  <a:t>Drastic weather condition data availability 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002060"/>
                    </a:solidFill>
                  </a:defRPr>
                </a:pPr>
                <a:r>
                  <a:t>“Definition of corner case”</a:t>
                </a:r>
              </a:p>
            </p:txBody>
          </p:sp>
        </p:grpSp>
        <p:grpSp>
          <p:nvGrpSpPr>
            <p:cNvPr id="157" name="Group"/>
            <p:cNvGrpSpPr/>
            <p:nvPr/>
          </p:nvGrpSpPr>
          <p:grpSpPr>
            <a:xfrm>
              <a:off x="1" y="1273654"/>
              <a:ext cx="2570842" cy="2594373"/>
              <a:chOff x="0" y="0"/>
              <a:chExt cx="2570840" cy="2594371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0" y="525933"/>
                <a:ext cx="2570841" cy="1542506"/>
              </a:xfrm>
              <a:prstGeom prst="rect">
                <a:avLst/>
              </a:prstGeom>
              <a:solidFill>
                <a:srgbClr val="5FCDE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500"/>
                  </a:spcBef>
                  <a:defRPr sz="2500"/>
                </a:pPr>
              </a:p>
            </p:txBody>
          </p:sp>
          <p:sp>
            <p:nvSpPr>
              <p:cNvPr id="156" name="Data representation?…"/>
              <p:cNvSpPr/>
              <p:nvPr/>
            </p:nvSpPr>
            <p:spPr>
              <a:xfrm>
                <a:off x="0" y="0"/>
                <a:ext cx="2570841" cy="25943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500"/>
                  </a:spcBef>
                  <a:defRPr b="1" sz="1800"/>
                </a:pPr>
              </a:p>
              <a:p>
                <a:pPr algn="ctr" defTabSz="800100">
                  <a:lnSpc>
                    <a:spcPct val="90000"/>
                  </a:lnSpc>
                  <a:spcBef>
                    <a:spcPts val="500"/>
                  </a:spcBef>
                  <a:defRPr b="1" sz="1800"/>
                </a:pPr>
              </a:p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 b="1" sz="1800"/>
                </a:pPr>
                <a:r>
                  <a:t>Data representation?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600"/>
                  </a:spcBef>
                  <a:defRPr b="1" sz="1600">
                    <a:solidFill>
                      <a:srgbClr val="002060"/>
                    </a:solidFill>
                  </a:defRPr>
                </a:pPr>
                <a:r>
                  <a:t>Feature Extraction using Transfer Learning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500"/>
                  </a:spcBef>
                  <a:defRPr b="1" sz="1800"/>
                </a:pPr>
              </a:p>
              <a:p>
                <a:pPr algn="ctr" defTabSz="800100">
                  <a:lnSpc>
                    <a:spcPct val="90000"/>
                  </a:lnSpc>
                  <a:spcBef>
                    <a:spcPts val="500"/>
                  </a:spcBef>
                  <a:defRPr b="1" sz="1800"/>
                </a:pPr>
              </a:p>
              <a:p>
                <a:pPr algn="ctr" defTabSz="800100">
                  <a:lnSpc>
                    <a:spcPct val="90000"/>
                  </a:lnSpc>
                  <a:spcBef>
                    <a:spcPts val="1000"/>
                  </a:spcBef>
                  <a:defRPr sz="2500"/>
                </a:pPr>
                <a:r>
                  <a:t> </a:t>
                </a:r>
              </a:p>
            </p:txBody>
          </p:sp>
        </p:grpSp>
        <p:grpSp>
          <p:nvGrpSpPr>
            <p:cNvPr id="160" name="Group"/>
            <p:cNvGrpSpPr/>
            <p:nvPr/>
          </p:nvGrpSpPr>
          <p:grpSpPr>
            <a:xfrm>
              <a:off x="2827922" y="1799586"/>
              <a:ext cx="2570843" cy="1542507"/>
              <a:chOff x="-1" y="0"/>
              <a:chExt cx="2570842" cy="1542506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-2" y="-1"/>
                <a:ext cx="2570843" cy="1542507"/>
              </a:xfrm>
              <a:prstGeom prst="rect">
                <a:avLst/>
              </a:prstGeom>
              <a:solidFill>
                <a:srgbClr val="7B7ADB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500"/>
                  </a:spcBef>
                  <a:defRPr b="1" sz="1000">
                    <a:solidFill>
                      <a:srgbClr val="002060"/>
                    </a:solidFill>
                  </a:defRPr>
                </a:pPr>
              </a:p>
            </p:txBody>
          </p:sp>
          <p:sp>
            <p:nvSpPr>
              <p:cNvPr id="159" name="Metric for solution effectiveness?…"/>
              <p:cNvSpPr/>
              <p:nvPr/>
            </p:nvSpPr>
            <p:spPr>
              <a:xfrm>
                <a:off x="-1" y="305648"/>
                <a:ext cx="2570842" cy="9312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 b="1" sz="1800"/>
                </a:pPr>
                <a:r>
                  <a:t>Metric for solution effectiveness?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400"/>
                  </a:spcBef>
                  <a:defRPr b="1" sz="1000">
                    <a:solidFill>
                      <a:srgbClr val="002060"/>
                    </a:solidFill>
                  </a:defRPr>
                </a:pPr>
                <a:r>
                  <a:t>F1Score=(2*(Precision*Recall)/(Precision Recall)</a:t>
                </a: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5655845" y="1799586"/>
              <a:ext cx="2570843" cy="1542507"/>
              <a:chOff x="-1" y="0"/>
              <a:chExt cx="2570842" cy="1542506"/>
            </a:xfrm>
          </p:grpSpPr>
          <p:sp>
            <p:nvSpPr>
              <p:cNvPr id="161" name="Rectangle"/>
              <p:cNvSpPr/>
              <p:nvPr/>
            </p:nvSpPr>
            <p:spPr>
              <a:xfrm>
                <a:off x="-2" y="-1"/>
                <a:ext cx="2570843" cy="1542507"/>
              </a:xfrm>
              <a:prstGeom prst="rect">
                <a:avLst/>
              </a:prstGeom>
              <a:solidFill>
                <a:schemeClr val="accent5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500"/>
                  </a:spcBef>
                  <a:defRPr sz="1600">
                    <a:solidFill>
                      <a:srgbClr val="002060"/>
                    </a:solidFill>
                  </a:defRPr>
                </a:pPr>
              </a:p>
            </p:txBody>
          </p:sp>
          <p:sp>
            <p:nvSpPr>
              <p:cNvPr id="162" name="Algorithm Proposed for Problem Solving?…"/>
              <p:cNvSpPr/>
              <p:nvPr/>
            </p:nvSpPr>
            <p:spPr>
              <a:xfrm>
                <a:off x="-1" y="209615"/>
                <a:ext cx="2570842" cy="112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 b="1" sz="1800"/>
                </a:pPr>
                <a:r>
                  <a:t>Algorithm Proposed for Problem Solving?</a:t>
                </a:r>
              </a:p>
              <a:p>
                <a:pPr algn="ctr" defTabSz="8001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002060"/>
                    </a:solidFill>
                  </a:defRPr>
                </a:pPr>
                <a:r>
                  <a:t>Transfer learning with Learning using CNN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 pre-process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pre-processing</a:t>
            </a:r>
          </a:p>
        </p:txBody>
      </p:sp>
      <p:sp>
        <p:nvSpPr>
          <p:cNvPr id="167" name="The images used for predictions should be of the same size - Image rescal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images used for predictions should be of the same size - Image rescaling</a:t>
            </a:r>
          </a:p>
          <a:p>
            <a:pPr/>
            <a:r>
              <a:t>In order to have an even playing field, we perform image normalisation</a:t>
            </a:r>
          </a:p>
          <a:p>
            <a:pPr/>
            <a:r>
              <a:t>Dimensionality reduction to translate RGB scale to Grey scale (One of the open consideration points…)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09;p19"/>
          <p:cNvSpPr/>
          <p:nvPr>
            <p:ph type="title"/>
          </p:nvPr>
        </p:nvSpPr>
        <p:spPr>
          <a:xfrm>
            <a:off x="311699" y="445025"/>
            <a:ext cx="8520602" cy="707402"/>
          </a:xfrm>
          <a:prstGeom prst="rect">
            <a:avLst/>
          </a:prstGeom>
        </p:spPr>
        <p:txBody>
          <a:bodyPr/>
          <a:lstStyle/>
          <a:p>
            <a:pPr/>
            <a:r>
              <a:t>Answers to the Questionnaire (Algorithms)</a:t>
            </a:r>
          </a:p>
        </p:txBody>
      </p:sp>
      <p:grpSp>
        <p:nvGrpSpPr>
          <p:cNvPr id="172" name="Flowchart: Process 1"/>
          <p:cNvGrpSpPr/>
          <p:nvPr/>
        </p:nvGrpSpPr>
        <p:grpSpPr>
          <a:xfrm>
            <a:off x="3265445" y="1121962"/>
            <a:ext cx="2057671" cy="374012"/>
            <a:chOff x="0" y="0"/>
            <a:chExt cx="2057669" cy="374011"/>
          </a:xfrm>
        </p:grpSpPr>
        <p:sp>
          <p:nvSpPr>
            <p:cNvPr id="170" name="Rectangle"/>
            <p:cNvSpPr/>
            <p:nvPr/>
          </p:nvSpPr>
          <p:spPr>
            <a:xfrm>
              <a:off x="-1" y="-1"/>
              <a:ext cx="2057671" cy="374013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AE4F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71" name="Feature Extraction"/>
            <p:cNvSpPr/>
            <p:nvPr/>
          </p:nvSpPr>
          <p:spPr>
            <a:xfrm>
              <a:off x="-1" y="42593"/>
              <a:ext cx="2057671" cy="2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Feature Extraction</a:t>
              </a:r>
            </a:p>
          </p:txBody>
        </p:sp>
      </p:grpSp>
      <p:grpSp>
        <p:nvGrpSpPr>
          <p:cNvPr id="175" name="Flowchart: Process 3"/>
          <p:cNvGrpSpPr/>
          <p:nvPr/>
        </p:nvGrpSpPr>
        <p:grpSpPr>
          <a:xfrm>
            <a:off x="572687" y="2978940"/>
            <a:ext cx="2220687" cy="612274"/>
            <a:chOff x="0" y="0"/>
            <a:chExt cx="2220686" cy="612272"/>
          </a:xfrm>
        </p:grpSpPr>
        <p:sp>
          <p:nvSpPr>
            <p:cNvPr id="173" name="Rectangle"/>
            <p:cNvSpPr/>
            <p:nvPr/>
          </p:nvSpPr>
          <p:spPr>
            <a:xfrm>
              <a:off x="0" y="-1"/>
              <a:ext cx="2220687" cy="61227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AE4F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74" name="Translate Image to regular condition"/>
            <p:cNvSpPr/>
            <p:nvPr/>
          </p:nvSpPr>
          <p:spPr>
            <a:xfrm>
              <a:off x="0" y="60123"/>
              <a:ext cx="2220687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Translate Image to regular condition</a:t>
              </a:r>
            </a:p>
          </p:txBody>
        </p:sp>
      </p:grpSp>
      <p:grpSp>
        <p:nvGrpSpPr>
          <p:cNvPr id="178" name="Flowchart: Process 4"/>
          <p:cNvGrpSpPr/>
          <p:nvPr/>
        </p:nvGrpSpPr>
        <p:grpSpPr>
          <a:xfrm>
            <a:off x="3265446" y="1866038"/>
            <a:ext cx="2057670" cy="415714"/>
            <a:chOff x="0" y="0"/>
            <a:chExt cx="2057668" cy="415712"/>
          </a:xfrm>
        </p:grpSpPr>
        <p:sp>
          <p:nvSpPr>
            <p:cNvPr id="176" name="Rectangle"/>
            <p:cNvSpPr/>
            <p:nvPr/>
          </p:nvSpPr>
          <p:spPr>
            <a:xfrm>
              <a:off x="-1" y="-1"/>
              <a:ext cx="2057670" cy="41571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AE4F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77" name="Classification"/>
            <p:cNvSpPr/>
            <p:nvPr/>
          </p:nvSpPr>
          <p:spPr>
            <a:xfrm>
              <a:off x="-1" y="63443"/>
              <a:ext cx="2057670" cy="2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Classification</a:t>
              </a:r>
            </a:p>
          </p:txBody>
        </p:sp>
      </p:grpSp>
      <p:grpSp>
        <p:nvGrpSpPr>
          <p:cNvPr id="181" name="Flowchart: Decision 2"/>
          <p:cNvGrpSpPr/>
          <p:nvPr/>
        </p:nvGrpSpPr>
        <p:grpSpPr>
          <a:xfrm>
            <a:off x="3387863" y="2631841"/>
            <a:ext cx="2044110" cy="1284612"/>
            <a:chOff x="0" y="0"/>
            <a:chExt cx="2044108" cy="1284610"/>
          </a:xfrm>
        </p:grpSpPr>
        <p:sp>
          <p:nvSpPr>
            <p:cNvPr id="179" name="Shape"/>
            <p:cNvSpPr/>
            <p:nvPr/>
          </p:nvSpPr>
          <p:spPr>
            <a:xfrm>
              <a:off x="-1" y="-2"/>
              <a:ext cx="2044110" cy="1284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AE4F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80" name="Avg Probablity &lt;0.3?"/>
            <p:cNvSpPr/>
            <p:nvPr/>
          </p:nvSpPr>
          <p:spPr>
            <a:xfrm>
              <a:off x="511026" y="294692"/>
              <a:ext cx="1022056" cy="695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Avg Probablity &lt;0.3?</a:t>
              </a:r>
            </a:p>
          </p:txBody>
        </p:sp>
      </p:grpSp>
      <p:sp>
        <p:nvSpPr>
          <p:cNvPr id="182" name="TextBox 6"/>
          <p:cNvSpPr/>
          <p:nvPr/>
        </p:nvSpPr>
        <p:spPr>
          <a:xfrm>
            <a:off x="4361453" y="1515947"/>
            <a:ext cx="421095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X </a:t>
            </a:r>
          </a:p>
        </p:txBody>
      </p:sp>
      <p:sp>
        <p:nvSpPr>
          <p:cNvPr id="183" name="Elbow Connector 8"/>
          <p:cNvSpPr/>
          <p:nvPr/>
        </p:nvSpPr>
        <p:spPr>
          <a:xfrm>
            <a:off x="4293870" y="2293620"/>
            <a:ext cx="115571" cy="32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6875"/>
                </a:lnTo>
                <a:lnTo>
                  <a:pt x="10681" y="16875"/>
                </a:lnTo>
                <a:lnTo>
                  <a:pt x="10681" y="4725"/>
                </a:lnTo>
                <a:lnTo>
                  <a:pt x="21600" y="4725"/>
                </a:lnTo>
                <a:lnTo>
                  <a:pt x="21600" y="21600"/>
                </a:lnTo>
              </a:path>
            </a:pathLst>
          </a:custGeom>
          <a:ln>
            <a:solidFill>
              <a:srgbClr val="E96A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1E8D9"/>
                </a:solidFill>
              </a:defRPr>
            </a:pPr>
          </a:p>
        </p:txBody>
      </p:sp>
      <p:sp>
        <p:nvSpPr>
          <p:cNvPr id="184" name="Elbow Connector 10"/>
          <p:cNvSpPr/>
          <p:nvPr/>
        </p:nvSpPr>
        <p:spPr>
          <a:xfrm>
            <a:off x="2805429" y="3272790"/>
            <a:ext cx="5689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0" y="21600"/>
                </a:lnTo>
              </a:path>
            </a:pathLst>
          </a:custGeom>
          <a:ln>
            <a:solidFill>
              <a:srgbClr val="E96A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1E8D9"/>
                </a:solidFill>
              </a:defRPr>
            </a:pPr>
          </a:p>
        </p:txBody>
      </p:sp>
      <p:sp>
        <p:nvSpPr>
          <p:cNvPr id="185" name="Elbow Connector 12"/>
          <p:cNvSpPr/>
          <p:nvPr/>
        </p:nvSpPr>
        <p:spPr>
          <a:xfrm>
            <a:off x="1682750" y="2072639"/>
            <a:ext cx="1569720" cy="892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>
            <a:solidFill>
              <a:srgbClr val="E96A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1E8D9"/>
                </a:solidFill>
              </a:defRPr>
            </a:pPr>
          </a:p>
        </p:txBody>
      </p:sp>
      <p:grpSp>
        <p:nvGrpSpPr>
          <p:cNvPr id="188" name="Flowchart: Process 14"/>
          <p:cNvGrpSpPr/>
          <p:nvPr/>
        </p:nvGrpSpPr>
        <p:grpSpPr>
          <a:xfrm>
            <a:off x="3562035" y="4207868"/>
            <a:ext cx="1669504" cy="611065"/>
            <a:chOff x="0" y="0"/>
            <a:chExt cx="1669502" cy="611064"/>
          </a:xfrm>
        </p:grpSpPr>
        <p:sp>
          <p:nvSpPr>
            <p:cNvPr id="186" name="Rectangle"/>
            <p:cNvSpPr/>
            <p:nvPr/>
          </p:nvSpPr>
          <p:spPr>
            <a:xfrm>
              <a:off x="-1" y="-1"/>
              <a:ext cx="1669504" cy="611065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AE4F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87" name="Softmax"/>
            <p:cNvSpPr/>
            <p:nvPr/>
          </p:nvSpPr>
          <p:spPr>
            <a:xfrm>
              <a:off x="-1" y="161118"/>
              <a:ext cx="1669504" cy="2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Softmax</a:t>
              </a:r>
            </a:p>
          </p:txBody>
        </p:sp>
      </p:grpSp>
      <p:sp>
        <p:nvSpPr>
          <p:cNvPr id="189" name="Elbow Connector 16"/>
          <p:cNvSpPr/>
          <p:nvPr/>
        </p:nvSpPr>
        <p:spPr>
          <a:xfrm>
            <a:off x="3120389" y="3274059"/>
            <a:ext cx="2377441" cy="123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08" y="0"/>
                </a:moveTo>
                <a:lnTo>
                  <a:pt x="0" y="0"/>
                </a:lnTo>
                <a:lnTo>
                  <a:pt x="0" y="13735"/>
                </a:lnTo>
                <a:lnTo>
                  <a:pt x="21600" y="13735"/>
                </a:lnTo>
                <a:lnTo>
                  <a:pt x="21600" y="21600"/>
                </a:lnTo>
                <a:lnTo>
                  <a:pt x="19292" y="21600"/>
                </a:lnTo>
              </a:path>
            </a:pathLst>
          </a:custGeom>
          <a:ln>
            <a:solidFill>
              <a:srgbClr val="E96A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1E8D9"/>
                </a:solidFill>
              </a:defRPr>
            </a:pPr>
          </a:p>
        </p:txBody>
      </p:sp>
      <p:sp>
        <p:nvSpPr>
          <p:cNvPr id="190" name="TextBox 18"/>
          <p:cNvSpPr/>
          <p:nvPr/>
        </p:nvSpPr>
        <p:spPr>
          <a:xfrm>
            <a:off x="3052584" y="2976373"/>
            <a:ext cx="76585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91" name="TextBox 19"/>
          <p:cNvSpPr/>
          <p:nvPr/>
        </p:nvSpPr>
        <p:spPr>
          <a:xfrm>
            <a:off x="4478818" y="3762561"/>
            <a:ext cx="76585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92" name="Elbow Connector 20"/>
          <p:cNvSpPr/>
          <p:nvPr/>
        </p:nvSpPr>
        <p:spPr>
          <a:xfrm>
            <a:off x="4293870" y="1308099"/>
            <a:ext cx="1295401" cy="544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365" y="0"/>
                </a:moveTo>
                <a:lnTo>
                  <a:pt x="21600" y="0"/>
                </a:lnTo>
                <a:lnTo>
                  <a:pt x="21600" y="11530"/>
                </a:lnTo>
                <a:lnTo>
                  <a:pt x="0" y="11530"/>
                </a:lnTo>
                <a:lnTo>
                  <a:pt x="0" y="21600"/>
                </a:lnTo>
              </a:path>
            </a:pathLst>
          </a:custGeom>
          <a:ln>
            <a:solidFill>
              <a:srgbClr val="E96A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1E8D9"/>
                </a:solidFill>
              </a:defRPr>
            </a:pPr>
          </a:p>
        </p:txBody>
      </p:sp>
      <p:sp>
        <p:nvSpPr>
          <p:cNvPr id="193" name="TextBox 103"/>
          <p:cNvSpPr/>
          <p:nvPr/>
        </p:nvSpPr>
        <p:spPr>
          <a:xfrm>
            <a:off x="6026463" y="1121962"/>
            <a:ext cx="20890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800">
                <a:solidFill>
                  <a:srgbClr val="0070C0"/>
                </a:solidFill>
              </a:defRPr>
            </a:lvl1pPr>
          </a:lstStyle>
          <a:p>
            <a:pPr/>
            <a:r>
              <a:t>Scanning Stage</a:t>
            </a:r>
          </a:p>
        </p:txBody>
      </p:sp>
      <p:sp>
        <p:nvSpPr>
          <p:cNvPr id="194" name="TextBox 41"/>
          <p:cNvSpPr/>
          <p:nvPr/>
        </p:nvSpPr>
        <p:spPr>
          <a:xfrm>
            <a:off x="5767249" y="2913040"/>
            <a:ext cx="2558145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800">
                <a:solidFill>
                  <a:srgbClr val="0070C0"/>
                </a:solidFill>
              </a:defRPr>
            </a:lvl1pPr>
          </a:lstStyle>
          <a:p>
            <a:pPr/>
            <a:r>
              <a:t>Decision Making Stage</a:t>
            </a:r>
          </a:p>
        </p:txBody>
      </p:sp>
      <p:sp>
        <p:nvSpPr>
          <p:cNvPr id="195" name="TextBox 42"/>
          <p:cNvSpPr/>
          <p:nvPr/>
        </p:nvSpPr>
        <p:spPr>
          <a:xfrm>
            <a:off x="5767249" y="4449598"/>
            <a:ext cx="255814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800">
                <a:solidFill>
                  <a:srgbClr val="0070C0"/>
                </a:solidFill>
              </a:defRPr>
            </a:lvl1pPr>
          </a:lstStyle>
          <a:p>
            <a:pPr/>
            <a:r>
              <a:t>Action Stage</a:t>
            </a:r>
          </a:p>
        </p:txBody>
      </p:sp>
      <p:sp>
        <p:nvSpPr>
          <p:cNvPr id="196" name="Down Arrow 104"/>
          <p:cNvSpPr/>
          <p:nvPr/>
        </p:nvSpPr>
        <p:spPr>
          <a:xfrm>
            <a:off x="6804004" y="1842483"/>
            <a:ext cx="484634" cy="731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447"/>
                </a:moveTo>
                <a:lnTo>
                  <a:pt x="5400" y="14447"/>
                </a:lnTo>
                <a:lnTo>
                  <a:pt x="5400" y="0"/>
                </a:lnTo>
                <a:lnTo>
                  <a:pt x="16200" y="0"/>
                </a:lnTo>
                <a:lnTo>
                  <a:pt x="16200" y="14447"/>
                </a:lnTo>
                <a:lnTo>
                  <a:pt x="21600" y="14447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A1E8D9"/>
                </a:solidFill>
              </a:defRPr>
            </a:pPr>
          </a:p>
        </p:txBody>
      </p:sp>
      <p:sp>
        <p:nvSpPr>
          <p:cNvPr id="197" name="Down Arrow 44"/>
          <p:cNvSpPr/>
          <p:nvPr/>
        </p:nvSpPr>
        <p:spPr>
          <a:xfrm>
            <a:off x="6793293" y="3726205"/>
            <a:ext cx="484634" cy="608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000"/>
                </a:moveTo>
                <a:lnTo>
                  <a:pt x="5400" y="130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3000"/>
                </a:lnTo>
                <a:lnTo>
                  <a:pt x="21600" y="130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A1E8D9"/>
                </a:solidFill>
              </a:defRPr>
            </a:pPr>
          </a:p>
        </p:txBody>
      </p:sp>
      <p:sp>
        <p:nvSpPr>
          <p:cNvPr id="198" name="TextBox 105"/>
          <p:cNvSpPr/>
          <p:nvPr/>
        </p:nvSpPr>
        <p:spPr>
          <a:xfrm>
            <a:off x="4396787" y="2364586"/>
            <a:ext cx="137046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Y=f(X,Beta)</a:t>
            </a:r>
          </a:p>
        </p:txBody>
      </p:sp>
      <p:sp>
        <p:nvSpPr>
          <p:cNvPr id="199" name="TextBox 46"/>
          <p:cNvSpPr/>
          <p:nvPr/>
        </p:nvSpPr>
        <p:spPr>
          <a:xfrm>
            <a:off x="1401628" y="1815598"/>
            <a:ext cx="76585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Beta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14;p20"/>
          <p:cNvSpPr/>
          <p:nvPr>
            <p:ph type="title"/>
          </p:nvPr>
        </p:nvSpPr>
        <p:spPr>
          <a:xfrm>
            <a:off x="311699" y="445025"/>
            <a:ext cx="8520602" cy="707402"/>
          </a:xfrm>
          <a:prstGeom prst="rect">
            <a:avLst/>
          </a:prstGeom>
        </p:spPr>
        <p:txBody>
          <a:bodyPr/>
          <a:lstStyle/>
          <a:p>
            <a:pPr/>
            <a:r>
              <a:t>Two Mode Solution</a:t>
            </a:r>
          </a:p>
        </p:txBody>
      </p:sp>
      <p:grpSp>
        <p:nvGrpSpPr>
          <p:cNvPr id="204" name="Flowchart: Process 1"/>
          <p:cNvGrpSpPr/>
          <p:nvPr/>
        </p:nvGrpSpPr>
        <p:grpSpPr>
          <a:xfrm>
            <a:off x="805542" y="2799089"/>
            <a:ext cx="5203373" cy="586370"/>
            <a:chOff x="0" y="0"/>
            <a:chExt cx="5203371" cy="586369"/>
          </a:xfrm>
        </p:grpSpPr>
        <p:sp>
          <p:nvSpPr>
            <p:cNvPr id="202" name="Rectangle"/>
            <p:cNvSpPr/>
            <p:nvPr/>
          </p:nvSpPr>
          <p:spPr>
            <a:xfrm>
              <a:off x="0" y="-1"/>
              <a:ext cx="5203373" cy="58637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AE4F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/>
              </a:pPr>
            </a:p>
          </p:txBody>
        </p:sp>
        <p:sp>
          <p:nvSpPr>
            <p:cNvPr id="203" name="Human Mode (Human Takes over.Corresponding data used for further learning)"/>
            <p:cNvSpPr/>
            <p:nvPr/>
          </p:nvSpPr>
          <p:spPr>
            <a:xfrm>
              <a:off x="0" y="47172"/>
              <a:ext cx="5203373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Human Mode (Human Takes over.Corresponding data used for further learning)</a:t>
              </a:r>
            </a:p>
          </p:txBody>
        </p:sp>
      </p:grpSp>
      <p:grpSp>
        <p:nvGrpSpPr>
          <p:cNvPr id="207" name="Flowchart: Process 3"/>
          <p:cNvGrpSpPr/>
          <p:nvPr/>
        </p:nvGrpSpPr>
        <p:grpSpPr>
          <a:xfrm>
            <a:off x="805542" y="1643742"/>
            <a:ext cx="5203373" cy="816432"/>
            <a:chOff x="0" y="0"/>
            <a:chExt cx="5203371" cy="816430"/>
          </a:xfrm>
        </p:grpSpPr>
        <p:sp>
          <p:nvSpPr>
            <p:cNvPr id="205" name="Rectangle"/>
            <p:cNvSpPr/>
            <p:nvPr/>
          </p:nvSpPr>
          <p:spPr>
            <a:xfrm>
              <a:off x="0" y="-1"/>
              <a:ext cx="5203373" cy="81643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AE4F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206" name="Machine Mode (Autonomous Driving)"/>
            <p:cNvSpPr/>
            <p:nvPr/>
          </p:nvSpPr>
          <p:spPr>
            <a:xfrm>
              <a:off x="0" y="263802"/>
              <a:ext cx="5203373" cy="2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Machine Mode (Autonomous Driving)</a:t>
              </a:r>
            </a:p>
          </p:txBody>
        </p:sp>
      </p:grpSp>
      <p:grpSp>
        <p:nvGrpSpPr>
          <p:cNvPr id="210" name="Oval 2"/>
          <p:cNvGrpSpPr/>
          <p:nvPr/>
        </p:nvGrpSpPr>
        <p:grpSpPr>
          <a:xfrm>
            <a:off x="6248397" y="1828799"/>
            <a:ext cx="653147" cy="446318"/>
            <a:chOff x="-1" y="0"/>
            <a:chExt cx="653146" cy="446316"/>
          </a:xfrm>
        </p:grpSpPr>
        <p:sp>
          <p:nvSpPr>
            <p:cNvPr id="208" name="Oval"/>
            <p:cNvSpPr/>
            <p:nvPr/>
          </p:nvSpPr>
          <p:spPr>
            <a:xfrm>
              <a:off x="-2" y="-1"/>
              <a:ext cx="653148" cy="446318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AE4F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09" name="1"/>
            <p:cNvSpPr/>
            <p:nvPr/>
          </p:nvSpPr>
          <p:spPr>
            <a:xfrm>
              <a:off x="95649" y="78745"/>
              <a:ext cx="461846" cy="2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1</a:t>
              </a:r>
            </a:p>
          </p:txBody>
        </p:sp>
      </p:grpSp>
      <p:grpSp>
        <p:nvGrpSpPr>
          <p:cNvPr id="213" name="Oval 5"/>
          <p:cNvGrpSpPr/>
          <p:nvPr/>
        </p:nvGrpSpPr>
        <p:grpSpPr>
          <a:xfrm>
            <a:off x="6248397" y="2799089"/>
            <a:ext cx="653147" cy="446318"/>
            <a:chOff x="-1" y="0"/>
            <a:chExt cx="653146" cy="446316"/>
          </a:xfrm>
        </p:grpSpPr>
        <p:sp>
          <p:nvSpPr>
            <p:cNvPr id="211" name="Oval"/>
            <p:cNvSpPr/>
            <p:nvPr/>
          </p:nvSpPr>
          <p:spPr>
            <a:xfrm>
              <a:off x="-2" y="-1"/>
              <a:ext cx="653148" cy="446318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AE4F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12" name="2"/>
            <p:cNvSpPr/>
            <p:nvPr/>
          </p:nvSpPr>
          <p:spPr>
            <a:xfrm>
              <a:off x="95649" y="78745"/>
              <a:ext cx="461846" cy="2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usiness application and Post cours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application and Post course</a:t>
            </a:r>
          </a:p>
        </p:txBody>
      </p:sp>
      <p:sp>
        <p:nvSpPr>
          <p:cNvPr id="216" name="Our intention is to reduce to fatality rat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intention is to reduce to fatality rate</a:t>
            </a:r>
          </a:p>
          <a:p>
            <a:pPr/>
            <a:r>
              <a:t>Post course, we would like to pursue this idea and at least come up with a model that can be retrofit into a transfer learning scheme</a:t>
            </a:r>
          </a:p>
          <a:p>
            <a:pPr/>
            <a:r>
              <a:t>From a test point of view, we would like to use the “X” from the previously failed scenarios and see if our model would behave any different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0000FF"/>
      </a:hlink>
      <a:folHlink>
        <a:srgbClr val="FF00FF"/>
      </a:folHlink>
    </a:clrScheme>
    <a:fontScheme name="Trop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rop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1E8D9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0000FF"/>
      </a:hlink>
      <a:folHlink>
        <a:srgbClr val="FF00FF"/>
      </a:folHlink>
    </a:clrScheme>
    <a:fontScheme name="Trop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rop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1E8D9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