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</p:sldIdLst>
  <p:sldSz cx="9144000" cy="5143500" type="screen16x9"/>
  <p:notesSz cx="6858000" cy="9144000"/>
  <p:embeddedFontLst>
    <p:embeddedFont>
      <p:font typeface="PT Sans Narrow" panose="020B0604020202020204" charset="0"/>
      <p:regular r:id="rId12"/>
      <p:bold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E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6B4630-8AE6-41A9-8046-7CE66A3783A1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920C0C4-6F39-45F5-A5ED-43036AD58D9C}">
      <dgm:prSet phldrT="[Text]" custT="1"/>
      <dgm:spPr/>
      <dgm:t>
        <a:bodyPr/>
        <a:lstStyle/>
        <a:p>
          <a:r>
            <a:rPr lang="en-US" sz="1800" b="1" dirty="0" smtClean="0"/>
            <a:t>Data Set Required?</a:t>
          </a:r>
        </a:p>
        <a:p>
          <a:r>
            <a:rPr lang="en-US" sz="1600" dirty="0" smtClean="0">
              <a:solidFill>
                <a:srgbClr val="002060"/>
              </a:solidFill>
            </a:rPr>
            <a:t>KITTI (Toyota)</a:t>
          </a:r>
        </a:p>
        <a:p>
          <a:r>
            <a:rPr lang="en-US" sz="1600" dirty="0" smtClean="0">
              <a:solidFill>
                <a:srgbClr val="002060"/>
              </a:solidFill>
            </a:rPr>
            <a:t>IDD</a:t>
          </a:r>
        </a:p>
        <a:p>
          <a:r>
            <a:rPr lang="en-US" sz="1600" dirty="0" smtClean="0">
              <a:solidFill>
                <a:srgbClr val="002060"/>
              </a:solidFill>
            </a:rPr>
            <a:t>City </a:t>
          </a:r>
          <a:r>
            <a:rPr lang="en-US" sz="1600" dirty="0" err="1" smtClean="0">
              <a:solidFill>
                <a:srgbClr val="002060"/>
              </a:solidFill>
            </a:rPr>
            <a:t>Scapes</a:t>
          </a:r>
          <a:r>
            <a:rPr lang="en-US" sz="1600" dirty="0" smtClean="0">
              <a:solidFill>
                <a:srgbClr val="002060"/>
              </a:solidFill>
            </a:rPr>
            <a:t> </a:t>
          </a:r>
          <a:endParaRPr lang="en-US" sz="1600" dirty="0">
            <a:solidFill>
              <a:srgbClr val="002060"/>
            </a:solidFill>
          </a:endParaRPr>
        </a:p>
      </dgm:t>
    </dgm:pt>
    <dgm:pt modelId="{B7FF1009-7E38-466A-9283-35408950F2F3}" type="parTrans" cxnId="{73BB5AA0-BE4C-485D-AB96-009E45D5FA5C}">
      <dgm:prSet/>
      <dgm:spPr/>
      <dgm:t>
        <a:bodyPr/>
        <a:lstStyle/>
        <a:p>
          <a:endParaRPr lang="en-US"/>
        </a:p>
      </dgm:t>
    </dgm:pt>
    <dgm:pt modelId="{1F0D79D9-E610-45E3-AB52-4E4838B4B63C}" type="sibTrans" cxnId="{73BB5AA0-BE4C-485D-AB96-009E45D5FA5C}">
      <dgm:prSet/>
      <dgm:spPr/>
      <dgm:t>
        <a:bodyPr/>
        <a:lstStyle/>
        <a:p>
          <a:endParaRPr lang="en-US"/>
        </a:p>
      </dgm:t>
    </dgm:pt>
    <dgm:pt modelId="{E50AE1C3-A45A-4A56-AE59-A34518518CD8}">
      <dgm:prSet phldrT="[Text]" custT="1"/>
      <dgm:spPr/>
      <dgm:t>
        <a:bodyPr/>
        <a:lstStyle/>
        <a:p>
          <a:r>
            <a:rPr lang="en-US" sz="1800" b="1" dirty="0" smtClean="0"/>
            <a:t>Problem Type?</a:t>
          </a:r>
        </a:p>
        <a:p>
          <a:r>
            <a:rPr lang="en-US" sz="1600" dirty="0" smtClean="0">
              <a:solidFill>
                <a:srgbClr val="002060"/>
              </a:solidFill>
            </a:rPr>
            <a:t>Classification-Supervised Learning </a:t>
          </a:r>
          <a:r>
            <a:rPr lang="en-US" sz="1600" dirty="0" smtClean="0"/>
            <a:t> </a:t>
          </a:r>
          <a:endParaRPr lang="en-US" sz="1600" dirty="0"/>
        </a:p>
      </dgm:t>
    </dgm:pt>
    <dgm:pt modelId="{1E005E9D-A8ED-44EE-8C2E-6E93D0D61E65}" type="parTrans" cxnId="{5534E1A3-D586-4036-A9FC-DB3D7F5A27F8}">
      <dgm:prSet/>
      <dgm:spPr/>
      <dgm:t>
        <a:bodyPr/>
        <a:lstStyle/>
        <a:p>
          <a:endParaRPr lang="en-US"/>
        </a:p>
      </dgm:t>
    </dgm:pt>
    <dgm:pt modelId="{978DEAC7-4831-4B43-85BB-489EC0495865}" type="sibTrans" cxnId="{5534E1A3-D586-4036-A9FC-DB3D7F5A27F8}">
      <dgm:prSet/>
      <dgm:spPr/>
      <dgm:t>
        <a:bodyPr/>
        <a:lstStyle/>
        <a:p>
          <a:endParaRPr lang="en-US"/>
        </a:p>
      </dgm:t>
    </dgm:pt>
    <dgm:pt modelId="{7365B510-C6EF-44AC-BAC2-6AA736DE3403}">
      <dgm:prSet phldrT="[Text]" custT="1"/>
      <dgm:spPr/>
      <dgm:t>
        <a:bodyPr/>
        <a:lstStyle/>
        <a:p>
          <a:r>
            <a:rPr lang="en-US" sz="1800" dirty="0" smtClean="0"/>
            <a:t>Deficiencies in available data?</a:t>
          </a:r>
        </a:p>
        <a:p>
          <a:r>
            <a:rPr lang="en-US" sz="1600" dirty="0" smtClean="0">
              <a:solidFill>
                <a:srgbClr val="002060"/>
              </a:solidFill>
            </a:rPr>
            <a:t>Drastic weather condition data availability </a:t>
          </a:r>
        </a:p>
        <a:p>
          <a:r>
            <a:rPr lang="en-US" sz="1600" dirty="0" smtClean="0">
              <a:solidFill>
                <a:srgbClr val="002060"/>
              </a:solidFill>
            </a:rPr>
            <a:t>“Definition of corner case”</a:t>
          </a:r>
        </a:p>
      </dgm:t>
    </dgm:pt>
    <dgm:pt modelId="{3AC2642C-574F-4A2C-91E4-F0850025708E}" type="parTrans" cxnId="{93083413-D11B-481C-8DCC-27EAB94B1E72}">
      <dgm:prSet/>
      <dgm:spPr/>
      <dgm:t>
        <a:bodyPr/>
        <a:lstStyle/>
        <a:p>
          <a:endParaRPr lang="en-US"/>
        </a:p>
      </dgm:t>
    </dgm:pt>
    <dgm:pt modelId="{F187616E-1B19-44F9-A009-70B31E153514}" type="sibTrans" cxnId="{93083413-D11B-481C-8DCC-27EAB94B1E72}">
      <dgm:prSet/>
      <dgm:spPr/>
      <dgm:t>
        <a:bodyPr/>
        <a:lstStyle/>
        <a:p>
          <a:endParaRPr lang="en-US"/>
        </a:p>
      </dgm:t>
    </dgm:pt>
    <dgm:pt modelId="{828B2AEA-3D10-4654-8880-EE8DCD90DB7A}">
      <dgm:prSet phldrT="[Text]" custT="1"/>
      <dgm:spPr/>
      <dgm:t>
        <a:bodyPr/>
        <a:lstStyle/>
        <a:p>
          <a:endParaRPr lang="en-US" sz="1800" b="1" dirty="0" smtClean="0"/>
        </a:p>
        <a:p>
          <a:endParaRPr lang="en-US" sz="1800" b="1" dirty="0" smtClean="0"/>
        </a:p>
        <a:p>
          <a:r>
            <a:rPr lang="en-US" sz="1800" b="1" dirty="0" smtClean="0"/>
            <a:t>Data representation?</a:t>
          </a:r>
        </a:p>
        <a:p>
          <a:r>
            <a:rPr lang="en-US" sz="1600" b="1" dirty="0" smtClean="0">
              <a:solidFill>
                <a:srgbClr val="002060"/>
              </a:solidFill>
            </a:rPr>
            <a:t>Feature Extraction using Transfer Learning</a:t>
          </a:r>
        </a:p>
        <a:p>
          <a:endParaRPr lang="en-US" sz="1800" b="1" dirty="0" smtClean="0"/>
        </a:p>
        <a:p>
          <a:endParaRPr lang="en-US" sz="1800" b="1" dirty="0" smtClean="0"/>
        </a:p>
        <a:p>
          <a:r>
            <a:rPr lang="en-US" sz="2500" dirty="0" smtClean="0"/>
            <a:t> </a:t>
          </a:r>
          <a:endParaRPr lang="en-US" sz="2500" dirty="0"/>
        </a:p>
      </dgm:t>
    </dgm:pt>
    <dgm:pt modelId="{35CC0E52-2605-4A8B-9780-E46D4CDD31DA}" type="parTrans" cxnId="{0AD37BF9-3897-4679-9CF0-E035BE2614C2}">
      <dgm:prSet/>
      <dgm:spPr/>
      <dgm:t>
        <a:bodyPr/>
        <a:lstStyle/>
        <a:p>
          <a:endParaRPr lang="en-US"/>
        </a:p>
      </dgm:t>
    </dgm:pt>
    <dgm:pt modelId="{A218E970-92D2-452D-B69D-712453AD71D7}" type="sibTrans" cxnId="{0AD37BF9-3897-4679-9CF0-E035BE2614C2}">
      <dgm:prSet/>
      <dgm:spPr/>
      <dgm:t>
        <a:bodyPr/>
        <a:lstStyle/>
        <a:p>
          <a:endParaRPr lang="en-US"/>
        </a:p>
      </dgm:t>
    </dgm:pt>
    <dgm:pt modelId="{8542E14E-F27C-4AA3-B139-8219639F4D30}">
      <dgm:prSet phldrT="[Text]" custT="1"/>
      <dgm:spPr/>
      <dgm:t>
        <a:bodyPr/>
        <a:lstStyle/>
        <a:p>
          <a:pPr rtl="0"/>
          <a:r>
            <a:rPr lang="en-US" sz="1800" b="1" dirty="0" smtClean="0"/>
            <a:t>Metric for solution effectiveness?</a:t>
          </a:r>
        </a:p>
        <a:p>
          <a:pPr rtl="0"/>
          <a:r>
            <a:rPr lang="en-US" sz="1000" b="1" dirty="0" smtClean="0">
              <a:solidFill>
                <a:srgbClr val="002060"/>
              </a:solidFill>
            </a:rPr>
            <a:t>F1Score=(2*(Precision*Recall)/(Precision Recall)</a:t>
          </a:r>
          <a:endParaRPr lang="en-US" sz="1000" b="1" dirty="0">
            <a:solidFill>
              <a:srgbClr val="002060"/>
            </a:solidFill>
          </a:endParaRPr>
        </a:p>
      </dgm:t>
    </dgm:pt>
    <dgm:pt modelId="{7B067AF9-C03A-4DF1-92AC-0F9CD8313AAC}" type="parTrans" cxnId="{F49A2BA4-8A9D-4A91-8ECE-BC0431009FEE}">
      <dgm:prSet/>
      <dgm:spPr/>
      <dgm:t>
        <a:bodyPr/>
        <a:lstStyle/>
        <a:p>
          <a:endParaRPr lang="en-US"/>
        </a:p>
      </dgm:t>
    </dgm:pt>
    <dgm:pt modelId="{5718A99F-6459-4B85-A752-6724D1C15F04}" type="sibTrans" cxnId="{F49A2BA4-8A9D-4A91-8ECE-BC0431009FEE}">
      <dgm:prSet/>
      <dgm:spPr/>
      <dgm:t>
        <a:bodyPr/>
        <a:lstStyle/>
        <a:p>
          <a:endParaRPr lang="en-US"/>
        </a:p>
      </dgm:t>
    </dgm:pt>
    <dgm:pt modelId="{B2422B53-1AB7-4CBE-8BD3-0B79845B6EC7}">
      <dgm:prSet phldrT="[Text]" custT="1"/>
      <dgm:spPr/>
      <dgm:t>
        <a:bodyPr/>
        <a:lstStyle/>
        <a:p>
          <a:pPr rtl="0"/>
          <a:r>
            <a:rPr lang="en-US" sz="1800" b="1" dirty="0" smtClean="0"/>
            <a:t>Algorithm Proposed for Problem Solving?</a:t>
          </a:r>
        </a:p>
        <a:p>
          <a:pPr rtl="0"/>
          <a:r>
            <a:rPr lang="en-US" sz="1600" b="0" dirty="0" smtClean="0">
              <a:solidFill>
                <a:srgbClr val="002060"/>
              </a:solidFill>
            </a:rPr>
            <a:t>Deep Learning using CNN</a:t>
          </a:r>
          <a:endParaRPr lang="en-US" sz="1600" b="0" dirty="0">
            <a:solidFill>
              <a:srgbClr val="002060"/>
            </a:solidFill>
          </a:endParaRPr>
        </a:p>
      </dgm:t>
    </dgm:pt>
    <dgm:pt modelId="{361DECB0-30C5-433A-9277-C67811855B69}" type="parTrans" cxnId="{770C779C-372F-4202-8498-2BEA953C07FF}">
      <dgm:prSet/>
      <dgm:spPr/>
      <dgm:t>
        <a:bodyPr/>
        <a:lstStyle/>
        <a:p>
          <a:endParaRPr lang="en-US"/>
        </a:p>
      </dgm:t>
    </dgm:pt>
    <dgm:pt modelId="{F80836A0-F0F9-403B-9E46-5C3F203FF6AF}" type="sibTrans" cxnId="{770C779C-372F-4202-8498-2BEA953C07FF}">
      <dgm:prSet/>
      <dgm:spPr/>
      <dgm:t>
        <a:bodyPr/>
        <a:lstStyle/>
        <a:p>
          <a:endParaRPr lang="en-US"/>
        </a:p>
      </dgm:t>
    </dgm:pt>
    <dgm:pt modelId="{8B5306FA-3AC0-43EE-BE43-D2ED17AA618A}" type="pres">
      <dgm:prSet presAssocID="{C16B4630-8AE6-41A9-8046-7CE66A3783A1}" presName="diagram" presStyleCnt="0">
        <dgm:presLayoutVars>
          <dgm:dir/>
          <dgm:resizeHandles val="exact"/>
        </dgm:presLayoutVars>
      </dgm:prSet>
      <dgm:spPr/>
    </dgm:pt>
    <dgm:pt modelId="{179DA2A5-BEE5-45DD-B9CD-90321BBF1D42}" type="pres">
      <dgm:prSet presAssocID="{1920C0C4-6F39-45F5-A5ED-43036AD58D9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2E80E-5F7C-4668-80AE-6B80A48EBE53}" type="pres">
      <dgm:prSet presAssocID="{1F0D79D9-E610-45E3-AB52-4E4838B4B63C}" presName="sibTrans" presStyleCnt="0"/>
      <dgm:spPr/>
    </dgm:pt>
    <dgm:pt modelId="{819FB429-B0A3-4C44-AE1E-1E1C713C48DD}" type="pres">
      <dgm:prSet presAssocID="{E50AE1C3-A45A-4A56-AE59-A34518518CD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A22A8-FD2E-4F33-A8BC-DD23A0B872DC}" type="pres">
      <dgm:prSet presAssocID="{978DEAC7-4831-4B43-85BB-489EC0495865}" presName="sibTrans" presStyleCnt="0"/>
      <dgm:spPr/>
    </dgm:pt>
    <dgm:pt modelId="{1DF1AB67-27E6-479E-8444-95C83AB40968}" type="pres">
      <dgm:prSet presAssocID="{7365B510-C6EF-44AC-BAC2-6AA736DE340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16FF0-7B65-404C-BC98-9A40C373E9FB}" type="pres">
      <dgm:prSet presAssocID="{F187616E-1B19-44F9-A009-70B31E153514}" presName="sibTrans" presStyleCnt="0"/>
      <dgm:spPr/>
    </dgm:pt>
    <dgm:pt modelId="{E109E5BB-B23E-4519-B304-7B7944607F38}" type="pres">
      <dgm:prSet presAssocID="{828B2AEA-3D10-4654-8880-EE8DCD90DB7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7E0C9C-9CA1-4992-9A2E-C84375278AA8}" type="pres">
      <dgm:prSet presAssocID="{A218E970-92D2-452D-B69D-712453AD71D7}" presName="sibTrans" presStyleCnt="0"/>
      <dgm:spPr/>
    </dgm:pt>
    <dgm:pt modelId="{80731151-4908-46B8-9C52-84E1416BB3D2}" type="pres">
      <dgm:prSet presAssocID="{8542E14E-F27C-4AA3-B139-8219639F4D3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FC4FA-2A08-4B94-BD1A-D52F4AEEE09B}" type="pres">
      <dgm:prSet presAssocID="{5718A99F-6459-4B85-A752-6724D1C15F04}" presName="sibTrans" presStyleCnt="0"/>
      <dgm:spPr/>
    </dgm:pt>
    <dgm:pt modelId="{8630943B-8807-4BA2-8D9F-C47D456F3B53}" type="pres">
      <dgm:prSet presAssocID="{B2422B53-1AB7-4CBE-8BD3-0B79845B6EC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7EB1B2-C216-4BF3-A750-DE4F173696A4}" type="presOf" srcId="{C16B4630-8AE6-41A9-8046-7CE66A3783A1}" destId="{8B5306FA-3AC0-43EE-BE43-D2ED17AA618A}" srcOrd="0" destOrd="0" presId="urn:microsoft.com/office/officeart/2005/8/layout/default"/>
    <dgm:cxn modelId="{AAC7BF36-2167-4E06-A181-7A8D7D44FD0C}" type="presOf" srcId="{1920C0C4-6F39-45F5-A5ED-43036AD58D9C}" destId="{179DA2A5-BEE5-45DD-B9CD-90321BBF1D42}" srcOrd="0" destOrd="0" presId="urn:microsoft.com/office/officeart/2005/8/layout/default"/>
    <dgm:cxn modelId="{F49A2BA4-8A9D-4A91-8ECE-BC0431009FEE}" srcId="{C16B4630-8AE6-41A9-8046-7CE66A3783A1}" destId="{8542E14E-F27C-4AA3-B139-8219639F4D30}" srcOrd="4" destOrd="0" parTransId="{7B067AF9-C03A-4DF1-92AC-0F9CD8313AAC}" sibTransId="{5718A99F-6459-4B85-A752-6724D1C15F04}"/>
    <dgm:cxn modelId="{501B640F-247A-4E74-A0D1-658C12BF017D}" type="presOf" srcId="{7365B510-C6EF-44AC-BAC2-6AA736DE3403}" destId="{1DF1AB67-27E6-479E-8444-95C83AB40968}" srcOrd="0" destOrd="0" presId="urn:microsoft.com/office/officeart/2005/8/layout/default"/>
    <dgm:cxn modelId="{71085704-8F31-4A4C-BA5A-F71264CF7D4B}" type="presOf" srcId="{B2422B53-1AB7-4CBE-8BD3-0B79845B6EC7}" destId="{8630943B-8807-4BA2-8D9F-C47D456F3B53}" srcOrd="0" destOrd="0" presId="urn:microsoft.com/office/officeart/2005/8/layout/default"/>
    <dgm:cxn modelId="{73BB5AA0-BE4C-485D-AB96-009E45D5FA5C}" srcId="{C16B4630-8AE6-41A9-8046-7CE66A3783A1}" destId="{1920C0C4-6F39-45F5-A5ED-43036AD58D9C}" srcOrd="0" destOrd="0" parTransId="{B7FF1009-7E38-466A-9283-35408950F2F3}" sibTransId="{1F0D79D9-E610-45E3-AB52-4E4838B4B63C}"/>
    <dgm:cxn modelId="{55084478-D620-42E5-9A93-D92D991632F5}" type="presOf" srcId="{8542E14E-F27C-4AA3-B139-8219639F4D30}" destId="{80731151-4908-46B8-9C52-84E1416BB3D2}" srcOrd="0" destOrd="0" presId="urn:microsoft.com/office/officeart/2005/8/layout/default"/>
    <dgm:cxn modelId="{770C779C-372F-4202-8498-2BEA953C07FF}" srcId="{C16B4630-8AE6-41A9-8046-7CE66A3783A1}" destId="{B2422B53-1AB7-4CBE-8BD3-0B79845B6EC7}" srcOrd="5" destOrd="0" parTransId="{361DECB0-30C5-433A-9277-C67811855B69}" sibTransId="{F80836A0-F0F9-403B-9E46-5C3F203FF6AF}"/>
    <dgm:cxn modelId="{BE822C0C-F427-4B1F-942A-1D5B9E69DEC0}" type="presOf" srcId="{E50AE1C3-A45A-4A56-AE59-A34518518CD8}" destId="{819FB429-B0A3-4C44-AE1E-1E1C713C48DD}" srcOrd="0" destOrd="0" presId="urn:microsoft.com/office/officeart/2005/8/layout/default"/>
    <dgm:cxn modelId="{0AD37BF9-3897-4679-9CF0-E035BE2614C2}" srcId="{C16B4630-8AE6-41A9-8046-7CE66A3783A1}" destId="{828B2AEA-3D10-4654-8880-EE8DCD90DB7A}" srcOrd="3" destOrd="0" parTransId="{35CC0E52-2605-4A8B-9780-E46D4CDD31DA}" sibTransId="{A218E970-92D2-452D-B69D-712453AD71D7}"/>
    <dgm:cxn modelId="{5534E1A3-D586-4036-A9FC-DB3D7F5A27F8}" srcId="{C16B4630-8AE6-41A9-8046-7CE66A3783A1}" destId="{E50AE1C3-A45A-4A56-AE59-A34518518CD8}" srcOrd="1" destOrd="0" parTransId="{1E005E9D-A8ED-44EE-8C2E-6E93D0D61E65}" sibTransId="{978DEAC7-4831-4B43-85BB-489EC0495865}"/>
    <dgm:cxn modelId="{2B66A645-9CFD-4A1B-92F7-B64B4A9EB828}" type="presOf" srcId="{828B2AEA-3D10-4654-8880-EE8DCD90DB7A}" destId="{E109E5BB-B23E-4519-B304-7B7944607F38}" srcOrd="0" destOrd="0" presId="urn:microsoft.com/office/officeart/2005/8/layout/default"/>
    <dgm:cxn modelId="{93083413-D11B-481C-8DCC-27EAB94B1E72}" srcId="{C16B4630-8AE6-41A9-8046-7CE66A3783A1}" destId="{7365B510-C6EF-44AC-BAC2-6AA736DE3403}" srcOrd="2" destOrd="0" parTransId="{3AC2642C-574F-4A2C-91E4-F0850025708E}" sibTransId="{F187616E-1B19-44F9-A009-70B31E153514}"/>
    <dgm:cxn modelId="{089263CE-D980-4AE6-86E2-1A5F1BB11E64}" type="presParOf" srcId="{8B5306FA-3AC0-43EE-BE43-D2ED17AA618A}" destId="{179DA2A5-BEE5-45DD-B9CD-90321BBF1D42}" srcOrd="0" destOrd="0" presId="urn:microsoft.com/office/officeart/2005/8/layout/default"/>
    <dgm:cxn modelId="{127BCAC1-13B4-4E85-8A13-DBBCE1590D88}" type="presParOf" srcId="{8B5306FA-3AC0-43EE-BE43-D2ED17AA618A}" destId="{65C2E80E-5F7C-4668-80AE-6B80A48EBE53}" srcOrd="1" destOrd="0" presId="urn:microsoft.com/office/officeart/2005/8/layout/default"/>
    <dgm:cxn modelId="{8ECF929B-ABA4-4B8A-A81F-D085C539AC39}" type="presParOf" srcId="{8B5306FA-3AC0-43EE-BE43-D2ED17AA618A}" destId="{819FB429-B0A3-4C44-AE1E-1E1C713C48DD}" srcOrd="2" destOrd="0" presId="urn:microsoft.com/office/officeart/2005/8/layout/default"/>
    <dgm:cxn modelId="{CFC3E23F-514E-4C20-9EA3-FEDE81D3ED13}" type="presParOf" srcId="{8B5306FA-3AC0-43EE-BE43-D2ED17AA618A}" destId="{902A22A8-FD2E-4F33-A8BC-DD23A0B872DC}" srcOrd="3" destOrd="0" presId="urn:microsoft.com/office/officeart/2005/8/layout/default"/>
    <dgm:cxn modelId="{54BED9DA-5992-4FD3-ACDD-A89AD052FB6A}" type="presParOf" srcId="{8B5306FA-3AC0-43EE-BE43-D2ED17AA618A}" destId="{1DF1AB67-27E6-479E-8444-95C83AB40968}" srcOrd="4" destOrd="0" presId="urn:microsoft.com/office/officeart/2005/8/layout/default"/>
    <dgm:cxn modelId="{371C74C8-D558-496E-9B8E-1B0406A927EA}" type="presParOf" srcId="{8B5306FA-3AC0-43EE-BE43-D2ED17AA618A}" destId="{0CB16FF0-7B65-404C-BC98-9A40C373E9FB}" srcOrd="5" destOrd="0" presId="urn:microsoft.com/office/officeart/2005/8/layout/default"/>
    <dgm:cxn modelId="{34733A4C-C0B7-4C85-BBE6-4D34954BEBA6}" type="presParOf" srcId="{8B5306FA-3AC0-43EE-BE43-D2ED17AA618A}" destId="{E109E5BB-B23E-4519-B304-7B7944607F38}" srcOrd="6" destOrd="0" presId="urn:microsoft.com/office/officeart/2005/8/layout/default"/>
    <dgm:cxn modelId="{2B0449F4-A9BE-4910-B1B9-717437C132B9}" type="presParOf" srcId="{8B5306FA-3AC0-43EE-BE43-D2ED17AA618A}" destId="{C27E0C9C-9CA1-4992-9A2E-C84375278AA8}" srcOrd="7" destOrd="0" presId="urn:microsoft.com/office/officeart/2005/8/layout/default"/>
    <dgm:cxn modelId="{91A560F8-563C-4F41-9A2C-33CE8C0D4F92}" type="presParOf" srcId="{8B5306FA-3AC0-43EE-BE43-D2ED17AA618A}" destId="{80731151-4908-46B8-9C52-84E1416BB3D2}" srcOrd="8" destOrd="0" presId="urn:microsoft.com/office/officeart/2005/8/layout/default"/>
    <dgm:cxn modelId="{E7E62884-1FF9-4BD0-8BC3-C1D1F93C1201}" type="presParOf" srcId="{8B5306FA-3AC0-43EE-BE43-D2ED17AA618A}" destId="{98EFC4FA-2A08-4B94-BD1A-D52F4AEEE09B}" srcOrd="9" destOrd="0" presId="urn:microsoft.com/office/officeart/2005/8/layout/default"/>
    <dgm:cxn modelId="{FD277A39-E6F1-460B-A75D-EE2E6F2CF375}" type="presParOf" srcId="{8B5306FA-3AC0-43EE-BE43-D2ED17AA618A}" destId="{8630943B-8807-4BA2-8D9F-C47D456F3B5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DA2A5-BEE5-45DD-B9CD-90321BBF1D42}">
      <dsp:nvSpPr>
        <dsp:cNvPr id="0" name=""/>
        <dsp:cNvSpPr/>
      </dsp:nvSpPr>
      <dsp:spPr>
        <a:xfrm>
          <a:off x="0" y="169370"/>
          <a:ext cx="2570839" cy="15425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Data Set Required?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2060"/>
              </a:solidFill>
            </a:rPr>
            <a:t>KITTI (Toyota)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2060"/>
              </a:solidFill>
            </a:rPr>
            <a:t>IDD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2060"/>
              </a:solidFill>
            </a:rPr>
            <a:t>City </a:t>
          </a:r>
          <a:r>
            <a:rPr lang="en-US" sz="1600" kern="1200" dirty="0" err="1" smtClean="0">
              <a:solidFill>
                <a:srgbClr val="002060"/>
              </a:solidFill>
            </a:rPr>
            <a:t>Scapes</a:t>
          </a:r>
          <a:r>
            <a:rPr lang="en-US" sz="1600" kern="1200" dirty="0" smtClean="0">
              <a:solidFill>
                <a:srgbClr val="002060"/>
              </a:solidFill>
            </a:rPr>
            <a:t> </a:t>
          </a:r>
          <a:endParaRPr lang="en-US" sz="1600" kern="1200" dirty="0">
            <a:solidFill>
              <a:srgbClr val="002060"/>
            </a:solidFill>
          </a:endParaRPr>
        </a:p>
      </dsp:txBody>
      <dsp:txXfrm>
        <a:off x="0" y="169370"/>
        <a:ext cx="2570839" cy="1542503"/>
      </dsp:txXfrm>
    </dsp:sp>
    <dsp:sp modelId="{819FB429-B0A3-4C44-AE1E-1E1C713C48DD}">
      <dsp:nvSpPr>
        <dsp:cNvPr id="0" name=""/>
        <dsp:cNvSpPr/>
      </dsp:nvSpPr>
      <dsp:spPr>
        <a:xfrm>
          <a:off x="2827923" y="169370"/>
          <a:ext cx="2570839" cy="1542503"/>
        </a:xfrm>
        <a:prstGeom prst="rect">
          <a:avLst/>
        </a:prstGeom>
        <a:solidFill>
          <a:schemeClr val="accent4">
            <a:hueOff val="3066475"/>
            <a:satOff val="-10612"/>
            <a:lumOff val="4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Problem Type?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2060"/>
              </a:solidFill>
            </a:rPr>
            <a:t>Classification-Supervised Learning </a:t>
          </a: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2827923" y="169370"/>
        <a:ext cx="2570839" cy="1542503"/>
      </dsp:txXfrm>
    </dsp:sp>
    <dsp:sp modelId="{1DF1AB67-27E6-479E-8444-95C83AB40968}">
      <dsp:nvSpPr>
        <dsp:cNvPr id="0" name=""/>
        <dsp:cNvSpPr/>
      </dsp:nvSpPr>
      <dsp:spPr>
        <a:xfrm>
          <a:off x="5655846" y="169370"/>
          <a:ext cx="2570839" cy="1542503"/>
        </a:xfrm>
        <a:prstGeom prst="rect">
          <a:avLst/>
        </a:prstGeom>
        <a:solidFill>
          <a:schemeClr val="accent4">
            <a:hueOff val="6132949"/>
            <a:satOff val="-21224"/>
            <a:lumOff val="8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Deficiencies in available data?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2060"/>
              </a:solidFill>
            </a:rPr>
            <a:t>Drastic weather condition data availability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2060"/>
              </a:solidFill>
            </a:rPr>
            <a:t>“Definition of corner case”</a:t>
          </a:r>
        </a:p>
      </dsp:txBody>
      <dsp:txXfrm>
        <a:off x="5655846" y="169370"/>
        <a:ext cx="2570839" cy="1542503"/>
      </dsp:txXfrm>
    </dsp:sp>
    <dsp:sp modelId="{E109E5BB-B23E-4519-B304-7B7944607F38}">
      <dsp:nvSpPr>
        <dsp:cNvPr id="0" name=""/>
        <dsp:cNvSpPr/>
      </dsp:nvSpPr>
      <dsp:spPr>
        <a:xfrm>
          <a:off x="0" y="1968957"/>
          <a:ext cx="2570839" cy="1542503"/>
        </a:xfrm>
        <a:prstGeom prst="rect">
          <a:avLst/>
        </a:prstGeom>
        <a:solidFill>
          <a:schemeClr val="accent4">
            <a:hueOff val="9199424"/>
            <a:satOff val="-31837"/>
            <a:lumOff val="12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Data representation?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2060"/>
              </a:solidFill>
            </a:rPr>
            <a:t>Feature Extraction using Transfer Learning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0" y="1968957"/>
        <a:ext cx="2570839" cy="1542503"/>
      </dsp:txXfrm>
    </dsp:sp>
    <dsp:sp modelId="{80731151-4908-46B8-9C52-84E1416BB3D2}">
      <dsp:nvSpPr>
        <dsp:cNvPr id="0" name=""/>
        <dsp:cNvSpPr/>
      </dsp:nvSpPr>
      <dsp:spPr>
        <a:xfrm>
          <a:off x="2827923" y="1968957"/>
          <a:ext cx="2570839" cy="1542503"/>
        </a:xfrm>
        <a:prstGeom prst="rect">
          <a:avLst/>
        </a:prstGeom>
        <a:solidFill>
          <a:schemeClr val="accent4">
            <a:hueOff val="12265898"/>
            <a:satOff val="-42449"/>
            <a:lumOff val="16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Metric for solution effectiveness?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2060"/>
              </a:solidFill>
            </a:rPr>
            <a:t>F1Score=(2*(Precision*Recall)/(Precision Recall)</a:t>
          </a:r>
          <a:endParaRPr lang="en-US" sz="1000" b="1" kern="1200" dirty="0">
            <a:solidFill>
              <a:srgbClr val="002060"/>
            </a:solidFill>
          </a:endParaRPr>
        </a:p>
      </dsp:txBody>
      <dsp:txXfrm>
        <a:off x="2827923" y="1968957"/>
        <a:ext cx="2570839" cy="1542503"/>
      </dsp:txXfrm>
    </dsp:sp>
    <dsp:sp modelId="{8630943B-8807-4BA2-8D9F-C47D456F3B53}">
      <dsp:nvSpPr>
        <dsp:cNvPr id="0" name=""/>
        <dsp:cNvSpPr/>
      </dsp:nvSpPr>
      <dsp:spPr>
        <a:xfrm>
          <a:off x="5655846" y="1968957"/>
          <a:ext cx="2570839" cy="1542503"/>
        </a:xfrm>
        <a:prstGeom prst="rect">
          <a:avLst/>
        </a:prstGeom>
        <a:solidFill>
          <a:schemeClr val="accent4">
            <a:hueOff val="15332373"/>
            <a:satOff val="-53061"/>
            <a:lumOff val="2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Algorithm Proposed for Problem Solving?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2060"/>
              </a:solidFill>
            </a:rPr>
            <a:t>Deep Learning using CNN</a:t>
          </a:r>
          <a:endParaRPr lang="en-US" sz="1600" b="0" kern="1200" dirty="0">
            <a:solidFill>
              <a:srgbClr val="002060"/>
            </a:solidFill>
          </a:endParaRPr>
        </a:p>
      </dsp:txBody>
      <dsp:txXfrm>
        <a:off x="5655846" y="1968957"/>
        <a:ext cx="2570839" cy="1542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76192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48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13c23dd2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413c23dd2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647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0876e84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40876e84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027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0876e849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40876e849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393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8d72760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488d72760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06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8d72760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488d72760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166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3c23dd2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413c23dd2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202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8d727608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8d727608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043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98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383604" y="4663217"/>
            <a:ext cx="63755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HYD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 Narrow"/>
              <a:buNone/>
              <a:defRPr sz="2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</a:pPr>
            <a:r>
              <a:rPr lang="en-US" sz="5400" b="1" i="0" u="none" strike="noStrike" cap="none" dirty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AIML </a:t>
            </a:r>
            <a:r>
              <a:rPr lang="en-US" dirty="0"/>
              <a:t>Group Lab </a:t>
            </a:r>
            <a:r>
              <a:rPr lang="en-US" dirty="0" smtClean="0"/>
              <a:t>Team-7</a:t>
            </a:r>
            <a:endParaRPr sz="54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2136750" y="2843469"/>
            <a:ext cx="48705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rPr lang="en-US" sz="1800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sz="1800" b="1" u="sng" dirty="0" smtClean="0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AI Solution for Changing Weather Conditions</a:t>
            </a:r>
            <a:endParaRPr sz="1800" b="1" i="0" u="sng" strike="noStrike" cap="none" dirty="0">
              <a:solidFill>
                <a:srgbClr val="00206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0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b="1" dirty="0">
                <a:solidFill>
                  <a:srgbClr val="000000"/>
                </a:solidFill>
              </a:rPr>
              <a:t>Problem Statement</a:t>
            </a:r>
            <a:endParaRPr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b="1" dirty="0">
                <a:solidFill>
                  <a:srgbClr val="000000"/>
                </a:solidFill>
              </a:rPr>
              <a:t>Introduction to Team</a:t>
            </a:r>
            <a:endParaRPr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b="1" dirty="0">
                <a:solidFill>
                  <a:srgbClr val="000000"/>
                </a:solidFill>
              </a:rPr>
              <a:t>Response to the Questionnaire (Refer Abstract)</a:t>
            </a:r>
            <a:endParaRPr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b="1" dirty="0">
                <a:solidFill>
                  <a:srgbClr val="000000"/>
                </a:solidFill>
              </a:rPr>
              <a:t>Business Applications, Post course</a:t>
            </a:r>
            <a:endParaRPr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b="1" dirty="0">
                <a:solidFill>
                  <a:srgbClr val="000000"/>
                </a:solidFill>
              </a:rPr>
              <a:t>Q &amp; A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Agenda</a:t>
            </a: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/>
              <a:t>Problem Statement</a:t>
            </a:r>
            <a:endParaRPr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0873" y="3841442"/>
            <a:ext cx="8531486" cy="11551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</a:pPr>
            <a:r>
              <a:rPr lang="en-US" sz="2800" dirty="0">
                <a:solidFill>
                  <a:srgbClr val="000000"/>
                </a:solidFill>
              </a:rPr>
              <a:t>To reduce road </a:t>
            </a:r>
            <a:r>
              <a:rPr lang="en-US" sz="2800" dirty="0" smtClean="0">
                <a:solidFill>
                  <a:srgbClr val="000000"/>
                </a:solidFill>
              </a:rPr>
              <a:t>accidents </a:t>
            </a:r>
            <a:r>
              <a:rPr lang="en-US" sz="1800" dirty="0" smtClean="0">
                <a:solidFill>
                  <a:srgbClr val="000000"/>
                </a:solidFill>
              </a:rPr>
              <a:t>from </a:t>
            </a:r>
            <a:r>
              <a:rPr lang="en-US" sz="1800" b="1" dirty="0" smtClean="0">
                <a:solidFill>
                  <a:srgbClr val="0070C0"/>
                </a:solidFill>
              </a:rPr>
              <a:t>8%  to Nil  </a:t>
            </a:r>
            <a:r>
              <a:rPr lang="en-US" dirty="0">
                <a:solidFill>
                  <a:srgbClr val="000000"/>
                </a:solidFill>
              </a:rPr>
              <a:t>by implementing </a:t>
            </a:r>
            <a:r>
              <a:rPr lang="en-US" sz="1800" dirty="0">
                <a:solidFill>
                  <a:srgbClr val="000000"/>
                </a:solidFill>
              </a:rPr>
              <a:t>Artificial Intelligence System </a:t>
            </a:r>
            <a:r>
              <a:rPr lang="en-US" dirty="0">
                <a:solidFill>
                  <a:srgbClr val="000000"/>
                </a:solidFill>
              </a:rPr>
              <a:t>which will </a:t>
            </a:r>
            <a:r>
              <a:rPr lang="en-US" sz="1800" dirty="0">
                <a:solidFill>
                  <a:srgbClr val="000000"/>
                </a:solidFill>
              </a:rPr>
              <a:t>dynamically </a:t>
            </a:r>
            <a:r>
              <a:rPr lang="en-US" sz="1800" dirty="0" smtClean="0">
                <a:solidFill>
                  <a:srgbClr val="000000"/>
                </a:solidFill>
              </a:rPr>
              <a:t>adjust </a:t>
            </a:r>
            <a:r>
              <a:rPr lang="en-US" sz="1800" dirty="0">
                <a:solidFill>
                  <a:srgbClr val="000000"/>
                </a:solidFill>
              </a:rPr>
              <a:t>to </a:t>
            </a:r>
            <a:r>
              <a:rPr lang="en-US" sz="1800" dirty="0" smtClean="0">
                <a:solidFill>
                  <a:srgbClr val="000000"/>
                </a:solidFill>
              </a:rPr>
              <a:t>weather appropriate driving styles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0873" y="1045029"/>
            <a:ext cx="4922287" cy="2526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</a:pPr>
            <a:r>
              <a:rPr lang="en-US" sz="4000" dirty="0" smtClean="0">
                <a:solidFill>
                  <a:srgbClr val="000000"/>
                </a:solidFill>
              </a:rPr>
              <a:t>8% </a:t>
            </a:r>
            <a:r>
              <a:rPr lang="en-US" sz="2000" dirty="0" smtClean="0">
                <a:solidFill>
                  <a:srgbClr val="000000"/>
                </a:solidFill>
              </a:rPr>
              <a:t>of road accidents and fatalities </a:t>
            </a:r>
            <a:r>
              <a:rPr lang="en-US" dirty="0" smtClean="0">
                <a:solidFill>
                  <a:srgbClr val="000000"/>
                </a:solidFill>
              </a:rPr>
              <a:t>reported are due to </a:t>
            </a:r>
            <a:r>
              <a:rPr lang="en-US" sz="2000" dirty="0" smtClean="0">
                <a:solidFill>
                  <a:srgbClr val="000000"/>
                </a:solidFill>
              </a:rPr>
              <a:t>bad/abnormal </a:t>
            </a:r>
            <a:r>
              <a:rPr lang="en-US" sz="2000" dirty="0">
                <a:solidFill>
                  <a:srgbClr val="000000"/>
                </a:solidFill>
              </a:rPr>
              <a:t>weather conditions </a:t>
            </a:r>
            <a:r>
              <a:rPr lang="en-US" dirty="0" smtClean="0">
                <a:solidFill>
                  <a:srgbClr val="000000"/>
                </a:solidFill>
              </a:rPr>
              <a:t>which were </a:t>
            </a:r>
            <a:r>
              <a:rPr lang="en-US" sz="1800" dirty="0" smtClean="0">
                <a:solidFill>
                  <a:srgbClr val="FF0000"/>
                </a:solidFill>
              </a:rPr>
              <a:t>not detected </a:t>
            </a:r>
            <a:r>
              <a:rPr lang="en-US" dirty="0" smtClean="0">
                <a:solidFill>
                  <a:srgbClr val="000000"/>
                </a:solidFill>
              </a:rPr>
              <a:t>by existing solutions and same needs to be addressed by Intelligent Solutions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049486" y="3614708"/>
            <a:ext cx="293914" cy="2158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333" y="963258"/>
            <a:ext cx="3480026" cy="2607907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7728857" y="2362200"/>
            <a:ext cx="1103443" cy="424543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/>
              <a:t>Team </a:t>
            </a:r>
            <a:r>
              <a:rPr lang="en-US" dirty="0" smtClean="0"/>
              <a:t>(</a:t>
            </a:r>
            <a:r>
              <a:rPr lang="en-US" dirty="0" smtClean="0"/>
              <a:t>K3GVD</a:t>
            </a:r>
            <a:r>
              <a:rPr lang="en-US" dirty="0" smtClean="0"/>
              <a:t>)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74129" y="1132890"/>
            <a:ext cx="4684889" cy="46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ysClr val="windowText" lastClr="000000"/>
                </a:solidFill>
              </a:rPr>
              <a:t>Kalyan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4125" y="3592772"/>
            <a:ext cx="4684889" cy="4673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Vinay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4128" y="1770442"/>
            <a:ext cx="4684889" cy="467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ysClr val="windowText" lastClr="000000"/>
                </a:solidFill>
              </a:rPr>
              <a:t>Karthik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4127" y="2388459"/>
            <a:ext cx="4684889" cy="4673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Kaushik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4130" y="4206213"/>
            <a:ext cx="4684889" cy="4673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ysClr val="windowText" lastClr="000000"/>
                </a:solidFill>
              </a:rPr>
              <a:t>Dhiren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4126" y="3006476"/>
            <a:ext cx="4684889" cy="4673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ysClr val="windowText" lastClr="000000"/>
                </a:solidFill>
              </a:rPr>
              <a:t>Girishankar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325282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 smtClean="0"/>
              <a:t>Key Facts about Proposed AI Solution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07359576"/>
              </p:ext>
            </p:extLst>
          </p:nvPr>
        </p:nvGraphicFramePr>
        <p:xfrm>
          <a:off x="605614" y="1032682"/>
          <a:ext cx="8226686" cy="3680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Answers to the Questionnaire (Algorithms)</a:t>
            </a:r>
            <a:endParaRPr i="0" u="none" strike="noStrike" cap="none">
              <a:solidFill>
                <a:schemeClr val="accent1"/>
              </a:solidFill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3265446" y="1121962"/>
            <a:ext cx="2057667" cy="3740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572687" y="2978941"/>
            <a:ext cx="2220686" cy="612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Translate Image to regular condition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265447" y="1866039"/>
            <a:ext cx="2057666" cy="4157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Flowchart: Decision 2"/>
          <p:cNvSpPr/>
          <p:nvPr/>
        </p:nvSpPr>
        <p:spPr>
          <a:xfrm>
            <a:off x="3387865" y="2631842"/>
            <a:ext cx="2044106" cy="12846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 err="1" smtClean="0"/>
              <a:t>Probablity</a:t>
            </a:r>
            <a:r>
              <a:rPr lang="en-US" dirty="0" smtClean="0"/>
              <a:t> &lt;0.3?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61453" y="1515948"/>
            <a:ext cx="42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</a:t>
            </a:r>
            <a:endParaRPr lang="en-US" dirty="0"/>
          </a:p>
        </p:txBody>
      </p:sp>
      <p:cxnSp>
        <p:nvCxnSpPr>
          <p:cNvPr id="9" name="Elbow Connector 8"/>
          <p:cNvCxnSpPr>
            <a:stCxn id="5" idx="2"/>
            <a:endCxn id="3" idx="0"/>
          </p:cNvCxnSpPr>
          <p:nvPr/>
        </p:nvCxnSpPr>
        <p:spPr>
          <a:xfrm rot="16200000" flipH="1">
            <a:off x="4177054" y="2398977"/>
            <a:ext cx="350091" cy="115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" idx="1"/>
            <a:endCxn id="4" idx="3"/>
          </p:cNvCxnSpPr>
          <p:nvPr/>
        </p:nvCxnSpPr>
        <p:spPr>
          <a:xfrm rot="10800000" flipV="1">
            <a:off x="2793373" y="3274145"/>
            <a:ext cx="594492" cy="10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0"/>
            <a:endCxn id="5" idx="1"/>
          </p:cNvCxnSpPr>
          <p:nvPr/>
        </p:nvCxnSpPr>
        <p:spPr>
          <a:xfrm rot="5400000" flipH="1" flipV="1">
            <a:off x="2021715" y="1735210"/>
            <a:ext cx="905046" cy="1582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3562037" y="4207869"/>
            <a:ext cx="1669500" cy="6110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cxnSp>
        <p:nvCxnSpPr>
          <p:cNvPr id="17" name="Elbow Connector 16"/>
          <p:cNvCxnSpPr>
            <a:stCxn id="3" idx="2"/>
            <a:endCxn id="15" idx="0"/>
          </p:cNvCxnSpPr>
          <p:nvPr/>
        </p:nvCxnSpPr>
        <p:spPr>
          <a:xfrm rot="5400000">
            <a:off x="4257644" y="4055594"/>
            <a:ext cx="291419" cy="131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52586" y="2976375"/>
            <a:ext cx="76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78818" y="3762561"/>
            <a:ext cx="76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1" name="Elbow Connector 20"/>
          <p:cNvCxnSpPr>
            <a:stCxn id="2" idx="2"/>
            <a:endCxn id="5" idx="0"/>
          </p:cNvCxnSpPr>
          <p:nvPr/>
        </p:nvCxnSpPr>
        <p:spPr>
          <a:xfrm rot="5400000">
            <a:off x="4109247" y="1681005"/>
            <a:ext cx="37006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026463" y="1121962"/>
            <a:ext cx="208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70C0"/>
                </a:solidFill>
              </a:rPr>
              <a:t>Scanning Stage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67250" y="2913042"/>
            <a:ext cx="255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70C0"/>
                </a:solidFill>
              </a:rPr>
              <a:t>Decision Making Stage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67249" y="4449598"/>
            <a:ext cx="255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70C0"/>
                </a:solidFill>
              </a:rPr>
              <a:t>Action Stage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105" name="Down Arrow 104"/>
          <p:cNvSpPr/>
          <p:nvPr/>
        </p:nvSpPr>
        <p:spPr>
          <a:xfrm>
            <a:off x="6804005" y="1842483"/>
            <a:ext cx="484632" cy="73169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6793294" y="3726205"/>
            <a:ext cx="484632" cy="60858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396788" y="2364586"/>
            <a:ext cx="137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Y=f(</a:t>
            </a:r>
            <a:r>
              <a:rPr lang="en-US" b="1" dirty="0" err="1" smtClean="0"/>
              <a:t>X,Beta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401629" y="1815598"/>
            <a:ext cx="76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Beta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 smtClean="0"/>
              <a:t>Two Mode Solution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805543" y="2799090"/>
            <a:ext cx="5203370" cy="5863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Human Mode (Human Takes </a:t>
            </a:r>
            <a:r>
              <a:rPr lang="en-US" b="1" dirty="0" err="1" smtClean="0"/>
              <a:t>over.Corresponding</a:t>
            </a:r>
            <a:r>
              <a:rPr lang="en-US" b="1" dirty="0" smtClean="0"/>
              <a:t> data used for further learning)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805543" y="1643743"/>
            <a:ext cx="5203370" cy="8164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Machine Mode (Autonomous Driving)</a:t>
            </a:r>
          </a:p>
        </p:txBody>
      </p:sp>
      <p:sp>
        <p:nvSpPr>
          <p:cNvPr id="3" name="Oval 2"/>
          <p:cNvSpPr/>
          <p:nvPr/>
        </p:nvSpPr>
        <p:spPr>
          <a:xfrm>
            <a:off x="6248400" y="1828800"/>
            <a:ext cx="653142" cy="446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248400" y="2799090"/>
            <a:ext cx="653142" cy="446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2510614" y="22102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Thank you!</a:t>
            </a: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233</Words>
  <Application>Microsoft Office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PT Sans Narrow</vt:lpstr>
      <vt:lpstr>Arial</vt:lpstr>
      <vt:lpstr>Open Sans</vt:lpstr>
      <vt:lpstr>Tropic</vt:lpstr>
      <vt:lpstr>AIML Group Lab Team-7</vt:lpstr>
      <vt:lpstr>Agenda</vt:lpstr>
      <vt:lpstr>Problem Statement</vt:lpstr>
      <vt:lpstr>Team (K3GVD)</vt:lpstr>
      <vt:lpstr>Key Facts about Proposed AI Solution</vt:lpstr>
      <vt:lpstr>Answers to the Questionnaire (Algorithms)</vt:lpstr>
      <vt:lpstr>Two Mode Solution</vt:lpstr>
      <vt:lpstr>Q &amp; A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 Group Lab Team 7</dc:title>
  <dc:creator>Dhirendra  Kumar</dc:creator>
  <cp:lastModifiedBy>Dhirendra  Kumar</cp:lastModifiedBy>
  <cp:revision>14</cp:revision>
  <dcterms:modified xsi:type="dcterms:W3CDTF">2019-02-03T10:37:46Z</dcterms:modified>
</cp:coreProperties>
</file>