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74" r:id="rId4"/>
    <p:sldId id="260" r:id="rId5"/>
    <p:sldId id="273" r:id="rId6"/>
    <p:sldId id="267" r:id="rId7"/>
    <p:sldId id="262" r:id="rId8"/>
    <p:sldId id="268" r:id="rId9"/>
    <p:sldId id="270" r:id="rId10"/>
    <p:sldId id="271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PT Sans Narrow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Lucida Sans" panose="020B0602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646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45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72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876e8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0876e8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4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d72760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8d72760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55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8d72760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88d72760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8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3c23dd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13c23dd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41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3c23dd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13c23dd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2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d72760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d72760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hammedBuyukkinaci/Fruit-Detec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 dirty="0"/>
              <a:t>Group Lab Team X</a:t>
            </a:r>
            <a:endParaRPr sz="54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By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Phani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Kiran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Lalitha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Ekabharam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Shashikala</a:t>
            </a:r>
            <a:endParaRPr sz="16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Manual </a:t>
            </a:r>
            <a:r>
              <a:rPr lang="en-US" dirty="0">
                <a:latin typeface="Lucida Sans" panose="020B0602030504020204" pitchFamily="34" charset="0"/>
              </a:rPr>
              <a:t>counting of fruits or flowers by workers is a very time consuming and expensive </a:t>
            </a:r>
            <a:r>
              <a:rPr lang="en-US" dirty="0" smtClean="0">
                <a:latin typeface="Lucida Sans" panose="020B0602030504020204" pitchFamily="34" charset="0"/>
              </a:rPr>
              <a:t>process.</a:t>
            </a:r>
          </a:p>
          <a:p>
            <a:r>
              <a:rPr lang="en-US" dirty="0">
                <a:latin typeface="Lucida Sans" panose="020B0602030504020204" pitchFamily="34" charset="0"/>
              </a:rPr>
              <a:t>Knowing the exact number of fruits, flowers, and trees helps farmers to make better decisions on cultivation practices, plant disease prevention, and the size of harvest labor force</a:t>
            </a:r>
            <a:endParaRPr lang="en-US" dirty="0" smtClean="0">
              <a:latin typeface="Lucida Sans" panose="020B0602030504020204" pitchFamily="34" charset="0"/>
            </a:endParaRPr>
          </a:p>
          <a:p>
            <a:endParaRPr lang="en-US" dirty="0" smtClean="0"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26" y="2630184"/>
            <a:ext cx="2753474" cy="21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Expected </a:t>
            </a:r>
            <a:r>
              <a:rPr lang="en-US" dirty="0"/>
              <a:t>End </a:t>
            </a:r>
            <a:r>
              <a:rPr lang="en-US" dirty="0" smtClean="0"/>
              <a:t>Results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92" y="1623340"/>
            <a:ext cx="7161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Lucida Sans" panose="020B0602030504020204" pitchFamily="34" charset="0"/>
              </a:rPr>
              <a:t>Fruit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Lucida Sans" panose="020B0602030504020204" pitchFamily="34" charset="0"/>
              </a:rPr>
              <a:t>Fruit Count</a:t>
            </a:r>
            <a:endParaRPr lang="en-US" sz="4000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Post Course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IT applications monitoring &amp; performance</a:t>
            </a:r>
            <a:endParaRPr lang="en-US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Piloting in </a:t>
            </a:r>
            <a:r>
              <a:rPr lang="en-US" sz="1800" smtClean="0">
                <a:latin typeface="Open Sans"/>
                <a:ea typeface="Open Sans"/>
                <a:cs typeface="Open Sans"/>
                <a:sym typeface="Open Sans"/>
              </a:rPr>
              <a:t>a small farm</a:t>
            </a:r>
            <a:endParaRPr lang="en-US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4"/>
                </a:solidFill>
                <a:latin typeface="Lucida Sans" panose="020B0602030504020204" pitchFamily="34" charset="0"/>
              </a:rPr>
              <a:t>Fruit detection &amp; Fruit </a:t>
            </a:r>
            <a:r>
              <a:rPr lang="en-US" b="1" dirty="0">
                <a:solidFill>
                  <a:schemeClr val="accent4"/>
                </a:solidFill>
                <a:latin typeface="Lucida Sans" panose="020B0602030504020204" pitchFamily="34" charset="0"/>
              </a:rPr>
              <a:t>Counting</a:t>
            </a: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Sans" panose="020B0602030504020204" pitchFamily="34" charset="0"/>
              </a:rPr>
              <a:t>Fruit counting is </a:t>
            </a:r>
            <a:r>
              <a:rPr lang="en-US" dirty="0" smtClean="0">
                <a:latin typeface="Lucida Sans" panose="020B0602030504020204" pitchFamily="34" charset="0"/>
              </a:rPr>
              <a:t>challenging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 smtClean="0">
                <a:latin typeface="Lucida Sans" panose="020B0602030504020204" pitchFamily="34" charset="0"/>
              </a:rPr>
              <a:t>since </a:t>
            </a:r>
            <a:r>
              <a:rPr lang="en-US" dirty="0">
                <a:latin typeface="Lucida Sans" panose="020B0602030504020204" pitchFamily="34" charset="0"/>
              </a:rPr>
              <a:t>the </a:t>
            </a:r>
            <a:r>
              <a:rPr lang="en-US" dirty="0" smtClean="0">
                <a:latin typeface="Lucida Sans" panose="020B0602030504020204" pitchFamily="34" charset="0"/>
              </a:rPr>
              <a:t>data/models </a:t>
            </a:r>
            <a:r>
              <a:rPr lang="en-US" dirty="0">
                <a:latin typeface="Lucida Sans" panose="020B0602030504020204" pitchFamily="34" charset="0"/>
              </a:rPr>
              <a:t>suffer from high occlusion, depth variation, and uncontrolled illumination, including high color similarity between fruit/foliage. </a:t>
            </a:r>
            <a:endParaRPr lang="en-US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ucida Sans" panose="020B060203050402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Problem Statement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Shashikala</a:t>
            </a:r>
            <a:endParaRPr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Lalitha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Phanikrishna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Ekanth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Kiran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Team 10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931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We chose this dataset because </a:t>
            </a:r>
            <a:endParaRPr lang="en-US" dirty="0" smtClean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Lucida Sans" panose="020B0602030504020204" pitchFamily="34" charset="0"/>
              </a:rPr>
              <a:t>Reference dataset for R-CNN are Fruit Detector : </a:t>
            </a:r>
            <a:r>
              <a:rPr lang="en-US" dirty="0">
                <a:latin typeface="Lucida Sans" panose="020B0602030504020204" pitchFamily="34" charset="0"/>
                <a:hlinkClick r:id="rId3"/>
              </a:rPr>
              <a:t>https://github.com/MuhammedBuyukkinaci/Fruit-Detector</a:t>
            </a:r>
            <a:endParaRPr lang="en-US" dirty="0">
              <a:latin typeface="Lucida Sans" panose="020B060203050402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Lucida Sans" panose="020B0602030504020204" pitchFamily="34" charset="0"/>
              </a:rPr>
              <a:t>Coco Dataset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a) Domain </a:t>
            </a:r>
            <a:r>
              <a:rPr lang="en-US" dirty="0" smtClean="0">
                <a:solidFill>
                  <a:srgbClr val="000000"/>
                </a:solidFill>
                <a:latin typeface="Lucida Sans" panose="020B0602030504020204" pitchFamily="34" charset="0"/>
              </a:rPr>
              <a:t>expertise :  Specific to Object Detection </a:t>
            </a: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b) Interest in the </a:t>
            </a:r>
            <a:r>
              <a:rPr lang="en-US" dirty="0" smtClean="0">
                <a:solidFill>
                  <a:srgbClr val="000000"/>
                </a:solidFill>
                <a:latin typeface="Lucida Sans" panose="020B0602030504020204" pitchFamily="34" charset="0"/>
              </a:rPr>
              <a:t>area : Farming </a:t>
            </a: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c) Growth </a:t>
            </a:r>
            <a:r>
              <a:rPr lang="en-US" dirty="0" smtClean="0">
                <a:solidFill>
                  <a:srgbClr val="000000"/>
                </a:solidFill>
                <a:latin typeface="Lucida Sans" panose="020B0602030504020204" pitchFamily="34" charset="0"/>
              </a:rPr>
              <a:t>potential : If </a:t>
            </a: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we add new images of the same class, our model will work.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Data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Plan &amp;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Solution obtained from this process model will detect and provide the count of fruits to know yield. Farmer can take good decision on </a:t>
            </a:r>
            <a:r>
              <a:rPr lang="en-US" dirty="0" smtClean="0"/>
              <a:t>Yield, Labor </a:t>
            </a:r>
            <a:r>
              <a:rPr lang="en-US" dirty="0"/>
              <a:t>estimation and, time to </a:t>
            </a:r>
            <a:r>
              <a:rPr lang="en-US" dirty="0" smtClean="0"/>
              <a:t>harvest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8643" y="2137025"/>
            <a:ext cx="1530849" cy="893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Cropping the image 256*256*3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29492" y="2506894"/>
            <a:ext cx="513708" cy="22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17476" y="2049694"/>
            <a:ext cx="2017134" cy="11404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the dataset into train, test and validate </a:t>
            </a:r>
          </a:p>
          <a:p>
            <a:pPr algn="ctr"/>
            <a:r>
              <a:rPr lang="en-US" dirty="0" smtClean="0"/>
              <a:t>Test – 15%</a:t>
            </a:r>
          </a:p>
          <a:p>
            <a:pPr algn="ctr"/>
            <a:r>
              <a:rPr lang="en-US" dirty="0" smtClean="0"/>
              <a:t>Train – 70% </a:t>
            </a:r>
          </a:p>
          <a:p>
            <a:pPr algn="ctr"/>
            <a:r>
              <a:rPr lang="en-US" dirty="0" smtClean="0"/>
              <a:t> Validation – 15%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60334" y="2553126"/>
            <a:ext cx="513708" cy="22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74042" y="2137025"/>
            <a:ext cx="1633591" cy="10222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R-CNN ML Algorithm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907633" y="2581384"/>
            <a:ext cx="530857" cy="15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7438490" y="2221786"/>
            <a:ext cx="1301343" cy="852755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Error </a:t>
            </a:r>
          </a:p>
          <a:p>
            <a:pPr algn="ctr"/>
            <a:r>
              <a:rPr lang="en-US" dirty="0" smtClean="0"/>
              <a:t>RFC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to Solve 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Shape, Size, Color of the fruit, trunk, tree, leaves, </a:t>
            </a:r>
          </a:p>
          <a:p>
            <a:r>
              <a:rPr lang="en-US" dirty="0" smtClean="0">
                <a:latin typeface="Lucida Sans" panose="020B0602030504020204" pitchFamily="34" charset="0"/>
              </a:rPr>
              <a:t>Color </a:t>
            </a:r>
            <a:r>
              <a:rPr lang="en-US" dirty="0">
                <a:latin typeface="Lucida Sans" panose="020B0602030504020204" pitchFamily="34" charset="0"/>
              </a:rPr>
              <a:t>is to identify type of fruit, Ripe or Raw. </a:t>
            </a:r>
          </a:p>
          <a:p>
            <a:r>
              <a:rPr lang="en-US" dirty="0">
                <a:latin typeface="Lucida Sans" panose="020B0602030504020204" pitchFamily="34" charset="0"/>
              </a:rPr>
              <a:t>Source : Drones, Helium balloons, UAV to enhance spatial coverage</a:t>
            </a:r>
          </a:p>
          <a:p>
            <a:r>
              <a:rPr lang="en-US" dirty="0" smtClean="0">
                <a:latin typeface="Lucida Sans" panose="020B0602030504020204" pitchFamily="34" charset="0"/>
              </a:rPr>
              <a:t>Camera carried by Arial vehicle if the farm is too big/ Shoulder mounted camera by Human operator for a small farm.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Algorithms</a:t>
            </a:r>
            <a:endParaRPr i="0" u="none" strike="noStrike" cap="none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982" y="1232922"/>
            <a:ext cx="7161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" panose="020B0602030504020204" pitchFamily="34" charset="0"/>
              </a:rPr>
              <a:t>Image processing – We will use R-CNN where R stands for Region – well known ML Algorithm for Object </a:t>
            </a:r>
            <a:r>
              <a:rPr lang="en-US" sz="1800" dirty="0" smtClean="0">
                <a:latin typeface="Lucida Sans" panose="020B0602030504020204" pitchFamily="34" charset="0"/>
              </a:rPr>
              <a:t>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Sans" panose="020B0602030504020204" pitchFamily="34" charset="0"/>
              </a:rPr>
              <a:t>R-CNN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Sans" panose="020B0602030504020204" pitchFamily="34" charset="0"/>
              </a:rPr>
              <a:t>First</a:t>
            </a:r>
            <a:r>
              <a:rPr lang="en-US" sz="1800" dirty="0">
                <a:latin typeface="Lucida Sans" panose="020B0602030504020204" pitchFamily="34" charset="0"/>
              </a:rPr>
              <a:t>, R-CNN uses selective search by [2] to </a:t>
            </a:r>
            <a:r>
              <a:rPr lang="en-US" sz="1800" b="1" dirty="0">
                <a:latin typeface="Lucida Sans" panose="020B0602030504020204" pitchFamily="34" charset="0"/>
              </a:rPr>
              <a:t>generate about 2K region proposals</a:t>
            </a:r>
            <a:r>
              <a:rPr lang="en-US" sz="1800" dirty="0">
                <a:latin typeface="Lucida Sans" panose="020B0602030504020204" pitchFamily="34" charset="0"/>
              </a:rPr>
              <a:t>, i.e. bounding boxes for image </a:t>
            </a:r>
            <a:r>
              <a:rPr lang="en-US" sz="1800" dirty="0" smtClean="0">
                <a:latin typeface="Lucida Sans" panose="020B0602030504020204" pitchFamily="34" charset="0"/>
              </a:rPr>
              <a:t>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Sans" panose="020B0602030504020204" pitchFamily="34" charset="0"/>
              </a:rPr>
              <a:t>Then</a:t>
            </a:r>
            <a:r>
              <a:rPr lang="en-US" sz="1800" dirty="0">
                <a:latin typeface="Lucida Sans" panose="020B0602030504020204" pitchFamily="34" charset="0"/>
              </a:rPr>
              <a:t>, for each bounding box, image classification is done through </a:t>
            </a:r>
            <a:r>
              <a:rPr lang="en-US" sz="1800" dirty="0" smtClean="0">
                <a:latin typeface="Lucida Sans" panose="020B0602030504020204" pitchFamily="34" charset="0"/>
              </a:rPr>
              <a:t>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Sans" panose="020B0602030504020204" pitchFamily="34" charset="0"/>
              </a:rPr>
              <a:t>Finally</a:t>
            </a:r>
            <a:r>
              <a:rPr lang="en-US" sz="1800" dirty="0">
                <a:latin typeface="Lucida Sans" panose="020B0602030504020204" pitchFamily="34" charset="0"/>
              </a:rPr>
              <a:t>, each bounding box can be refined using regression.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800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Deficiency &amp;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To solve our problem, we used one of the Supervised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 smtClean="0">
                <a:latin typeface="Lucida Sans" panose="020B0602030504020204" pitchFamily="34" charset="0"/>
              </a:rPr>
              <a:t>learning Algorithm.</a:t>
            </a:r>
          </a:p>
          <a:p>
            <a:r>
              <a:rPr lang="en-US" dirty="0" smtClean="0">
                <a:latin typeface="Lucida Sans" panose="020B0602030504020204" pitchFamily="34" charset="0"/>
              </a:rPr>
              <a:t>Deficiencies that are encountered </a:t>
            </a:r>
            <a:r>
              <a:rPr lang="en-US" dirty="0">
                <a:latin typeface="Lucida Sans" panose="020B0602030504020204" pitchFamily="34" charset="0"/>
              </a:rPr>
              <a:t>with the data </a:t>
            </a:r>
            <a:r>
              <a:rPr lang="en-US" dirty="0" smtClean="0">
                <a:latin typeface="Lucida Sans" panose="020B0602030504020204" pitchFamily="34" charset="0"/>
              </a:rPr>
              <a:t>collected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Lucida Sans" panose="020B0602030504020204" pitchFamily="34" charset="0"/>
              </a:rPr>
              <a:t>Occlusion - some </a:t>
            </a:r>
            <a:r>
              <a:rPr lang="en-US" sz="1600" dirty="0">
                <a:latin typeface="Lucida Sans" panose="020B0602030504020204" pitchFamily="34" charset="0"/>
              </a:rPr>
              <a:t>apples cannot be approximated by a </a:t>
            </a:r>
            <a:r>
              <a:rPr lang="en-US" sz="1600" dirty="0" smtClean="0">
                <a:latin typeface="Lucida Sans" panose="020B0602030504020204" pitchFamily="34" charset="0"/>
              </a:rPr>
              <a:t>circle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Lucida Sans" panose="020B0602030504020204" pitchFamily="34" charset="0"/>
              </a:rPr>
              <a:t>damaged fruits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Lucida Sans" panose="020B0602030504020204" pitchFamily="34" charset="0"/>
              </a:rPr>
              <a:t>Light </a:t>
            </a:r>
            <a:r>
              <a:rPr lang="en-US" sz="1600" dirty="0" smtClean="0">
                <a:latin typeface="Lucida Sans" panose="020B0602030504020204" pitchFamily="34" charset="0"/>
              </a:rPr>
              <a:t>variation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Sans" panose="020B0602030504020204" pitchFamily="34" charset="0"/>
              </a:rPr>
              <a:t>To preprocess/represent the data</a:t>
            </a:r>
            <a:r>
              <a:rPr lang="en-US" sz="2000" dirty="0">
                <a:latin typeface="Lucida Sans" panose="020B0602030504020204" pitchFamily="34" charset="0"/>
              </a:rPr>
              <a:t>, in order to feed it to the algorithm Crop the images to standard size (256*256*3) (RGB)– resulting image contain total tree or part of tree. </a:t>
            </a:r>
          </a:p>
        </p:txBody>
      </p:sp>
    </p:spTree>
    <p:extLst>
      <p:ext uri="{BB962C8B-B14F-4D97-AF65-F5344CB8AC3E}">
        <p14:creationId xmlns:p14="http://schemas.microsoft.com/office/powerpoint/2010/main" val="19525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Ratio of the total fruits counted 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ucida Sans" panose="020B0602030504020204" pitchFamily="34" charset="0"/>
              </a:rPr>
              <a:t>RFC</a:t>
            </a: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Lucida Sans" panose="020B0602030504020204" pitchFamily="34" charset="0"/>
              </a:rPr>
              <a:t>Ratio </a:t>
            </a:r>
            <a:r>
              <a:rPr lang="en-US" sz="1600" dirty="0">
                <a:latin typeface="Lucida Sans" panose="020B0602030504020204" pitchFamily="34" charset="0"/>
              </a:rPr>
              <a:t>of </a:t>
            </a:r>
            <a:r>
              <a:rPr lang="en-US" sz="1600" dirty="0" smtClean="0">
                <a:latin typeface="Lucida Sans" panose="020B0602030504020204" pitchFamily="34" charset="0"/>
              </a:rPr>
              <a:t>the predicted of </a:t>
            </a:r>
            <a:r>
              <a:rPr lang="en-US" sz="1600" dirty="0">
                <a:latin typeface="Lucida Sans" panose="020B0602030504020204" pitchFamily="34" charset="0"/>
              </a:rPr>
              <a:t>fruits by the model, with the actual </a:t>
            </a:r>
            <a:r>
              <a:rPr lang="en-US" sz="1600" dirty="0" smtClean="0">
                <a:latin typeface="Lucida Sans" panose="020B0602030504020204" pitchFamily="34" charset="0"/>
              </a:rPr>
              <a:t>count, to calculate the error in counting the fruits. </a:t>
            </a:r>
          </a:p>
          <a:p>
            <a:pPr marL="114300" indent="0">
              <a:buNone/>
            </a:pPr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b="1" dirty="0" smtClean="0">
                <a:latin typeface="Lucida Sans" panose="020B0602030504020204" pitchFamily="34" charset="0"/>
              </a:rPr>
              <a:t>L2 error </a:t>
            </a:r>
            <a:r>
              <a:rPr lang="en-US" b="1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 L2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Lucida Sans" panose="020B0602030504020204" pitchFamily="34" charset="0"/>
              </a:rPr>
              <a:t>Root </a:t>
            </a:r>
            <a:r>
              <a:rPr lang="en-US" sz="1600" dirty="0">
                <a:latin typeface="Lucida Sans" panose="020B0602030504020204" pitchFamily="34" charset="0"/>
              </a:rPr>
              <a:t>of the squares of the sums of the differences between predicted counts of fruits by the model and the actual </a:t>
            </a:r>
            <a:r>
              <a:rPr lang="en-US" sz="1600" dirty="0" smtClean="0">
                <a:latin typeface="Lucida Sans" panose="020B0602030504020204" pitchFamily="34" charset="0"/>
              </a:rPr>
              <a:t>counts – To Classify the fruit correctly.</a:t>
            </a:r>
          </a:p>
          <a:p>
            <a:pPr marL="114300" indent="0">
              <a:buNone/>
            </a:pPr>
            <a:endParaRPr lang="en-US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466</Words>
  <Application>Microsoft Office PowerPoint</Application>
  <PresentationFormat>On-screen Show (16:9)</PresentationFormat>
  <Paragraphs>70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PT Sans Narrow</vt:lpstr>
      <vt:lpstr>Wingdings</vt:lpstr>
      <vt:lpstr>Open Sans</vt:lpstr>
      <vt:lpstr>Arial</vt:lpstr>
      <vt:lpstr>Lucida Sans</vt:lpstr>
      <vt:lpstr>Tropic</vt:lpstr>
      <vt:lpstr>AIML Group Lab Team X</vt:lpstr>
      <vt:lpstr>Problem Statement</vt:lpstr>
      <vt:lpstr>Team 10</vt:lpstr>
      <vt:lpstr>Data</vt:lpstr>
      <vt:lpstr> Plan &amp; Process Model</vt:lpstr>
      <vt:lpstr>Information to Solve the Problem</vt:lpstr>
      <vt:lpstr>Algorithms</vt:lpstr>
      <vt:lpstr>Deficiency &amp; Preprocessing</vt:lpstr>
      <vt:lpstr>Metrics </vt:lpstr>
      <vt:lpstr>Solution Benefit</vt:lpstr>
      <vt:lpstr>Expected End Results</vt:lpstr>
      <vt:lpstr>Post Course</vt:lpstr>
      <vt:lpstr>Q &amp; 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Group Lab Team 10</dc:title>
  <dc:creator>User</dc:creator>
  <cp:lastModifiedBy>EKANTHARAJAN AC</cp:lastModifiedBy>
  <cp:revision>32</cp:revision>
  <dcterms:modified xsi:type="dcterms:W3CDTF">2019-02-03T11:14:08Z</dcterms:modified>
</cp:coreProperties>
</file>