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8" r:id="rId3"/>
    <p:sldId id="268" r:id="rId4"/>
    <p:sldId id="260" r:id="rId5"/>
    <p:sldId id="276" r:id="rId6"/>
    <p:sldId id="275" r:id="rId7"/>
    <p:sldId id="269" r:id="rId8"/>
    <p:sldId id="273" r:id="rId9"/>
    <p:sldId id="274" r:id="rId10"/>
    <p:sldId id="271" r:id="rId11"/>
    <p:sldId id="270" r:id="rId12"/>
    <p:sldId id="264" r:id="rId13"/>
    <p:sldId id="266" r:id="rId14"/>
  </p:sldIdLst>
  <p:sldSz cx="9144000" cy="5143500" type="screen16x9"/>
  <p:notesSz cx="6858000" cy="9144000"/>
  <p:embeddedFontLst>
    <p:embeddedFont>
      <p:font typeface="PT Sans Narrow" panose="020B0604020202020204" charset="0"/>
      <p:regular r:id="rId16"/>
      <p:bold r:id="rId17"/>
    </p:embeddedFont>
    <p:embeddedFont>
      <p:font typeface="Open Sans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6C0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3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5589707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3646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0876e849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g40876e849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8309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88d727608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488d727608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0892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88d727608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488d727608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0390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13c23dd29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413c23dd29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2020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8602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9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9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" name="Google Shape;21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40500" y="102650"/>
            <a:ext cx="1596600" cy="5075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sz="13000" b="1" i="0" u="none" strike="noStrike" cap="non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sz="13000" b="1" i="0" u="none" strike="noStrike" cap="non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sz="13000" b="1" i="0" u="none" strike="noStrike" cap="non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sz="13000" b="1" i="0" u="none" strike="noStrike" cap="non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sz="13000" b="1" i="0" u="none" strike="noStrike" cap="non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sz="13000" b="1" i="0" u="none" strike="noStrike" cap="non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sz="13000" b="1" i="0" u="none" strike="noStrike" cap="non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sz="13000" b="1" i="0" u="none" strike="noStrike" cap="non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sz="13000" b="1" i="0" u="none" strike="noStrike" cap="non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383604" y="4663217"/>
            <a:ext cx="637554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HYD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" name="Google Shape;27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40500" y="102650"/>
            <a:ext cx="1596600" cy="5075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T Sans Narrow"/>
              <a:buNone/>
              <a:defRPr sz="2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T Sans Narrow"/>
              <a:buNone/>
              <a:defRPr sz="2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T Sans Narrow"/>
              <a:buNone/>
              <a:defRPr sz="2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T Sans Narrow"/>
              <a:buNone/>
              <a:defRPr sz="2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T Sans Narrow"/>
              <a:buNone/>
              <a:defRPr sz="2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T Sans Narrow"/>
              <a:buNone/>
              <a:defRPr sz="2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T Sans Narrow"/>
              <a:buNone/>
              <a:defRPr sz="2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T Sans Narrow"/>
              <a:buNone/>
              <a:defRPr sz="2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T Sans Narrow"/>
              <a:buNone/>
              <a:defRPr sz="2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sz="5400" b="0" i="0" u="none" strike="noStrike" cap="non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sz="5400" b="0" i="0" u="none" strike="noStrike" cap="non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sz="5400" b="0" i="0" u="none" strike="noStrike" cap="non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sz="5400" b="0" i="0" u="none" strike="noStrike" cap="non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sz="5400" b="0" i="0" u="none" strike="noStrike" cap="non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sz="5400" b="0" i="0" u="none" strike="noStrike" cap="non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sz="5400" b="0" i="0" u="none" strike="noStrike" cap="non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sz="5400" b="0" i="0" u="none" strike="noStrike" cap="non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sz="5400" b="0" i="0" u="none" strike="noStrike" cap="non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" name="Google Shape;4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PT Sans Narrow"/>
              <a:buNone/>
              <a:defRPr sz="42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PT Sans Narrow"/>
              <a:buNone/>
              <a:defRPr sz="42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PT Sans Narrow"/>
              <a:buNone/>
              <a:defRPr sz="42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PT Sans Narrow"/>
              <a:buNone/>
              <a:defRPr sz="42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PT Sans Narrow"/>
              <a:buNone/>
              <a:defRPr sz="42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PT Sans Narrow"/>
              <a:buNone/>
              <a:defRPr sz="42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PT Sans Narrow"/>
              <a:buNone/>
              <a:defRPr sz="42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PT Sans Narrow"/>
              <a:buNone/>
              <a:defRPr sz="42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PT Sans Narrow"/>
              <a:buNone/>
              <a:defRPr sz="42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T Sans Narrow"/>
              <a:buNone/>
              <a:defRPr sz="2400" b="0" i="0" u="none" strike="noStrike" cap="non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hatis.techtarget.com/definition/programmable-read-only-memory-PRO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</a:pPr>
            <a:r>
              <a:rPr lang="en-US" sz="5400" b="1" i="0" u="none" strike="noStrike" cap="none" dirty="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AIML </a:t>
            </a:r>
            <a:r>
              <a:rPr lang="en-US" dirty="0"/>
              <a:t>Group Lab Team </a:t>
            </a:r>
            <a:r>
              <a:rPr lang="en-US" dirty="0" smtClean="0"/>
              <a:t>X1</a:t>
            </a:r>
            <a:endParaRPr sz="5400" b="1" i="0" u="none" strike="noStrike" cap="none" dirty="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2136750" y="2843469"/>
            <a:ext cx="48705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</a:pPr>
            <a:r>
              <a:rPr lang="en-US" sz="1600" b="0" i="0" u="none" strike="noStrike" cap="none" dirty="0" smtClean="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Autonomous Navigation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</a:pPr>
            <a:r>
              <a:rPr lang="en-US" sz="1600" dirty="0" smtClean="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By Krishna </a:t>
            </a:r>
            <a:r>
              <a:rPr lang="en-US" sz="1600" dirty="0" err="1" smtClean="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Teja</a:t>
            </a:r>
            <a:r>
              <a:rPr lang="en-US" sz="1600" dirty="0" smtClean="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and Swarna </a:t>
            </a:r>
            <a:r>
              <a:rPr lang="en-US" sz="1600" dirty="0" err="1" smtClean="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Seshadri</a:t>
            </a:r>
            <a:endParaRPr sz="1600" b="0" i="0" u="none" strike="noStrike" cap="none" dirty="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70" name="Google Shape;7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40500" y="102650"/>
            <a:ext cx="1596600" cy="50754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fld>
            <a:endParaRPr sz="1000" b="0" i="0" u="none" strike="noStrike" cap="non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</a:t>
            </a:r>
            <a:endParaRPr lang="en-IN" dirty="0"/>
          </a:p>
        </p:txBody>
      </p:sp>
      <p:sp>
        <p:nvSpPr>
          <p:cNvPr id="4" name="Hexagon 3"/>
          <p:cNvSpPr/>
          <p:nvPr/>
        </p:nvSpPr>
        <p:spPr>
          <a:xfrm>
            <a:off x="3439235" y="2251881"/>
            <a:ext cx="1665027" cy="1310185"/>
          </a:xfrm>
          <a:prstGeom prst="hexagon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Hexagon 4"/>
          <p:cNvSpPr/>
          <p:nvPr/>
        </p:nvSpPr>
        <p:spPr>
          <a:xfrm>
            <a:off x="2067674" y="1623742"/>
            <a:ext cx="1528548" cy="1270139"/>
          </a:xfrm>
          <a:prstGeom prst="hexagon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Hexagon 5"/>
          <p:cNvSpPr/>
          <p:nvPr/>
        </p:nvSpPr>
        <p:spPr>
          <a:xfrm>
            <a:off x="3487041" y="3706838"/>
            <a:ext cx="1549058" cy="1198115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Hexagon 6"/>
          <p:cNvSpPr/>
          <p:nvPr/>
        </p:nvSpPr>
        <p:spPr>
          <a:xfrm>
            <a:off x="4967785" y="3043451"/>
            <a:ext cx="1508039" cy="1198113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Hexagon 7"/>
          <p:cNvSpPr/>
          <p:nvPr/>
        </p:nvSpPr>
        <p:spPr>
          <a:xfrm>
            <a:off x="4967784" y="1622914"/>
            <a:ext cx="1508039" cy="1270969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Hexagon 8"/>
          <p:cNvSpPr/>
          <p:nvPr/>
        </p:nvSpPr>
        <p:spPr>
          <a:xfrm>
            <a:off x="3439235" y="915514"/>
            <a:ext cx="1665027" cy="1186799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Hexagon 10"/>
          <p:cNvSpPr/>
          <p:nvPr/>
        </p:nvSpPr>
        <p:spPr>
          <a:xfrm>
            <a:off x="2074537" y="3064839"/>
            <a:ext cx="1521686" cy="1176726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3497218" y="2771964"/>
            <a:ext cx="2224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Intelligent System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2036908" y="2050257"/>
            <a:ext cx="1675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Action to be taken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3766781" y="1271671"/>
            <a:ext cx="1009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Controls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2444684" y="3552949"/>
            <a:ext cx="1009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Sensor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3878239" y="4152006"/>
            <a:ext cx="1009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Sensor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5217973" y="3488618"/>
            <a:ext cx="1009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Sensor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5285075" y="2075378"/>
            <a:ext cx="1009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491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End Results/Summary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AutoNum type="arabicPeriod"/>
            </a:pPr>
            <a:r>
              <a:rPr lang="en-US" dirty="0" smtClean="0"/>
              <a:t>Navigate thru the rugged areas </a:t>
            </a:r>
          </a:p>
          <a:p>
            <a:pPr>
              <a:buAutoNum type="arabicPeriod"/>
            </a:pPr>
            <a:r>
              <a:rPr lang="en-IN" dirty="0"/>
              <a:t>Real time decision making</a:t>
            </a:r>
          </a:p>
          <a:p>
            <a:pPr>
              <a:buAutoNum type="arabicPeriod"/>
            </a:pPr>
            <a:r>
              <a:rPr lang="en-IN" dirty="0"/>
              <a:t>Less compute power </a:t>
            </a:r>
            <a:endParaRPr lang="en-US" dirty="0"/>
          </a:p>
          <a:p>
            <a:pPr>
              <a:buAutoNum type="arabicPeriod"/>
            </a:pPr>
            <a:r>
              <a:rPr lang="en-US" dirty="0" smtClean="0"/>
              <a:t>Capture pictures</a:t>
            </a:r>
          </a:p>
          <a:p>
            <a:pPr>
              <a:buAutoNum type="arabicPeriod"/>
            </a:pPr>
            <a:r>
              <a:rPr lang="en-US" dirty="0" smtClean="0"/>
              <a:t>Identify human life</a:t>
            </a:r>
          </a:p>
          <a:p>
            <a:pPr>
              <a:buAutoNum type="arabicPeriod"/>
            </a:pPr>
            <a:r>
              <a:rPr lang="en-US" dirty="0" smtClean="0"/>
              <a:t>Send information to concerned authority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984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</a:pPr>
            <a:r>
              <a:rPr lang="en-US" dirty="0" smtClean="0"/>
              <a:t>Future Scope/Post Course</a:t>
            </a:r>
            <a:endParaRPr sz="3600" b="1" i="0" u="none" strike="noStrike" cap="none" dirty="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20" name="Google Shape;120;p21"/>
          <p:cNvSpPr txBox="1"/>
          <p:nvPr/>
        </p:nvSpPr>
        <p:spPr>
          <a:xfrm>
            <a:off x="414700" y="1248775"/>
            <a:ext cx="7752300" cy="29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800" dirty="0" smtClean="0">
                <a:latin typeface="Open Sans"/>
                <a:ea typeface="Open Sans"/>
                <a:cs typeface="Open Sans"/>
                <a:sym typeface="Open Sans"/>
              </a:rPr>
              <a:t>Under Water Domain using acoustic shadows for topology terrain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800" dirty="0" smtClean="0">
                <a:latin typeface="Open Sans"/>
                <a:ea typeface="Open Sans"/>
                <a:cs typeface="Open Sans"/>
                <a:sym typeface="Open Sans"/>
              </a:rPr>
              <a:t>Aircraft/Missile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800" dirty="0" smtClean="0">
                <a:latin typeface="Open Sans"/>
                <a:ea typeface="Open Sans"/>
                <a:cs typeface="Open Sans"/>
                <a:sym typeface="Open Sans"/>
              </a:rPr>
              <a:t>Asteroid Navigation to obtain full geological, thermal and chemical profile by taking scientific measurements from multiple locations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800" dirty="0" smtClean="0">
                <a:latin typeface="Open Sans"/>
                <a:ea typeface="Open Sans"/>
                <a:cs typeface="Open Sans"/>
                <a:sym typeface="Open Sans"/>
              </a:rPr>
              <a:t>Underground Ore Detection</a:t>
            </a:r>
            <a:endParaRPr sz="180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</a:pPr>
            <a:r>
              <a:rPr lang="en-US"/>
              <a:t>Thank you!</a:t>
            </a:r>
            <a:endParaRPr sz="3600" b="1" i="0" u="none" strike="noStrike" cap="none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</a:rPr>
              <a:t>Autonomous Navigation for Disaster Management</a:t>
            </a:r>
            <a:endParaRPr sz="1200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</a:pPr>
            <a:r>
              <a:rPr lang="en-US" dirty="0"/>
              <a:t>Problem Statement</a:t>
            </a:r>
            <a:endParaRPr b="1" i="0" u="none" strike="noStrike" cap="none" dirty="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11700" y="2161529"/>
            <a:ext cx="8520600" cy="737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pPr algn="ctr"/>
            <a:r>
              <a:rPr lang="en-US" smtClean="0"/>
              <a:t>Focus Area</a:t>
            </a:r>
            <a:endParaRPr lang="en-IN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311700" y="2982829"/>
            <a:ext cx="8520600" cy="1586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14300" indent="0">
              <a:buNone/>
            </a:pPr>
            <a:r>
              <a:rPr lang="en-US" dirty="0" smtClean="0"/>
              <a:t>Navigation</a:t>
            </a:r>
          </a:p>
          <a:p>
            <a:pPr marL="114300" indent="0">
              <a:buNone/>
            </a:pPr>
            <a:r>
              <a:rPr lang="en-US" dirty="0" smtClean="0"/>
              <a:t>Life detection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atasets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It is extremely difficult to know a prior every situation that a robot will encounter.</a:t>
            </a:r>
          </a:p>
          <a:p>
            <a:r>
              <a:rPr lang="en-US" dirty="0" err="1" smtClean="0"/>
              <a:t>Kaggle</a:t>
            </a:r>
            <a:endParaRPr lang="en-US" dirty="0" smtClean="0"/>
          </a:p>
          <a:p>
            <a:r>
              <a:rPr lang="en-US" dirty="0" smtClean="0"/>
              <a:t>Google dataset search(beta)</a:t>
            </a:r>
            <a:endParaRPr lang="en-IN" dirty="0"/>
          </a:p>
          <a:p>
            <a:r>
              <a:rPr lang="en-US" dirty="0"/>
              <a:t>B</a:t>
            </a:r>
            <a:r>
              <a:rPr lang="en-US" dirty="0" smtClean="0"/>
              <a:t>erkley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01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832300" cy="3715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IN" b="1" dirty="0">
                <a:solidFill>
                  <a:schemeClr val="accent1"/>
                </a:solidFill>
              </a:rPr>
              <a:t>Navigation</a:t>
            </a:r>
          </a:p>
          <a:p>
            <a:pPr marL="0" indent="0">
              <a:buNone/>
            </a:pPr>
            <a:r>
              <a:rPr lang="en-IN" b="1" dirty="0" err="1"/>
              <a:t>Mapillary</a:t>
            </a:r>
            <a:r>
              <a:rPr lang="en-IN" dirty="0"/>
              <a:t> is the street-level imagery that uses CV to fix the world's maps.</a:t>
            </a:r>
          </a:p>
          <a:p>
            <a:pPr marL="0" indent="0">
              <a:buNone/>
            </a:pPr>
            <a:r>
              <a:rPr lang="en-IN" dirty="0"/>
              <a:t>The Cambridge-driving Labelled Video Database (</a:t>
            </a:r>
            <a:r>
              <a:rPr lang="en-IN" b="1" dirty="0" err="1"/>
              <a:t>CamVid</a:t>
            </a:r>
            <a:r>
              <a:rPr lang="en-IN" dirty="0"/>
              <a:t>) </a:t>
            </a:r>
          </a:p>
          <a:p>
            <a:pPr marL="0" indent="0">
              <a:buNone/>
            </a:pPr>
            <a:r>
              <a:rPr lang="en-IN" b="1" dirty="0"/>
              <a:t>KITTI</a:t>
            </a:r>
            <a:r>
              <a:rPr lang="en-IN" dirty="0"/>
              <a:t> - stereo, optical flow, visual </a:t>
            </a:r>
            <a:r>
              <a:rPr lang="en-IN" dirty="0" err="1"/>
              <a:t>odometry</a:t>
            </a:r>
            <a:r>
              <a:rPr lang="en-IN" dirty="0"/>
              <a:t>, 3D object detection &amp; 3D tracking</a:t>
            </a:r>
          </a:p>
          <a:p>
            <a:pPr marL="0" indent="0">
              <a:buNone/>
            </a:pPr>
            <a:r>
              <a:rPr lang="en-IN" b="1" dirty="0"/>
              <a:t>COCO</a:t>
            </a:r>
            <a:r>
              <a:rPr lang="en-IN" dirty="0"/>
              <a:t> - is a large-scale object detection, segmentation, and captioning dataset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>
                <a:solidFill>
                  <a:schemeClr val="accent1"/>
                </a:solidFill>
              </a:rPr>
              <a:t>Life Detection</a:t>
            </a:r>
          </a:p>
          <a:p>
            <a:pPr marL="0" indent="0">
              <a:buNone/>
            </a:pPr>
            <a:r>
              <a:rPr lang="en-IN" dirty="0"/>
              <a:t>Aerial Bombing Operations in World War II</a:t>
            </a:r>
          </a:p>
          <a:p>
            <a:pPr marL="0" indent="0">
              <a:buNone/>
            </a:pPr>
            <a:r>
              <a:rPr lang="en-IN" dirty="0"/>
              <a:t>Earthquakes in </a:t>
            </a:r>
            <a:r>
              <a:rPr lang="en-IN" dirty="0" smtClean="0"/>
              <a:t>Japan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>
                <a:solidFill>
                  <a:schemeClr val="accent1"/>
                </a:solidFill>
              </a:rPr>
              <a:t>GAN</a:t>
            </a:r>
            <a:r>
              <a:rPr lang="en-IN" dirty="0">
                <a:solidFill>
                  <a:schemeClr val="accent1"/>
                </a:solidFill>
              </a:rPr>
              <a:t> </a:t>
            </a:r>
            <a:r>
              <a:rPr lang="en-IN" dirty="0"/>
              <a:t>to generate data.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9" name="Google Shape;9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</a:pPr>
            <a:r>
              <a:rPr lang="en-US" sz="3600" b="1" i="0" u="none" strike="noStrike" cap="none" dirty="0" smtClean="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Datasets</a:t>
            </a:r>
            <a:endParaRPr sz="3600" b="1" i="0" u="none" strike="noStrike" cap="none" dirty="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699" y="131127"/>
            <a:ext cx="8520600" cy="707400"/>
          </a:xfrm>
        </p:spPr>
        <p:txBody>
          <a:bodyPr/>
          <a:lstStyle/>
          <a:p>
            <a:r>
              <a:rPr lang="en-US" dirty="0" smtClean="0"/>
              <a:t>GAN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699" y="838528"/>
            <a:ext cx="8122617" cy="4101962"/>
          </a:xfrm>
        </p:spPr>
        <p:txBody>
          <a:bodyPr/>
          <a:lstStyle/>
          <a:p>
            <a:pPr marL="114300" indent="0">
              <a:buNone/>
            </a:pPr>
            <a:r>
              <a:rPr lang="en-US" sz="1500" dirty="0" err="1" smtClean="0"/>
              <a:t>def</a:t>
            </a:r>
            <a:r>
              <a:rPr lang="en-US" sz="1500" dirty="0" smtClean="0"/>
              <a:t> </a:t>
            </a:r>
            <a:r>
              <a:rPr lang="en-US" sz="1500" dirty="0"/>
              <a:t>generator(x):</a:t>
            </a:r>
          </a:p>
          <a:p>
            <a:pPr marL="114300" indent="0">
              <a:buNone/>
            </a:pPr>
            <a:r>
              <a:rPr lang="en-US" sz="1500" dirty="0"/>
              <a:t>    </a:t>
            </a:r>
            <a:r>
              <a:rPr lang="en-US" sz="1500" dirty="0" err="1"/>
              <a:t>hidden_layer</a:t>
            </a:r>
            <a:r>
              <a:rPr lang="en-US" sz="1500" dirty="0"/>
              <a:t> = </a:t>
            </a:r>
            <a:r>
              <a:rPr lang="en-US" sz="1500" dirty="0" err="1"/>
              <a:t>tf.matmul</a:t>
            </a:r>
            <a:r>
              <a:rPr lang="en-US" sz="1500" dirty="0"/>
              <a:t>(x, weights[</a:t>
            </a:r>
            <a:r>
              <a:rPr lang="en-US" sz="1500" dirty="0" smtClean="0"/>
              <a:t>'</a:t>
            </a:r>
            <a:r>
              <a:rPr lang="en-US" sz="1500" dirty="0" err="1" smtClean="0"/>
              <a:t>gen_hidden</a:t>
            </a:r>
            <a:r>
              <a:rPr lang="en-US" sz="1500" dirty="0" smtClean="0"/>
              <a:t>'])</a:t>
            </a:r>
            <a:endParaRPr lang="en-US" sz="1500" dirty="0"/>
          </a:p>
          <a:p>
            <a:pPr marL="114300" indent="0">
              <a:buNone/>
            </a:pPr>
            <a:r>
              <a:rPr lang="en-US" sz="1500" dirty="0"/>
              <a:t>    </a:t>
            </a:r>
            <a:r>
              <a:rPr lang="en-US" sz="1500" dirty="0" err="1"/>
              <a:t>hidden_layer</a:t>
            </a:r>
            <a:r>
              <a:rPr lang="en-US" sz="1500" dirty="0"/>
              <a:t> = </a:t>
            </a:r>
            <a:r>
              <a:rPr lang="en-US" sz="1500" dirty="0" err="1"/>
              <a:t>tf.add</a:t>
            </a:r>
            <a:r>
              <a:rPr lang="en-US" sz="1500" dirty="0"/>
              <a:t>(</a:t>
            </a:r>
            <a:r>
              <a:rPr lang="en-US" sz="1500" dirty="0" err="1"/>
              <a:t>hidden_layer</a:t>
            </a:r>
            <a:r>
              <a:rPr lang="en-US" sz="1500" dirty="0"/>
              <a:t>, biases[</a:t>
            </a:r>
            <a:r>
              <a:rPr lang="en-US" sz="1500" dirty="0" smtClean="0"/>
              <a:t>'</a:t>
            </a:r>
            <a:r>
              <a:rPr lang="en-US" sz="1500" dirty="0" err="1" smtClean="0"/>
              <a:t>gen_hidden</a:t>
            </a:r>
            <a:r>
              <a:rPr lang="en-US" sz="1500" dirty="0" smtClean="0"/>
              <a:t>'])</a:t>
            </a:r>
            <a:endParaRPr lang="en-US" sz="1500" dirty="0"/>
          </a:p>
          <a:p>
            <a:pPr marL="114300" indent="0">
              <a:buNone/>
            </a:pPr>
            <a:r>
              <a:rPr lang="en-US" sz="1500" dirty="0"/>
              <a:t>    </a:t>
            </a:r>
            <a:r>
              <a:rPr lang="en-US" sz="1500" dirty="0" err="1"/>
              <a:t>hidden_layer</a:t>
            </a:r>
            <a:r>
              <a:rPr lang="en-US" sz="1500" dirty="0"/>
              <a:t> = </a:t>
            </a:r>
            <a:r>
              <a:rPr lang="en-US" sz="1500" dirty="0" err="1"/>
              <a:t>tf.nn.relu</a:t>
            </a:r>
            <a:r>
              <a:rPr lang="en-US" sz="1500" dirty="0"/>
              <a:t>(</a:t>
            </a:r>
            <a:r>
              <a:rPr lang="en-US" sz="1500" dirty="0" err="1"/>
              <a:t>hidden_layer</a:t>
            </a:r>
            <a:r>
              <a:rPr lang="en-US" sz="1500" dirty="0"/>
              <a:t>)</a:t>
            </a:r>
          </a:p>
          <a:p>
            <a:pPr marL="114300" indent="0">
              <a:buNone/>
            </a:pPr>
            <a:r>
              <a:rPr lang="en-US" sz="1500" dirty="0"/>
              <a:t>    </a:t>
            </a:r>
            <a:r>
              <a:rPr lang="en-US" sz="1500" dirty="0" err="1"/>
              <a:t>out_layer</a:t>
            </a:r>
            <a:r>
              <a:rPr lang="en-US" sz="1500" dirty="0"/>
              <a:t> = </a:t>
            </a:r>
            <a:r>
              <a:rPr lang="en-US" sz="1500" dirty="0" err="1"/>
              <a:t>tf.matmul</a:t>
            </a:r>
            <a:r>
              <a:rPr lang="en-US" sz="1500" dirty="0"/>
              <a:t>(</a:t>
            </a:r>
            <a:r>
              <a:rPr lang="en-US" sz="1500" dirty="0" err="1"/>
              <a:t>hidden_layer</a:t>
            </a:r>
            <a:r>
              <a:rPr lang="en-US" sz="1500" dirty="0"/>
              <a:t>, weights['</a:t>
            </a:r>
            <a:r>
              <a:rPr lang="en-US" sz="1500" dirty="0" err="1"/>
              <a:t>gen_out</a:t>
            </a:r>
            <a:r>
              <a:rPr lang="en-US" sz="1500" dirty="0"/>
              <a:t>'])</a:t>
            </a:r>
          </a:p>
          <a:p>
            <a:pPr marL="114300" indent="0">
              <a:buNone/>
            </a:pPr>
            <a:r>
              <a:rPr lang="en-US" sz="1500" dirty="0"/>
              <a:t>    </a:t>
            </a:r>
            <a:r>
              <a:rPr lang="en-US" sz="1500" dirty="0" err="1"/>
              <a:t>out_layer</a:t>
            </a:r>
            <a:r>
              <a:rPr lang="en-US" sz="1500" dirty="0"/>
              <a:t> = </a:t>
            </a:r>
            <a:r>
              <a:rPr lang="en-US" sz="1500" dirty="0" err="1"/>
              <a:t>tf.add</a:t>
            </a:r>
            <a:r>
              <a:rPr lang="en-US" sz="1500" dirty="0"/>
              <a:t>(</a:t>
            </a:r>
            <a:r>
              <a:rPr lang="en-US" sz="1500" dirty="0" err="1"/>
              <a:t>out_layer</a:t>
            </a:r>
            <a:r>
              <a:rPr lang="en-US" sz="1500" dirty="0"/>
              <a:t>, biases['</a:t>
            </a:r>
            <a:r>
              <a:rPr lang="en-US" sz="1500" dirty="0" err="1"/>
              <a:t>gen_out</a:t>
            </a:r>
            <a:r>
              <a:rPr lang="en-US" sz="1500" dirty="0"/>
              <a:t>'])</a:t>
            </a:r>
          </a:p>
          <a:p>
            <a:pPr marL="114300" indent="0">
              <a:buNone/>
            </a:pPr>
            <a:r>
              <a:rPr lang="en-US" sz="1500" dirty="0"/>
              <a:t>    </a:t>
            </a:r>
            <a:r>
              <a:rPr lang="en-US" sz="1500" dirty="0" err="1"/>
              <a:t>out_layer</a:t>
            </a:r>
            <a:r>
              <a:rPr lang="en-US" sz="1500" dirty="0"/>
              <a:t> = </a:t>
            </a:r>
            <a:r>
              <a:rPr lang="en-US" sz="1500" dirty="0" err="1"/>
              <a:t>tf.nn.sigmoid</a:t>
            </a:r>
            <a:r>
              <a:rPr lang="en-US" sz="1500" dirty="0"/>
              <a:t>(</a:t>
            </a:r>
            <a:r>
              <a:rPr lang="en-US" sz="1500" dirty="0" err="1"/>
              <a:t>out_layer</a:t>
            </a:r>
            <a:r>
              <a:rPr lang="en-US" sz="1500" dirty="0"/>
              <a:t>)</a:t>
            </a:r>
          </a:p>
          <a:p>
            <a:pPr marL="114300" indent="0">
              <a:buNone/>
            </a:pPr>
            <a:r>
              <a:rPr lang="en-US" sz="1500" dirty="0"/>
              <a:t>    return </a:t>
            </a:r>
            <a:r>
              <a:rPr lang="en-US" sz="1500" dirty="0" err="1" smtClean="0"/>
              <a:t>out_layer</a:t>
            </a:r>
            <a:endParaRPr lang="en-US" sz="1500" dirty="0"/>
          </a:p>
          <a:p>
            <a:pPr marL="114300" indent="0">
              <a:buNone/>
            </a:pPr>
            <a:endParaRPr lang="en-IN" sz="1500" dirty="0" smtClean="0"/>
          </a:p>
          <a:p>
            <a:pPr marL="114300" indent="0">
              <a:buNone/>
            </a:pPr>
            <a:r>
              <a:rPr lang="en-IN" sz="1500" dirty="0" smtClean="0"/>
              <a:t>gen </a:t>
            </a:r>
            <a:r>
              <a:rPr lang="en-IN" sz="1500" dirty="0"/>
              <a:t>= generator(</a:t>
            </a:r>
            <a:r>
              <a:rPr lang="en-IN" sz="1500" dirty="0" err="1"/>
              <a:t>gen_input</a:t>
            </a:r>
            <a:r>
              <a:rPr lang="en-IN" sz="1500" dirty="0"/>
              <a:t>)</a:t>
            </a:r>
          </a:p>
          <a:p>
            <a:pPr marL="114300" indent="0">
              <a:buNone/>
            </a:pPr>
            <a:r>
              <a:rPr lang="en-IN" sz="1500" dirty="0" smtClean="0"/>
              <a:t>disc </a:t>
            </a:r>
            <a:r>
              <a:rPr lang="en-IN" sz="1500" dirty="0"/>
              <a:t>= discriminator(</a:t>
            </a:r>
            <a:r>
              <a:rPr lang="en-IN" sz="1500" dirty="0" err="1"/>
              <a:t>disc_input</a:t>
            </a:r>
            <a:r>
              <a:rPr lang="en-IN" sz="1500" dirty="0" smtClean="0"/>
              <a:t>)</a:t>
            </a:r>
          </a:p>
          <a:p>
            <a:pPr marL="114300" indent="0">
              <a:buNone/>
            </a:pPr>
            <a:endParaRPr lang="en-US" sz="1500" dirty="0"/>
          </a:p>
          <a:p>
            <a:pPr marL="114300" indent="0">
              <a:buNone/>
            </a:pPr>
            <a:r>
              <a:rPr lang="en-IN" sz="1500" dirty="0" smtClean="0"/>
              <a:t>for </a:t>
            </a:r>
            <a:r>
              <a:rPr lang="en-IN" sz="1500" dirty="0" err="1"/>
              <a:t>i</a:t>
            </a:r>
            <a:r>
              <a:rPr lang="en-IN" sz="1500" dirty="0"/>
              <a:t> in </a:t>
            </a:r>
            <a:r>
              <a:rPr lang="en-IN" sz="1500" dirty="0" smtClean="0"/>
              <a:t>range(epochs):</a:t>
            </a:r>
          </a:p>
          <a:p>
            <a:pPr marL="114300" indent="0">
              <a:buNone/>
            </a:pPr>
            <a:r>
              <a:rPr lang="en-US" sz="1500" dirty="0"/>
              <a:t>   </a:t>
            </a:r>
            <a:r>
              <a:rPr lang="en-US" sz="1500" dirty="0" smtClean="0"/>
              <a:t> </a:t>
            </a:r>
            <a:r>
              <a:rPr lang="en-US" sz="1500" dirty="0" err="1" smtClean="0"/>
              <a:t>gen_loss</a:t>
            </a:r>
            <a:r>
              <a:rPr lang="en-US" sz="1500" dirty="0" smtClean="0"/>
              <a:t>, </a:t>
            </a:r>
            <a:r>
              <a:rPr lang="en-US" sz="1500" dirty="0" err="1" smtClean="0"/>
              <a:t>disc_loss</a:t>
            </a:r>
            <a:r>
              <a:rPr lang="en-US" sz="1500" dirty="0" smtClean="0"/>
              <a:t> </a:t>
            </a:r>
            <a:r>
              <a:rPr lang="en-US" sz="1500" dirty="0"/>
              <a:t>= </a:t>
            </a:r>
            <a:r>
              <a:rPr lang="en-US" sz="1500" dirty="0" err="1"/>
              <a:t>sess.run</a:t>
            </a:r>
            <a:r>
              <a:rPr lang="en-US" sz="1500" dirty="0"/>
              <a:t>([</a:t>
            </a:r>
            <a:r>
              <a:rPr lang="en-US" sz="1500" dirty="0" err="1"/>
              <a:t>train_gen</a:t>
            </a:r>
            <a:r>
              <a:rPr lang="en-US" sz="1500" dirty="0"/>
              <a:t>, </a:t>
            </a:r>
            <a:r>
              <a:rPr lang="en-US" sz="1500" dirty="0" err="1"/>
              <a:t>train_disc</a:t>
            </a:r>
            <a:r>
              <a:rPr lang="en-US" sz="1500" dirty="0"/>
              <a:t>, </a:t>
            </a:r>
            <a:r>
              <a:rPr lang="en-US" sz="1500" dirty="0" err="1"/>
              <a:t>gen_loss</a:t>
            </a:r>
            <a:r>
              <a:rPr lang="en-US" sz="1500" dirty="0"/>
              <a:t>, </a:t>
            </a:r>
            <a:r>
              <a:rPr lang="en-US" sz="1500" dirty="0" err="1"/>
              <a:t>disc_loss</a:t>
            </a:r>
            <a:r>
              <a:rPr lang="en-US" sz="1500" dirty="0" smtClean="0"/>
              <a:t>], </a:t>
            </a:r>
            <a:r>
              <a:rPr lang="en-US" sz="1500" dirty="0" err="1" smtClean="0"/>
              <a:t>feed_dict</a:t>
            </a:r>
            <a:r>
              <a:rPr lang="en-US" sz="1500" dirty="0" smtClean="0"/>
              <a:t>)</a:t>
            </a:r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88894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IN" b="1" dirty="0"/>
              <a:t>Data cleaning:</a:t>
            </a:r>
            <a:r>
              <a:rPr lang="en-IN" dirty="0"/>
              <a:t> fill in missing </a:t>
            </a:r>
            <a:r>
              <a:rPr lang="en-IN" dirty="0" smtClean="0"/>
              <a:t>values of , </a:t>
            </a:r>
            <a:r>
              <a:rPr lang="en-IN" dirty="0"/>
              <a:t>smooth noisy data, identify or remove outliers, and resolve </a:t>
            </a:r>
            <a:r>
              <a:rPr lang="en-IN" dirty="0" smtClean="0"/>
              <a:t>inconsistencies – </a:t>
            </a:r>
            <a:r>
              <a:rPr lang="en-IN" i="1" dirty="0" smtClean="0">
                <a:solidFill>
                  <a:schemeClr val="accent1"/>
                </a:solidFill>
              </a:rPr>
              <a:t>remove columns like</a:t>
            </a:r>
            <a:r>
              <a:rPr lang="en-IN" dirty="0" smtClean="0">
                <a:solidFill>
                  <a:schemeClr val="accent1"/>
                </a:solidFill>
              </a:rPr>
              <a:t> </a:t>
            </a:r>
            <a:r>
              <a:rPr lang="en-US" i="1" dirty="0" smtClean="0">
                <a:solidFill>
                  <a:schemeClr val="accent1"/>
                </a:solidFill>
              </a:rPr>
              <a:t>aircraft</a:t>
            </a:r>
            <a:r>
              <a:rPr lang="en-US" i="1" dirty="0">
                <a:solidFill>
                  <a:schemeClr val="accent1"/>
                </a:solidFill>
              </a:rPr>
              <a:t>, explosives, </a:t>
            </a:r>
            <a:r>
              <a:rPr lang="en-US" i="1" dirty="0" smtClean="0">
                <a:solidFill>
                  <a:schemeClr val="accent1"/>
                </a:solidFill>
              </a:rPr>
              <a:t>devices</a:t>
            </a:r>
            <a:endParaRPr lang="en-IN" i="1" dirty="0">
              <a:solidFill>
                <a:schemeClr val="accent1"/>
              </a:solidFill>
            </a:endParaRPr>
          </a:p>
          <a:p>
            <a:pPr marL="114300" indent="0">
              <a:buNone/>
            </a:pPr>
            <a:r>
              <a:rPr lang="en-IN" b="1" dirty="0"/>
              <a:t>Data integration: </a:t>
            </a:r>
            <a:r>
              <a:rPr lang="en-IN" dirty="0"/>
              <a:t>using multiple </a:t>
            </a:r>
            <a:r>
              <a:rPr lang="en-IN" dirty="0" smtClean="0"/>
              <a:t>databases - </a:t>
            </a:r>
            <a:r>
              <a:rPr lang="en-IN" i="1" dirty="0" smtClean="0">
                <a:solidFill>
                  <a:schemeClr val="accent1"/>
                </a:solidFill>
              </a:rPr>
              <a:t>add </a:t>
            </a:r>
            <a:r>
              <a:rPr lang="en-US" i="1" dirty="0">
                <a:solidFill>
                  <a:schemeClr val="accent1"/>
                </a:solidFill>
              </a:rPr>
              <a:t>location, latitude, longitude, depth</a:t>
            </a:r>
            <a:endParaRPr lang="en-IN" i="1" dirty="0">
              <a:solidFill>
                <a:schemeClr val="accent1"/>
              </a:solidFill>
            </a:endParaRPr>
          </a:p>
          <a:p>
            <a:pPr marL="114300" indent="0">
              <a:buNone/>
            </a:pPr>
            <a:r>
              <a:rPr lang="en-IN" b="1" dirty="0"/>
              <a:t>Data transformation: </a:t>
            </a:r>
            <a:r>
              <a:rPr lang="en-IN" dirty="0"/>
              <a:t>normalization and </a:t>
            </a:r>
            <a:r>
              <a:rPr lang="en-IN" dirty="0" smtClean="0"/>
              <a:t>aggregation</a:t>
            </a:r>
            <a:endParaRPr lang="en-IN" dirty="0"/>
          </a:p>
          <a:p>
            <a:pPr marL="114300" indent="0">
              <a:buNone/>
            </a:pPr>
            <a:r>
              <a:rPr lang="en-IN" b="1" dirty="0"/>
              <a:t>Data reduction: </a:t>
            </a:r>
            <a:r>
              <a:rPr lang="en-IN" dirty="0"/>
              <a:t>reducing the volume but producing the same or similar analytical </a:t>
            </a:r>
            <a:r>
              <a:rPr lang="en-IN" dirty="0" smtClean="0"/>
              <a:t>results</a:t>
            </a:r>
            <a:endParaRPr lang="en-IN" dirty="0"/>
          </a:p>
          <a:p>
            <a:pPr marL="114300" indent="0">
              <a:buNone/>
            </a:pPr>
            <a:r>
              <a:rPr lang="en-IN" b="1" dirty="0"/>
              <a:t>Data discretization: </a:t>
            </a:r>
            <a:r>
              <a:rPr lang="en-IN" dirty="0" smtClean="0"/>
              <a:t>replacing </a:t>
            </a:r>
            <a:r>
              <a:rPr lang="en-IN" dirty="0"/>
              <a:t>numerical attributes with nominal </a:t>
            </a:r>
            <a:r>
              <a:rPr lang="en-IN" dirty="0" smtClean="0"/>
              <a:t>ones</a:t>
            </a:r>
            <a:endParaRPr lang="en-US" dirty="0"/>
          </a:p>
        </p:txBody>
      </p:sp>
      <p:sp>
        <p:nvSpPr>
          <p:cNvPr id="99" name="Google Shape;9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Pre-processing</a:t>
            </a:r>
            <a:endParaRPr sz="3600" b="1" i="0" u="none" strike="noStrike" cap="none" dirty="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  <p:extLst>
      <p:ext uri="{BB962C8B-B14F-4D97-AF65-F5344CB8AC3E}">
        <p14:creationId xmlns:p14="http://schemas.microsoft.com/office/powerpoint/2010/main" val="308747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Essentials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FPGA - </a:t>
            </a:r>
            <a:r>
              <a:rPr lang="en-IN" dirty="0"/>
              <a:t>p</a:t>
            </a:r>
            <a:r>
              <a:rPr lang="en-IN" dirty="0" smtClean="0"/>
              <a:t>rogrammable </a:t>
            </a:r>
            <a:r>
              <a:rPr lang="en-IN" dirty="0"/>
              <a:t>read-only memory (</a:t>
            </a:r>
            <a:r>
              <a:rPr lang="en-IN" u="sng" dirty="0">
                <a:hlinkClick r:id="rId2"/>
              </a:rPr>
              <a:t>PROM</a:t>
            </a:r>
            <a:r>
              <a:rPr lang="en-IN" dirty="0"/>
              <a:t>) </a:t>
            </a:r>
            <a:r>
              <a:rPr lang="en-IN" dirty="0" smtClean="0"/>
              <a:t>chips</a:t>
            </a:r>
          </a:p>
          <a:p>
            <a:r>
              <a:rPr lang="en-US" dirty="0" smtClean="0"/>
              <a:t>Camera</a:t>
            </a:r>
          </a:p>
          <a:p>
            <a:r>
              <a:rPr lang="en-US" dirty="0" smtClean="0"/>
              <a:t>Radars</a:t>
            </a:r>
          </a:p>
          <a:p>
            <a:r>
              <a:rPr lang="en-US" dirty="0" err="1" smtClean="0"/>
              <a:t>Lidars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168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Evolutionary algorithm in which robot learns and builds its navigation rules </a:t>
            </a:r>
            <a:r>
              <a:rPr lang="en-US" b="1" dirty="0" smtClean="0"/>
              <a:t>Unsupervised </a:t>
            </a:r>
            <a:r>
              <a:rPr lang="en-US" dirty="0" smtClean="0"/>
              <a:t>for optimizing morphology and for developing navigation control strategy.</a:t>
            </a:r>
          </a:p>
          <a:p>
            <a:r>
              <a:rPr lang="en-US" b="1" dirty="0" smtClean="0"/>
              <a:t>Reinforced</a:t>
            </a:r>
            <a:r>
              <a:rPr lang="en-US" dirty="0" smtClean="0"/>
              <a:t> Reward model is proposed to estimate the probability of dynamic obstacles on the path, considering the security of the path, shortest distance, reward value for the path.</a:t>
            </a:r>
          </a:p>
        </p:txBody>
      </p:sp>
    </p:spTree>
    <p:extLst>
      <p:ext uri="{BB962C8B-B14F-4D97-AF65-F5344CB8AC3E}">
        <p14:creationId xmlns:p14="http://schemas.microsoft.com/office/powerpoint/2010/main" val="231558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– continued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Critical Path planning </a:t>
            </a:r>
          </a:p>
          <a:p>
            <a:pPr lvl="1"/>
            <a:r>
              <a:rPr lang="en-US" dirty="0" smtClean="0"/>
              <a:t>Fast approaching target behavior </a:t>
            </a:r>
          </a:p>
          <a:p>
            <a:pPr lvl="1"/>
            <a:r>
              <a:rPr lang="en-US" dirty="0" smtClean="0"/>
              <a:t>Obstacle avoidance behavior </a:t>
            </a:r>
          </a:p>
          <a:p>
            <a:pPr lvl="1"/>
            <a:r>
              <a:rPr lang="en-US" dirty="0" smtClean="0"/>
              <a:t>Emergency stop behavior </a:t>
            </a:r>
          </a:p>
          <a:p>
            <a:endParaRPr lang="en-US" dirty="0" smtClean="0"/>
          </a:p>
          <a:p>
            <a:r>
              <a:rPr lang="en-US" dirty="0" smtClean="0"/>
              <a:t>Outcome of the model is indicated by the intensity of Pulse Width Modulation of possible actions – Increase/Reduce speed, </a:t>
            </a:r>
            <a:r>
              <a:rPr lang="en-US" dirty="0" smtClean="0"/>
              <a:t>Deviate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08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390</Words>
  <Application>Microsoft Office PowerPoint</Application>
  <PresentationFormat>On-screen Show (16:9)</PresentationFormat>
  <Paragraphs>84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PT Sans Narrow</vt:lpstr>
      <vt:lpstr>Open Sans</vt:lpstr>
      <vt:lpstr>Arial</vt:lpstr>
      <vt:lpstr>Tropic</vt:lpstr>
      <vt:lpstr>AIML Group Lab Team X1</vt:lpstr>
      <vt:lpstr>Problem Statement</vt:lpstr>
      <vt:lpstr>Datasets</vt:lpstr>
      <vt:lpstr>Datasets</vt:lpstr>
      <vt:lpstr>GAN</vt:lpstr>
      <vt:lpstr>Pre-processing</vt:lpstr>
      <vt:lpstr>Essentials</vt:lpstr>
      <vt:lpstr>Algorithm</vt:lpstr>
      <vt:lpstr>Algorithm – continued</vt:lpstr>
      <vt:lpstr>Block Diagram</vt:lpstr>
      <vt:lpstr>Expected End Results/Summary</vt:lpstr>
      <vt:lpstr>Future Scope/Post Course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AIML Group Lab Team X1</dc:title>
  <cp:lastModifiedBy>Swarna</cp:lastModifiedBy>
  <cp:revision>21</cp:revision>
  <dcterms:modified xsi:type="dcterms:W3CDTF">2019-02-03T10:27:28Z</dcterms:modified>
</cp:coreProperties>
</file>