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T Sans Narrow" charset="0"/>
      <p:regular r:id="rId15"/>
      <p:bold r:id="rId16"/>
    </p:embeddedFont>
    <p:embeddedFont>
      <p:font typeface="Open Sans"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91799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9pPr>
          </a:lstStyle>
          <a:p>
            <a:r>
              <a:t>xx%</a:t>
            </a:r>
          </a:p>
        </p:txBody>
      </p:sp>
      <p:sp>
        <p:nvSpPr>
          <p:cNvPr id="60" name="Google Shape;60;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lstStyle>
            <a:lvl1pPr marL="457200" marR="0" lvl="0" indent="-342900" algn="ctr">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25" name="Google Shape;25;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6" name="Google Shape;26;p3"/>
          <p:cNvSpPr txBox="1">
            <a:spLocks noGrp="1"/>
          </p:cNvSpPr>
          <p:nvPr>
            <p:ph type="sldNum" idx="12"/>
          </p:nvPr>
        </p:nvSpPr>
        <p:spPr>
          <a:xfrm>
            <a:off x="8383604" y="4663217"/>
            <a:ext cx="637554"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r>
              <a:rPr lang="en-US"/>
              <a:t>HYD </a:t>
            </a:r>
            <a:fld id="{00000000-1234-1234-1234-123412341234}" type="slidenum">
              <a:rPr lang="en-US"/>
              <a:t>‹#›</a:t>
            </a:fld>
            <a:endParaRPr/>
          </a:p>
        </p:txBody>
      </p:sp>
      <p:pic>
        <p:nvPicPr>
          <p:cNvPr id="27" name="Google Shape;27;p3"/>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0" name="Google Shape;30;p4"/>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1" name="Google Shape;31;p4"/>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2" name="Google Shape;3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9pPr>
          </a:lstStyle>
          <a:p>
            <a:endParaRPr/>
          </a:p>
        </p:txBody>
      </p:sp>
      <p:sp>
        <p:nvSpPr>
          <p:cNvPr id="42" name="Google Shape;4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a:lnSpc>
                <a:spcPct val="115000"/>
              </a:lnSpc>
              <a:spcBef>
                <a:spcPts val="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1pPr>
            <a:lvl2pPr marR="0" lvl="1"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2pPr>
            <a:lvl3pPr marR="0" lvl="2"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3pPr>
            <a:lvl4pPr marR="0" lvl="3"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4pPr>
            <a:lvl5pPr marR="0" lvl="4"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5pPr>
            <a:lvl6pPr marR="0" lvl="5"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6pPr>
            <a:lvl7pPr marR="0" lvl="6"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7pPr>
            <a:lvl8pPr marR="0" lvl="7"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8pPr>
            <a:lvl9pPr marR="0" lvl="8"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9pPr>
          </a:lstStyle>
          <a:p>
            <a:endParaRPr/>
          </a:p>
        </p:txBody>
      </p:sp>
      <p:sp>
        <p:nvSpPr>
          <p:cNvPr id="51" name="Google Shape;51;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2" name="Google Shape;5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a:lnSpc>
                <a:spcPct val="115000"/>
              </a:lnSpc>
              <a:spcBef>
                <a:spcPts val="0"/>
              </a:spcBef>
              <a:spcAft>
                <a:spcPts val="0"/>
              </a:spcAft>
              <a:buClr>
                <a:schemeClr val="lt1"/>
              </a:buClr>
              <a:buSzPts val="1800"/>
              <a:buFont typeface="Open Sans"/>
              <a:buChar char="●"/>
              <a:defRPr sz="1800" b="0" i="0" u="none" strike="noStrike" cap="none">
                <a:solidFill>
                  <a:schemeClr val="lt1"/>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lstStyle>
            <a:lvl1pPr marL="457200" marR="0" lvl="0" indent="-228600" algn="l">
              <a:lnSpc>
                <a:spcPct val="100000"/>
              </a:lnSpc>
              <a:spcBef>
                <a:spcPts val="0"/>
              </a:spcBef>
              <a:spcAft>
                <a:spcPts val="0"/>
              </a:spcAft>
              <a:buClr>
                <a:schemeClr val="dk2"/>
              </a:buClr>
              <a:buSzPts val="2400"/>
              <a:buFont typeface="PT Sans Narrow"/>
              <a:buNone/>
              <a:defRPr sz="2400" b="0" i="0" u="none" strike="noStrike" cap="none">
                <a:solidFill>
                  <a:schemeClr val="dk2"/>
                </a:solidFill>
                <a:latin typeface="PT Sans Narrow"/>
                <a:ea typeface="PT Sans Narrow"/>
                <a:cs typeface="PT Sans Narrow"/>
                <a:sym typeface="PT Sans Narrow"/>
              </a:defRPr>
            </a:lvl1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5400"/>
              <a:buFont typeface="PT Sans Narrow"/>
              <a:buNone/>
            </a:pPr>
            <a:r>
              <a:rPr lang="en-US" sz="5400" b="1" i="0" u="none" strike="noStrike" cap="none">
                <a:solidFill>
                  <a:schemeClr val="accent1"/>
                </a:solidFill>
                <a:latin typeface="PT Sans Narrow"/>
                <a:ea typeface="PT Sans Narrow"/>
                <a:cs typeface="PT Sans Narrow"/>
                <a:sym typeface="PT Sans Narrow"/>
              </a:rPr>
              <a:t>AIML </a:t>
            </a:r>
            <a:r>
              <a:rPr lang="en-US"/>
              <a:t>Group Lab Team 12</a:t>
            </a:r>
            <a:endParaRPr sz="5400" b="1" i="0" u="none" strike="noStrike" cap="none">
              <a:solidFill>
                <a:schemeClr val="accent1"/>
              </a:solidFill>
              <a:latin typeface="PT Sans Narrow"/>
              <a:ea typeface="PT Sans Narrow"/>
              <a:cs typeface="PT Sans Narrow"/>
              <a:sym typeface="PT Sans Narrow"/>
            </a:endParaRPr>
          </a:p>
        </p:txBody>
      </p:sp>
      <p:sp>
        <p:nvSpPr>
          <p:cNvPr id="69" name="Google Shape;69;p13"/>
          <p:cNvSpPr txBox="1">
            <a:spLocks noGrp="1"/>
          </p:cNvSpPr>
          <p:nvPr>
            <p:ph type="subTitle" idx="1"/>
          </p:nvPr>
        </p:nvSpPr>
        <p:spPr>
          <a:xfrm>
            <a:off x="2136750" y="2843469"/>
            <a:ext cx="4870500" cy="67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400"/>
              <a:buFont typeface="Open Sans"/>
              <a:buNone/>
            </a:pPr>
            <a:r>
              <a:rPr lang="en-US" sz="1600" b="0" i="0" u="none" strike="noStrike" cap="none">
                <a:solidFill>
                  <a:srgbClr val="000000"/>
                </a:solidFill>
                <a:latin typeface="PT Sans Narrow"/>
                <a:ea typeface="PT Sans Narrow"/>
                <a:cs typeface="PT Sans Narrow"/>
                <a:sym typeface="PT Sans Narrow"/>
              </a:rPr>
              <a:t>Weeds Detection using Deep Learning</a:t>
            </a:r>
            <a:endParaRPr sz="1600" b="0" i="0" u="none" strike="noStrike" cap="none">
              <a:solidFill>
                <a:srgbClr val="000000"/>
              </a:solidFill>
              <a:latin typeface="PT Sans Narrow"/>
              <a:ea typeface="PT Sans Narrow"/>
              <a:cs typeface="PT Sans Narrow"/>
              <a:sym typeface="PT Sans Narrow"/>
            </a:endParaRPr>
          </a:p>
        </p:txBody>
      </p:sp>
      <p:pic>
        <p:nvPicPr>
          <p:cNvPr id="70" name="Google Shape;70;p13"/>
          <p:cNvPicPr preferRelativeResize="0"/>
          <p:nvPr/>
        </p:nvPicPr>
        <p:blipFill rotWithShape="1">
          <a:blip r:embed="rId3">
            <a:alphaModFix/>
          </a:blip>
          <a:srcRect/>
          <a:stretch/>
        </p:blipFill>
        <p:spPr>
          <a:xfrm>
            <a:off x="7440500" y="102650"/>
            <a:ext cx="1596600" cy="507546"/>
          </a:xfrm>
          <a:prstGeom prst="rect">
            <a:avLst/>
          </a:prstGeom>
          <a:noFill/>
          <a:ln>
            <a:noFill/>
          </a:ln>
        </p:spPr>
      </p:pic>
      <p:sp>
        <p:nvSpPr>
          <p:cNvPr id="71" name="Google Shape;7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2"/>
                </a:solidFill>
                <a:latin typeface="Open Sans"/>
                <a:ea typeface="Open Sans"/>
                <a:cs typeface="Open Sans"/>
                <a:sym typeface="Open Sans"/>
              </a:rPr>
              <a:t>1</a:t>
            </a:fld>
            <a:endParaRPr sz="10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p:nvPr/>
        </p:nvSpPr>
        <p:spPr>
          <a:xfrm>
            <a:off x="367145" y="758431"/>
            <a:ext cx="8402782" cy="2045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Crop/Weeds classification using Convolutional Neural Networks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In this work we used a Residual Network (ResNet) with 18 layers.</a:t>
            </a:r>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We performed fine tuning to train the networks in our data. </a:t>
            </a:r>
            <a:endParaRPr sz="1200" b="0" i="0" u="none" strike="noStrike" cap="none">
              <a:solidFill>
                <a:schemeClr val="dk2"/>
              </a:solidFill>
              <a:latin typeface="Open Sans"/>
              <a:ea typeface="Open Sans"/>
              <a:cs typeface="Open Sans"/>
              <a:sym typeface="Open Sans"/>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Fine-tuning means that we start with the learned features on the ImageNet dataset, we truncate the last layer (softmax layer) of the pre-trained network and replace it with new softmax layer that are relevant to our own problem. </a:t>
            </a:r>
            <a:endParaRPr sz="1200" b="0" i="0" u="none" strike="noStrike" cap="none">
              <a:solidFill>
                <a:schemeClr val="dk2"/>
              </a:solidFill>
              <a:latin typeface="Open Sans"/>
              <a:ea typeface="Open Sans"/>
              <a:cs typeface="Open Sans"/>
              <a:sym typeface="Open Sans"/>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Here the thousand categories of ImageNet have been replaced by two categories (crop and weeds).</a:t>
            </a:r>
            <a:endParaRPr sz="1200" b="0" i="0" u="none" strike="noStrike" cap="none">
              <a:solidFill>
                <a:schemeClr val="dk2"/>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ts val="1800"/>
              <a:buFont typeface="Open Sans"/>
              <a:buNone/>
            </a:pPr>
            <a:endParaRPr sz="1400" b="0" i="0" u="none" strike="noStrike" cap="none">
              <a:solidFill>
                <a:srgbClr val="000000"/>
              </a:solidFill>
              <a:latin typeface="Arial"/>
              <a:ea typeface="Arial"/>
              <a:cs typeface="Arial"/>
              <a:sym typeface="Arial"/>
            </a:endParaRPr>
          </a:p>
        </p:txBody>
      </p:sp>
      <p:pic>
        <p:nvPicPr>
          <p:cNvPr id="129" name="Google Shape;129;p22"/>
          <p:cNvPicPr preferRelativeResize="0"/>
          <p:nvPr/>
        </p:nvPicPr>
        <p:blipFill rotWithShape="1">
          <a:blip r:embed="rId3">
            <a:alphaModFix/>
          </a:blip>
          <a:srcRect/>
          <a:stretch/>
        </p:blipFill>
        <p:spPr>
          <a:xfrm>
            <a:off x="1416450" y="2910614"/>
            <a:ext cx="1332997" cy="889359"/>
          </a:xfrm>
          <a:prstGeom prst="rect">
            <a:avLst/>
          </a:prstGeom>
          <a:noFill/>
          <a:ln>
            <a:noFill/>
          </a:ln>
        </p:spPr>
      </p:pic>
      <p:pic>
        <p:nvPicPr>
          <p:cNvPr id="130" name="Google Shape;130;p22"/>
          <p:cNvPicPr preferRelativeResize="0"/>
          <p:nvPr/>
        </p:nvPicPr>
        <p:blipFill rotWithShape="1">
          <a:blip r:embed="rId4">
            <a:alphaModFix/>
          </a:blip>
          <a:srcRect/>
          <a:stretch/>
        </p:blipFill>
        <p:spPr>
          <a:xfrm>
            <a:off x="3910451" y="2969639"/>
            <a:ext cx="1316181" cy="876083"/>
          </a:xfrm>
          <a:prstGeom prst="rect">
            <a:avLst/>
          </a:prstGeom>
          <a:noFill/>
          <a:ln>
            <a:noFill/>
          </a:ln>
        </p:spPr>
      </p:pic>
      <p:sp>
        <p:nvSpPr>
          <p:cNvPr id="131" name="Google Shape;131;p22"/>
          <p:cNvSpPr/>
          <p:nvPr/>
        </p:nvSpPr>
        <p:spPr>
          <a:xfrm>
            <a:off x="505691" y="3906982"/>
            <a:ext cx="83404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Example of images taken in the bean (a) and spinach fields (b). The bean field has less interline weeds and is</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predominately composed of potential weeds. The inter-row distance is stable and the plant is sparse compared to the spinach</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field which presents a dense vegetation in the crop rows and irregular inter-row distance. Spinach field has more interlines</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weeds and it has few potential weeds.</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3600"/>
              <a:buFont typeface="PT Sans Narrow"/>
              <a:buNone/>
            </a:pPr>
            <a:r>
              <a:rPr lang="en-US"/>
              <a:t>Expected End Results</a:t>
            </a:r>
            <a:endParaRPr sz="3600" b="1" i="0" u="none" strike="noStrike" cap="none">
              <a:solidFill>
                <a:schemeClr val="accent1"/>
              </a:solidFill>
              <a:latin typeface="PT Sans Narrow"/>
              <a:ea typeface="PT Sans Narrow"/>
              <a:cs typeface="PT Sans Narrow"/>
              <a:sym typeface="PT Sans Narrow"/>
            </a:endParaRPr>
          </a:p>
        </p:txBody>
      </p:sp>
      <p:sp>
        <p:nvSpPr>
          <p:cNvPr id="2" name="Rectangle 1"/>
          <p:cNvSpPr/>
          <p:nvPr/>
        </p:nvSpPr>
        <p:spPr>
          <a:xfrm>
            <a:off x="406749" y="1362660"/>
            <a:ext cx="8163959" cy="954107"/>
          </a:xfrm>
          <a:prstGeom prst="rect">
            <a:avLst/>
          </a:prstGeom>
        </p:spPr>
        <p:txBody>
          <a:bodyPr wrap="square">
            <a:spAutoFit/>
          </a:bodyPr>
          <a:lstStyle/>
          <a:p>
            <a:r>
              <a:rPr lang="en-US" dirty="0" smtClean="0"/>
              <a:t>We found the results </a:t>
            </a:r>
            <a:r>
              <a:rPr lang="en-US" dirty="0"/>
              <a:t>on test data with ResNet18 network.</a:t>
            </a:r>
          </a:p>
          <a:p>
            <a:r>
              <a:rPr lang="en-US" dirty="0"/>
              <a:t>Field </a:t>
            </a:r>
            <a:r>
              <a:rPr lang="en-US" dirty="0"/>
              <a:t> </a:t>
            </a:r>
            <a:r>
              <a:rPr lang="en-US" dirty="0" smtClean="0"/>
              <a:t>% </a:t>
            </a:r>
            <a:r>
              <a:rPr lang="en-US" dirty="0"/>
              <a:t>of </a:t>
            </a:r>
            <a:r>
              <a:rPr lang="en-US" dirty="0" smtClean="0"/>
              <a:t>unsupervised </a:t>
            </a:r>
            <a:r>
              <a:rPr lang="en-US" dirty="0"/>
              <a:t>data </a:t>
            </a:r>
            <a:r>
              <a:rPr lang="en-US" dirty="0" smtClean="0"/>
              <a:t>labeling   % supervised data labeling </a:t>
            </a:r>
          </a:p>
          <a:p>
            <a:r>
              <a:rPr lang="en-US" dirty="0" smtClean="0"/>
              <a:t>Bean 	88.73 				94.84</a:t>
            </a:r>
            <a:endParaRPr lang="en-US" dirty="0"/>
          </a:p>
          <a:p>
            <a:r>
              <a:rPr lang="en-US" dirty="0"/>
              <a:t>Spinach </a:t>
            </a:r>
            <a:r>
              <a:rPr lang="en-US" dirty="0" smtClean="0"/>
              <a:t>	94.34 				95.70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dk2"/>
              </a:buClr>
              <a:buSzPts val="1800"/>
              <a:buFont typeface="Open Sans"/>
              <a:buNone/>
            </a:pPr>
            <a:endParaRPr sz="1800" b="0" i="0" u="none" strike="noStrike" cap="none">
              <a:solidFill>
                <a:schemeClr val="dk2"/>
              </a:solidFill>
              <a:latin typeface="Open Sans"/>
              <a:ea typeface="Open Sans"/>
              <a:cs typeface="Open Sans"/>
              <a:sym typeface="Open Sans"/>
            </a:endParaRPr>
          </a:p>
        </p:txBody>
      </p:sp>
      <p:sp>
        <p:nvSpPr>
          <p:cNvPr id="144" name="Google Shape;144;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Thank you!</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Problem Statement</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Introduction to Team</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Response to the Questionnaire (Refer Abstract)</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Business Applications, Post course</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Q &amp; A</a:t>
            </a:r>
            <a:endParaRPr>
              <a:solidFill>
                <a:srgbClr val="000000"/>
              </a:solidFill>
            </a:endParaRPr>
          </a:p>
        </p:txBody>
      </p:sp>
      <p:sp>
        <p:nvSpPr>
          <p:cNvPr id="77" name="Google Shape;77;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Agenda</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0"/>
              </a:spcBef>
              <a:spcAft>
                <a:spcPts val="0"/>
              </a:spcAft>
              <a:buSzPts val="1800"/>
              <a:buNone/>
            </a:pPr>
            <a:r>
              <a:rPr lang="en-US"/>
              <a:t>Weed detection in crop field using deep learning with unsupervised data labeling on UAV( Unmanned Aerial Vehicle) images </a:t>
            </a:r>
            <a:endParaRPr/>
          </a:p>
          <a:p>
            <a:pPr marL="457200" marR="0" lvl="0" indent="0" algn="l" rtl="0">
              <a:lnSpc>
                <a:spcPct val="115000"/>
              </a:lnSpc>
              <a:spcBef>
                <a:spcPts val="0"/>
              </a:spcBef>
              <a:spcAft>
                <a:spcPts val="0"/>
              </a:spcAft>
              <a:buSzPts val="1800"/>
              <a:buNone/>
            </a:pPr>
            <a:endParaRPr sz="1200"/>
          </a:p>
          <a:p>
            <a:pPr marL="0" marR="0" lvl="0" indent="0" algn="l" rtl="0">
              <a:lnSpc>
                <a:spcPct val="115000"/>
              </a:lnSpc>
              <a:spcBef>
                <a:spcPts val="0"/>
              </a:spcBef>
              <a:spcAft>
                <a:spcPts val="0"/>
              </a:spcAft>
              <a:buSzPts val="1800"/>
              <a:buNone/>
            </a:pPr>
            <a:endParaRPr sz="1200"/>
          </a:p>
        </p:txBody>
      </p:sp>
      <p:sp>
        <p:nvSpPr>
          <p:cNvPr id="83" name="Google Shape;83;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Problem Statement</a:t>
            </a:r>
            <a:endParaRPr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311700" y="1596250"/>
            <a:ext cx="8520600" cy="2972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AutoNum type="arabicPeriod"/>
            </a:pPr>
            <a:r>
              <a:rPr lang="en-US">
                <a:solidFill>
                  <a:srgbClr val="000000"/>
                </a:solidFill>
              </a:rPr>
              <a:t>Team Member 1 – Divya Goswami</a:t>
            </a:r>
            <a:endParaRPr>
              <a:solidFill>
                <a:srgbClr val="000000"/>
              </a:solidFill>
            </a:endParaRPr>
          </a:p>
          <a:p>
            <a:pPr marL="457200" marR="0" lvl="0" indent="-342900" algn="l" rtl="0">
              <a:lnSpc>
                <a:spcPct val="115000"/>
              </a:lnSpc>
              <a:spcBef>
                <a:spcPts val="0"/>
              </a:spcBef>
              <a:spcAft>
                <a:spcPts val="0"/>
              </a:spcAft>
              <a:buClr>
                <a:srgbClr val="000000"/>
              </a:buClr>
              <a:buSzPts val="1800"/>
              <a:buAutoNum type="arabicPeriod"/>
            </a:pPr>
            <a:r>
              <a:rPr lang="en-US">
                <a:solidFill>
                  <a:srgbClr val="000000"/>
                </a:solidFill>
              </a:rPr>
              <a:t>Team Member 2 – Kunal Sinha</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Team Member 3 – Nisha Nagendrappa	</a:t>
            </a:r>
            <a:endParaRPr>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a:solidFill>
                  <a:srgbClr val="000000"/>
                </a:solidFill>
              </a:rPr>
              <a:t>Team Member 4 – Parihar Singh</a:t>
            </a:r>
            <a:endParaRPr/>
          </a:p>
          <a:p>
            <a:pPr marL="457200" lvl="0" indent="-342900" algn="l" rtl="0">
              <a:lnSpc>
                <a:spcPct val="115000"/>
              </a:lnSpc>
              <a:spcBef>
                <a:spcPts val="0"/>
              </a:spcBef>
              <a:spcAft>
                <a:spcPts val="0"/>
              </a:spcAft>
              <a:buClr>
                <a:srgbClr val="000000"/>
              </a:buClr>
              <a:buSzPts val="1800"/>
              <a:buFont typeface="Open Sans"/>
              <a:buAutoNum type="arabicPeriod"/>
            </a:pPr>
            <a:r>
              <a:rPr lang="en-US">
                <a:solidFill>
                  <a:srgbClr val="000000"/>
                </a:solidFill>
              </a:rPr>
              <a:t>Team Member 4 – Sudip Roy</a:t>
            </a:r>
            <a:endParaRPr>
              <a:solidFill>
                <a:srgbClr val="000000"/>
              </a:solidFill>
            </a:endParaRPr>
          </a:p>
          <a:p>
            <a:pPr marL="114300" lvl="0" indent="0" algn="l" rtl="0">
              <a:lnSpc>
                <a:spcPct val="115000"/>
              </a:lnSpc>
              <a:spcBef>
                <a:spcPts val="0"/>
              </a:spcBef>
              <a:spcAft>
                <a:spcPts val="0"/>
              </a:spcAft>
              <a:buClr>
                <a:srgbClr val="000000"/>
              </a:buClr>
              <a:buSzPts val="1800"/>
              <a:buNone/>
            </a:pPr>
            <a:endParaRPr>
              <a:solidFill>
                <a:srgbClr val="000000"/>
              </a:solidFill>
            </a:endParaRPr>
          </a:p>
          <a:p>
            <a:pPr marL="457200" lvl="0" indent="0" algn="l" rtl="0">
              <a:lnSpc>
                <a:spcPct val="115000"/>
              </a:lnSpc>
              <a:spcBef>
                <a:spcPts val="0"/>
              </a:spcBef>
              <a:spcAft>
                <a:spcPts val="0"/>
              </a:spcAft>
              <a:buSzPts val="1800"/>
              <a:buNone/>
            </a:pPr>
            <a:endParaRPr/>
          </a:p>
        </p:txBody>
      </p:sp>
      <p:sp>
        <p:nvSpPr>
          <p:cNvPr id="89" name="Google Shape;89;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Team </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277063" y="691361"/>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3600" b="1" dirty="0">
                <a:solidFill>
                  <a:schemeClr val="accent1"/>
                </a:solidFill>
                <a:latin typeface="PT Sans Narrow"/>
                <a:ea typeface="PT Sans Narrow"/>
                <a:cs typeface="PT Sans Narrow"/>
                <a:sym typeface="PT Sans Narrow"/>
              </a:rPr>
              <a:t>Dataset </a:t>
            </a:r>
            <a:endParaRPr sz="3600" b="1" dirty="0">
              <a:solidFill>
                <a:schemeClr val="accent1"/>
              </a:solidFill>
              <a:latin typeface="PT Sans Narrow"/>
              <a:ea typeface="PT Sans Narrow"/>
              <a:cs typeface="PT Sans Narrow"/>
              <a:sym typeface="PT Sans Narrow"/>
            </a:endParaRPr>
          </a:p>
          <a:p>
            <a:pPr marL="0" lvl="0" indent="0" algn="l" rtl="0">
              <a:lnSpc>
                <a:spcPct val="115000"/>
              </a:lnSpc>
              <a:spcBef>
                <a:spcPts val="0"/>
              </a:spcBef>
              <a:spcAft>
                <a:spcPts val="0"/>
              </a:spcAft>
              <a:buSzPts val="1800"/>
              <a:buNone/>
            </a:pPr>
            <a:r>
              <a:rPr lang="en-US" dirty="0">
                <a:solidFill>
                  <a:srgbClr val="000000"/>
                </a:solidFill>
              </a:rPr>
              <a:t>We need a dataset of the images are captured by the UAV.</a:t>
            </a:r>
            <a:br>
              <a:rPr lang="en-US" dirty="0">
                <a:solidFill>
                  <a:srgbClr val="000000"/>
                </a:solidFill>
              </a:rPr>
            </a:br>
            <a:endParaRPr dirty="0">
              <a:solidFill>
                <a:srgbClr val="000000"/>
              </a:solidFill>
            </a:endParaRPr>
          </a:p>
          <a:p>
            <a:pPr marL="0" lvl="0" indent="0" algn="l" rtl="0">
              <a:lnSpc>
                <a:spcPct val="115000"/>
              </a:lnSpc>
              <a:spcBef>
                <a:spcPts val="0"/>
              </a:spcBef>
              <a:spcAft>
                <a:spcPts val="0"/>
              </a:spcAft>
              <a:buSzPts val="1800"/>
              <a:buNone/>
            </a:pPr>
            <a:r>
              <a:rPr lang="en-US" dirty="0">
                <a:solidFill>
                  <a:srgbClr val="000000"/>
                </a:solidFill>
              </a:rPr>
              <a:t>why we </a:t>
            </a:r>
            <a:r>
              <a:rPr lang="en-US" dirty="0" smtClean="0">
                <a:solidFill>
                  <a:srgbClr val="000000"/>
                </a:solidFill>
              </a:rPr>
              <a:t>chose this </a:t>
            </a:r>
            <a:r>
              <a:rPr lang="en-US" dirty="0">
                <a:solidFill>
                  <a:srgbClr val="000000"/>
                </a:solidFill>
              </a:rPr>
              <a:t>dataset </a:t>
            </a:r>
            <a:r>
              <a:rPr lang="en-US" dirty="0" smtClean="0">
                <a:solidFill>
                  <a:srgbClr val="000000"/>
                </a:solidFill>
              </a:rPr>
              <a:t>?</a:t>
            </a:r>
          </a:p>
          <a:p>
            <a:pPr marL="0" lvl="0" indent="0" algn="l" rtl="0">
              <a:lnSpc>
                <a:spcPct val="115000"/>
              </a:lnSpc>
              <a:spcBef>
                <a:spcPts val="0"/>
              </a:spcBef>
              <a:spcAft>
                <a:spcPts val="0"/>
              </a:spcAft>
              <a:buSzPts val="1800"/>
              <a:buNone/>
            </a:pPr>
            <a:endParaRPr dirty="0">
              <a:solidFill>
                <a:srgbClr val="000000"/>
              </a:solidFill>
            </a:endParaRPr>
          </a:p>
          <a:p>
            <a:pPr marL="0" indent="0">
              <a:buNone/>
            </a:pPr>
            <a:r>
              <a:rPr lang="en-US" dirty="0"/>
              <a:t>Weeds detection and characterization represent one of the major challenges of the precision agriculture.</a:t>
            </a:r>
            <a:endParaRPr lang="en-US" dirty="0">
              <a:solidFill>
                <a:srgbClr val="000000"/>
              </a:solidFill>
            </a:endParaRPr>
          </a:p>
          <a:p>
            <a:pPr marL="0" lvl="0" indent="0" algn="l" rtl="0">
              <a:lnSpc>
                <a:spcPct val="115000"/>
              </a:lnSpc>
              <a:spcBef>
                <a:spcPts val="0"/>
              </a:spcBef>
              <a:spcAft>
                <a:spcPts val="0"/>
              </a:spcAft>
              <a:buSzPts val="1800"/>
              <a:buNone/>
            </a:pPr>
            <a:endParaRPr dirty="0">
              <a:solidFill>
                <a:srgbClr val="000000"/>
              </a:solidFill>
            </a:endParaRPr>
          </a:p>
          <a:p>
            <a:pPr marL="0" lvl="0" indent="0" algn="l" rtl="0">
              <a:lnSpc>
                <a:spcPct val="115000"/>
              </a:lnSpc>
              <a:spcBef>
                <a:spcPts val="0"/>
              </a:spcBef>
              <a:spcAft>
                <a:spcPts val="0"/>
              </a:spcAft>
              <a:buSzPts val="1800"/>
              <a:buNone/>
            </a:pPr>
            <a:r>
              <a:rPr lang="en-US" dirty="0"/>
              <a:t>The use of Unmanned Aerial Vehicle (UAV) is fast becoming an interesting vision based acquisition system, since it enables rapid acquisition of the entire crop area with a very high spatial resolution and at low cost. </a:t>
            </a: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3600"/>
              <a:buFont typeface="PT Sans Narrow"/>
              <a:buNone/>
            </a:pPr>
            <a:r>
              <a:rPr lang="en-US"/>
              <a:t>Proposed Method</a:t>
            </a:r>
            <a:endParaRPr sz="3600" b="1" i="0" u="none" strike="noStrike" cap="none">
              <a:solidFill>
                <a:schemeClr val="accent1"/>
              </a:solidFill>
              <a:latin typeface="PT Sans Narrow"/>
              <a:ea typeface="PT Sans Narrow"/>
              <a:cs typeface="PT Sans Narrow"/>
              <a:sym typeface="PT Sans Narrow"/>
            </a:endParaRPr>
          </a:p>
        </p:txBody>
      </p:sp>
      <p:sp>
        <p:nvSpPr>
          <p:cNvPr id="100" name="Google Shape;100;p18"/>
          <p:cNvSpPr txBox="1">
            <a:spLocks noGrp="1"/>
          </p:cNvSpPr>
          <p:nvPr>
            <p:ph type="body" idx="1"/>
          </p:nvPr>
        </p:nvSpPr>
        <p:spPr>
          <a:xfrm>
            <a:off x="311700" y="1266324"/>
            <a:ext cx="8520600" cy="363125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a:solidFill>
                  <a:srgbClr val="000000"/>
                </a:solidFill>
              </a:rPr>
              <a:t>1. Several studies have used geometric property for weed detection (known as inter-line weed).</a:t>
            </a:r>
            <a:endParaRPr/>
          </a:p>
          <a:p>
            <a:pPr marL="0" lvl="0" indent="0" algn="l" rtl="0">
              <a:lnSpc>
                <a:spcPct val="115000"/>
              </a:lnSpc>
              <a:spcBef>
                <a:spcPts val="0"/>
              </a:spcBef>
              <a:spcAft>
                <a:spcPts val="0"/>
              </a:spcAft>
              <a:buSzPts val="1800"/>
              <a:buNone/>
            </a:pPr>
            <a:r>
              <a:rPr lang="en-US" sz="1400"/>
              <a:t>2. The main advantage of such technique is that it is unsupervised and does not depend on the training data. </a:t>
            </a:r>
            <a:endParaRPr/>
          </a:p>
          <a:p>
            <a:pPr marL="0" lvl="0" indent="0" algn="l" rtl="0">
              <a:lnSpc>
                <a:spcPct val="115000"/>
              </a:lnSpc>
              <a:spcBef>
                <a:spcPts val="0"/>
              </a:spcBef>
              <a:spcAft>
                <a:spcPts val="0"/>
              </a:spcAft>
              <a:buSzPts val="1800"/>
              <a:buNone/>
            </a:pPr>
            <a:r>
              <a:rPr lang="en-US" sz="1400">
                <a:solidFill>
                  <a:srgbClr val="000000"/>
                </a:solidFill>
              </a:rPr>
              <a:t>3. </a:t>
            </a:r>
            <a:r>
              <a:rPr lang="en-US" sz="1400"/>
              <a:t>Intra and inter line vegetation are then used to constitute our training database which is categorized into two classes crop and weed.</a:t>
            </a:r>
            <a:endParaRPr sz="1400">
              <a:solidFill>
                <a:srgbClr val="000000"/>
              </a:solidFill>
            </a:endParaRPr>
          </a:p>
        </p:txBody>
      </p:sp>
      <p:pic>
        <p:nvPicPr>
          <p:cNvPr id="101" name="Google Shape;101;p18"/>
          <p:cNvPicPr preferRelativeResize="0"/>
          <p:nvPr/>
        </p:nvPicPr>
        <p:blipFill rotWithShape="1">
          <a:blip r:embed="rId3">
            <a:alphaModFix/>
          </a:blip>
          <a:srcRect/>
          <a:stretch/>
        </p:blipFill>
        <p:spPr>
          <a:xfrm>
            <a:off x="1929823" y="3314492"/>
            <a:ext cx="4824268" cy="15957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021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3600"/>
              <a:buFont typeface="PT Sans Narrow"/>
              <a:buNone/>
            </a:pPr>
            <a:r>
              <a:rPr lang="en-US"/>
              <a:t>(Pre-processing)</a:t>
            </a:r>
            <a:endParaRPr sz="3600" b="1" i="0" u="none" strike="noStrike" cap="none">
              <a:solidFill>
                <a:schemeClr val="accent1"/>
              </a:solidFill>
              <a:latin typeface="PT Sans Narrow"/>
              <a:ea typeface="PT Sans Narrow"/>
              <a:cs typeface="PT Sans Narrow"/>
              <a:sym typeface="PT Sans Narrow"/>
            </a:endParaRPr>
          </a:p>
        </p:txBody>
      </p:sp>
      <p:sp>
        <p:nvSpPr>
          <p:cNvPr id="107" name="Google Shape;107;p19"/>
          <p:cNvSpPr txBox="1">
            <a:spLocks noGrp="1"/>
          </p:cNvSpPr>
          <p:nvPr>
            <p:ph type="body" idx="1"/>
          </p:nvPr>
        </p:nvSpPr>
        <p:spPr>
          <a:xfrm>
            <a:off x="380275" y="809525"/>
            <a:ext cx="8520600" cy="403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b="1" dirty="0">
                <a:solidFill>
                  <a:srgbClr val="000000"/>
                </a:solidFill>
              </a:rPr>
              <a:t>   Crop Line Detection</a:t>
            </a:r>
            <a:endParaRPr b="1" dirty="0"/>
          </a:p>
          <a:p>
            <a:pPr marL="0" lvl="0" indent="0" algn="l" rtl="0">
              <a:lnSpc>
                <a:spcPct val="115000"/>
              </a:lnSpc>
              <a:spcBef>
                <a:spcPts val="0"/>
              </a:spcBef>
              <a:spcAft>
                <a:spcPts val="0"/>
              </a:spcAft>
              <a:buSzPts val="1800"/>
              <a:buNone/>
            </a:pPr>
            <a:endParaRPr sz="1400" dirty="0">
              <a:solidFill>
                <a:srgbClr val="000000"/>
              </a:solidFill>
            </a:endParaRPr>
          </a:p>
          <a:p>
            <a:pPr marL="457200" marR="0" lvl="0" indent="-342900" algn="l" rtl="0">
              <a:lnSpc>
                <a:spcPct val="115000"/>
              </a:lnSpc>
              <a:spcBef>
                <a:spcPts val="0"/>
              </a:spcBef>
              <a:spcAft>
                <a:spcPts val="0"/>
              </a:spcAft>
              <a:buClr>
                <a:schemeClr val="dk2"/>
              </a:buClr>
              <a:buSzPts val="1800"/>
              <a:buFont typeface="Open Sans"/>
              <a:buChar char="●"/>
            </a:pPr>
            <a:r>
              <a:rPr lang="en-US" sz="1200" dirty="0"/>
              <a:t>The aim is to detect the main line of each crop row. For that purpose we have used a Hough transform to highlight the alignments of the pixels.</a:t>
            </a:r>
            <a:endParaRPr dirty="0"/>
          </a:p>
          <a:p>
            <a:pPr marL="457200" marR="0" lvl="0" indent="-342900" algn="l" rtl="0">
              <a:lnSpc>
                <a:spcPct val="115000"/>
              </a:lnSpc>
              <a:spcBef>
                <a:spcPts val="0"/>
              </a:spcBef>
              <a:spcAft>
                <a:spcPts val="0"/>
              </a:spcAft>
              <a:buClr>
                <a:schemeClr val="dk2"/>
              </a:buClr>
              <a:buSzPts val="1800"/>
              <a:buFont typeface="Open Sans"/>
              <a:buChar char="●"/>
            </a:pPr>
            <a:r>
              <a:rPr lang="en-US" sz="1200" dirty="0"/>
              <a:t>Before starting any line detection procedure, generally pre-processing is required to remove undesirable perturbations such as shadows, soil or stones. </a:t>
            </a:r>
            <a:endParaRPr sz="1200" dirty="0"/>
          </a:p>
          <a:p>
            <a:pPr marL="457200" marR="0" lvl="0" indent="-342900" algn="l" rtl="0">
              <a:lnSpc>
                <a:spcPct val="115000"/>
              </a:lnSpc>
              <a:spcBef>
                <a:spcPts val="0"/>
              </a:spcBef>
              <a:spcAft>
                <a:spcPts val="0"/>
              </a:spcAft>
              <a:buClr>
                <a:schemeClr val="dk2"/>
              </a:buClr>
              <a:buSzPts val="1800"/>
              <a:buFont typeface="Open Sans"/>
              <a:buChar char="●"/>
            </a:pPr>
            <a:r>
              <a:rPr lang="en-US" sz="1200" dirty="0"/>
              <a:t>Here we can use the </a:t>
            </a:r>
            <a:r>
              <a:rPr lang="en-US" sz="1200" dirty="0" err="1"/>
              <a:t>ExG</a:t>
            </a:r>
            <a:r>
              <a:rPr lang="en-US" sz="1200" dirty="0"/>
              <a:t> (</a:t>
            </a:r>
            <a:r>
              <a:rPr lang="en-US" sz="1200" dirty="0" err="1"/>
              <a:t>ExG</a:t>
            </a:r>
            <a:r>
              <a:rPr lang="en-US" sz="1200" dirty="0"/>
              <a:t> = 2g- r –b )  with the Otsu adaptive </a:t>
            </a:r>
            <a:r>
              <a:rPr lang="en-US" sz="1200" dirty="0" err="1"/>
              <a:t>thresholding</a:t>
            </a:r>
            <a:r>
              <a:rPr lang="en-US" sz="1200" dirty="0"/>
              <a:t> to discriminate between vegetation and background.</a:t>
            </a:r>
            <a:endParaRPr sz="1200" dirty="0"/>
          </a:p>
          <a:p>
            <a:pPr marL="457200" marR="0" lvl="0" indent="-342900" algn="l" rtl="0">
              <a:lnSpc>
                <a:spcPct val="115000"/>
              </a:lnSpc>
              <a:spcBef>
                <a:spcPts val="0"/>
              </a:spcBef>
              <a:spcAft>
                <a:spcPts val="0"/>
              </a:spcAft>
              <a:buClr>
                <a:schemeClr val="dk2"/>
              </a:buClr>
              <a:buSzPts val="1800"/>
              <a:buFont typeface="Open Sans"/>
              <a:buChar char="●"/>
            </a:pPr>
            <a:r>
              <a:rPr lang="en-US" sz="1200" dirty="0"/>
              <a:t>SLIC  is simple and efficient in terms of results quality and computation time, hence we are using it to delimit the crop rows </a:t>
            </a:r>
            <a:r>
              <a:rPr lang="en-US" sz="1200" dirty="0" err="1"/>
              <a:t>i.e</a:t>
            </a:r>
            <a:r>
              <a:rPr lang="en-US" sz="1200" dirty="0"/>
              <a:t> generating mask for crop rows.</a:t>
            </a:r>
            <a:endParaRPr sz="1200" dirty="0"/>
          </a:p>
          <a:p>
            <a:pPr marL="0" lvl="0" indent="0" algn="l" rtl="0">
              <a:spcBef>
                <a:spcPts val="0"/>
              </a:spcBef>
              <a:spcAft>
                <a:spcPts val="0"/>
              </a:spcAft>
              <a:buNone/>
            </a:pPr>
            <a:endParaRPr sz="1200" dirty="0"/>
          </a:p>
          <a:p>
            <a:pPr marL="114300" lvl="0" indent="0" algn="l" rtl="0">
              <a:lnSpc>
                <a:spcPct val="115000"/>
              </a:lnSpc>
              <a:spcBef>
                <a:spcPts val="0"/>
              </a:spcBef>
              <a:spcAft>
                <a:spcPts val="0"/>
              </a:spcAft>
              <a:buSzPts val="1800"/>
              <a:buNone/>
            </a:pPr>
            <a:endParaRPr sz="12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703810"/>
            <a:ext cx="8520600" cy="29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457200" marR="0" lvl="0" indent="-228600" algn="l" rtl="0">
              <a:lnSpc>
                <a:spcPct val="115000"/>
              </a:lnSpc>
              <a:spcBef>
                <a:spcPts val="0"/>
              </a:spcBef>
              <a:spcAft>
                <a:spcPts val="0"/>
              </a:spcAft>
              <a:buClr>
                <a:schemeClr val="dk2"/>
              </a:buClr>
              <a:buSzPts val="1800"/>
              <a:buFont typeface="Open Sans"/>
              <a:buNone/>
            </a:pPr>
            <a:endParaRPr sz="1400">
              <a:solidFill>
                <a:srgbClr val="000000"/>
              </a:solidFill>
            </a:endParaRPr>
          </a:p>
        </p:txBody>
      </p:sp>
      <p:pic>
        <p:nvPicPr>
          <p:cNvPr id="113" name="Google Shape;113;p20"/>
          <p:cNvPicPr preferRelativeResize="0"/>
          <p:nvPr/>
        </p:nvPicPr>
        <p:blipFill rotWithShape="1">
          <a:blip r:embed="rId3">
            <a:alphaModFix/>
          </a:blip>
          <a:srcRect/>
          <a:stretch/>
        </p:blipFill>
        <p:spPr>
          <a:xfrm flipH="1">
            <a:off x="1054714" y="1582494"/>
            <a:ext cx="1834238" cy="1329982"/>
          </a:xfrm>
          <a:prstGeom prst="rect">
            <a:avLst/>
          </a:prstGeom>
          <a:noFill/>
          <a:ln>
            <a:noFill/>
          </a:ln>
        </p:spPr>
      </p:pic>
      <p:pic>
        <p:nvPicPr>
          <p:cNvPr id="114" name="Google Shape;114;p20"/>
          <p:cNvPicPr preferRelativeResize="0"/>
          <p:nvPr/>
        </p:nvPicPr>
        <p:blipFill rotWithShape="1">
          <a:blip r:embed="rId4">
            <a:alphaModFix/>
          </a:blip>
          <a:srcRect/>
          <a:stretch/>
        </p:blipFill>
        <p:spPr>
          <a:xfrm>
            <a:off x="3250487" y="1566319"/>
            <a:ext cx="1890080" cy="1362321"/>
          </a:xfrm>
          <a:prstGeom prst="rect">
            <a:avLst/>
          </a:prstGeom>
          <a:noFill/>
          <a:ln>
            <a:noFill/>
          </a:ln>
        </p:spPr>
      </p:pic>
      <p:pic>
        <p:nvPicPr>
          <p:cNvPr id="115" name="Google Shape;115;p20"/>
          <p:cNvPicPr preferRelativeResize="0"/>
          <p:nvPr/>
        </p:nvPicPr>
        <p:blipFill rotWithShape="1">
          <a:blip r:embed="rId5">
            <a:alphaModFix/>
          </a:blip>
          <a:srcRect/>
          <a:stretch/>
        </p:blipFill>
        <p:spPr>
          <a:xfrm>
            <a:off x="5596020" y="1554106"/>
            <a:ext cx="1920153" cy="1386753"/>
          </a:xfrm>
          <a:prstGeom prst="rect">
            <a:avLst/>
          </a:prstGeom>
          <a:noFill/>
          <a:ln>
            <a:noFill/>
          </a:ln>
        </p:spPr>
      </p:pic>
      <p:sp>
        <p:nvSpPr>
          <p:cNvPr id="116" name="Google Shape;116;p20"/>
          <p:cNvSpPr/>
          <p:nvPr/>
        </p:nvSpPr>
        <p:spPr>
          <a:xfrm>
            <a:off x="735767" y="3495641"/>
            <a:ext cx="7821000" cy="4394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Fig. : Examples of </a:t>
            </a:r>
            <a:r>
              <a:rPr lang="en-US" sz="1200" b="0" i="0" u="none" strike="noStrike" cap="none" dirty="0" err="1">
                <a:solidFill>
                  <a:srgbClr val="000000"/>
                </a:solidFill>
                <a:latin typeface="Arial"/>
                <a:ea typeface="Arial"/>
                <a:cs typeface="Arial"/>
                <a:sym typeface="Arial"/>
              </a:rPr>
              <a:t>superpixels</a:t>
            </a:r>
            <a:r>
              <a:rPr lang="en-US" sz="1200" b="0" i="0" u="none" strike="noStrike" cap="none" dirty="0">
                <a:solidFill>
                  <a:srgbClr val="000000"/>
                </a:solidFill>
                <a:latin typeface="Arial"/>
                <a:ea typeface="Arial"/>
                <a:cs typeface="Arial"/>
                <a:sym typeface="Arial"/>
              </a:rPr>
              <a:t> computed on images of dimensions </a:t>
            </a:r>
            <a:r>
              <a:rPr lang="en-US" sz="1200" b="0" i="0" u="none" strike="noStrike" cap="none" dirty="0" smtClean="0">
                <a:solidFill>
                  <a:srgbClr val="000000"/>
                </a:solidFill>
                <a:latin typeface="Arial"/>
                <a:ea typeface="Arial"/>
                <a:cs typeface="Arial"/>
                <a:sym typeface="Arial"/>
              </a:rPr>
              <a:t>N=7360 x 4912.</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p:nvPr/>
        </p:nvSpPr>
        <p:spPr>
          <a:xfrm>
            <a:off x="498763" y="765681"/>
            <a:ext cx="8292000" cy="243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Unsupervised training data labeling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Once the crop is identified, next step consists in detection of the interlines weeds. Interline weed is plant which grows up in the interline crop. To detect weeds that lie in inter-row we performed a blob coloring algorithm. </a:t>
            </a:r>
            <a:endParaRPr sz="1200" b="0" i="0" u="none" strike="noStrike" cap="none">
              <a:solidFill>
                <a:schemeClr val="dk2"/>
              </a:solidFill>
              <a:latin typeface="Open Sans"/>
              <a:ea typeface="Open Sans"/>
              <a:cs typeface="Open Sans"/>
              <a:sym typeface="Open Sans"/>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Hence any region that does not intersect with the crop mask is regarded as weed.</a:t>
            </a:r>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To construct the training dataset, we extracted patches from the original images using positions of the detected inter-row weeds and crops. </a:t>
            </a:r>
            <a:endParaRPr sz="1200" b="0" i="0" u="none" strike="noStrike" cap="none">
              <a:solidFill>
                <a:schemeClr val="dk2"/>
              </a:solidFill>
              <a:latin typeface="Open Sans"/>
              <a:ea typeface="Open Sans"/>
              <a:cs typeface="Open Sans"/>
              <a:sym typeface="Open Sans"/>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For weeds samples we performed bounding boxes on each segmented intra-row weed. For the crop samples, sliding window has been applied on the input image using positions relative to the segmented</a:t>
            </a:r>
            <a:endParaRPr/>
          </a:p>
          <a:p>
            <a:pPr marL="457200" marR="0" lvl="0" indent="-342900" algn="l" rtl="0">
              <a:lnSpc>
                <a:spcPct val="115000"/>
              </a:lnSpc>
              <a:spcBef>
                <a:spcPts val="0"/>
              </a:spcBef>
              <a:spcAft>
                <a:spcPts val="0"/>
              </a:spcAft>
              <a:buClr>
                <a:schemeClr val="dk2"/>
              </a:buClr>
              <a:buSzPts val="1800"/>
              <a:buFont typeface="Open Sans"/>
              <a:buChar char="●"/>
            </a:pPr>
            <a:r>
              <a:rPr lang="en-US" sz="1200" b="0" i="0" u="none" strike="noStrike" cap="none">
                <a:solidFill>
                  <a:schemeClr val="dk2"/>
                </a:solidFill>
                <a:latin typeface="Open Sans"/>
                <a:ea typeface="Open Sans"/>
                <a:cs typeface="Open Sans"/>
                <a:sym typeface="Open Sans"/>
              </a:rPr>
              <a:t>crop lines.</a:t>
            </a:r>
            <a:endParaRPr sz="1200" b="0" i="0" u="none" strike="noStrike" cap="none">
              <a:solidFill>
                <a:schemeClr val="dk2"/>
              </a:solidFill>
              <a:latin typeface="Open Sans"/>
              <a:ea typeface="Open Sans"/>
              <a:cs typeface="Open Sans"/>
              <a:sym typeface="Open Sans"/>
            </a:endParaRPr>
          </a:p>
        </p:txBody>
      </p:sp>
      <p:pic>
        <p:nvPicPr>
          <p:cNvPr id="122" name="Google Shape;122;p21"/>
          <p:cNvPicPr preferRelativeResize="0"/>
          <p:nvPr/>
        </p:nvPicPr>
        <p:blipFill rotWithShape="1">
          <a:blip r:embed="rId3">
            <a:alphaModFix/>
          </a:blip>
          <a:srcRect/>
          <a:stretch/>
        </p:blipFill>
        <p:spPr>
          <a:xfrm>
            <a:off x="3351215" y="3344619"/>
            <a:ext cx="1636580" cy="1328501"/>
          </a:xfrm>
          <a:prstGeom prst="rect">
            <a:avLst/>
          </a:prstGeom>
          <a:noFill/>
          <a:ln>
            <a:noFill/>
          </a:ln>
        </p:spPr>
      </p:pic>
      <p:sp>
        <p:nvSpPr>
          <p:cNvPr id="123" name="Google Shape;123;p21"/>
          <p:cNvSpPr/>
          <p:nvPr/>
        </p:nvSpPr>
        <p:spPr>
          <a:xfrm>
            <a:off x="5243946" y="3344624"/>
            <a:ext cx="3498272" cy="503728"/>
          </a:xfrm>
          <a:prstGeom prst="rect">
            <a:avLst/>
          </a:prstGeom>
          <a:noFill/>
          <a:ln>
            <a:noFill/>
          </a:ln>
        </p:spPr>
        <p:txBody>
          <a:bodyPr spcFirstLastPara="1" wrap="square" lIns="91425" tIns="45700" rIns="91425" bIns="45700" anchor="t" anchorCtr="0">
            <a:noAutofit/>
          </a:bodyPr>
          <a:lstStyle/>
          <a:p>
            <a:pPr marL="114300" marR="0" lvl="0" indent="0" algn="l" rtl="0">
              <a:lnSpc>
                <a:spcPct val="115000"/>
              </a:lnSpc>
              <a:spcBef>
                <a:spcPts val="0"/>
              </a:spcBef>
              <a:spcAft>
                <a:spcPts val="0"/>
              </a:spcAft>
              <a:buNone/>
            </a:pPr>
            <a:r>
              <a:rPr lang="en-US" sz="1200" b="0" i="0" u="none" strike="noStrike" cap="none">
                <a:solidFill>
                  <a:schemeClr val="dk2"/>
                </a:solidFill>
                <a:latin typeface="Open Sans"/>
                <a:ea typeface="Open Sans"/>
                <a:cs typeface="Open Sans"/>
                <a:sym typeface="Open Sans"/>
              </a:rPr>
              <a:t>Fig. shows the mask of crop, interline weeds and potential weeds. </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614</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PT Sans Narrow</vt:lpstr>
      <vt:lpstr>Open Sans</vt:lpstr>
      <vt:lpstr>Tropic</vt:lpstr>
      <vt:lpstr>AIML Group Lab Team 12</vt:lpstr>
      <vt:lpstr>Agenda</vt:lpstr>
      <vt:lpstr>Problem Statement</vt:lpstr>
      <vt:lpstr>Team </vt:lpstr>
      <vt:lpstr>PowerPoint Presentation</vt:lpstr>
      <vt:lpstr>Proposed Method</vt:lpstr>
      <vt:lpstr>(Pre-processing)</vt:lpstr>
      <vt:lpstr>PowerPoint Presentation</vt:lpstr>
      <vt:lpstr>PowerPoint Presentation</vt:lpstr>
      <vt:lpstr>PowerPoint Presentation</vt:lpstr>
      <vt:lpstr>Expected End 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Group Lab Team 12</dc:title>
  <cp:lastModifiedBy>vinay</cp:lastModifiedBy>
  <cp:revision>9</cp:revision>
  <dcterms:modified xsi:type="dcterms:W3CDTF">2019-02-03T12:28:17Z</dcterms:modified>
</cp:coreProperties>
</file>