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Open Sans" charset="0"/>
      <p:regular r:id="rId15"/>
      <p:bold r:id="rId16"/>
      <p:italic r:id="rId17"/>
      <p:boldItalic r:id="rId18"/>
    </p:embeddedFont>
    <p:embeddedFont>
      <p:font typeface="PT Sans Narrow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65" autoAdjust="0"/>
  </p:normalViewPr>
  <p:slideViewPr>
    <p:cSldViewPr snapToGrid="0">
      <p:cViewPr>
        <p:scale>
          <a:sx n="102" d="100"/>
          <a:sy n="102" d="100"/>
        </p:scale>
        <p:origin x="-420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0547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3c23dd2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413c23dd2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d72760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d72760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c23dd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413c23dd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876e8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40876e8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876e8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40876e8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d72760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488d72760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8d7276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88d7276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8d72760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CNN – Extracting the features of interest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LSTM – Match the diseases with </a:t>
            </a:r>
            <a:r>
              <a:rPr lang="en-IN" dirty="0" err="1" smtClean="0"/>
              <a:t>Imagenet</a:t>
            </a:r>
            <a:r>
              <a:rPr lang="en-IN" smtClean="0"/>
              <a:t> dataset domain data, predict the disease</a:t>
            </a:r>
            <a:endParaRPr lang="en-IN" dirty="0"/>
          </a:p>
        </p:txBody>
      </p:sp>
      <p:sp>
        <p:nvSpPr>
          <p:cNvPr id="107" name="Google Shape;107;g488d72760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3c23dd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g413c23dd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lang="en-US" sz="5400" b="1" i="0" u="none" strike="noStrike" cap="none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 dirty="0"/>
              <a:t>Group Lab Team </a:t>
            </a:r>
            <a:r>
              <a:rPr lang="en-US" dirty="0" smtClean="0"/>
              <a:t>14</a:t>
            </a:r>
            <a:endParaRPr sz="54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IN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Early Disease Detection for Farm Activities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IN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lang="en-IN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Improve </a:t>
            </a:r>
            <a:r>
              <a:rPr lang="en-IN" sz="1600" b="0" i="0" u="none" strike="noStrike" cap="none" dirty="0" smtClean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Agriculture Productivity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Post Course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Build a rapid </a:t>
            </a:r>
            <a:r>
              <a:rPr lang="en-US" sz="1800" dirty="0" err="1" smtClean="0">
                <a:latin typeface="Open Sans"/>
                <a:ea typeface="Open Sans"/>
                <a:cs typeface="Open Sans"/>
                <a:sym typeface="Open Sans"/>
              </a:rPr>
              <a:t>prottype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n-US" sz="1800" dirty="0" err="1" smtClean="0">
                <a:latin typeface="Open Sans"/>
                <a:ea typeface="Open Sans"/>
                <a:cs typeface="Open Sans"/>
                <a:sym typeface="Open Sans"/>
              </a:rPr>
              <a:t>evalute</a:t>
            </a:r>
            <a:r>
              <a:rPr lang="en-US" sz="1800" dirty="0" smtClean="0">
                <a:latin typeface="Open Sans"/>
                <a:ea typeface="Open Sans"/>
                <a:cs typeface="Open Sans"/>
                <a:sym typeface="Open Sans"/>
              </a:rPr>
              <a:t> the propose solution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Response to the Questionnaire (Refer Abstract)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  <a:sym typeface="Arial"/>
              </a:rPr>
              <a:t>G14 </a:t>
            </a:r>
            <a:r>
              <a:rPr lang="en-IN" dirty="0">
                <a:solidFill>
                  <a:srgbClr val="000000"/>
                </a:solidFill>
                <a:sym typeface="Arial"/>
              </a:rPr>
              <a:t>Farmer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is in </a:t>
            </a:r>
            <a:r>
              <a:rPr lang="en-IN" dirty="0">
                <a:solidFill>
                  <a:srgbClr val="000000"/>
                </a:solidFill>
                <a:sym typeface="Arial"/>
              </a:rPr>
              <a:t>the domain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( Vegetables/</a:t>
            </a:r>
            <a:r>
              <a:rPr lang="en-IN" dirty="0" err="1" smtClean="0">
                <a:solidFill>
                  <a:srgbClr val="000000"/>
                </a:solidFill>
                <a:sym typeface="Arial"/>
              </a:rPr>
              <a:t>FruitAndNut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/Row crop), </a:t>
            </a:r>
            <a:r>
              <a:rPr lang="en-IN" dirty="0">
                <a:solidFill>
                  <a:srgbClr val="000000"/>
                </a:solidFill>
                <a:sym typeface="Arial"/>
              </a:rPr>
              <a:t>wants to identify diseases faster and efficiently for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effective </a:t>
            </a:r>
            <a:r>
              <a:rPr lang="en-IN" dirty="0">
                <a:solidFill>
                  <a:srgbClr val="000000"/>
                </a:solidFill>
                <a:sym typeface="Arial"/>
              </a:rPr>
              <a:t>crop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realization.</a:t>
            </a: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  <a:sym typeface="Arial"/>
              </a:rPr>
              <a:t>Given </a:t>
            </a:r>
            <a:r>
              <a:rPr lang="en-IN" dirty="0">
                <a:solidFill>
                  <a:srgbClr val="000000"/>
                </a:solidFill>
                <a:sym typeface="Arial"/>
              </a:rPr>
              <a:t>the huge set of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variables(disease types) </a:t>
            </a:r>
            <a:r>
              <a:rPr lang="en-IN" dirty="0">
                <a:solidFill>
                  <a:srgbClr val="000000"/>
                </a:solidFill>
                <a:sym typeface="Arial"/>
              </a:rPr>
              <a:t>with subjective data, Farmer is manually identifying diseases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(features). </a:t>
            </a: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  <a:sym typeface="Arial"/>
              </a:rPr>
              <a:t>Identifying diseases consumes </a:t>
            </a:r>
            <a:r>
              <a:rPr lang="en-IN" dirty="0">
                <a:solidFill>
                  <a:srgbClr val="000000"/>
                </a:solidFill>
                <a:sym typeface="Arial"/>
              </a:rPr>
              <a:t>time of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Farmer, prone to human error.</a:t>
            </a: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endParaRPr lang="en-IN" dirty="0">
              <a:solidFill>
                <a:srgbClr val="000000"/>
              </a:solidFill>
              <a:sym typeface="Arial"/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  <a:sym typeface="Arial"/>
              </a:rPr>
              <a:t>Reduced </a:t>
            </a:r>
            <a:r>
              <a:rPr lang="en-IN" dirty="0">
                <a:solidFill>
                  <a:srgbClr val="000000"/>
                </a:solidFill>
                <a:sym typeface="Arial"/>
              </a:rPr>
              <a:t>manual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intervention </a:t>
            </a:r>
            <a:r>
              <a:rPr lang="en-IN" dirty="0">
                <a:solidFill>
                  <a:srgbClr val="000000"/>
                </a:solidFill>
                <a:sym typeface="Arial"/>
              </a:rPr>
              <a:t>for cost </a:t>
            </a:r>
            <a:r>
              <a:rPr lang="en-IN" dirty="0" smtClean="0">
                <a:solidFill>
                  <a:srgbClr val="000000"/>
                </a:solidFill>
                <a:sym typeface="Arial"/>
              </a:rPr>
              <a:t>reduction.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Problem Statement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13" y="970381"/>
            <a:ext cx="3601615" cy="267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Srikanth</a:t>
            </a:r>
            <a:r>
              <a:rPr lang="en-US" dirty="0" smtClean="0">
                <a:solidFill>
                  <a:srgbClr val="000000"/>
                </a:solidFill>
              </a:rPr>
              <a:t> 	- HP </a:t>
            </a:r>
            <a:endParaRPr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Kiran</a:t>
            </a:r>
            <a:r>
              <a:rPr lang="en-US" dirty="0" smtClean="0">
                <a:solidFill>
                  <a:srgbClr val="000000"/>
                </a:solidFill>
              </a:rPr>
              <a:t> 	- </a:t>
            </a:r>
            <a:r>
              <a:rPr lang="en-US" dirty="0" err="1" smtClean="0">
                <a:solidFill>
                  <a:srgbClr val="000000"/>
                </a:solidFill>
              </a:rPr>
              <a:t>Ciber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Chandra 	- SAP</a:t>
            </a:r>
            <a:endParaRPr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AutoNum type="arabicPeriod"/>
            </a:pPr>
            <a:r>
              <a:rPr lang="en-US" dirty="0" err="1" smtClean="0">
                <a:solidFill>
                  <a:srgbClr val="000000"/>
                </a:solidFill>
              </a:rPr>
              <a:t>Magesh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Wipro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dirty="0" err="1" smtClean="0">
                <a:solidFill>
                  <a:srgbClr val="000000"/>
                </a:solidFill>
              </a:rPr>
              <a:t>Krishnam</a:t>
            </a:r>
            <a:r>
              <a:rPr lang="en-IN" dirty="0" smtClean="0">
                <a:solidFill>
                  <a:srgbClr val="000000"/>
                </a:solidFill>
              </a:rPr>
              <a:t> 	- </a:t>
            </a:r>
            <a:r>
              <a:rPr lang="en-IN" dirty="0" err="1" smtClean="0">
                <a:solidFill>
                  <a:srgbClr val="000000"/>
                </a:solidFill>
              </a:rPr>
              <a:t>Cogniverse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Team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CNN with LSTM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Captures data ( Field Data )</a:t>
            </a:r>
            <a:endParaRPr lang="en-IN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Capture </a:t>
            </a:r>
            <a:r>
              <a:rPr lang="en-IN" dirty="0">
                <a:solidFill>
                  <a:srgbClr val="000000"/>
                </a:solidFill>
              </a:rPr>
              <a:t>disease data set </a:t>
            </a:r>
            <a:r>
              <a:rPr lang="en-IN" dirty="0" smtClean="0">
                <a:solidFill>
                  <a:srgbClr val="000000"/>
                </a:solidFill>
              </a:rPr>
              <a:t>		( </a:t>
            </a:r>
            <a:r>
              <a:rPr lang="en-IN" dirty="0" err="1" smtClean="0">
                <a:solidFill>
                  <a:srgbClr val="000000"/>
                </a:solidFill>
              </a:rPr>
              <a:t>herniside</a:t>
            </a:r>
            <a:r>
              <a:rPr lang="en-IN" dirty="0" smtClean="0">
                <a:solidFill>
                  <a:srgbClr val="000000"/>
                </a:solidFill>
              </a:rPr>
              <a:t> dataset )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dirty="0" smtClean="0">
                <a:solidFill>
                  <a:srgbClr val="000000"/>
                </a:solidFill>
              </a:rPr>
              <a:t>Tomato </a:t>
            </a:r>
            <a:r>
              <a:rPr lang="en-IN" dirty="0">
                <a:solidFill>
                  <a:srgbClr val="000000"/>
                </a:solidFill>
              </a:rPr>
              <a:t>and Vegetable </a:t>
            </a:r>
            <a:r>
              <a:rPr lang="en-IN" dirty="0" smtClean="0">
                <a:solidFill>
                  <a:srgbClr val="000000"/>
                </a:solidFill>
              </a:rPr>
              <a:t>	( </a:t>
            </a:r>
            <a:r>
              <a:rPr lang="en-IN" dirty="0">
                <a:solidFill>
                  <a:srgbClr val="000000"/>
                </a:solidFill>
              </a:rPr>
              <a:t>Tomato, Cabbage 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dirty="0" smtClean="0">
                <a:solidFill>
                  <a:srgbClr val="000000"/>
                </a:solidFill>
              </a:rPr>
              <a:t>Fruit </a:t>
            </a:r>
            <a:r>
              <a:rPr lang="en-IN" dirty="0">
                <a:solidFill>
                  <a:srgbClr val="000000"/>
                </a:solidFill>
              </a:rPr>
              <a:t>and Nut </a:t>
            </a:r>
            <a:r>
              <a:rPr lang="en-IN" dirty="0" smtClean="0">
                <a:solidFill>
                  <a:srgbClr val="000000"/>
                </a:solidFill>
              </a:rPr>
              <a:t>		( </a:t>
            </a:r>
            <a:r>
              <a:rPr lang="en-IN" dirty="0">
                <a:solidFill>
                  <a:srgbClr val="000000"/>
                </a:solidFill>
              </a:rPr>
              <a:t>Apple , Grape , Strawberry 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dirty="0" smtClean="0">
                <a:solidFill>
                  <a:srgbClr val="000000"/>
                </a:solidFill>
              </a:rPr>
              <a:t>Row Crop		( </a:t>
            </a:r>
            <a:r>
              <a:rPr lang="en-IN" dirty="0">
                <a:solidFill>
                  <a:srgbClr val="000000"/>
                </a:solidFill>
              </a:rPr>
              <a:t>Rice, Wheat, Soy Bean) )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Analyses </a:t>
            </a:r>
            <a:r>
              <a:rPr lang="en-IN" dirty="0">
                <a:solidFill>
                  <a:srgbClr val="000000"/>
                </a:solidFill>
              </a:rPr>
              <a:t>the data captured 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Identify Issues</a:t>
            </a:r>
            <a:endParaRPr lang="en-IN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-IN" dirty="0" smtClean="0">
                <a:solidFill>
                  <a:srgbClr val="000000"/>
                </a:solidFill>
              </a:rPr>
              <a:t>Makes </a:t>
            </a:r>
            <a:r>
              <a:rPr lang="en-IN" dirty="0">
                <a:solidFill>
                  <a:srgbClr val="000000"/>
                </a:solidFill>
              </a:rPr>
              <a:t>the recommendations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 smtClean="0"/>
              <a:t>Solution Proposed ( Approach )</a:t>
            </a:r>
            <a:endParaRPr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027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We chose this dataset because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a) Domain </a:t>
            </a:r>
            <a:r>
              <a:rPr lang="en-US" dirty="0" smtClean="0">
                <a:solidFill>
                  <a:srgbClr val="000000"/>
                </a:solidFill>
              </a:rPr>
              <a:t>expertise ( Herbicide Injury Image Dataset 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b) Interest in the </a:t>
            </a:r>
            <a:r>
              <a:rPr lang="en-US" dirty="0" smtClean="0">
                <a:solidFill>
                  <a:srgbClr val="000000"/>
                </a:solidFill>
              </a:rPr>
              <a:t>area ( Supply Demand shortages due to failed crops 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c) Growth </a:t>
            </a:r>
            <a:r>
              <a:rPr lang="en-US" dirty="0" smtClean="0">
                <a:solidFill>
                  <a:srgbClr val="000000"/>
                </a:solidFill>
              </a:rPr>
              <a:t>potential ( This solution can be extended to other Farming domains like Aqua Culture, Cattle Farms )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Answers to the Questionnaire (Data)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Answers to the Questionnaire (Pre-processing)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Pre-Processing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Image </a:t>
            </a:r>
            <a:r>
              <a:rPr lang="en-US" dirty="0" smtClean="0">
                <a:solidFill>
                  <a:srgbClr val="000000"/>
                </a:solidFill>
              </a:rPr>
              <a:t>Dataset related to the domain of vegetables/fruits and nuts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Image Data set </a:t>
            </a:r>
            <a:r>
              <a:rPr lang="en-US" dirty="0">
                <a:solidFill>
                  <a:srgbClr val="000000"/>
                </a:solidFill>
              </a:rPr>
              <a:t>and Actual Image </a:t>
            </a:r>
            <a:r>
              <a:rPr lang="en-US" dirty="0" smtClean="0">
                <a:solidFill>
                  <a:srgbClr val="000000"/>
                </a:solidFill>
              </a:rPr>
              <a:t>feature engineering</a:t>
            </a:r>
            <a:endParaRPr lang="en-US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Image Data set and Actual Image </a:t>
            </a:r>
            <a:r>
              <a:rPr lang="en-US" dirty="0" smtClean="0">
                <a:solidFill>
                  <a:srgbClr val="000000"/>
                </a:solidFill>
              </a:rPr>
              <a:t>( images ) features need to be reduced</a:t>
            </a:r>
          </a:p>
          <a:p>
            <a:pPr marL="0" lv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Answers to the Questionnaire (Algorithms)</a:t>
            </a:r>
            <a:endParaRPr i="0" u="none" strike="noStrike" cap="none" dirty="0">
              <a:solidFill>
                <a:schemeClr val="accent1"/>
              </a:solidFill>
            </a:endParaRPr>
          </a:p>
        </p:txBody>
      </p:sp>
      <p:sp>
        <p:nvSpPr>
          <p:cNvPr id="3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CNN ( </a:t>
            </a:r>
            <a:r>
              <a:rPr lang="en-I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 </a:t>
            </a: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</a:t>
            </a:r>
            <a:r>
              <a:rPr lang="en-I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</a:t>
            </a:r>
            <a:r>
              <a:rPr lang="en-I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Short Term Memory Networks )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 dirty="0"/>
              <a:t>Answers to the Questionnaire (Expected End Results)</a:t>
            </a:r>
            <a:endParaRPr sz="3600" b="1" i="0" u="none" strike="noStrike" cap="none" dirty="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" name="Google Shape;98;p17"/>
          <p:cNvSpPr txBox="1">
            <a:spLocks noGrp="1"/>
          </p:cNvSpPr>
          <p:nvPr>
            <p:ph type="body" idx="1"/>
          </p:nvPr>
        </p:nvSpPr>
        <p:spPr>
          <a:xfrm>
            <a:off x="311700" y="156490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Identify Disease in Early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214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PT Sans Narrow</vt:lpstr>
      <vt:lpstr>Tropic</vt:lpstr>
      <vt:lpstr>AIML Group Lab Team 14</vt:lpstr>
      <vt:lpstr>Agenda</vt:lpstr>
      <vt:lpstr>Problem Statement</vt:lpstr>
      <vt:lpstr>Team</vt:lpstr>
      <vt:lpstr>Solution Proposed ( Approach )</vt:lpstr>
      <vt:lpstr>Answers to the Questionnaire (Data)</vt:lpstr>
      <vt:lpstr>Answers to the Questionnaire (Pre-processing)</vt:lpstr>
      <vt:lpstr>Answers to the Questionnaire (Algorithms)</vt:lpstr>
      <vt:lpstr>Answers to the Questionnaire (Expected End Results)</vt:lpstr>
      <vt:lpstr>Post Course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Group Lab Team 14</dc:title>
  <dc:creator>kraju</dc:creator>
  <cp:lastModifiedBy>kraju</cp:lastModifiedBy>
  <cp:revision>41</cp:revision>
  <dcterms:modified xsi:type="dcterms:W3CDTF">2019-02-03T10:09:47Z</dcterms:modified>
</cp:coreProperties>
</file>