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T Sans Narrow" charset="0"/>
      <p:regular r:id="rId14"/>
      <p:bold r:id="rId15"/>
    </p:embeddedFont>
    <p:embeddedFont>
      <p:font typeface="Open Sans" charset="0"/>
      <p:regular r:id="rId16"/>
      <p:bold r:id="rId17"/>
      <p:italic r:id="rId18"/>
      <p:boldItalic r:id="rId19"/>
    </p:embeddedFon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4"/>
    <p:restoredTop sz="94675"/>
  </p:normalViewPr>
  <p:slideViewPr>
    <p:cSldViewPr snapToGrid="0">
      <p:cViewPr>
        <p:scale>
          <a:sx n="80" d="100"/>
          <a:sy n="80" d="100"/>
        </p:scale>
        <p:origin x="-1002" y="-18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88d727608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88d72760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13c23dd2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413c23dd2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0876e84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40876e84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0876e849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40876e849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88d72760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488d72760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88d7276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488d7276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88d727608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488d727608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13c23dd2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413c23dd2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13c23dd2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413c23dd2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R="0" lvl="1"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R="0" lvl="2"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R="0" lvl="3"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R="0" lvl="4"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R="0" lvl="5"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R="0" lvl="6"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R="0" lvl="7"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R="0" lvl="8"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21" name="Google Shape;21;p2"/>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9pPr>
          </a:lstStyle>
          <a:p>
            <a:r>
              <a:t>xx%</a:t>
            </a:r>
          </a:p>
        </p:txBody>
      </p:sp>
      <p:sp>
        <p:nvSpPr>
          <p:cNvPr id="60" name="Google Shape;60;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25" name="Google Shape;25;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6" name="Google Shape;26;p3"/>
          <p:cNvSpPr txBox="1">
            <a:spLocks noGrp="1"/>
          </p:cNvSpPr>
          <p:nvPr>
            <p:ph type="sldNum" idx="12"/>
          </p:nvPr>
        </p:nvSpPr>
        <p:spPr>
          <a:xfrm>
            <a:off x="8383604" y="4663217"/>
            <a:ext cx="637554"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r>
              <a:rPr lang="en-US" dirty="0"/>
              <a:t>HYD </a:t>
            </a:r>
            <a:fld id="{00000000-1234-1234-1234-123412341234}" type="slidenum">
              <a:rPr lang="en-US"/>
              <a:pPr marL="0" lvl="0" indent="0" algn="r" rtl="0">
                <a:spcBef>
                  <a:spcPts val="0"/>
                </a:spcBef>
                <a:spcAft>
                  <a:spcPts val="0"/>
                </a:spcAft>
                <a:buNone/>
              </a:pPr>
              <a:t>‹#›</a:t>
            </a:fld>
            <a:endParaRPr/>
          </a:p>
        </p:txBody>
      </p:sp>
      <p:pic>
        <p:nvPicPr>
          <p:cNvPr id="27" name="Google Shape;27;p3"/>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0" name="Google Shape;30;p4"/>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1" name="Google Shape;31;p4"/>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2" name="Google Shape;3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9pPr>
          </a:lstStyle>
          <a:p>
            <a:endParaRPr/>
          </a:p>
        </p:txBody>
      </p:sp>
      <p:sp>
        <p:nvSpPr>
          <p:cNvPr id="42" name="Google Shape;4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43" name="Google Shape;4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9pPr>
          </a:lstStyle>
          <a:p>
            <a:endParaRPr/>
          </a:p>
        </p:txBody>
      </p:sp>
      <p:sp>
        <p:nvSpPr>
          <p:cNvPr id="46" name="Google Shape;4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9pPr>
          </a:lstStyle>
          <a:p>
            <a:endParaRPr/>
          </a:p>
        </p:txBody>
      </p:sp>
      <p:sp>
        <p:nvSpPr>
          <p:cNvPr id="51" name="Google Shape;51;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1pPr>
            <a:lvl2pPr marR="0" lvl="1"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R="0" lvl="2"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R="0" lvl="3"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R="0" lvl="4"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R="0" lvl="5"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R="0" lvl="6"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R="0" lvl="7"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R="0" lvl="8" algn="ctr" rtl="0">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2" name="Google Shape;5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Open Sans"/>
              <a:buChar char="●"/>
              <a:defRPr sz="1800" b="0" i="0" u="none" strike="noStrike" cap="none">
                <a:solidFill>
                  <a:schemeClr val="lt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2400"/>
              <a:buFont typeface="PT Sans Narrow"/>
              <a:buNone/>
              <a:defRPr sz="2400" b="0" i="0" u="none" strike="noStrike" cap="none">
                <a:solidFill>
                  <a:schemeClr val="dk2"/>
                </a:solidFill>
                <a:latin typeface="PT Sans Narrow"/>
                <a:ea typeface="PT Sans Narrow"/>
                <a:cs typeface="PT Sans Narrow"/>
                <a:sym typeface="PT Sans Narrow"/>
              </a:defRPr>
            </a:lvl1pPr>
          </a:lstStyle>
          <a:p>
            <a:endParaRPr/>
          </a:p>
        </p:txBody>
      </p:sp>
      <p:sp>
        <p:nvSpPr>
          <p:cNvPr id="56" name="Google Shape;5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5400"/>
              <a:buFont typeface="PT Sans Narrow"/>
              <a:buNone/>
            </a:pPr>
            <a:r>
              <a:rPr lang="en-US" sz="5400" b="1" i="0" u="none" strike="noStrike" cap="none" dirty="0">
                <a:solidFill>
                  <a:schemeClr val="accent1"/>
                </a:solidFill>
                <a:latin typeface="PT Sans Narrow"/>
                <a:ea typeface="PT Sans Narrow"/>
                <a:cs typeface="PT Sans Narrow"/>
                <a:sym typeface="PT Sans Narrow"/>
              </a:rPr>
              <a:t>AIML </a:t>
            </a:r>
            <a:r>
              <a:rPr lang="en-US" dirty="0"/>
              <a:t>Group Lab Team 4</a:t>
            </a:r>
            <a:endParaRPr sz="5400" b="1" i="0" u="none" strike="noStrike" cap="none">
              <a:solidFill>
                <a:schemeClr val="accent1"/>
              </a:solidFill>
              <a:latin typeface="PT Sans Narrow"/>
              <a:ea typeface="PT Sans Narrow"/>
              <a:cs typeface="PT Sans Narrow"/>
              <a:sym typeface="PT Sans Narrow"/>
            </a:endParaRPr>
          </a:p>
        </p:txBody>
      </p:sp>
      <p:sp>
        <p:nvSpPr>
          <p:cNvPr id="69" name="Google Shape;69;p13"/>
          <p:cNvSpPr txBox="1">
            <a:spLocks noGrp="1"/>
          </p:cNvSpPr>
          <p:nvPr>
            <p:ph type="subTitle" idx="1"/>
          </p:nvPr>
        </p:nvSpPr>
        <p:spPr>
          <a:xfrm>
            <a:off x="2136750" y="2843469"/>
            <a:ext cx="4870500" cy="67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400"/>
              <a:buFont typeface="Open Sans"/>
              <a:buNone/>
            </a:pPr>
            <a:r>
              <a:rPr lang="en-US" sz="1600" dirty="0">
                <a:solidFill>
                  <a:srgbClr val="38761D"/>
                </a:solidFill>
                <a:highlight>
                  <a:srgbClr val="FFFFFF"/>
                </a:highlight>
                <a:latin typeface="PT Sans Narrow"/>
                <a:ea typeface="PT Sans Narrow"/>
                <a:cs typeface="PT Sans Narrow"/>
                <a:sym typeface="PT Sans Narrow"/>
              </a:rPr>
              <a:t>Drought Management System</a:t>
            </a:r>
            <a:endParaRPr sz="1600">
              <a:solidFill>
                <a:srgbClr val="38761D"/>
              </a:solidFill>
              <a:highlight>
                <a:srgbClr val="FFFFFF"/>
              </a:highlight>
              <a:latin typeface="PT Sans Narrow"/>
              <a:ea typeface="PT Sans Narrow"/>
              <a:cs typeface="PT Sans Narrow"/>
              <a:sym typeface="PT Sans Narrow"/>
            </a:endParaRPr>
          </a:p>
          <a:p>
            <a:pPr marL="0" marR="0" lvl="0" indent="0" algn="ctr" rtl="0">
              <a:lnSpc>
                <a:spcPct val="100000"/>
              </a:lnSpc>
              <a:spcBef>
                <a:spcPts val="0"/>
              </a:spcBef>
              <a:spcAft>
                <a:spcPts val="0"/>
              </a:spcAft>
              <a:buClr>
                <a:schemeClr val="dk2"/>
              </a:buClr>
              <a:buSzPts val="2400"/>
              <a:buFont typeface="Open Sans"/>
              <a:buNone/>
            </a:pPr>
            <a:r>
              <a:rPr lang="en-US" sz="1200" i="1" dirty="0">
                <a:solidFill>
                  <a:srgbClr val="38761D"/>
                </a:solidFill>
                <a:highlight>
                  <a:srgbClr val="FFFFFF"/>
                </a:highlight>
                <a:latin typeface="PT Sans Narrow"/>
                <a:ea typeface="PT Sans Narrow"/>
                <a:cs typeface="PT Sans Narrow"/>
                <a:sym typeface="PT Sans Narrow"/>
              </a:rPr>
              <a:t>Help streamline Government effort to reduce time to action</a:t>
            </a:r>
            <a:endParaRPr sz="1200" i="1">
              <a:solidFill>
                <a:srgbClr val="38761D"/>
              </a:solidFill>
              <a:highlight>
                <a:srgbClr val="FFFFFF"/>
              </a:highlight>
              <a:latin typeface="PT Sans Narrow"/>
              <a:ea typeface="PT Sans Narrow"/>
              <a:cs typeface="PT Sans Narrow"/>
              <a:sym typeface="PT Sans Narrow"/>
            </a:endParaRPr>
          </a:p>
        </p:txBody>
      </p:sp>
      <p:pic>
        <p:nvPicPr>
          <p:cNvPr id="70" name="Google Shape;70;p13"/>
          <p:cNvPicPr preferRelativeResize="0"/>
          <p:nvPr/>
        </p:nvPicPr>
        <p:blipFill rotWithShape="1">
          <a:blip r:embed="rId3">
            <a:alphaModFix/>
          </a:blip>
          <a:srcRect/>
          <a:stretch/>
        </p:blipFill>
        <p:spPr>
          <a:xfrm>
            <a:off x="7440500" y="102650"/>
            <a:ext cx="1596600" cy="507546"/>
          </a:xfrm>
          <a:prstGeom prst="rect">
            <a:avLst/>
          </a:prstGeom>
          <a:noFill/>
          <a:ln>
            <a:noFill/>
          </a:ln>
        </p:spPr>
      </p:pic>
      <p:sp>
        <p:nvSpPr>
          <p:cNvPr id="71" name="Google Shape;7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2"/>
                </a:solidFill>
                <a:latin typeface="Open Sans"/>
                <a:ea typeface="Open Sans"/>
                <a:cs typeface="Open Sans"/>
                <a:sym typeface="Open Sans"/>
              </a:rPr>
              <a:pPr marL="0" marR="0" lvl="0" indent="0" algn="r" rtl="0">
                <a:lnSpc>
                  <a:spcPct val="100000"/>
                </a:lnSpc>
                <a:spcBef>
                  <a:spcPts val="0"/>
                </a:spcBef>
                <a:spcAft>
                  <a:spcPts val="0"/>
                </a:spcAft>
                <a:buClr>
                  <a:srgbClr val="000000"/>
                </a:buClr>
                <a:buSzPts val="1000"/>
                <a:buFont typeface="Arial"/>
                <a:buNone/>
              </a:pPr>
              <a:t>1</a:t>
            </a:fld>
            <a:endParaRPr sz="1000" b="0" i="0" u="none" strike="noStrike" cap="none">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 &amp; A</a:t>
            </a:r>
            <a:endParaRPr/>
          </a:p>
        </p:txBody>
      </p:sp>
      <p:sp>
        <p:nvSpPr>
          <p:cNvPr id="128" name="Google Shape;128;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dk2"/>
              </a:buClr>
              <a:buSzPts val="1800"/>
              <a:buFont typeface="Open Sans"/>
              <a:buNone/>
            </a:pPr>
            <a:endParaRPr sz="1800" b="0" i="0" u="none" strike="noStrike" cap="none">
              <a:solidFill>
                <a:schemeClr val="dk2"/>
              </a:solidFill>
              <a:latin typeface="Open Sans"/>
              <a:ea typeface="Open Sans"/>
              <a:cs typeface="Open Sans"/>
              <a:sym typeface="Open Sans"/>
            </a:endParaRPr>
          </a:p>
        </p:txBody>
      </p:sp>
      <p:sp>
        <p:nvSpPr>
          <p:cNvPr id="134" name="Google Shape;134;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Thank you!</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US" dirty="0">
                <a:solidFill>
                  <a:srgbClr val="000000"/>
                </a:solidFill>
              </a:rPr>
              <a:t>Problem Statement</a:t>
            </a:r>
            <a:endParaRPr>
              <a:solidFill>
                <a:srgbClr val="000000"/>
              </a:solidFill>
            </a:endParaRPr>
          </a:p>
          <a:p>
            <a:pPr marL="457200" lvl="0" indent="-342900" algn="l" rtl="0">
              <a:spcBef>
                <a:spcPts val="0"/>
              </a:spcBef>
              <a:spcAft>
                <a:spcPts val="0"/>
              </a:spcAft>
              <a:buClr>
                <a:srgbClr val="000000"/>
              </a:buClr>
              <a:buSzPts val="1800"/>
              <a:buAutoNum type="arabicPeriod"/>
            </a:pPr>
            <a:r>
              <a:rPr lang="en-US" dirty="0">
                <a:solidFill>
                  <a:srgbClr val="000000"/>
                </a:solidFill>
              </a:rPr>
              <a:t>Introduction to Team</a:t>
            </a:r>
            <a:endParaRPr>
              <a:solidFill>
                <a:srgbClr val="000000"/>
              </a:solidFill>
            </a:endParaRPr>
          </a:p>
          <a:p>
            <a:pPr marL="457200" lvl="0" indent="-342900" algn="l" rtl="0">
              <a:spcBef>
                <a:spcPts val="0"/>
              </a:spcBef>
              <a:spcAft>
                <a:spcPts val="0"/>
              </a:spcAft>
              <a:buClr>
                <a:srgbClr val="000000"/>
              </a:buClr>
              <a:buSzPts val="1800"/>
              <a:buAutoNum type="arabicPeriod"/>
            </a:pPr>
            <a:r>
              <a:rPr lang="en-US" dirty="0">
                <a:solidFill>
                  <a:srgbClr val="000000"/>
                </a:solidFill>
              </a:rPr>
              <a:t>Response to the Questionnaire (Refer Abstract)</a:t>
            </a:r>
            <a:endParaRPr>
              <a:solidFill>
                <a:srgbClr val="000000"/>
              </a:solidFill>
            </a:endParaRPr>
          </a:p>
          <a:p>
            <a:pPr marL="457200" lvl="0" indent="-342900" algn="l" rtl="0">
              <a:spcBef>
                <a:spcPts val="0"/>
              </a:spcBef>
              <a:spcAft>
                <a:spcPts val="0"/>
              </a:spcAft>
              <a:buClr>
                <a:srgbClr val="000000"/>
              </a:buClr>
              <a:buSzPts val="1800"/>
              <a:buAutoNum type="arabicPeriod"/>
            </a:pPr>
            <a:r>
              <a:rPr lang="en-US" dirty="0">
                <a:solidFill>
                  <a:srgbClr val="000000"/>
                </a:solidFill>
              </a:rPr>
              <a:t>Business Applications, Post course</a:t>
            </a:r>
            <a:endParaRPr>
              <a:solidFill>
                <a:srgbClr val="000000"/>
              </a:solidFill>
            </a:endParaRPr>
          </a:p>
          <a:p>
            <a:pPr marL="457200" lvl="0" indent="-342900" algn="l" rtl="0">
              <a:spcBef>
                <a:spcPts val="0"/>
              </a:spcBef>
              <a:spcAft>
                <a:spcPts val="0"/>
              </a:spcAft>
              <a:buClr>
                <a:srgbClr val="000000"/>
              </a:buClr>
              <a:buSzPts val="1800"/>
              <a:buAutoNum type="arabicPeriod"/>
            </a:pPr>
            <a:r>
              <a:rPr lang="en-US" dirty="0">
                <a:solidFill>
                  <a:srgbClr val="000000"/>
                </a:solidFill>
              </a:rPr>
              <a:t>Q &amp; A</a:t>
            </a:r>
            <a:endParaRPr>
              <a:solidFill>
                <a:srgbClr val="000000"/>
              </a:solidFill>
            </a:endParaRPr>
          </a:p>
        </p:txBody>
      </p:sp>
      <p:sp>
        <p:nvSpPr>
          <p:cNvPr id="77" name="Google Shape;77;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Agenda</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18434" name="Picture 2" descr="Image result for drought"/>
          <p:cNvPicPr>
            <a:picLocks noChangeAspect="1" noChangeArrowheads="1"/>
          </p:cNvPicPr>
          <p:nvPr/>
        </p:nvPicPr>
        <p:blipFill>
          <a:blip r:embed="rId3"/>
          <a:srcRect/>
          <a:stretch>
            <a:fillRect/>
          </a:stretch>
        </p:blipFill>
        <p:spPr bwMode="auto">
          <a:xfrm>
            <a:off x="4892634" y="2481403"/>
            <a:ext cx="3927516" cy="2061946"/>
          </a:xfrm>
          <a:prstGeom prst="rect">
            <a:avLst/>
          </a:prstGeom>
          <a:noFill/>
        </p:spPr>
      </p:pic>
      <p:sp>
        <p:nvSpPr>
          <p:cNvPr id="82" name="Google Shape;82;p15"/>
          <p:cNvSpPr txBox="1">
            <a:spLocks noGrp="1"/>
          </p:cNvSpPr>
          <p:nvPr>
            <p:ph type="body" idx="1"/>
          </p:nvPr>
        </p:nvSpPr>
        <p:spPr>
          <a:xfrm>
            <a:off x="256108" y="2220686"/>
            <a:ext cx="4600900" cy="2368867"/>
          </a:xfrm>
          <a:prstGeom prst="rect">
            <a:avLst/>
          </a:prstGeom>
          <a:noFill/>
          <a:ln>
            <a:noFill/>
          </a:ln>
        </p:spPr>
        <p:txBody>
          <a:bodyPr spcFirstLastPara="1" wrap="square" lIns="91425" tIns="91425" rIns="91425" bIns="91425" anchor="t" anchorCtr="0">
            <a:noAutofit/>
          </a:bodyPr>
          <a:lstStyle/>
          <a:p>
            <a:pPr marL="0" lvl="0" indent="0">
              <a:buNone/>
            </a:pPr>
            <a:r>
              <a:rPr lang="en-US" sz="1400" b="1" dirty="0" smtClean="0">
                <a:solidFill>
                  <a:srgbClr val="000000"/>
                </a:solidFill>
              </a:rPr>
              <a:t>Solution: </a:t>
            </a:r>
            <a:r>
              <a:rPr lang="en-US" sz="1400" dirty="0" smtClean="0">
                <a:solidFill>
                  <a:srgbClr val="000000"/>
                </a:solidFill>
              </a:rPr>
              <a:t>We </a:t>
            </a:r>
            <a:r>
              <a:rPr lang="en-US" sz="1400" dirty="0">
                <a:solidFill>
                  <a:srgbClr val="000000"/>
                </a:solidFill>
              </a:rPr>
              <a:t>provide a solution to this problem by classifying the villages in different clusters from ‘not impacted’ to ‘severely impacted’ by using our models so that government can prioritize their resources &amp; reduce time to action.</a:t>
            </a:r>
            <a:endParaRPr sz="1400" dirty="0">
              <a:solidFill>
                <a:srgbClr val="000000"/>
              </a:solidFill>
            </a:endParaRPr>
          </a:p>
          <a:p>
            <a:pPr marL="457200" marR="0" lvl="0" indent="0" algn="l" rtl="0">
              <a:lnSpc>
                <a:spcPct val="115000"/>
              </a:lnSpc>
              <a:spcBef>
                <a:spcPts val="0"/>
              </a:spcBef>
              <a:spcAft>
                <a:spcPts val="0"/>
              </a:spcAft>
              <a:buNone/>
            </a:pPr>
            <a:endParaRPr lang="en-US" sz="1400" dirty="0" smtClean="0"/>
          </a:p>
          <a:p>
            <a:pPr marL="0" marR="0" lvl="0" indent="0" algn="l" rtl="0">
              <a:lnSpc>
                <a:spcPct val="115000"/>
              </a:lnSpc>
              <a:spcBef>
                <a:spcPts val="0"/>
              </a:spcBef>
              <a:spcAft>
                <a:spcPts val="0"/>
              </a:spcAft>
              <a:buNone/>
            </a:pPr>
            <a:r>
              <a:rPr lang="en-US" sz="1400" b="1" dirty="0" smtClean="0">
                <a:solidFill>
                  <a:srgbClr val="000000"/>
                </a:solidFill>
              </a:rPr>
              <a:t>Impact:</a:t>
            </a:r>
            <a:r>
              <a:rPr lang="en-US" sz="1400" dirty="0" smtClean="0">
                <a:solidFill>
                  <a:srgbClr val="000000"/>
                </a:solidFill>
              </a:rPr>
              <a:t> Our solution has huge impact in reducing farmer distress and suicidal rates. It also helps in optimal usage of government resources with a deep socio-economic impact.</a:t>
            </a:r>
            <a:endParaRPr sz="1400" dirty="0">
              <a:solidFill>
                <a:srgbClr val="000000"/>
              </a:solidFill>
            </a:endParaRPr>
          </a:p>
          <a:p>
            <a:pPr marL="0" marR="0" lvl="0" indent="0" algn="l" rtl="0">
              <a:lnSpc>
                <a:spcPct val="115000"/>
              </a:lnSpc>
              <a:spcBef>
                <a:spcPts val="0"/>
              </a:spcBef>
              <a:spcAft>
                <a:spcPts val="0"/>
              </a:spcAft>
              <a:buNone/>
            </a:pPr>
            <a:endParaRPr sz="1400" dirty="0"/>
          </a:p>
        </p:txBody>
      </p:sp>
      <p:sp>
        <p:nvSpPr>
          <p:cNvPr id="83" name="Google Shape;83;p15"/>
          <p:cNvSpPr txBox="1">
            <a:spLocks noGrp="1"/>
          </p:cNvSpPr>
          <p:nvPr>
            <p:ph type="title"/>
          </p:nvPr>
        </p:nvSpPr>
        <p:spPr>
          <a:xfrm>
            <a:off x="311700" y="136549"/>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Problem Statement</a:t>
            </a:r>
            <a:endParaRPr b="1" i="0" u="none" strike="noStrike" cap="none">
              <a:solidFill>
                <a:schemeClr val="accent1"/>
              </a:solidFill>
              <a:latin typeface="PT Sans Narrow"/>
              <a:ea typeface="PT Sans Narrow"/>
              <a:cs typeface="PT Sans Narrow"/>
              <a:sym typeface="PT Sans Narrow"/>
            </a:endParaRPr>
          </a:p>
        </p:txBody>
      </p:sp>
      <p:sp>
        <p:nvSpPr>
          <p:cNvPr id="5" name="TextBox 4"/>
          <p:cNvSpPr txBox="1"/>
          <p:nvPr/>
        </p:nvSpPr>
        <p:spPr>
          <a:xfrm>
            <a:off x="256108" y="762245"/>
            <a:ext cx="8801100" cy="1815882"/>
          </a:xfrm>
          <a:prstGeom prst="rect">
            <a:avLst/>
          </a:prstGeom>
          <a:noFill/>
        </p:spPr>
        <p:txBody>
          <a:bodyPr wrap="square" rtlCol="0">
            <a:spAutoFit/>
          </a:bodyPr>
          <a:lstStyle/>
          <a:p>
            <a:pPr lvl="0"/>
            <a:r>
              <a:rPr lang="en-US" dirty="0" smtClean="0"/>
              <a:t>One of the biggest unavoidable challenges in agriculture sector are the natural calamities like Drought, Flood, etc. In that context  Drought management is a huge problem in India today. Its impact is a huge irrecoverable loss ranging from farmer distress to suicides. </a:t>
            </a:r>
            <a:endParaRPr lang="en-US" dirty="0" smtClean="0"/>
          </a:p>
          <a:p>
            <a:pPr lvl="0"/>
            <a:endParaRPr lang="en-US" dirty="0" smtClean="0"/>
          </a:p>
          <a:p>
            <a:r>
              <a:rPr lang="en-US" b="1" dirty="0" smtClean="0"/>
              <a:t>Problem:</a:t>
            </a:r>
            <a:r>
              <a:rPr lang="en-US" dirty="0" smtClean="0"/>
              <a:t> The government has limited resources and time to handle the stressful situations like drought in a highly populated countries like India.</a:t>
            </a:r>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233450" y="1205100"/>
            <a:ext cx="8520600" cy="2972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US" dirty="0">
                <a:solidFill>
                  <a:srgbClr val="000000"/>
                </a:solidFill>
              </a:rPr>
              <a:t>Ankit Jain - Nasscom </a:t>
            </a: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err="1">
                <a:solidFill>
                  <a:srgbClr val="000000"/>
                </a:solidFill>
              </a:rPr>
              <a:t>Kumaresan</a:t>
            </a:r>
            <a:r>
              <a:rPr lang="en-US" dirty="0">
                <a:solidFill>
                  <a:srgbClr val="000000"/>
                </a:solidFill>
              </a:rPr>
              <a:t> S - </a:t>
            </a:r>
            <a:r>
              <a:rPr lang="en-US" dirty="0" err="1">
                <a:solidFill>
                  <a:srgbClr val="000000"/>
                </a:solidFill>
              </a:rPr>
              <a:t>Tafe</a:t>
            </a:r>
            <a:endParaRPr>
              <a:solidFill>
                <a:srgbClr val="000000"/>
              </a:solidFill>
            </a:endParaRPr>
          </a:p>
          <a:p>
            <a:pPr marL="457200" lvl="0" indent="-342900" algn="l" rtl="0">
              <a:spcBef>
                <a:spcPts val="0"/>
              </a:spcBef>
              <a:spcAft>
                <a:spcPts val="0"/>
              </a:spcAft>
              <a:buClr>
                <a:srgbClr val="000000"/>
              </a:buClr>
              <a:buSzPts val="1800"/>
              <a:buAutoNum type="arabicPeriod"/>
            </a:pPr>
            <a:r>
              <a:rPr lang="en-US" dirty="0">
                <a:solidFill>
                  <a:srgbClr val="000000"/>
                </a:solidFill>
              </a:rPr>
              <a:t>Pramod </a:t>
            </a:r>
            <a:r>
              <a:rPr lang="en-US" dirty="0" err="1">
                <a:solidFill>
                  <a:srgbClr val="000000"/>
                </a:solidFill>
              </a:rPr>
              <a:t>Chavan</a:t>
            </a:r>
            <a:r>
              <a:rPr lang="en-US" dirty="0">
                <a:solidFill>
                  <a:srgbClr val="000000"/>
                </a:solidFill>
              </a:rPr>
              <a:t> - AT&amp;T</a:t>
            </a: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a:solidFill>
                  <a:srgbClr val="000000"/>
                </a:solidFill>
              </a:rPr>
              <a:t>Prasad E - </a:t>
            </a:r>
            <a:r>
              <a:rPr lang="en-US" dirty="0">
                <a:solidFill>
                  <a:srgbClr val="000000"/>
                </a:solidFill>
                <a:highlight>
                  <a:srgbClr val="FFFFFF"/>
                </a:highlight>
                <a:latin typeface="Roboto"/>
                <a:ea typeface="Roboto"/>
                <a:cs typeface="Roboto"/>
                <a:sym typeface="Roboto"/>
              </a:rPr>
              <a:t>Mercedes-Benz</a:t>
            </a:r>
            <a:endParaRPr>
              <a:solidFill>
                <a:srgbClr val="000000"/>
              </a:solidFill>
            </a:endParaRPr>
          </a:p>
          <a:p>
            <a:pPr marL="457200" lvl="0" indent="-342900" algn="l" rtl="0">
              <a:spcBef>
                <a:spcPts val="0"/>
              </a:spcBef>
              <a:spcAft>
                <a:spcPts val="0"/>
              </a:spcAft>
              <a:buClr>
                <a:srgbClr val="000000"/>
              </a:buClr>
              <a:buSzPts val="1800"/>
              <a:buAutoNum type="arabicPeriod"/>
            </a:pPr>
            <a:r>
              <a:rPr lang="en-US" dirty="0" err="1">
                <a:solidFill>
                  <a:srgbClr val="000000"/>
                </a:solidFill>
              </a:rPr>
              <a:t>Pawan</a:t>
            </a:r>
            <a:r>
              <a:rPr lang="en-US" dirty="0">
                <a:solidFill>
                  <a:srgbClr val="000000"/>
                </a:solidFill>
              </a:rPr>
              <a:t> </a:t>
            </a:r>
            <a:r>
              <a:rPr lang="en-US" dirty="0" err="1">
                <a:solidFill>
                  <a:srgbClr val="000000"/>
                </a:solidFill>
              </a:rPr>
              <a:t>Bhadauria</a:t>
            </a:r>
            <a:r>
              <a:rPr lang="en-US" dirty="0">
                <a:solidFill>
                  <a:srgbClr val="000000"/>
                </a:solidFill>
              </a:rPr>
              <a:t> - Tact.ai</a:t>
            </a:r>
            <a:endParaRPr>
              <a:solidFill>
                <a:srgbClr val="000000"/>
              </a:solidFill>
            </a:endParaRPr>
          </a:p>
          <a:p>
            <a:pPr marL="457200" lvl="0" indent="0" algn="l" rtl="0">
              <a:spcBef>
                <a:spcPts val="0"/>
              </a:spcBef>
              <a:spcAft>
                <a:spcPts val="0"/>
              </a:spcAft>
              <a:buNone/>
            </a:pPr>
            <a:endParaRPr/>
          </a:p>
        </p:txBody>
      </p:sp>
      <p:sp>
        <p:nvSpPr>
          <p:cNvPr id="89" name="Google Shape;89;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Team</a:t>
            </a:r>
            <a:endParaRPr sz="3600" b="1" i="0" u="none" strike="noStrike" cap="none">
              <a:solidFill>
                <a:schemeClr val="accent1"/>
              </a:solidFill>
              <a:latin typeface="PT Sans Narrow"/>
              <a:ea typeface="PT Sans Narrow"/>
              <a:cs typeface="PT Sans Narrow"/>
              <a:sym typeface="PT Sans Narrow"/>
            </a:endParaRPr>
          </a:p>
        </p:txBody>
      </p:sp>
      <p:pic>
        <p:nvPicPr>
          <p:cNvPr id="90" name="Google Shape;90;p16"/>
          <p:cNvPicPr preferRelativeResize="0"/>
          <p:nvPr/>
        </p:nvPicPr>
        <p:blipFill rotWithShape="1">
          <a:blip r:embed="rId3">
            <a:alphaModFix/>
          </a:blip>
          <a:srcRect b="9189"/>
          <a:stretch/>
        </p:blipFill>
        <p:spPr>
          <a:xfrm>
            <a:off x="2056425" y="2964150"/>
            <a:ext cx="1631650" cy="1606168"/>
          </a:xfrm>
          <a:prstGeom prst="rect">
            <a:avLst/>
          </a:prstGeom>
          <a:noFill/>
          <a:ln>
            <a:noFill/>
          </a:ln>
        </p:spPr>
      </p:pic>
      <p:pic>
        <p:nvPicPr>
          <p:cNvPr id="91" name="Google Shape;91;p16"/>
          <p:cNvPicPr preferRelativeResize="0"/>
          <p:nvPr/>
        </p:nvPicPr>
        <p:blipFill>
          <a:blip r:embed="rId4">
            <a:alphaModFix/>
          </a:blip>
          <a:stretch>
            <a:fillRect/>
          </a:stretch>
        </p:blipFill>
        <p:spPr>
          <a:xfrm>
            <a:off x="7040100" y="2964150"/>
            <a:ext cx="1631650" cy="1579806"/>
          </a:xfrm>
          <a:prstGeom prst="rect">
            <a:avLst/>
          </a:prstGeom>
          <a:noFill/>
          <a:ln>
            <a:noFill/>
          </a:ln>
        </p:spPr>
      </p:pic>
      <p:pic>
        <p:nvPicPr>
          <p:cNvPr id="92" name="Google Shape;92;p16"/>
          <p:cNvPicPr preferRelativeResize="0"/>
          <p:nvPr/>
        </p:nvPicPr>
        <p:blipFill>
          <a:blip r:embed="rId5">
            <a:alphaModFix/>
          </a:blip>
          <a:stretch>
            <a:fillRect/>
          </a:stretch>
        </p:blipFill>
        <p:spPr>
          <a:xfrm>
            <a:off x="3786400" y="2973575"/>
            <a:ext cx="1544524" cy="1590839"/>
          </a:xfrm>
          <a:prstGeom prst="rect">
            <a:avLst/>
          </a:prstGeom>
          <a:noFill/>
          <a:ln>
            <a:noFill/>
          </a:ln>
        </p:spPr>
      </p:pic>
      <p:pic>
        <p:nvPicPr>
          <p:cNvPr id="93" name="Google Shape;93;p16"/>
          <p:cNvPicPr preferRelativeResize="0"/>
          <p:nvPr/>
        </p:nvPicPr>
        <p:blipFill>
          <a:blip r:embed="rId6">
            <a:alphaModFix/>
          </a:blip>
          <a:stretch>
            <a:fillRect/>
          </a:stretch>
        </p:blipFill>
        <p:spPr>
          <a:xfrm>
            <a:off x="5429250" y="2964150"/>
            <a:ext cx="1512529" cy="1590851"/>
          </a:xfrm>
          <a:prstGeom prst="rect">
            <a:avLst/>
          </a:prstGeom>
          <a:noFill/>
          <a:ln>
            <a:noFill/>
          </a:ln>
        </p:spPr>
      </p:pic>
      <p:pic>
        <p:nvPicPr>
          <p:cNvPr id="94" name="Google Shape;94;p16"/>
          <p:cNvPicPr preferRelativeResize="0"/>
          <p:nvPr/>
        </p:nvPicPr>
        <p:blipFill>
          <a:blip r:embed="rId7">
            <a:alphaModFix/>
          </a:blip>
          <a:stretch>
            <a:fillRect/>
          </a:stretch>
        </p:blipFill>
        <p:spPr>
          <a:xfrm>
            <a:off x="363250" y="2998025"/>
            <a:ext cx="1544525" cy="15445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dirty="0">
                <a:solidFill>
                  <a:srgbClr val="000000"/>
                </a:solidFill>
              </a:rPr>
              <a:t>We chose this dataset because </a:t>
            </a:r>
            <a:endParaRPr>
              <a:solidFill>
                <a:srgbClr val="000000"/>
              </a:solidFill>
            </a:endParaRPr>
          </a:p>
          <a:p>
            <a:pPr marL="0" marR="0" lvl="0" indent="0" algn="l" rtl="0">
              <a:lnSpc>
                <a:spcPct val="115000"/>
              </a:lnSpc>
              <a:spcBef>
                <a:spcPts val="0"/>
              </a:spcBef>
              <a:spcAft>
                <a:spcPts val="0"/>
              </a:spcAft>
              <a:buNone/>
            </a:pP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smtClean="0">
                <a:solidFill>
                  <a:srgbClr val="000000"/>
                </a:solidFill>
              </a:rPr>
              <a:t>Interest in rural social welfare</a:t>
            </a: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a:solidFill>
                  <a:srgbClr val="000000"/>
                </a:solidFill>
              </a:rPr>
              <a:t>Socio-economic </a:t>
            </a:r>
            <a:r>
              <a:rPr lang="en-US" dirty="0" smtClean="0">
                <a:solidFill>
                  <a:srgbClr val="000000"/>
                </a:solidFill>
              </a:rPr>
              <a:t>Impact</a:t>
            </a:r>
          </a:p>
          <a:p>
            <a:pPr marL="457200" marR="0" lvl="0" indent="-342900" algn="l" rtl="0">
              <a:lnSpc>
                <a:spcPct val="115000"/>
              </a:lnSpc>
              <a:spcBef>
                <a:spcPts val="0"/>
              </a:spcBef>
              <a:spcAft>
                <a:spcPts val="0"/>
              </a:spcAft>
              <a:buClr>
                <a:srgbClr val="000000"/>
              </a:buClr>
              <a:buSzPts val="1800"/>
              <a:buAutoNum type="arabicPeriod"/>
            </a:pPr>
            <a:r>
              <a:rPr lang="en-US" dirty="0" smtClean="0">
                <a:solidFill>
                  <a:srgbClr val="000000"/>
                </a:solidFill>
              </a:rPr>
              <a:t>India is the agro based </a:t>
            </a:r>
            <a:r>
              <a:rPr lang="en-US" dirty="0" smtClean="0">
                <a:solidFill>
                  <a:srgbClr val="000000"/>
                </a:solidFill>
              </a:rPr>
              <a:t>e</a:t>
            </a:r>
            <a:r>
              <a:rPr lang="en-US" dirty="0" smtClean="0">
                <a:solidFill>
                  <a:srgbClr val="000000"/>
                </a:solidFill>
              </a:rPr>
              <a:t>conomy</a:t>
            </a:r>
          </a:p>
        </p:txBody>
      </p:sp>
      <p:sp>
        <p:nvSpPr>
          <p:cNvPr id="100" name="Google Shape;100;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Answers to the Questionnaire (Data)</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3600"/>
              <a:buFont typeface="PT Sans Narrow"/>
              <a:buNone/>
            </a:pPr>
            <a:r>
              <a:rPr lang="en-US"/>
              <a:t>Answers to the Questionnaire (Pre-processing)</a:t>
            </a:r>
            <a:endParaRPr sz="3600" b="1" i="0" u="none" strike="noStrike" cap="none">
              <a:solidFill>
                <a:schemeClr val="accent1"/>
              </a:solidFill>
              <a:latin typeface="PT Sans Narrow"/>
              <a:ea typeface="PT Sans Narrow"/>
              <a:cs typeface="PT Sans Narrow"/>
              <a:sym typeface="PT Sans Narrow"/>
            </a:endParaRPr>
          </a:p>
        </p:txBody>
      </p:sp>
      <p:sp>
        <p:nvSpPr>
          <p:cNvPr id="106" name="Google Shape;106;p1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dirty="0">
                <a:solidFill>
                  <a:srgbClr val="000000"/>
                </a:solidFill>
              </a:rPr>
              <a:t>We are getting data from varied sources (Excel, Images, Documents etc) &amp; use following methods to pre-process it:</a:t>
            </a:r>
            <a:endParaRPr>
              <a:solidFill>
                <a:srgbClr val="000000"/>
              </a:solidFill>
            </a:endParaRPr>
          </a:p>
          <a:p>
            <a:pPr marL="0" marR="0" lvl="0" indent="0" algn="l" rtl="0">
              <a:lnSpc>
                <a:spcPct val="115000"/>
              </a:lnSpc>
              <a:spcBef>
                <a:spcPts val="0"/>
              </a:spcBef>
              <a:spcAft>
                <a:spcPts val="0"/>
              </a:spcAft>
              <a:buNone/>
            </a:pP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a:solidFill>
                  <a:srgbClr val="000000"/>
                </a:solidFill>
              </a:rPr>
              <a:t>Extract &amp; unify data in a single format</a:t>
            </a: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a:solidFill>
                  <a:srgbClr val="000000"/>
                </a:solidFill>
              </a:rPr>
              <a:t>Support for multilingual data </a:t>
            </a:r>
            <a:r>
              <a:rPr lang="en-US" dirty="0" smtClean="0">
                <a:solidFill>
                  <a:srgbClr val="000000"/>
                </a:solidFill>
              </a:rPr>
              <a:t>format</a:t>
            </a:r>
          </a:p>
          <a:p>
            <a:pPr marL="457200" marR="0" lvl="0" indent="-342900" algn="l" rtl="0">
              <a:lnSpc>
                <a:spcPct val="115000"/>
              </a:lnSpc>
              <a:spcBef>
                <a:spcPts val="0"/>
              </a:spcBef>
              <a:spcAft>
                <a:spcPts val="0"/>
              </a:spcAft>
              <a:buClr>
                <a:srgbClr val="000000"/>
              </a:buClr>
              <a:buSzPts val="1800"/>
              <a:buAutoNum type="arabicPeriod"/>
            </a:pPr>
            <a:r>
              <a:rPr lang="en-US" dirty="0" smtClean="0">
                <a:solidFill>
                  <a:srgbClr val="000000"/>
                </a:solidFill>
              </a:rPr>
              <a:t>Data augmentation</a:t>
            </a: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dirty="0" smtClean="0">
                <a:solidFill>
                  <a:srgbClr val="000000"/>
                </a:solidFill>
              </a:rPr>
              <a:t>Feature extraction based on pre-trained model</a:t>
            </a:r>
            <a:endParaRPr>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Answers to the Questionnaire (Algorithms)</a:t>
            </a:r>
            <a:endParaRPr i="0" u="none" strike="noStrike" cap="none">
              <a:solidFill>
                <a:schemeClr val="accent1"/>
              </a:solidFill>
            </a:endParaRPr>
          </a:p>
        </p:txBody>
      </p:sp>
      <p:sp>
        <p:nvSpPr>
          <p:cNvPr id="3" name="TextBox 2"/>
          <p:cNvSpPr txBox="1"/>
          <p:nvPr/>
        </p:nvSpPr>
        <p:spPr>
          <a:xfrm>
            <a:off x="429659" y="1145754"/>
            <a:ext cx="8482988" cy="3231654"/>
          </a:xfrm>
          <a:prstGeom prst="rect">
            <a:avLst/>
          </a:prstGeom>
          <a:noFill/>
        </p:spPr>
        <p:txBody>
          <a:bodyPr wrap="square" rtlCol="0">
            <a:spAutoFit/>
          </a:bodyPr>
          <a:lstStyle/>
          <a:p>
            <a:r>
              <a:rPr lang="en-US" sz="1800" dirty="0" smtClean="0">
                <a:latin typeface="Open Sans"/>
                <a:ea typeface="Open Sans"/>
                <a:cs typeface="Open Sans"/>
                <a:sym typeface="Open Sans"/>
              </a:rPr>
              <a:t>Below are the salient points of our model:</a:t>
            </a:r>
          </a:p>
          <a:p>
            <a:endParaRPr lang="en-US" sz="1800" dirty="0" smtClean="0">
              <a:latin typeface="Open Sans"/>
              <a:ea typeface="Open Sans"/>
              <a:cs typeface="Open Sans"/>
              <a:sym typeface="Open Sans"/>
            </a:endParaRPr>
          </a:p>
          <a:p>
            <a:pPr>
              <a:buFontTx/>
              <a:buChar char="-"/>
            </a:pPr>
            <a:r>
              <a:rPr lang="en-US" sz="1800" dirty="0" smtClean="0">
                <a:latin typeface="Open Sans"/>
                <a:ea typeface="Open Sans"/>
                <a:cs typeface="Open Sans"/>
                <a:sym typeface="Open Sans"/>
              </a:rPr>
              <a:t> Our model uses </a:t>
            </a:r>
            <a:r>
              <a:rPr lang="en-US" sz="1800" dirty="0" smtClean="0">
                <a:latin typeface="Open Sans"/>
                <a:ea typeface="Open Sans"/>
                <a:cs typeface="Open Sans"/>
                <a:sym typeface="Open Sans"/>
              </a:rPr>
              <a:t>unsupervised clustering and then </a:t>
            </a:r>
            <a:r>
              <a:rPr lang="en-US" sz="1800" dirty="0" smtClean="0">
                <a:latin typeface="Open Sans"/>
                <a:ea typeface="Open Sans"/>
                <a:cs typeface="Open Sans"/>
                <a:sym typeface="Open Sans"/>
              </a:rPr>
              <a:t>labeling </a:t>
            </a:r>
            <a:r>
              <a:rPr lang="en-US" sz="1800" dirty="0" smtClean="0">
                <a:latin typeface="Open Sans"/>
                <a:ea typeface="Open Sans"/>
                <a:cs typeface="Open Sans"/>
                <a:sym typeface="Open Sans"/>
              </a:rPr>
              <a:t>the clusters for severity based on reference ideal village data</a:t>
            </a:r>
          </a:p>
          <a:p>
            <a:pPr>
              <a:buFontTx/>
              <a:buChar char="-"/>
            </a:pPr>
            <a:r>
              <a:rPr lang="en-US" sz="1800" dirty="0" smtClean="0">
                <a:latin typeface="Open Sans"/>
                <a:ea typeface="Open Sans"/>
                <a:cs typeface="Open Sans"/>
                <a:sym typeface="Open Sans"/>
              </a:rPr>
              <a:t> </a:t>
            </a:r>
            <a:r>
              <a:rPr lang="en-US" sz="1800" dirty="0" smtClean="0">
                <a:latin typeface="Open Sans"/>
                <a:ea typeface="Open Sans"/>
                <a:cs typeface="Open Sans"/>
                <a:sym typeface="Open Sans"/>
              </a:rPr>
              <a:t>We will use the combination of autoencoder+K-means to create the effective clusters </a:t>
            </a:r>
          </a:p>
          <a:p>
            <a:pPr>
              <a:buFontTx/>
              <a:buChar char="-"/>
            </a:pPr>
            <a:r>
              <a:rPr lang="en-US" sz="1800" dirty="0" smtClean="0">
                <a:latin typeface="Open Sans"/>
                <a:ea typeface="Open Sans"/>
                <a:cs typeface="Open Sans"/>
                <a:sym typeface="Open Sans"/>
              </a:rPr>
              <a:t> We </a:t>
            </a:r>
            <a:r>
              <a:rPr lang="en-US" sz="1800" dirty="0" smtClean="0">
                <a:latin typeface="Open Sans"/>
                <a:ea typeface="Open Sans"/>
                <a:cs typeface="Open Sans"/>
                <a:sym typeface="Open Sans"/>
              </a:rPr>
              <a:t>will use classification model to label the </a:t>
            </a:r>
            <a:r>
              <a:rPr lang="en-US" sz="1800" dirty="0" smtClean="0">
                <a:latin typeface="Open Sans"/>
                <a:ea typeface="Open Sans"/>
                <a:cs typeface="Open Sans"/>
                <a:sym typeface="Open Sans"/>
              </a:rPr>
              <a:t>clusters in three </a:t>
            </a:r>
            <a:r>
              <a:rPr lang="en-US" sz="1800" dirty="0" smtClean="0">
                <a:latin typeface="Open Sans"/>
                <a:ea typeface="Open Sans"/>
                <a:cs typeface="Open Sans"/>
                <a:sym typeface="Open Sans"/>
              </a:rPr>
              <a:t>classes – High Impact, Medium Impact, Low Impact</a:t>
            </a:r>
          </a:p>
          <a:p>
            <a:pPr>
              <a:buFontTx/>
              <a:buChar char="-"/>
            </a:pPr>
            <a:endParaRPr lang="en-US" sz="2000" dirty="0" smtClean="0"/>
          </a:p>
          <a:p>
            <a:pPr>
              <a:buFontTx/>
              <a:buChar char="-"/>
            </a:pPr>
            <a:endParaRPr lang="en-US" sz="2000" dirty="0" smtClean="0"/>
          </a:p>
          <a:p>
            <a:pPr>
              <a:buFontTx/>
              <a:buChar char="-"/>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3600"/>
              <a:buFont typeface="PT Sans Narrow"/>
              <a:buNone/>
            </a:pPr>
            <a:r>
              <a:rPr lang="en-US" dirty="0"/>
              <a:t>Answers to the Questionnaire (Expected End Results)</a:t>
            </a:r>
            <a:endParaRPr sz="3600" b="1" i="0" u="none" strike="noStrike" cap="none">
              <a:solidFill>
                <a:schemeClr val="accent1"/>
              </a:solidFill>
              <a:latin typeface="PT Sans Narrow"/>
              <a:ea typeface="PT Sans Narrow"/>
              <a:cs typeface="PT Sans Narrow"/>
              <a:sym typeface="PT Sans Narrow"/>
            </a:endParaRPr>
          </a:p>
        </p:txBody>
      </p:sp>
      <p:sp>
        <p:nvSpPr>
          <p:cNvPr id="3" name="TextBox 2"/>
          <p:cNvSpPr txBox="1"/>
          <p:nvPr/>
        </p:nvSpPr>
        <p:spPr>
          <a:xfrm>
            <a:off x="411479" y="1860473"/>
            <a:ext cx="7789023" cy="1200329"/>
          </a:xfrm>
          <a:prstGeom prst="rect">
            <a:avLst/>
          </a:prstGeom>
          <a:noFill/>
        </p:spPr>
        <p:txBody>
          <a:bodyPr wrap="square" rtlCol="0">
            <a:spAutoFit/>
          </a:bodyPr>
          <a:lstStyle/>
          <a:p>
            <a:r>
              <a:rPr lang="en-US" sz="1800" dirty="0" smtClean="0">
                <a:latin typeface="Open Sans"/>
                <a:ea typeface="Open Sans"/>
                <a:cs typeface="Open Sans"/>
                <a:sym typeface="Open Sans"/>
              </a:rPr>
              <a:t>Clusters of villages having severity levels as High, Medium and Low Impact of droughts. This will be used by the Government to create the drought response strategy by prioritizing resources and reducing time to action.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Post Course</a:t>
            </a:r>
            <a:endParaRPr sz="3600" b="1" i="0" u="none" strike="noStrike" cap="none">
              <a:solidFill>
                <a:schemeClr val="accent1"/>
              </a:solidFill>
              <a:latin typeface="PT Sans Narrow"/>
              <a:ea typeface="PT Sans Narrow"/>
              <a:cs typeface="PT Sans Narrow"/>
              <a:sym typeface="PT Sans Narrow"/>
            </a:endParaRPr>
          </a:p>
        </p:txBody>
      </p:sp>
      <p:sp>
        <p:nvSpPr>
          <p:cNvPr id="122" name="Google Shape;122;p21"/>
          <p:cNvSpPr txBox="1"/>
          <p:nvPr/>
        </p:nvSpPr>
        <p:spPr>
          <a:xfrm>
            <a:off x="395650" y="1248775"/>
            <a:ext cx="7752300" cy="29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Open Sans"/>
                <a:ea typeface="Open Sans"/>
                <a:cs typeface="Open Sans"/>
                <a:sym typeface="Open Sans"/>
              </a:rPr>
              <a:t>Plans to implement or take this forward after the </a:t>
            </a:r>
            <a:r>
              <a:rPr lang="en-US" sz="1800" dirty="0" smtClean="0">
                <a:latin typeface="Open Sans"/>
                <a:ea typeface="Open Sans"/>
                <a:cs typeface="Open Sans"/>
                <a:sym typeface="Open Sans"/>
              </a:rPr>
              <a:t>course:</a:t>
            </a:r>
          </a:p>
          <a:p>
            <a:pPr marL="0" lvl="0" indent="0" algn="l" rtl="0">
              <a:spcBef>
                <a:spcPts val="0"/>
              </a:spcBef>
              <a:spcAft>
                <a:spcPts val="0"/>
              </a:spcAft>
              <a:buNone/>
            </a:pPr>
            <a:endParaRPr lang="en-US" sz="1800" dirty="0" smtClean="0">
              <a:latin typeface="Open Sans"/>
              <a:ea typeface="Open Sans"/>
              <a:cs typeface="Open Sans"/>
              <a:sym typeface="Open Sans"/>
            </a:endParaRPr>
          </a:p>
          <a:p>
            <a:pPr marL="0" lvl="0" indent="0" algn="l" rtl="0">
              <a:spcBef>
                <a:spcPts val="0"/>
              </a:spcBef>
              <a:spcAft>
                <a:spcPts val="0"/>
              </a:spcAft>
              <a:buNone/>
            </a:pPr>
            <a:r>
              <a:rPr lang="en-US" sz="1800" dirty="0" smtClean="0">
                <a:latin typeface="Open Sans"/>
                <a:ea typeface="Open Sans"/>
                <a:cs typeface="Open Sans"/>
                <a:sym typeface="Open Sans"/>
              </a:rPr>
              <a:t>We will work on datasets of various governmental agencies/NGOs and evaluate the accuracy of our models and its impact.</a:t>
            </a:r>
            <a:endParaRPr sz="180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439</Words>
  <Application>Microsoft Macintosh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PT Sans Narrow</vt:lpstr>
      <vt:lpstr>Open Sans</vt:lpstr>
      <vt:lpstr>Roboto</vt:lpstr>
      <vt:lpstr>Tropic</vt:lpstr>
      <vt:lpstr>AIML Group Lab Team 4</vt:lpstr>
      <vt:lpstr>Agenda</vt:lpstr>
      <vt:lpstr>Problem Statement</vt:lpstr>
      <vt:lpstr>Team</vt:lpstr>
      <vt:lpstr>Answers to the Questionnaire (Data)</vt:lpstr>
      <vt:lpstr>Answers to the Questionnaire (Pre-processing)</vt:lpstr>
      <vt:lpstr>Answers to the Questionnaire (Algorithms)</vt:lpstr>
      <vt:lpstr>Answers to the Questionnaire (Expected End Results)</vt:lpstr>
      <vt:lpstr>Post Course</vt:lpstr>
      <vt:lpstr>Q &amp; 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Group Lab Team 4</dc:title>
  <dc:creator>Ankit Jain</dc:creator>
  <cp:lastModifiedBy>user1</cp:lastModifiedBy>
  <cp:revision>17</cp:revision>
  <dcterms:modified xsi:type="dcterms:W3CDTF">2019-02-03T11:02:48Z</dcterms:modified>
</cp:coreProperties>
</file>