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 saveSubsetFonts="1">
  <p:sldMasterIdLst>
    <p:sldMasterId r:id="rId3" id="2147483648"/>
  </p:sldMasterIdLst>
  <p:notesMasterIdLst>
    <p:notesMasterId r:id="rId4"/>
  </p:notes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  <p:sldId r:id="rId13" id="264"/>
    <p:sldId r:id="rId14" id="265"/>
    <p:sldId r:id="rId15" id="266"/>
  </p:sldIdLst>
  <p:sldSz cx="9144000" cy="51435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Comments="0">
  <p:slide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100"/>
          <a:sy d="100" n="100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  </p:cViewPr>
      <p:guideLst>
        <p:guide orient="horz" pos="1620"/>
        <p:guide pos="2880"/>
      </p:guideLst>
    </p:cSldViewPr>
  </p:slide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0" cy="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viewProps.xml" Type="http://schemas.openxmlformats.org/officeDocument/2006/relationships/viewProps"></Relationship><Relationship Id="rId3" Target="slideMasters/slideMaster1.xml" Type="http://schemas.openxmlformats.org/officeDocument/2006/relationships/slideMaster"></Relationship><Relationship Id="rId4" Target="notesMasters/notesMaster1.xml" Type="http://schemas.openxmlformats.org/officeDocument/2006/relationships/notes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slides/slide9.xml" Type="http://schemas.openxmlformats.org/officeDocument/2006/relationships/slide"></Relationship><Relationship Id="rId14" Target="slides/slide10.xml" Type="http://schemas.openxmlformats.org/officeDocument/2006/relationships/slide"></Relationship><Relationship Id="rId15" Target="slides/slide11.xml" Type="http://schemas.openxmlformats.org/officeDocument/2006/relationships/slide"></Relationship><Relationship Id="rId16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lt1"/>
        </a:soli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hape 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oogle Shape;3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7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Google Shape;4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/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i="0" strike="noStrike" sz="1100" u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dk2" folHlink="folHlink" hlink="hlink" tx1="dk1" tx2="lt2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0.xml.rels><?xml version="1.0" standalone="yes" ?><Relationships xmlns="http://schemas.openxmlformats.org/package/2006/relationships"><Relationship Id="rId1" Target="../slides/slide1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1.xml.rels><?xml version="1.0" standalone="yes" ?><Relationships xmlns="http://schemas.openxmlformats.org/package/2006/relationships"><Relationship Id="rId1" Target="../slides/slide1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.xml.rels><?xml version="1.0" standalone="yes" ?><Relationships xmlns="http://schemas.openxmlformats.org/package/2006/relationships"><Relationship Id="rId1" Target="../slides/slide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.xml.rels><?xml version="1.0" standalone="yes" ?><Relationships xmlns="http://schemas.openxmlformats.org/package/2006/relationships"><Relationship Id="rId1" Target="../slides/slide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8.xml.rels><?xml version="1.0" standalone="yes" ?><Relationships xmlns="http://schemas.openxmlformats.org/package/2006/relationships"><Relationship Id="rId1" Target="../slides/slide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9.xml.rels><?xml version="1.0" standalone="yes" ?><Relationships xmlns="http://schemas.openxmlformats.org/package/2006/relationships"><Relationship Id="rId1" Target="../slides/slide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4" name="Shape 6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5" name="Google Shape;65;p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6" name="Google Shape;66;p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>
                <a:uFillTx/>
              </a:rPr>
              <a:t/>
            </a:r>
            <a:endParaRPr b="0" cap="none" i="0" strike="noStrike" sz="11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5" name="Shape 13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6" name="Google Shape;136;p1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7" name="Google Shape;137;p1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0" name="Shape 14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1" name="Google Shape;141;p1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2" name="Google Shape;142;p1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75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2" name="Shape 7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3" name="Google Shape;73;p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4" name="Google Shape;74;p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8" name="Shape 7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9" name="Google Shape;79;p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0" name="Google Shape;80;p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6" name="Shape 8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7" name="Google Shape;87;p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8" name="Google Shape;88;p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7" name="Shape 9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8" name="Google Shape;98;p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9" name="Google Shape;99;p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0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3" name="Shape 10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4" name="Google Shape;104;g4eab0be530_0_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5" name="Google Shape;105;g4eab0be530_0_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9" name="Shape 10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0" name="Google Shape;110;p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1" name="Google Shape;111;p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1" name="Shape 12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2" name="Google Shape;122;p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3" name="Google Shape;123;p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9" name="Shape 12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0" name="Google Shape;130;p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1" name="Google Shape;131;p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300" y="685800"/>
            <a:ext cx="6096000" cy="34290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media/image1.png" Type="http://schemas.openxmlformats.org/officeDocument/2006/relationships/image"></Relationship><Relationship Id="rId2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media/image1.png" Type="http://schemas.openxmlformats.org/officeDocument/2006/relationships/image"></Relationship><Relationship Id="rId2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itle">
  <p:cSld name="TITL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hape 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Google Shape;10;p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type="none" w="sm"/>
            <a:tailEnd len="sm" type="none" w="sm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Google Shape;11;p2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type="none" w="sm"/>
            <a:tailEnd len="sm" type="none" w="sm"/>
          </a:ln>
        </p:spPr>
      </p:cxn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Google Shape;12;p2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Google Shape;13;p2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type="none" w="sm"/>
              <a:tailEnd len="sm" type="none" w="sm"/>
            </a:ln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Google Shape;14;p2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type="none" w="sm"/>
              <a:tailEnd len="sm" type="none" w="sm"/>
            </a:ln>
          </p:spPr>
        </p:cxn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oogle Shape;15;p2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Google Shape;16;p2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type="none" w="sm"/>
              <a:tailEnd len="sm" type="none" w="sm"/>
            </a:ln>
          </p:spPr>
        </p:cxn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Google Shape;17;p2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type="none" w="sm"/>
              <a:tailEnd len="sm" type="none" w="sm"/>
            </a:ln>
          </p:spPr>
        </p:cxn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Google Shape;18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91425" lIns="91425" rIns="91425" spcFirstLastPara="1" tIns="91425" wrap="square"/>
          <a:lstStyle>
            <a:lvl1pPr algn="ctr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cap="none" i="0" strike="noStrike" sz="5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algn="ctr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cap="none" i="0" strike="noStrike" sz="5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algn="ctr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cap="none" i="0" strike="noStrike" sz="5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algn="ctr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cap="none" i="0" strike="noStrike" sz="5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algn="ctr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cap="none" i="0" strike="noStrike" sz="5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algn="ctr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cap="none" i="0" strike="noStrike" sz="5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algn="ctr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cap="none" i="0" strike="noStrike" sz="5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algn="ctr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cap="none" i="0" strike="noStrike" sz="5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algn="ctr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cap="none" i="0" strike="noStrike" sz="5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Google Shape;19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/>
          <a:lstStyle>
            <a:lvl1pPr algn="ctr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cap="none" i="0" strike="noStrike" sz="2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ctr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cap="none" i="0" strike="noStrike" sz="2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ctr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cap="none" i="0" strike="noStrike" sz="2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ctr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cap="none" i="0" strike="noStrike" sz="2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ctr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cap="none" i="0" strike="noStrike" sz="2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ctr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cap="none" i="0" strike="noStrike" sz="2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ctr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cap="none" i="0" strike="noStrike" sz="2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ctr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cap="none" i="0" strike="noStrike" sz="2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ctr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cap="none" i="0" strike="noStrike" sz="2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Google Shape;20;p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Google Shape;21;p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1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BIG_NUMB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7" name="Shape 5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8" name="Google Shape;58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>
                <a:uFillTx/>
              </a:rPr>
              <a:t/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" name="Google Shape;59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hasCustomPrompt="1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/>
          <a:lstStyle>
            <a:lvl1pPr algn="ctr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cap="none" i="0" strike="noStrike" sz="13000" u="none">
                <a:solidFill>
                  <a:schemeClr val="accent3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algn="ctr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cap="none" i="0" strike="noStrike" sz="13000" u="none">
                <a:solidFill>
                  <a:schemeClr val="accent3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algn="ctr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cap="none" i="0" strike="noStrike" sz="13000" u="none">
                <a:solidFill>
                  <a:schemeClr val="accent3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algn="ctr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cap="none" i="0" strike="noStrike" sz="13000" u="none">
                <a:solidFill>
                  <a:schemeClr val="accent3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algn="ctr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cap="none" i="0" strike="noStrike" sz="13000" u="none">
                <a:solidFill>
                  <a:schemeClr val="accent3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algn="ctr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cap="none" i="0" strike="noStrike" sz="13000" u="none">
                <a:solidFill>
                  <a:schemeClr val="accent3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algn="ctr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cap="none" i="0" strike="noStrike" sz="13000" u="none">
                <a:solidFill>
                  <a:schemeClr val="accent3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algn="ctr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cap="none" i="0" strike="noStrike" sz="13000" u="none">
                <a:solidFill>
                  <a:schemeClr val="accent3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algn="ctr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cap="none" i="0" strike="noStrike" sz="13000" u="none">
                <a:solidFill>
                  <a:schemeClr val="accent3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>
                <a:uFillTx/>
              </a:rPr>
              <a:t>xx%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Google Shape;60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/>
          <a:lstStyle>
            <a:lvl1pPr algn="ctr" indent="-342900" lvl="0"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cap="none" i="0" strike="noStrike" sz="18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ctr" indent="-317500" lvl="1" marL="9144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ctr" indent="-317500" lvl="2" marL="13716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ctr" indent="-317500" lvl="3" marL="18288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ctr" indent="-317500" lvl="4" marL="22860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ctr" indent="-317500" lvl="5" marL="27432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ctr" indent="-317500" lvl="6" marL="32004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ctr" indent="-317500" lvl="7" marL="36576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ctr" indent="-317500" lvl="8" marL="4114800" marR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1" name="Google Shape;61;p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2" name="Shape 6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Google Shape;63;p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x">
  <p:cSld name="TITLE_AND_BOD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Shape 2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Google Shape;23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>
                <a:uFillTx/>
              </a:rPr>
              <a:t/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Google Shape;24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/>
          <a:lstStyle>
            <a:lvl1pPr algn="l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Google Shape;25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/>
          <a:lstStyle>
            <a:lvl1pPr algn="l" indent="-342900" lvl="0"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cap="none" i="0" strike="noStrike" sz="18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l" indent="-317500" lvl="1" marL="9144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l" indent="-317500" lvl="2" marL="13716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l" indent="-317500" lvl="3" marL="18288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l" indent="-317500" lvl="4" marL="22860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l" indent="-317500" lvl="5" marL="27432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l" indent="-317500" lvl="6" marL="32004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l" indent="-317500" lvl="7" marL="36576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l" indent="-317500" lvl="8" marL="4114800" marR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Google Shape;26;p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83604" y="4663217"/>
            <a:ext cx="637554" cy="393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HYD </a:t>
            </a: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Google Shape;27;p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1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woColTx">
  <p:cSld name="TITLE_AND_TWO_COLUMNS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Shape 2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Google Shape;29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/>
          <a:lstStyle>
            <a:lvl1pPr algn="l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Google Shape;30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/>
          <a:lstStyle>
            <a:lvl1pPr algn="l" indent="-317500" lvl="0"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l" indent="-304800" lvl="1" marL="9144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l" indent="-304800" lvl="2" marL="13716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l" indent="-304800" lvl="3" marL="18288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l" indent="-304800" lvl="4" marL="22860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l" indent="-304800" lvl="5" marL="27432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l" indent="-304800" lvl="6" marL="32004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l" indent="-304800" lvl="7" marL="36576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l" indent="-304800" lvl="8" marL="4114800" marR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Google Shape;31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/>
          <a:lstStyle>
            <a:lvl1pPr algn="l" indent="-317500" lvl="0"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l" indent="-304800" lvl="1" marL="9144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l" indent="-304800" lvl="2" marL="13716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l" indent="-304800" lvl="3" marL="18288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l" indent="-304800" lvl="4" marL="22860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l" indent="-304800" lvl="5" marL="27432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l" indent="-304800" lvl="6" marL="32004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l" indent="-304800" lvl="7" marL="36576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l" indent="-304800" lvl="8" marL="4114800" marR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Google Shape;32;p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secHead">
  <p:cSld name="SECTION_HEAD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Shape 3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Google Shape;34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>
                <a:uFillTx/>
              </a:rPr>
              <a:t/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Google Shape;35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/>
          <a:lstStyle>
            <a:lvl1pPr algn="ctr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algn="ctr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algn="ctr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algn="ctr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algn="ctr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algn="ctr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algn="ctr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algn="ctr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algn="ctr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Google Shape;36;p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type="titleOnly">
  <p:cSld name="TITLE_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Shape 3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Google Shape;38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/>
          <a:lstStyle>
            <a:lvl1pPr algn="l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Google Shape;39;p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ONE_COLUMN_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Shape 4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Google Shape;41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91425" lIns="91425" rIns="91425" spcFirstLastPara="1" tIns="91425" wrap="square"/>
          <a:lstStyle>
            <a:lvl1pPr algn="l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cap="none" i="0" strike="noStrike" sz="2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cap="none" i="0" strike="noStrike" sz="2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cap="none" i="0" strike="noStrike" sz="2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cap="none" i="0" strike="noStrike" sz="2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cap="none" i="0" strike="noStrike" sz="2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cap="none" i="0" strike="noStrike" sz="2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cap="none" i="0" strike="noStrike" sz="2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cap="none" i="0" strike="noStrike" sz="2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cap="none" i="0" strike="noStrike" sz="2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Google Shape;42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/>
          <a:lstStyle>
            <a:lvl1pPr algn="l" indent="-304800" lvl="0"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l" indent="-304800" lvl="1" marL="9144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l" indent="-304800" lvl="2" marL="13716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l" indent="-304800" lvl="3" marL="18288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l" indent="-304800" lvl="4" marL="22860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l" indent="-304800" lvl="5" marL="27432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l" indent="-304800" lvl="6" marL="32004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l" indent="-304800" lvl="7" marL="36576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l" indent="-304800" lvl="8" marL="4114800" marR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cap="none" i="0" strike="noStrike" sz="12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Google Shape;43;p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MAIN_POINT">
    <p:bg>
      <p:bgPr>
        <a:solidFill>
          <a:schemeClr val="accent6"/>
        </a:soli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Shape 4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Google Shape;45;p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/>
          <a:lstStyle>
            <a:lvl1pPr algn="l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cap="none" i="0" strike="noStrike" sz="5400" u="none">
                <a:solidFill>
                  <a:schemeClr val="dk2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algn="l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cap="none" i="0" strike="noStrike" sz="5400" u="none">
                <a:solidFill>
                  <a:schemeClr val="dk2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algn="l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cap="none" i="0" strike="noStrike" sz="5400" u="none">
                <a:solidFill>
                  <a:schemeClr val="dk2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algn="l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cap="none" i="0" strike="noStrike" sz="5400" u="none">
                <a:solidFill>
                  <a:schemeClr val="dk2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algn="l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cap="none" i="0" strike="noStrike" sz="5400" u="none">
                <a:solidFill>
                  <a:schemeClr val="dk2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algn="l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cap="none" i="0" strike="noStrike" sz="5400" u="none">
                <a:solidFill>
                  <a:schemeClr val="dk2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algn="l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cap="none" i="0" strike="noStrike" sz="5400" u="none">
                <a:solidFill>
                  <a:schemeClr val="dk2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algn="l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cap="none" i="0" strike="noStrike" sz="5400" u="none">
                <a:solidFill>
                  <a:schemeClr val="dk2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algn="l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cap="none" i="0" strike="noStrike" sz="5400" u="none">
                <a:solidFill>
                  <a:schemeClr val="dk2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Google Shape;46;p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SECTION_TITLE_AND_DESCRI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" name="Shape 4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Google Shape;48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>
                <a:uFillTx/>
              </a:rPr>
              <a:t/>
            </a:r>
            <a:endParaRPr b="0" cap="none" i="0" strike="noStrike" sz="1400" u="none">
              <a:solidFill>
                <a:srgbClr val="000000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Google Shape;49;p9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Google Shape;50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91425" lIns="91425" rIns="91425" spcFirstLastPara="1" tIns="91425" wrap="square"/>
          <a:lstStyle>
            <a:lvl1pPr algn="ctr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cap="none" i="0" strike="noStrike" sz="42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algn="ctr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cap="none" i="0" strike="noStrike" sz="42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algn="ctr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cap="none" i="0" strike="noStrike" sz="42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algn="ctr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cap="none" i="0" strike="noStrike" sz="42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algn="ctr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cap="none" i="0" strike="noStrike" sz="42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algn="ctr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cap="none" i="0" strike="noStrike" sz="42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algn="ctr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cap="none" i="0" strike="noStrike" sz="42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algn="ctr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cap="none" i="0" strike="noStrike" sz="42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algn="ctr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cap="none" i="0" strike="noStrike" sz="42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" name="Google Shape;51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/>
          <a:lstStyle>
            <a:lvl1pPr algn="ctr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cap="none" i="0" strike="noStrike" sz="21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ctr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cap="none" i="0" strike="noStrike" sz="21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ctr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cap="none" i="0" strike="noStrike" sz="21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ctr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cap="none" i="0" strike="noStrike" sz="21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ctr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cap="none" i="0" strike="noStrike" sz="21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ctr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cap="none" i="0" strike="noStrike" sz="21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ctr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cap="none" i="0" strike="noStrike" sz="21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ctr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cap="none" i="0" strike="noStrike" sz="21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ctr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cap="none" i="0" strike="noStrike" sz="21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Google Shape;52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/>
          <a:lstStyle>
            <a:lvl1pPr algn="l" indent="-342900" lvl="0"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cap="none" i="0" strike="noStrike" sz="18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l" indent="-317500" lvl="1" marL="9144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cap="none" i="0" strike="noStrike" sz="14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l" indent="-317500" lvl="2" marL="13716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cap="none" i="0" strike="noStrike" sz="14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l" indent="-317500" lvl="3" marL="18288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cap="none" i="0" strike="noStrike" sz="14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l" indent="-317500" lvl="4" marL="22860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cap="none" i="0" strike="noStrike" sz="14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l" indent="-317500" lvl="5" marL="27432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cap="none" i="0" strike="noStrike" sz="14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l" indent="-317500" lvl="6" marL="32004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cap="none" i="0" strike="noStrike" sz="14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l" indent="-317500" lvl="7" marL="3657600" marR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cap="none" i="0" strike="noStrike" sz="14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l" indent="-317500" lvl="8" marL="4114800" marR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cap="none" i="0" strike="noStrike" sz="14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Google Shape;53;p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lt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CAPTION_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Shape 5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Google Shape;55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/>
          <a:lstStyle>
            <a:lvl1pPr algn="l" indent="-228600" lvl="0" marL="4572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 Narrow"/>
              <a:buNone/>
              <a:defRPr b="0" cap="none" i="0" strike="noStrike" sz="2400" u="none">
                <a:solidFill>
                  <a:schemeClr val="dk2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" name="Google Shape;56;p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tropic">
    <p:bg>
      <p:bgPr>
        <a:solidFill>
          <a:schemeClr val="lt1"/>
        </a:soli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hape 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oogle Shape;6;p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/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cap="none" i="0" strike="noStrike" sz="36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Google Shape;7;p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/>
          <a:lstStyle>
            <a:lvl1pPr algn="l" indent="-3429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cap="none" i="0" strike="noStrike" sz="18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l" indent="-317500" lvl="1" marL="9144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l" indent="-317500" lvl="2" marL="13716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l" indent="-317500" lvl="3" marL="18288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l" indent="-317500" lvl="4" marL="22860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l" indent="-317500" lvl="5" marL="27432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l" indent="-317500" lvl="6" marL="32004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l" indent="-317500" lvl="7" marL="36576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l" indent="-317500" lvl="8" marL="4114800" marR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cap="none" i="0" strike="noStrike" sz="14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Google Shape;8;p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algn="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algn="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algn="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algn="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algn="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algn="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algn="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algn="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dk2" folHlink="folHlink" hlink="hlink" tx1="dk1" tx2="lt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hf dt="0" ftr="0" hdr="0" sldNum="0"/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Relationship Id="rId3" Target="../media/image1.png" Type="http://schemas.openxmlformats.org/officeDocument/2006/relationships/imag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0.xml" Type="http://schemas.openxmlformats.org/officeDocument/2006/relationships/notesSlide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1.xml" Type="http://schemas.openxmlformats.org/officeDocument/2006/relationships/notesSlide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.xml" Type="http://schemas.openxmlformats.org/officeDocument/2006/relationships/notesSlide"></Relationship><Relationship Id="rId3" Target="../media/image5.png" Type="http://schemas.openxmlformats.org/officeDocument/2006/relationships/image"></Relationship><Relationship Id="rId4" Target="../media/image3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4.xml" Type="http://schemas.openxmlformats.org/officeDocument/2006/relationships/notesSlide"></Relationship><Relationship Id="rId3" Target="../media/image4.png" Type="http://schemas.openxmlformats.org/officeDocument/2006/relationships/image"></Relationship><Relationship Id="rId4" Target="../media/image6.png" Type="http://schemas.openxmlformats.org/officeDocument/2006/relationships/image"></Relationship><Relationship Id="rId5" Target="../media/image2.png" Type="http://schemas.openxmlformats.org/officeDocument/2006/relationships/image"></Relationship><Relationship Id="rId6" Target="../media/image8.png" Type="http://schemas.openxmlformats.org/officeDocument/2006/relationships/image"></Relationship><Relationship Id="rId7" Target="../media/image7.png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5.xml" Type="http://schemas.openxmlformats.org/officeDocument/2006/relationships/notesSlide"></Relationship><Relationship Id="rId3" Target="http://benchmark.ini.rub.de/?section=gtsrb&amp;subsection=dataset" TargetMode="External" Type="http://schemas.openxmlformats.org/officeDocument/2006/relationships/hyperlink"></Relationship><Relationship Id="rId4" Target="https://www.researchgate.net/publication/282807920_Dataset_of_images_used_for_pothole_detection" TargetMode="External" Type="http://schemas.openxmlformats.org/officeDocument/2006/relationships/hyperlink"></Relationship><Relationship Id="rId5" Target="https://www.researchgate.net/project/Dataset-for-Lane-Detection" TargetMode="External" Type="http://schemas.openxmlformats.org/officeDocument/2006/relationships/hyperlink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6.xml" Type="http://schemas.openxmlformats.org/officeDocument/2006/relationships/notesSlid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7.xml" Type="http://schemas.openxmlformats.org/officeDocument/2006/relationships/notesSlide"></Relationship><Relationship Id="rId3" Target="../media/image14.png" Type="http://schemas.openxmlformats.org/officeDocument/2006/relationships/image"></Relationship><Relationship Id="rId4" Target="../media/image17.png" Type="http://schemas.openxmlformats.org/officeDocument/2006/relationships/image"></Relationship><Relationship Id="rId5" Target="../media/image16.png" Type="http://schemas.openxmlformats.org/officeDocument/2006/relationships/image"></Relationship><Relationship Id="rId6" Target="../media/image13.png" Type="http://schemas.openxmlformats.org/officeDocument/2006/relationships/image"></Relationship><Relationship Id="rId7" Target="../media/image15.png" Type="http://schemas.openxmlformats.org/officeDocument/2006/relationships/image"></Relationship><Relationship Id="rId8" Target="../media/image10.jpg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8.xml" Type="http://schemas.openxmlformats.org/officeDocument/2006/relationships/notesSlide"></Relationship><Relationship Id="rId3" Target="../media/image12.png" Type="http://schemas.openxmlformats.org/officeDocument/2006/relationships/image"></Relationship><Relationship Id="rId4" Target="../media/image11.png" Type="http://schemas.openxmlformats.org/officeDocument/2006/relationships/image"></Relationship><Relationship Id="rId5" Target="../media/image9.png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9.xml" Type="http://schemas.openxmlformats.org/officeDocument/2006/relationships/notesSlide"></Relationship><Relationship Id="rId3" Target="http://fluxauto.xyz/" TargetMode="External" Type="http://schemas.openxmlformats.org/officeDocument/2006/relationships/hyperlink"></Relationship><Relationship Id="rId4" Target="https://www.atimotors.com/" TargetMode="External" Type="http://schemas.openxmlformats.org/officeDocument/2006/relationships/hyperlink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7" name="Shape 6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8" name="Google Shape;68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471258" y="1327695"/>
            <a:ext cx="7136700" cy="1022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91425" lIns="91425" rIns="91425" spcFirstLastPara="1" tIns="91425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r>
              <a:rPr b="1" cap="none" i="0" lang="en-US" strike="noStrike" sz="5400" u="none">
                <a:solidFill>
                  <a:schemeClr val="accent1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rPr>
              <a:t>AIML </a:t>
            </a:r>
            <a:r>
              <a:rPr lang="en-US">
                <a:uFillTx/>
              </a:rPr>
              <a:t>Group Lab Team 9</a:t>
            </a:r>
            <a:endParaRPr b="1" cap="none" i="0" strike="noStrike" sz="5400" u="none">
              <a:solidFill>
                <a:schemeClr val="accent1"/>
              </a:solidFill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9" name="Google Shape;69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67742" y="2958321"/>
            <a:ext cx="4870500" cy="671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lang="en-US" sz="1600">
                <a:solidFill>
                  <a:srgbClr val="000000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rPr>
              <a:t>An Image Processing Approach to Detect Lanes, </a:t>
            </a:r>
            <a:r>
              <a:rPr lang="en-US" sz="1600">
                <a:solidFill>
                  <a:srgbClr val="000000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rPr>
              <a:t>Potholes</a:t>
            </a:r>
            <a:r>
              <a:rPr lang="en-US" sz="1600">
                <a:solidFill>
                  <a:srgbClr val="000000"/>
                </a:solidFill>
                <a:uFillTx/>
                <a:latin typeface="PT Sans Narrow"/>
                <a:ea typeface="PT Sans Narrow"/>
                <a:cs typeface="PT Sans Narrow"/>
                <a:sym typeface="PT Sans Narrow"/>
              </a:rPr>
              <a:t> and Recognize Road Signs in Indian Roads </a:t>
            </a:r>
            <a:endParaRPr b="0" cap="none" i="0" strike="noStrike" sz="1600" u="none">
              <a:solidFill>
                <a:srgbClr val="000000"/>
              </a:solidFill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0" name="Google Shape;70;p1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" name="Google Shape;71;p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cap="none" i="0" lang="en-US" strike="noStrike" sz="1000" u="none">
                <a:solidFill>
                  <a:schemeClr val="dk2"/>
                </a:solidFill>
                <a:uFillTx/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cap="none" i="0" strike="noStrike" sz="1000" u="none">
              <a:solidFill>
                <a:schemeClr val="dk2"/>
              </a:solidFill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8" name="Shape 13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9" name="Google Shape;139;p2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602675"/>
            <a:ext cx="8520600" cy="4312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457200" lvl="0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457200" lvl="0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457200" lvl="0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uFillTx/>
              </a:rPr>
              <a:t>Q &amp; A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3" name="Shape 14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4" name="Google Shape;144;p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39399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457200" lvl="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457200" lvl="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457200" lvl="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457200" lvl="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>
                <a:uFillTx/>
              </a:rPr>
              <a:t>Thank you!</a:t>
            </a:r>
            <a:endParaRPr b="1" cap="none" i="0" strike="noStrike" sz="3600" u="none">
              <a:solidFill>
                <a:schemeClr val="accent1"/>
              </a:solidFill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5" name="Shape 7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6" name="Google Shape;76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  <a:uFillTx/>
              </a:rPr>
              <a:t>Problem Statement</a:t>
            </a:r>
            <a:endParaRPr>
              <a:solidFill>
                <a:srgbClr val="000000"/>
              </a:solidFill>
              <a:uFillTx/>
            </a:endParaRPr>
          </a:p>
          <a:p>
            <a:pPr algn="l"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  <a:uFillTx/>
              </a:rPr>
              <a:t>Introduction to Team</a:t>
            </a:r>
            <a:endParaRPr>
              <a:solidFill>
                <a:srgbClr val="000000"/>
              </a:solidFill>
              <a:uFillTx/>
            </a:endParaRPr>
          </a:p>
          <a:p>
            <a:pPr algn="l"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  <a:uFillTx/>
              </a:rPr>
              <a:t>Response to the Questionnaire (Refer Abstract)</a:t>
            </a:r>
            <a:endParaRPr>
              <a:solidFill>
                <a:srgbClr val="000000"/>
              </a:solidFill>
              <a:uFillTx/>
            </a:endParaRPr>
          </a:p>
          <a:p>
            <a:pPr algn="l"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  <a:uFillTx/>
              </a:rPr>
              <a:t>Business Applications, Post course</a:t>
            </a:r>
            <a:endParaRPr>
              <a:solidFill>
                <a:srgbClr val="000000"/>
              </a:solidFill>
              <a:uFillTx/>
            </a:endParaRPr>
          </a:p>
          <a:p>
            <a:pPr algn="l"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  <a:uFillTx/>
              </a:rPr>
              <a:t>Q &amp; A</a:t>
            </a:r>
            <a:endParaRPr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7" name="Google Shape;77;p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>
                <a:uFillTx/>
              </a:rPr>
              <a:t>Agenda</a:t>
            </a:r>
            <a:endParaRPr b="1" cap="none" i="0" strike="noStrike" sz="3600" u="none">
              <a:solidFill>
                <a:schemeClr val="accent1"/>
              </a:solidFill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1" name="Shape 8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2" name="Google Shape;82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>
                <a:uFillTx/>
              </a:rPr>
              <a:t>Problem Statement</a:t>
            </a:r>
            <a:endParaRPr b="1" cap="none" i="0" strike="noStrike" u="none">
              <a:solidFill>
                <a:schemeClr val="accent1"/>
              </a:solidFill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3" name="Google Shape;83;p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1266325"/>
            <a:ext cx="5862900" cy="3302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>
                <a:solidFill>
                  <a:srgbClr val="000000"/>
                </a:solidFill>
                <a:uFillTx/>
              </a:rPr>
              <a:t>Majority of the Indian roads are not ideal for autonomous vehicles due to:</a:t>
            </a:r>
            <a:endParaRPr sz="1500">
              <a:solidFill>
                <a:srgbClr val="000000"/>
              </a:solidFill>
              <a:uFillTx/>
            </a:endParaRPr>
          </a:p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500">
              <a:solidFill>
                <a:srgbClr val="000000"/>
              </a:solidFill>
              <a:uFillTx/>
            </a:endParaRPr>
          </a:p>
          <a:p>
            <a:pPr algn="l" indent="-323850" lvl="0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US" sz="1500">
                <a:solidFill>
                  <a:srgbClr val="000000"/>
                </a:solidFill>
                <a:uFillTx/>
              </a:rPr>
              <a:t>faded or missing lanes</a:t>
            </a:r>
            <a:endParaRPr sz="1500">
              <a:solidFill>
                <a:srgbClr val="000000"/>
              </a:solidFill>
              <a:uFillTx/>
            </a:endParaRPr>
          </a:p>
          <a:p>
            <a:pPr algn="l" indent="-323850" lvl="0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US" sz="1500">
                <a:solidFill>
                  <a:srgbClr val="000000"/>
                </a:solidFill>
                <a:uFillTx/>
              </a:rPr>
              <a:t>unexpected potholes</a:t>
            </a:r>
            <a:endParaRPr sz="1500">
              <a:solidFill>
                <a:srgbClr val="000000"/>
              </a:solidFill>
              <a:uFillTx/>
            </a:endParaRPr>
          </a:p>
          <a:p>
            <a:pPr algn="l" indent="-323850" lvl="0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US" sz="1500">
                <a:solidFill>
                  <a:srgbClr val="000000"/>
                </a:solidFill>
                <a:uFillTx/>
              </a:rPr>
              <a:t>Irregular speed breakers</a:t>
            </a:r>
            <a:endParaRPr sz="1500">
              <a:solidFill>
                <a:srgbClr val="000000"/>
              </a:solidFill>
              <a:uFillTx/>
            </a:endParaRPr>
          </a:p>
          <a:p>
            <a:pPr algn="l" indent="-323850" lvl="0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US" sz="1500">
                <a:solidFill>
                  <a:srgbClr val="000000"/>
                </a:solidFill>
                <a:uFillTx/>
              </a:rPr>
              <a:t>improper, invisible or missing road signs</a:t>
            </a:r>
            <a:endParaRPr sz="1500">
              <a:solidFill>
                <a:srgbClr val="000000"/>
              </a:solidFill>
              <a:uFillTx/>
            </a:endParaRPr>
          </a:p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uFillTx/>
              </a:rPr>
              <a:t/>
            </a:r>
            <a:endParaRPr sz="1500">
              <a:solidFill>
                <a:srgbClr val="000000"/>
              </a:solidFill>
              <a:uFillTx/>
            </a:endParaRPr>
          </a:p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uFillTx/>
              </a:rPr>
              <a:t>With the fact that there are is not enough data/images available, this poses a daunting challenge to design an autonomous vehicle that is </a:t>
            </a:r>
            <a:r>
              <a:rPr b="1" lang="en-US" sz="1500" u="sng">
                <a:solidFill>
                  <a:srgbClr val="000000"/>
                </a:solidFill>
                <a:uFillTx/>
              </a:rPr>
              <a:t>safe and comfortable</a:t>
            </a:r>
            <a:endParaRPr b="1" sz="1500" u="sng">
              <a:solidFill>
                <a:srgbClr val="000000"/>
              </a:solidFill>
              <a:uFillTx/>
            </a:endParaRPr>
          </a:p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>
                <a:uFillTx/>
              </a:rPr>
              <a:t/>
            </a:r>
            <a:endParaRPr>
              <a:solidFill>
                <a:srgbClr val="000000"/>
              </a:solidFill>
              <a:uFillTx/>
            </a:endParaRPr>
          </a:p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>
                <a:uFillTx/>
              </a:rPr>
              <a:t/>
            </a:r>
            <a:endParaRPr>
              <a:solidFill>
                <a:srgbClr val="000000"/>
              </a:solidFill>
              <a:uFillTx/>
            </a:endParaRPr>
          </a:p>
          <a:p>
            <a:pPr algn="l" indent="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>
                <a:uFillTx/>
              </a:rPr>
              <a:t/>
            </a:r>
            <a:endParaRPr sz="1200">
              <a:uFillTx/>
            </a:endParaRPr>
          </a:p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>
                <a:uFillTx/>
              </a:rPr>
              <a:t/>
            </a:r>
            <a:endParaRPr sz="12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4" name="Google Shape;84;p1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72450" y="1361325"/>
            <a:ext cx="3495350" cy="1939275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5" name="Google Shape;85;p1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72450" y="3453000"/>
            <a:ext cx="3495350" cy="153810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9" name="Shape 8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0" name="Google Shape;90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880995" y="1490233"/>
            <a:ext cx="8520600" cy="2972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-3429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  <a:uFillTx/>
              </a:rPr>
              <a:t>Aayushi</a:t>
            </a:r>
            <a:r>
              <a:rPr lang="en-US">
                <a:solidFill>
                  <a:srgbClr val="000000"/>
                </a:solidFill>
                <a:uFillTx/>
              </a:rPr>
              <a:t>  Gautam - TCS</a:t>
            </a:r>
            <a:endParaRPr>
              <a:solidFill>
                <a:srgbClr val="000000"/>
              </a:solidFill>
              <a:uFillTx/>
            </a:endParaRPr>
          </a:p>
          <a:p>
            <a:pPr algn="l" indent="-3429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  <a:uFillTx/>
              </a:rPr>
              <a:t>Vishrudh Reddy - CISCO</a:t>
            </a:r>
            <a:endParaRPr>
              <a:solidFill>
                <a:srgbClr val="000000"/>
              </a:solidFill>
              <a:uFillTx/>
            </a:endParaRPr>
          </a:p>
          <a:p>
            <a:pPr algn="l"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  <a:uFillTx/>
              </a:rPr>
              <a:t>Anushree TP - IBM</a:t>
            </a:r>
            <a:endParaRPr>
              <a:solidFill>
                <a:srgbClr val="000000"/>
              </a:solidFill>
              <a:uFillTx/>
            </a:endParaRPr>
          </a:p>
          <a:p>
            <a:pPr algn="l"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  <a:uFillTx/>
              </a:rPr>
              <a:t>Fathima Sait- SCB</a:t>
            </a:r>
            <a:endParaRPr>
              <a:solidFill>
                <a:srgbClr val="000000"/>
              </a:solidFill>
              <a:uFillTx/>
            </a:endParaRPr>
          </a:p>
          <a:p>
            <a:pPr algn="l"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  <a:uFillTx/>
              </a:rPr>
              <a:t>Imran Noor - Accenture</a:t>
            </a:r>
            <a:endParaRPr>
              <a:solidFill>
                <a:srgbClr val="000000"/>
              </a:solidFill>
              <a:uFillTx/>
            </a:endParaRPr>
          </a:p>
          <a:p>
            <a:pPr algn="l"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1" name="Google Shape;91;p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>
                <a:uFillTx/>
              </a:rPr>
              <a:t>Team </a:t>
            </a:r>
            <a:endParaRPr b="1" cap="none" i="0" strike="noStrike" sz="3600" u="none">
              <a:solidFill>
                <a:schemeClr val="accent1"/>
              </a:solidFill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2" name="Google Shape;92;p1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541000" y="1364375"/>
            <a:ext cx="1111825" cy="1065725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3" name="Google Shape;93;p1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73425" y="1327650"/>
            <a:ext cx="1209825" cy="1102450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4" name="Google Shape;94;p1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5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40300" y="1334250"/>
            <a:ext cx="1159725" cy="1102450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5" name="Google Shape;95;p1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6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27476" y="2618525"/>
            <a:ext cx="1097076" cy="1102450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6" name="Google Shape;96;p1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7"/>
          <a:srcRect l="-10183" r="-6734" t="-10023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96100" y="2534597"/>
            <a:ext cx="1209825" cy="1191778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0" name="Shape 10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1" name="Google Shape;101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-254000" lvl="0" marL="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>
                <a:solidFill>
                  <a:srgbClr val="000000"/>
                </a:solidFill>
                <a:uFillTx/>
              </a:rPr>
              <a:t>Images of potholes, speed bumps etc</a:t>
            </a:r>
            <a:endParaRPr sz="1300">
              <a:uFillTx/>
            </a:endParaRPr>
          </a:p>
          <a:p>
            <a:pPr algn="l" indent="-254000" lvl="0" marL="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>
                <a:solidFill>
                  <a:srgbClr val="000000"/>
                </a:solidFill>
                <a:uFillTx/>
              </a:rPr>
              <a:t>Stream of video frames to detect road signs and lanes</a:t>
            </a:r>
            <a:endParaRPr sz="1300">
              <a:uFillTx/>
            </a:endParaRPr>
          </a:p>
          <a:p>
            <a:pPr algn="l" indent="-254000" lvl="0" marL="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>
                <a:solidFill>
                  <a:srgbClr val="000000"/>
                </a:solidFill>
                <a:uFillTx/>
              </a:rPr>
              <a:t>Images and video frames in different weather conditions, for clear and dusty roads in different angles.</a:t>
            </a:r>
            <a:endParaRPr sz="1300">
              <a:solidFill>
                <a:srgbClr val="000000"/>
              </a:solidFill>
              <a:uFillTx/>
            </a:endParaRPr>
          </a:p>
          <a:p>
            <a:pPr algn="l"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300">
              <a:solidFill>
                <a:srgbClr val="000000"/>
              </a:solidFill>
              <a:uFillTx/>
            </a:endParaRPr>
          </a:p>
          <a:p>
            <a:pPr algn="l" indent="-254000" lvl="0" marL="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US" sz="1300">
                <a:solidFill>
                  <a:srgbClr val="000000"/>
                </a:solidFill>
                <a:uFillTx/>
              </a:rPr>
              <a:t>Links to data set:</a:t>
            </a:r>
            <a:endParaRPr b="1" sz="1300">
              <a:solidFill>
                <a:srgbClr val="000000"/>
              </a:solidFill>
              <a:uFillTx/>
            </a:endParaRPr>
          </a:p>
          <a:p>
            <a:pPr algn="l"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uFillTx/>
                <a:hlinkClick r:id="rId3"/>
              </a:rPr>
              <a:t>http://benchmark.ini.rub.de/?section=gtsrb&amp;subsection=dataset</a:t>
            </a:r>
            <a:r>
              <a:rPr lang="en-US" sz="1300">
                <a:solidFill>
                  <a:srgbClr val="000000"/>
                </a:solidFill>
                <a:uFillTx/>
              </a:rPr>
              <a:t> </a:t>
            </a:r>
            <a:endParaRPr sz="1300">
              <a:uFillTx/>
            </a:endParaRPr>
          </a:p>
          <a:p>
            <a:pPr algn="l"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uFillTx/>
                <a:hlinkClick r:id="rId4"/>
              </a:rPr>
              <a:t>https://www.researchgate.net/publication/282807920_Dataset_of_images_used_for_pothole_detection</a:t>
            </a:r>
            <a:endParaRPr sz="1300">
              <a:solidFill>
                <a:srgbClr val="000000"/>
              </a:solidFill>
              <a:uFillTx/>
            </a:endParaRPr>
          </a:p>
          <a:p>
            <a:pPr algn="l"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uFillTx/>
                <a:hlinkClick r:id="rId5"/>
              </a:rPr>
              <a:t>https://www.researchgate.net/project/Dataset-for-Lane-Detection</a:t>
            </a:r>
            <a:endParaRPr sz="1300">
              <a:solidFill>
                <a:srgbClr val="000000"/>
              </a:solidFill>
              <a:uFillTx/>
            </a:endParaRPr>
          </a:p>
          <a:p>
            <a:pPr algn="l"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300">
              <a:solidFill>
                <a:srgbClr val="000000"/>
              </a:solidFill>
              <a:uFillTx/>
            </a:endParaRPr>
          </a:p>
          <a:p>
            <a:pPr algn="l"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US" sz="1300">
                <a:solidFill>
                  <a:srgbClr val="000000"/>
                </a:solidFill>
                <a:uFillTx/>
              </a:rPr>
              <a:t>Infrastructure required for additional data collection:</a:t>
            </a:r>
            <a:endParaRPr b="1" sz="1300">
              <a:solidFill>
                <a:srgbClr val="000000"/>
              </a:solidFill>
              <a:uFillTx/>
            </a:endParaRPr>
          </a:p>
          <a:p>
            <a:pPr algn="l"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uFillTx/>
              </a:rPr>
              <a:t>L</a:t>
            </a:r>
            <a:r>
              <a:rPr lang="en-US" sz="1300">
                <a:solidFill>
                  <a:srgbClr val="000000"/>
                </a:solidFill>
                <a:uFillTx/>
              </a:rPr>
              <a:t>ow-cost frame grabber and a i-core based computer system for on-line real-time operations. </a:t>
            </a:r>
            <a:endParaRPr sz="1300">
              <a:solidFill>
                <a:srgbClr val="000000"/>
              </a:solidFill>
              <a:uFillTx/>
            </a:endParaRPr>
          </a:p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solidFill>
                <a:srgbClr val="000000"/>
              </a:solidFill>
              <a:uFillTx/>
            </a:endParaRPr>
          </a:p>
          <a:p>
            <a:pPr algn="l"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solidFill>
                <a:srgbClr val="000000"/>
              </a:solidFill>
              <a:uFillTx/>
            </a:endParaRPr>
          </a:p>
          <a:p>
            <a:pPr algn="l"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solidFill>
                <a:srgbClr val="000000"/>
              </a:solidFill>
              <a:uFillTx/>
            </a:endParaRPr>
          </a:p>
          <a:p>
            <a:pPr algn="l" indent="-171450" lvl="0" marL="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>
                <a:uFillTx/>
              </a:rPr>
              <a:t/>
            </a:r>
            <a:endParaRPr>
              <a:solidFill>
                <a:srgbClr val="000000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" name="Google Shape;102;p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>
                <a:uFillTx/>
              </a:rPr>
              <a:t>Data</a:t>
            </a:r>
            <a:endParaRPr b="1" cap="none" i="0" strike="noStrike" sz="3600" u="none">
              <a:solidFill>
                <a:schemeClr val="accent1"/>
              </a:solidFill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6" name="Shape 10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7" name="Google Shape;107;p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1266325"/>
            <a:ext cx="8520600" cy="33027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ROI Segmentation with Image Thresholding </a:t>
            </a:r>
            <a:endParaRPr>
              <a:uFillTx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Image Smoothing to suppress image noise which leads blur to sharp edges</a:t>
            </a:r>
            <a:endParaRPr>
              <a:uFillTx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Thinning and Edge Detection </a:t>
            </a:r>
            <a:endParaRPr>
              <a:uFillTx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uFillTx/>
              </a:rPr>
              <a:t>Identifying the Region and Clustering </a:t>
            </a:r>
            <a:endParaRPr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8" name="Google Shape;108;p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7074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>
                <a:uFillTx/>
              </a:rPr>
              <a:t>Pre-processing</a:t>
            </a:r>
            <a:endParaRPr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2" name="Shape 11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3" name="Google Shape;113;p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>
                <a:uFillTx/>
              </a:rPr>
              <a:t>Algorithms</a:t>
            </a:r>
            <a:endParaRPr cap="none" i="0" strike="noStrike" u="none">
              <a:solidFill>
                <a:schemeClr val="accent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4" name="Google Shape;114;p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1550" y="1255900"/>
            <a:ext cx="8177400" cy="3520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-US">
                <a:uFillTx/>
                <a:latin typeface="Open Sans"/>
                <a:ea typeface="Open Sans"/>
                <a:cs typeface="Open Sans"/>
                <a:sym typeface="Open Sans"/>
              </a:rPr>
              <a:t>Lane </a:t>
            </a:r>
            <a:r>
              <a:rPr b="1" lang="en-US">
                <a:uFillTx/>
                <a:latin typeface="Open Sans"/>
                <a:ea typeface="Open Sans"/>
                <a:cs typeface="Open Sans"/>
                <a:sym typeface="Open Sans"/>
              </a:rPr>
              <a:t>Detection</a:t>
            </a:r>
            <a:r>
              <a:rPr b="1" lang="en-US">
                <a:uFillTx/>
                <a:latin typeface="Open Sans"/>
                <a:ea typeface="Open Sans"/>
                <a:cs typeface="Open Sans"/>
                <a:sym typeface="Open Sans"/>
              </a:rPr>
              <a:t> :</a:t>
            </a:r>
            <a:r>
              <a:rPr lang="en-US">
                <a:uFillTx/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-US">
                <a:uFillTx/>
                <a:latin typeface="Open Sans"/>
                <a:ea typeface="Open Sans"/>
                <a:cs typeface="Open Sans"/>
                <a:sym typeface="Open Sans"/>
              </a:rPr>
              <a:t>Houghs Transform</a:t>
            </a:r>
            <a:endParaRPr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-US">
                <a:uFillTx/>
                <a:latin typeface="Open Sans"/>
                <a:ea typeface="Open Sans"/>
                <a:cs typeface="Open Sans"/>
                <a:sym typeface="Open Sans"/>
              </a:rPr>
              <a:t>Genetic Algorithm</a:t>
            </a:r>
            <a:endParaRPr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-US">
                <a:uFillTx/>
                <a:latin typeface="Open Sans"/>
                <a:ea typeface="Open Sans"/>
                <a:cs typeface="Open Sans"/>
                <a:sym typeface="Open Sans"/>
              </a:rPr>
              <a:t>Pothole &amp; Speed Breaker </a:t>
            </a:r>
            <a:r>
              <a:rPr b="1" lang="en-US">
                <a:uFillTx/>
                <a:latin typeface="Open Sans"/>
                <a:ea typeface="Open Sans"/>
                <a:cs typeface="Open Sans"/>
                <a:sym typeface="Open Sans"/>
              </a:rPr>
              <a:t>Detection :</a:t>
            </a:r>
            <a:r>
              <a:rPr lang="en-US"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-US">
                <a:uFillTx/>
                <a:latin typeface="Open Sans"/>
                <a:ea typeface="Open Sans"/>
                <a:cs typeface="Open Sans"/>
                <a:sym typeface="Open Sans"/>
              </a:rPr>
              <a:t>K-means Clustering</a:t>
            </a:r>
            <a:endParaRPr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-US">
                <a:uFillTx/>
                <a:latin typeface="Open Sans"/>
                <a:ea typeface="Open Sans"/>
                <a:cs typeface="Open Sans"/>
                <a:sym typeface="Open Sans"/>
              </a:rPr>
              <a:t>Thresholding</a:t>
            </a:r>
            <a:endParaRPr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-US">
                <a:uFillTx/>
                <a:latin typeface="Open Sans"/>
                <a:ea typeface="Open Sans"/>
                <a:cs typeface="Open Sans"/>
                <a:sym typeface="Open Sans"/>
              </a:rPr>
              <a:t>Detection</a:t>
            </a:r>
            <a:r>
              <a:rPr b="1" lang="en-US">
                <a:uFillTx/>
                <a:latin typeface="Open Sans"/>
                <a:ea typeface="Open Sans"/>
                <a:cs typeface="Open Sans"/>
                <a:sym typeface="Open Sans"/>
              </a:rPr>
              <a:t> of Road Signs:</a:t>
            </a:r>
            <a:endParaRPr b="1"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-US">
                <a:uFillTx/>
                <a:latin typeface="Open Sans"/>
                <a:ea typeface="Open Sans"/>
                <a:cs typeface="Open Sans"/>
                <a:sym typeface="Open Sans"/>
              </a:rPr>
              <a:t>TPS</a:t>
            </a:r>
            <a:endParaRPr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-US">
                <a:uFillTx/>
                <a:latin typeface="Open Sans"/>
                <a:ea typeface="Open Sans"/>
                <a:cs typeface="Open Sans"/>
                <a:sym typeface="Open Sans"/>
              </a:rPr>
              <a:t>Classifier (KNN)</a:t>
            </a:r>
            <a:endParaRPr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-US">
                <a:uFillTx/>
                <a:latin typeface="Open Sans"/>
                <a:ea typeface="Open Sans"/>
                <a:cs typeface="Open Sans"/>
                <a:sym typeface="Open Sans"/>
              </a:rPr>
              <a:t>Validation:</a:t>
            </a:r>
            <a:endParaRPr b="1"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Open Sans"/>
                <a:ea typeface="Open Sans"/>
                <a:cs typeface="Open Sans"/>
                <a:sym typeface="Open Sans"/>
              </a:rPr>
              <a:t>F1 score is a valid metric for measurement.</a:t>
            </a:r>
            <a:endParaRPr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Open Sans"/>
                <a:ea typeface="Open Sans"/>
                <a:cs typeface="Open Sans"/>
                <a:sym typeface="Open Sans"/>
              </a:rPr>
              <a:t>Recall is essential for Pothole &amp; Speed Breaker Detection</a:t>
            </a:r>
            <a:endParaRPr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Open Sans"/>
                <a:ea typeface="Open Sans"/>
                <a:cs typeface="Open Sans"/>
                <a:sym typeface="Open Sans"/>
              </a:rPr>
              <a:t>while for Road Sign, Accuracy is a valid measure</a:t>
            </a:r>
            <a:endParaRPr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5" name="Google Shape;115;p1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35600" y="2051550"/>
            <a:ext cx="1761000" cy="785675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6" name="Google Shape;116;p1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469725" y="1101600"/>
            <a:ext cx="2005527" cy="1633425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7" name="Google Shape;117;p1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5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469725" y="2876150"/>
            <a:ext cx="2328325" cy="1750000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8" name="Google Shape;118;p1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6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98951" y="3012725"/>
            <a:ext cx="2797649" cy="668800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9" name="Google Shape;119;p1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7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35600" y="1295238"/>
            <a:ext cx="1761000" cy="803068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0" name="Google Shape;120;p1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8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98950" y="1043825"/>
            <a:ext cx="849025" cy="856575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4" name="Shape 12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5" name="Google Shape;125;p2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>
                <a:uFillTx/>
              </a:rPr>
              <a:t>Expected End Results</a:t>
            </a:r>
            <a:endParaRPr b="1" cap="none" i="0" strike="noStrike" sz="3600" u="none">
              <a:solidFill>
                <a:schemeClr val="accent1"/>
              </a:solidFill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6" name="Google Shape;126;p2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5175" y="1152425"/>
            <a:ext cx="2670349" cy="3175225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7" name="Google Shape;127;p2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899050" y="1152425"/>
            <a:ext cx="2836725" cy="3175225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8" name="Google Shape;128;p2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5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869300" y="1152425"/>
            <a:ext cx="3056450" cy="3175225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2" name="Shape 13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3" name="Google Shape;133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>
                <a:uFillTx/>
              </a:rPr>
              <a:t>Post Course</a:t>
            </a:r>
            <a:endParaRPr b="1" cap="none" i="0" strike="noStrike" sz="3600" u="none">
              <a:solidFill>
                <a:schemeClr val="accent1"/>
              </a:solidFill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4" name="Google Shape;134;p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5650" y="1248775"/>
            <a:ext cx="7752300" cy="3278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>
                <a:uFillTx/>
              </a:rPr>
              <a:t/>
            </a:r>
            <a:endParaRPr sz="1800"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-342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US" sz="1800">
                <a:uFillTx/>
                <a:latin typeface="Open Sans"/>
                <a:ea typeface="Open Sans"/>
                <a:cs typeface="Open Sans"/>
                <a:sym typeface="Open Sans"/>
              </a:rPr>
              <a:t>Develop this model and test with larger datasets</a:t>
            </a:r>
            <a:endParaRPr sz="1800"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-3429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US" sz="1800">
                <a:uFillTx/>
                <a:latin typeface="Open Sans"/>
                <a:ea typeface="Open Sans"/>
                <a:cs typeface="Open Sans"/>
                <a:sym typeface="Open Sans"/>
              </a:rPr>
              <a:t>Work with startups/agencies to productionize the solution:</a:t>
            </a:r>
            <a:endParaRPr sz="1800"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uFillTx/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800"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 u="sng">
                <a:solidFill>
                  <a:schemeClr val="accent5"/>
                </a:solidFill>
                <a:uFillTx/>
                <a:latin typeface="Open Sans"/>
                <a:ea typeface="Open Sans"/>
                <a:cs typeface="Open Sans"/>
                <a:sym typeface="Open Sans"/>
                <a:hlinkClick r:id="rId3"/>
              </a:rPr>
              <a:t>http://fluxauto.xyz/</a:t>
            </a:r>
            <a:r>
              <a:rPr lang="en-US">
                <a:uFillTx/>
                <a:latin typeface="Open Sans"/>
                <a:ea typeface="Open Sans"/>
                <a:cs typeface="Open Sans"/>
                <a:sym typeface="Open Sans"/>
              </a:rPr>
              <a:t> → Bangalore-based startup working on sef driving technology for new and existing commercial vehicles.</a:t>
            </a:r>
            <a:endParaRPr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 u="sng">
                <a:solidFill>
                  <a:schemeClr val="hlink"/>
                </a:solidFill>
                <a:uFillTx/>
                <a:latin typeface="Open Sans"/>
                <a:ea typeface="Open Sans"/>
                <a:cs typeface="Open Sans"/>
                <a:sym typeface="Open Sans"/>
                <a:hlinkClick r:id="rId4"/>
              </a:rPr>
              <a:t>ATImotors:</a:t>
            </a:r>
            <a:r>
              <a:rPr lang="en-US"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  → Bangalore-based startup designing autonomous electric cargo vehicles, with a major focus on customers outside India.</a:t>
            </a:r>
            <a:endParaRPr u="sng">
              <a:solidFill>
                <a:srgbClr val="D49220"/>
              </a:solidFill>
              <a:uFillTx/>
              <a:latin typeface="Playfair Display"/>
              <a:ea typeface="Playfair Display"/>
              <a:cs typeface="Playfair Display"/>
              <a:sym typeface="Playfair Display"/>
              <a:hlinkClick r:id="rId4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0" lvl="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>
                <a:uFillTx/>
              </a:rPr>
              <a:t/>
            </a:r>
            <a:endParaRPr sz="1800"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