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6" r:id="rId5"/>
    <p:sldId id="258"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40B23-133F-4BBF-AF1D-EBAF0DA2F6F6}"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IN"/>
        </a:p>
      </dgm:t>
    </dgm:pt>
    <dgm:pt modelId="{021C5159-E606-48E3-8E6E-9E4B295F2566}">
      <dgm:prSet phldrT="[Text]"/>
      <dgm:spPr/>
      <dgm:t>
        <a:bodyPr/>
        <a:lstStyle/>
        <a:p>
          <a:r>
            <a:rPr lang="en-IN" b="1" dirty="0"/>
            <a:t>Semantic Climate</a:t>
          </a:r>
          <a:endParaRPr lang="en-IN" dirty="0"/>
        </a:p>
      </dgm:t>
    </dgm:pt>
    <dgm:pt modelId="{67D11AF0-87B7-42AF-8C54-0F5A7A075855}" type="parTrans" cxnId="{329C26EE-D065-47C6-A767-3E512A8BBAF5}">
      <dgm:prSet/>
      <dgm:spPr/>
      <dgm:t>
        <a:bodyPr/>
        <a:lstStyle/>
        <a:p>
          <a:endParaRPr lang="en-IN"/>
        </a:p>
      </dgm:t>
    </dgm:pt>
    <dgm:pt modelId="{0AE21D8D-E1B8-4524-AF70-608CBC8A3D83}" type="sibTrans" cxnId="{329C26EE-D065-47C6-A767-3E512A8BBAF5}">
      <dgm:prSet/>
      <dgm:spPr/>
      <dgm:t>
        <a:bodyPr/>
        <a:lstStyle/>
        <a:p>
          <a:endParaRPr lang="en-IN"/>
        </a:p>
      </dgm:t>
    </dgm:pt>
    <dgm:pt modelId="{47B0E9ED-9FE4-4406-9DFF-7810887842A3}">
      <dgm:prSet phldrT="[Text]" custT="1"/>
      <dgm:spPr/>
      <dgm:t>
        <a:bodyPr/>
        <a:lstStyle/>
        <a:p>
          <a:pPr algn="l"/>
          <a:r>
            <a:rPr lang="en-IN" sz="1600" dirty="0"/>
            <a:t>It is a semantic climate </a:t>
          </a:r>
          <a:r>
            <a:rPr lang="en-IN" sz="1600" dirty="0" err="1"/>
            <a:t>github</a:t>
          </a:r>
          <a:r>
            <a:rPr lang="en-IN" sz="1600" dirty="0"/>
            <a:t> repository from where we get tools to </a:t>
          </a:r>
          <a:r>
            <a:rPr lang="en-IN" sz="1600" dirty="0" err="1"/>
            <a:t>analyze</a:t>
          </a:r>
          <a:r>
            <a:rPr lang="en-IN" sz="1600" dirty="0"/>
            <a:t> the </a:t>
          </a:r>
          <a:r>
            <a:rPr lang="en-IN" sz="1600" dirty="0" err="1"/>
            <a:t>the</a:t>
          </a:r>
          <a:r>
            <a:rPr lang="en-IN" sz="1600" dirty="0"/>
            <a:t> data </a:t>
          </a:r>
        </a:p>
      </dgm:t>
    </dgm:pt>
    <dgm:pt modelId="{28E40C22-7516-423D-8F53-4290C2519268}" type="parTrans" cxnId="{4EFB48B6-6062-4718-8B25-98BCAB8FA118}">
      <dgm:prSet/>
      <dgm:spPr/>
      <dgm:t>
        <a:bodyPr/>
        <a:lstStyle/>
        <a:p>
          <a:endParaRPr lang="en-IN"/>
        </a:p>
      </dgm:t>
    </dgm:pt>
    <dgm:pt modelId="{AC93839E-0C67-4A12-A232-A9BE6458ED41}" type="sibTrans" cxnId="{4EFB48B6-6062-4718-8B25-98BCAB8FA118}">
      <dgm:prSet/>
      <dgm:spPr/>
      <dgm:t>
        <a:bodyPr/>
        <a:lstStyle/>
        <a:p>
          <a:endParaRPr lang="en-IN"/>
        </a:p>
      </dgm:t>
    </dgm:pt>
    <dgm:pt modelId="{94890353-90E9-471B-B4CA-37BC1F2532F3}">
      <dgm:prSet phldrT="[Text]"/>
      <dgm:spPr/>
      <dgm:t>
        <a:bodyPr/>
        <a:lstStyle/>
        <a:p>
          <a:r>
            <a:rPr lang="en-IN" dirty="0"/>
            <a:t>Data Extraction</a:t>
          </a:r>
        </a:p>
      </dgm:t>
    </dgm:pt>
    <dgm:pt modelId="{2DC27483-1A47-4279-8612-405A7B37FD95}" type="parTrans" cxnId="{D77E77CC-7724-4747-BBBD-B5457B9E88AD}">
      <dgm:prSet/>
      <dgm:spPr/>
      <dgm:t>
        <a:bodyPr/>
        <a:lstStyle/>
        <a:p>
          <a:endParaRPr lang="en-IN"/>
        </a:p>
      </dgm:t>
    </dgm:pt>
    <dgm:pt modelId="{892C43F3-2EE9-42CD-B169-98F0EA1C4044}" type="sibTrans" cxnId="{D77E77CC-7724-4747-BBBD-B5457B9E88AD}">
      <dgm:prSet/>
      <dgm:spPr/>
      <dgm:t>
        <a:bodyPr/>
        <a:lstStyle/>
        <a:p>
          <a:endParaRPr lang="en-IN"/>
        </a:p>
      </dgm:t>
    </dgm:pt>
    <dgm:pt modelId="{9ED8F00F-BD80-4B80-81EA-3250FCFD23EC}">
      <dgm:prSet phldrT="[Text]"/>
      <dgm:spPr/>
      <dgm:t>
        <a:bodyPr/>
        <a:lstStyle/>
        <a:p>
          <a:pPr algn="l"/>
          <a:r>
            <a:rPr lang="en-IN" dirty="0"/>
            <a:t>We run </a:t>
          </a:r>
          <a:r>
            <a:rPr lang="en-IN" dirty="0" err="1"/>
            <a:t>pyami</a:t>
          </a:r>
          <a:r>
            <a:rPr lang="en-IN" dirty="0"/>
            <a:t> to extract text from PDF files from respective sections and sub sections stored them in html </a:t>
          </a:r>
        </a:p>
        <a:p>
          <a:pPr algn="l"/>
          <a:r>
            <a:rPr lang="en-IN" dirty="0"/>
            <a:t>We then use </a:t>
          </a:r>
          <a:r>
            <a:rPr lang="en-IN" dirty="0" err="1"/>
            <a:t>pyami</a:t>
          </a:r>
          <a:r>
            <a:rPr lang="en-IN" dirty="0"/>
            <a:t> again to parse the html based on the links and hyperlinks present to generate the connected sections. So this connected sections are then used to create the Knowledge graph</a:t>
          </a:r>
        </a:p>
      </dgm:t>
    </dgm:pt>
    <dgm:pt modelId="{C26E7CC7-D0BE-4C2C-9C72-6DBB70F1047F}" type="parTrans" cxnId="{49A6B247-7378-4B8D-9ADB-2111D8A897B3}">
      <dgm:prSet/>
      <dgm:spPr/>
      <dgm:t>
        <a:bodyPr/>
        <a:lstStyle/>
        <a:p>
          <a:endParaRPr lang="en-IN"/>
        </a:p>
      </dgm:t>
    </dgm:pt>
    <dgm:pt modelId="{93B2B316-D6ED-4396-A99D-B149191F3A40}" type="sibTrans" cxnId="{49A6B247-7378-4B8D-9ADB-2111D8A897B3}">
      <dgm:prSet/>
      <dgm:spPr/>
      <dgm:t>
        <a:bodyPr/>
        <a:lstStyle/>
        <a:p>
          <a:endParaRPr lang="en-IN"/>
        </a:p>
      </dgm:t>
    </dgm:pt>
    <dgm:pt modelId="{6217D516-B7AD-4749-995B-C500ADE6CC60}">
      <dgm:prSet phldrT="[Text]"/>
      <dgm:spPr/>
      <dgm:t>
        <a:bodyPr/>
        <a:lstStyle/>
        <a:p>
          <a:r>
            <a:rPr lang="en-IN" dirty="0"/>
            <a:t>Paragraph Linking</a:t>
          </a:r>
        </a:p>
      </dgm:t>
    </dgm:pt>
    <dgm:pt modelId="{070951D7-3DA2-43E7-80B4-E0F0BB832F48}" type="parTrans" cxnId="{4FA50AB7-0A6C-4F36-B2AC-A0E901C82350}">
      <dgm:prSet/>
      <dgm:spPr/>
      <dgm:t>
        <a:bodyPr/>
        <a:lstStyle/>
        <a:p>
          <a:endParaRPr lang="en-IN"/>
        </a:p>
      </dgm:t>
    </dgm:pt>
    <dgm:pt modelId="{3EA7E239-CA8F-4305-8F8F-4573C77EC6BC}" type="sibTrans" cxnId="{4FA50AB7-0A6C-4F36-B2AC-A0E901C82350}">
      <dgm:prSet/>
      <dgm:spPr/>
      <dgm:t>
        <a:bodyPr/>
        <a:lstStyle/>
        <a:p>
          <a:endParaRPr lang="en-IN"/>
        </a:p>
      </dgm:t>
    </dgm:pt>
    <dgm:pt modelId="{FE315454-E911-4022-ABF3-125BE61DA096}">
      <dgm:prSet phldrT="[Text]" custT="1"/>
      <dgm:spPr/>
      <dgm:t>
        <a:bodyPr/>
        <a:lstStyle/>
        <a:p>
          <a:pPr algn="l"/>
          <a:r>
            <a:rPr lang="en-IN" sz="1600" dirty="0"/>
            <a:t>The generated Knowledge graphs lacks the attribute linking the two nodes so we used the paragraph linking collab page to annotate each link with the desired attributes</a:t>
          </a:r>
          <a:r>
            <a:rPr lang="en-IN" sz="1400" dirty="0"/>
            <a:t>.</a:t>
          </a:r>
        </a:p>
      </dgm:t>
    </dgm:pt>
    <dgm:pt modelId="{956D4EE4-0EA5-4F3A-B09B-73E1E37578EF}" type="parTrans" cxnId="{315789EC-BA6A-45C5-B90B-8AC127AF7DCC}">
      <dgm:prSet/>
      <dgm:spPr/>
      <dgm:t>
        <a:bodyPr/>
        <a:lstStyle/>
        <a:p>
          <a:endParaRPr lang="en-IN"/>
        </a:p>
      </dgm:t>
    </dgm:pt>
    <dgm:pt modelId="{EA17FF20-5592-4E10-8F94-21A9390A1C2B}" type="sibTrans" cxnId="{315789EC-BA6A-45C5-B90B-8AC127AF7DCC}">
      <dgm:prSet/>
      <dgm:spPr/>
      <dgm:t>
        <a:bodyPr/>
        <a:lstStyle/>
        <a:p>
          <a:endParaRPr lang="en-IN"/>
        </a:p>
      </dgm:t>
    </dgm:pt>
    <dgm:pt modelId="{E00C173F-54A9-4386-8184-9881A00C3A49}" type="pres">
      <dgm:prSet presAssocID="{A6A40B23-133F-4BBF-AF1D-EBAF0DA2F6F6}" presName="Name0" presStyleCnt="0">
        <dgm:presLayoutVars>
          <dgm:chMax val="7"/>
          <dgm:chPref val="5"/>
          <dgm:dir/>
          <dgm:animOne val="branch"/>
          <dgm:animLvl val="lvl"/>
        </dgm:presLayoutVars>
      </dgm:prSet>
      <dgm:spPr/>
    </dgm:pt>
    <dgm:pt modelId="{0D6FF7B1-3AFC-4FAF-A34E-8AD9D2F936D8}" type="pres">
      <dgm:prSet presAssocID="{6217D516-B7AD-4749-995B-C500ADE6CC60}" presName="ChildAccent3" presStyleCnt="0"/>
      <dgm:spPr/>
    </dgm:pt>
    <dgm:pt modelId="{37B6124B-470A-4AB9-BE3A-14BB9D1CA9C9}" type="pres">
      <dgm:prSet presAssocID="{6217D516-B7AD-4749-995B-C500ADE6CC60}" presName="ChildAccent" presStyleLbl="alignImgPlace1" presStyleIdx="0" presStyleCnt="3" custLinFactNeighborX="67777" custLinFactNeighborY="-627"/>
      <dgm:spPr/>
    </dgm:pt>
    <dgm:pt modelId="{F67E4DB4-6A6D-49D5-90A5-A581B3AC81EE}" type="pres">
      <dgm:prSet presAssocID="{6217D516-B7AD-4749-995B-C500ADE6CC60}" presName="Child3" presStyleLbl="revTx" presStyleIdx="0" presStyleCnt="0">
        <dgm:presLayoutVars>
          <dgm:chMax val="0"/>
          <dgm:chPref val="0"/>
          <dgm:bulletEnabled val="1"/>
        </dgm:presLayoutVars>
      </dgm:prSet>
      <dgm:spPr/>
    </dgm:pt>
    <dgm:pt modelId="{DB253CC5-B664-4BAE-85F3-347A1DB3E4D6}" type="pres">
      <dgm:prSet presAssocID="{6217D516-B7AD-4749-995B-C500ADE6CC60}" presName="Parent3" presStyleLbl="node1" presStyleIdx="0" presStyleCnt="3" custLinFactNeighborX="66622" custLinFactNeighborY="892">
        <dgm:presLayoutVars>
          <dgm:chMax val="2"/>
          <dgm:chPref val="1"/>
          <dgm:bulletEnabled val="1"/>
        </dgm:presLayoutVars>
      </dgm:prSet>
      <dgm:spPr/>
    </dgm:pt>
    <dgm:pt modelId="{D6712F5B-43FD-4055-B8D4-91E21CCBC3B2}" type="pres">
      <dgm:prSet presAssocID="{94890353-90E9-471B-B4CA-37BC1F2532F3}" presName="ChildAccent2" presStyleCnt="0"/>
      <dgm:spPr/>
    </dgm:pt>
    <dgm:pt modelId="{98A4A7D8-BCB2-48E5-A57E-27CAE79AA65B}" type="pres">
      <dgm:prSet presAssocID="{94890353-90E9-471B-B4CA-37BC1F2532F3}" presName="ChildAccent" presStyleLbl="alignImgPlace1" presStyleIdx="1" presStyleCnt="3" custScaleX="204508" custLinFactNeighborX="10677" custLinFactNeighborY="408"/>
      <dgm:spPr/>
    </dgm:pt>
    <dgm:pt modelId="{8D091B08-CEAC-4707-8275-8F5C72873FC8}" type="pres">
      <dgm:prSet presAssocID="{94890353-90E9-471B-B4CA-37BC1F2532F3}" presName="Child2" presStyleLbl="revTx" presStyleIdx="0" presStyleCnt="0">
        <dgm:presLayoutVars>
          <dgm:chMax val="0"/>
          <dgm:chPref val="0"/>
          <dgm:bulletEnabled val="1"/>
        </dgm:presLayoutVars>
      </dgm:prSet>
      <dgm:spPr/>
    </dgm:pt>
    <dgm:pt modelId="{42A70CAF-B055-43B1-80C8-683FEA059277}" type="pres">
      <dgm:prSet presAssocID="{94890353-90E9-471B-B4CA-37BC1F2532F3}" presName="Parent2" presStyleLbl="node1" presStyleIdx="1" presStyleCnt="3" custScaleX="207721" custLinFactNeighborX="12534" custLinFactNeighborY="-818">
        <dgm:presLayoutVars>
          <dgm:chMax val="2"/>
          <dgm:chPref val="1"/>
          <dgm:bulletEnabled val="1"/>
        </dgm:presLayoutVars>
      </dgm:prSet>
      <dgm:spPr/>
    </dgm:pt>
    <dgm:pt modelId="{8BC01E1F-67F7-4C08-B083-2B47C164B327}" type="pres">
      <dgm:prSet presAssocID="{021C5159-E606-48E3-8E6E-9E4B295F2566}" presName="ChildAccent1" presStyleCnt="0"/>
      <dgm:spPr/>
    </dgm:pt>
    <dgm:pt modelId="{4D5D6C97-3F0C-4F69-A998-2971DCE2FF12}" type="pres">
      <dgm:prSet presAssocID="{021C5159-E606-48E3-8E6E-9E4B295F2566}" presName="ChildAccent" presStyleLbl="alignImgPlace1" presStyleIdx="2" presStyleCnt="3" custLinFactNeighborX="-43173" custLinFactNeighborY="487"/>
      <dgm:spPr/>
    </dgm:pt>
    <dgm:pt modelId="{481F85FA-3E4F-40EB-A4EF-C5ED74325997}" type="pres">
      <dgm:prSet presAssocID="{021C5159-E606-48E3-8E6E-9E4B295F2566}" presName="Child1" presStyleLbl="revTx" presStyleIdx="0" presStyleCnt="0">
        <dgm:presLayoutVars>
          <dgm:chMax val="0"/>
          <dgm:chPref val="0"/>
          <dgm:bulletEnabled val="1"/>
        </dgm:presLayoutVars>
      </dgm:prSet>
      <dgm:spPr/>
    </dgm:pt>
    <dgm:pt modelId="{C113EEF5-C884-423A-B0AE-EE6CAE890B41}" type="pres">
      <dgm:prSet presAssocID="{021C5159-E606-48E3-8E6E-9E4B295F2566}" presName="Parent1" presStyleLbl="node1" presStyleIdx="2" presStyleCnt="3" custLinFactNeighborX="-43173" custLinFactNeighborY="1587">
        <dgm:presLayoutVars>
          <dgm:chMax val="2"/>
          <dgm:chPref val="1"/>
          <dgm:bulletEnabled val="1"/>
        </dgm:presLayoutVars>
      </dgm:prSet>
      <dgm:spPr/>
    </dgm:pt>
  </dgm:ptLst>
  <dgm:cxnLst>
    <dgm:cxn modelId="{F5C52210-AB3E-4202-A20F-A406680818CF}" type="presOf" srcId="{47B0E9ED-9FE4-4406-9DFF-7810887842A3}" destId="{4D5D6C97-3F0C-4F69-A998-2971DCE2FF12}" srcOrd="0" destOrd="0" presId="urn:microsoft.com/office/officeart/2011/layout/InterconnectedBlockProcess"/>
    <dgm:cxn modelId="{37051D3D-7297-442D-9E43-CD1347DEBD41}" type="presOf" srcId="{9ED8F00F-BD80-4B80-81EA-3250FCFD23EC}" destId="{8D091B08-CEAC-4707-8275-8F5C72873FC8}" srcOrd="1" destOrd="0" presId="urn:microsoft.com/office/officeart/2011/layout/InterconnectedBlockProcess"/>
    <dgm:cxn modelId="{34861D5E-50AD-4C8F-81F6-75CA2D98E6E6}" type="presOf" srcId="{9ED8F00F-BD80-4B80-81EA-3250FCFD23EC}" destId="{98A4A7D8-BCB2-48E5-A57E-27CAE79AA65B}" srcOrd="0" destOrd="0" presId="urn:microsoft.com/office/officeart/2011/layout/InterconnectedBlockProcess"/>
    <dgm:cxn modelId="{49A6B247-7378-4B8D-9ADB-2111D8A897B3}" srcId="{94890353-90E9-471B-B4CA-37BC1F2532F3}" destId="{9ED8F00F-BD80-4B80-81EA-3250FCFD23EC}" srcOrd="0" destOrd="0" parTransId="{C26E7CC7-D0BE-4C2C-9C72-6DBB70F1047F}" sibTransId="{93B2B316-D6ED-4396-A99D-B149191F3A40}"/>
    <dgm:cxn modelId="{45937454-59CB-4CB6-952A-93115F41111B}" type="presOf" srcId="{A6A40B23-133F-4BBF-AF1D-EBAF0DA2F6F6}" destId="{E00C173F-54A9-4386-8184-9881A00C3A49}" srcOrd="0" destOrd="0" presId="urn:microsoft.com/office/officeart/2011/layout/InterconnectedBlockProcess"/>
    <dgm:cxn modelId="{348B9087-0FF5-4623-B2A6-E955DDD34AC7}" type="presOf" srcId="{94890353-90E9-471B-B4CA-37BC1F2532F3}" destId="{42A70CAF-B055-43B1-80C8-683FEA059277}" srcOrd="0" destOrd="0" presId="urn:microsoft.com/office/officeart/2011/layout/InterconnectedBlockProcess"/>
    <dgm:cxn modelId="{475AE891-EE5D-4CA1-8A1E-FA41FE63F493}" type="presOf" srcId="{021C5159-E606-48E3-8E6E-9E4B295F2566}" destId="{C113EEF5-C884-423A-B0AE-EE6CAE890B41}" srcOrd="0" destOrd="0" presId="urn:microsoft.com/office/officeart/2011/layout/InterconnectedBlockProcess"/>
    <dgm:cxn modelId="{51F20EB4-7738-42CE-9CE0-75A9214E1502}" type="presOf" srcId="{47B0E9ED-9FE4-4406-9DFF-7810887842A3}" destId="{481F85FA-3E4F-40EB-A4EF-C5ED74325997}" srcOrd="1" destOrd="0" presId="urn:microsoft.com/office/officeart/2011/layout/InterconnectedBlockProcess"/>
    <dgm:cxn modelId="{4EFB48B6-6062-4718-8B25-98BCAB8FA118}" srcId="{021C5159-E606-48E3-8E6E-9E4B295F2566}" destId="{47B0E9ED-9FE4-4406-9DFF-7810887842A3}" srcOrd="0" destOrd="0" parTransId="{28E40C22-7516-423D-8F53-4290C2519268}" sibTransId="{AC93839E-0C67-4A12-A232-A9BE6458ED41}"/>
    <dgm:cxn modelId="{4FA50AB7-0A6C-4F36-B2AC-A0E901C82350}" srcId="{A6A40B23-133F-4BBF-AF1D-EBAF0DA2F6F6}" destId="{6217D516-B7AD-4749-995B-C500ADE6CC60}" srcOrd="2" destOrd="0" parTransId="{070951D7-3DA2-43E7-80B4-E0F0BB832F48}" sibTransId="{3EA7E239-CA8F-4305-8F8F-4573C77EC6BC}"/>
    <dgm:cxn modelId="{D77E77CC-7724-4747-BBBD-B5457B9E88AD}" srcId="{A6A40B23-133F-4BBF-AF1D-EBAF0DA2F6F6}" destId="{94890353-90E9-471B-B4CA-37BC1F2532F3}" srcOrd="1" destOrd="0" parTransId="{2DC27483-1A47-4279-8612-405A7B37FD95}" sibTransId="{892C43F3-2EE9-42CD-B169-98F0EA1C4044}"/>
    <dgm:cxn modelId="{419B45E7-9DD0-4097-A119-A2B63EB932FC}" type="presOf" srcId="{6217D516-B7AD-4749-995B-C500ADE6CC60}" destId="{DB253CC5-B664-4BAE-85F3-347A1DB3E4D6}" srcOrd="0" destOrd="0" presId="urn:microsoft.com/office/officeart/2011/layout/InterconnectedBlockProcess"/>
    <dgm:cxn modelId="{315789EC-BA6A-45C5-B90B-8AC127AF7DCC}" srcId="{6217D516-B7AD-4749-995B-C500ADE6CC60}" destId="{FE315454-E911-4022-ABF3-125BE61DA096}" srcOrd="0" destOrd="0" parTransId="{956D4EE4-0EA5-4F3A-B09B-73E1E37578EF}" sibTransId="{EA17FF20-5592-4E10-8F94-21A9390A1C2B}"/>
    <dgm:cxn modelId="{329C26EE-D065-47C6-A767-3E512A8BBAF5}" srcId="{A6A40B23-133F-4BBF-AF1D-EBAF0DA2F6F6}" destId="{021C5159-E606-48E3-8E6E-9E4B295F2566}" srcOrd="0" destOrd="0" parTransId="{67D11AF0-87B7-42AF-8C54-0F5A7A075855}" sibTransId="{0AE21D8D-E1B8-4524-AF70-608CBC8A3D83}"/>
    <dgm:cxn modelId="{587C5FF6-C6F5-4CD7-A5FE-04F6BB741662}" type="presOf" srcId="{FE315454-E911-4022-ABF3-125BE61DA096}" destId="{37B6124B-470A-4AB9-BE3A-14BB9D1CA9C9}" srcOrd="0" destOrd="0" presId="urn:microsoft.com/office/officeart/2011/layout/InterconnectedBlockProcess"/>
    <dgm:cxn modelId="{5A9CEAF6-00BD-4533-9353-8F629A00EA1C}" type="presOf" srcId="{FE315454-E911-4022-ABF3-125BE61DA096}" destId="{F67E4DB4-6A6D-49D5-90A5-A581B3AC81EE}" srcOrd="1" destOrd="0" presId="urn:microsoft.com/office/officeart/2011/layout/InterconnectedBlockProcess"/>
    <dgm:cxn modelId="{E9211EE3-1C96-473F-91A8-5E211C633794}" type="presParOf" srcId="{E00C173F-54A9-4386-8184-9881A00C3A49}" destId="{0D6FF7B1-3AFC-4FAF-A34E-8AD9D2F936D8}" srcOrd="0" destOrd="0" presId="urn:microsoft.com/office/officeart/2011/layout/InterconnectedBlockProcess"/>
    <dgm:cxn modelId="{75861623-7639-4236-8499-C51C2F8DE4ED}" type="presParOf" srcId="{0D6FF7B1-3AFC-4FAF-A34E-8AD9D2F936D8}" destId="{37B6124B-470A-4AB9-BE3A-14BB9D1CA9C9}" srcOrd="0" destOrd="0" presId="urn:microsoft.com/office/officeart/2011/layout/InterconnectedBlockProcess"/>
    <dgm:cxn modelId="{5EB39256-FF17-41FA-91A1-7D8866CBFFFD}" type="presParOf" srcId="{E00C173F-54A9-4386-8184-9881A00C3A49}" destId="{F67E4DB4-6A6D-49D5-90A5-A581B3AC81EE}" srcOrd="1" destOrd="0" presId="urn:microsoft.com/office/officeart/2011/layout/InterconnectedBlockProcess"/>
    <dgm:cxn modelId="{6A556F1B-9282-4023-ADD7-2264D390F37B}" type="presParOf" srcId="{E00C173F-54A9-4386-8184-9881A00C3A49}" destId="{DB253CC5-B664-4BAE-85F3-347A1DB3E4D6}" srcOrd="2" destOrd="0" presId="urn:microsoft.com/office/officeart/2011/layout/InterconnectedBlockProcess"/>
    <dgm:cxn modelId="{3F606E64-FB13-443C-9638-1620C7596777}" type="presParOf" srcId="{E00C173F-54A9-4386-8184-9881A00C3A49}" destId="{D6712F5B-43FD-4055-B8D4-91E21CCBC3B2}" srcOrd="3" destOrd="0" presId="urn:microsoft.com/office/officeart/2011/layout/InterconnectedBlockProcess"/>
    <dgm:cxn modelId="{AAD84261-2473-4BE6-8046-DBE9AAF58DDD}" type="presParOf" srcId="{D6712F5B-43FD-4055-B8D4-91E21CCBC3B2}" destId="{98A4A7D8-BCB2-48E5-A57E-27CAE79AA65B}" srcOrd="0" destOrd="0" presId="urn:microsoft.com/office/officeart/2011/layout/InterconnectedBlockProcess"/>
    <dgm:cxn modelId="{8C9D07F7-85C3-47F1-B213-074092AB87AD}" type="presParOf" srcId="{E00C173F-54A9-4386-8184-9881A00C3A49}" destId="{8D091B08-CEAC-4707-8275-8F5C72873FC8}" srcOrd="4" destOrd="0" presId="urn:microsoft.com/office/officeart/2011/layout/InterconnectedBlockProcess"/>
    <dgm:cxn modelId="{D6C7FD7B-FF8D-4A44-A66D-BAC6223CC811}" type="presParOf" srcId="{E00C173F-54A9-4386-8184-9881A00C3A49}" destId="{42A70CAF-B055-43B1-80C8-683FEA059277}" srcOrd="5" destOrd="0" presId="urn:microsoft.com/office/officeart/2011/layout/InterconnectedBlockProcess"/>
    <dgm:cxn modelId="{08335AF0-C728-4FA5-BC12-9A46E2C2B5D2}" type="presParOf" srcId="{E00C173F-54A9-4386-8184-9881A00C3A49}" destId="{8BC01E1F-67F7-4C08-B083-2B47C164B327}" srcOrd="6" destOrd="0" presId="urn:microsoft.com/office/officeart/2011/layout/InterconnectedBlockProcess"/>
    <dgm:cxn modelId="{9AD9FF0F-66E1-46B0-92CD-7EC9C0281CA8}" type="presParOf" srcId="{8BC01E1F-67F7-4C08-B083-2B47C164B327}" destId="{4D5D6C97-3F0C-4F69-A998-2971DCE2FF12}" srcOrd="0" destOrd="0" presId="urn:microsoft.com/office/officeart/2011/layout/InterconnectedBlockProcess"/>
    <dgm:cxn modelId="{5FF2D940-0BA0-409F-8A53-3AE84A3AB358}" type="presParOf" srcId="{E00C173F-54A9-4386-8184-9881A00C3A49}" destId="{481F85FA-3E4F-40EB-A4EF-C5ED74325997}" srcOrd="7" destOrd="0" presId="urn:microsoft.com/office/officeart/2011/layout/InterconnectedBlockProcess"/>
    <dgm:cxn modelId="{070B70EF-9F53-4DCD-9582-CC12D995D3A1}" type="presParOf" srcId="{E00C173F-54A9-4386-8184-9881A00C3A49}" destId="{C113EEF5-C884-423A-B0AE-EE6CAE890B41}"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6124B-470A-4AB9-BE3A-14BB9D1CA9C9}">
      <dsp:nvSpPr>
        <dsp:cNvPr id="0" name=""/>
        <dsp:cNvSpPr/>
      </dsp:nvSpPr>
      <dsp:spPr>
        <a:xfrm>
          <a:off x="6727937" y="924054"/>
          <a:ext cx="2009943" cy="4466607"/>
        </a:xfrm>
        <a:prstGeom prst="wedgeRectCallout">
          <a:avLst>
            <a:gd name="adj1" fmla="val 0"/>
            <a:gd name="adj2" fmla="val 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IN" sz="1600" kern="1200" dirty="0"/>
            <a:t>The generated Knowledge graphs lacks the attribute linking the two nodes so we used the paragraph linking collab page to annotate each link with the desired attributes</a:t>
          </a:r>
          <a:r>
            <a:rPr lang="en-IN" sz="1400" kern="1200" dirty="0"/>
            <a:t>.</a:t>
          </a:r>
        </a:p>
      </dsp:txBody>
      <dsp:txXfrm>
        <a:off x="6983024" y="924054"/>
        <a:ext cx="1754856" cy="4466607"/>
      </dsp:txXfrm>
    </dsp:sp>
    <dsp:sp modelId="{DB253CC5-B664-4BAE-85F3-347A1DB3E4D6}">
      <dsp:nvSpPr>
        <dsp:cNvPr id="0" name=""/>
        <dsp:cNvSpPr/>
      </dsp:nvSpPr>
      <dsp:spPr>
        <a:xfrm>
          <a:off x="6713278" y="8506"/>
          <a:ext cx="2009943" cy="95368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325" tIns="60325" rIns="60325" bIns="60325" numCol="1" spcCol="1270" anchor="ctr" anchorCtr="0">
          <a:noAutofit/>
        </a:bodyPr>
        <a:lstStyle/>
        <a:p>
          <a:pPr marL="0" lvl="0" indent="0" algn="ctr" defTabSz="844550">
            <a:lnSpc>
              <a:spcPct val="90000"/>
            </a:lnSpc>
            <a:spcBef>
              <a:spcPct val="0"/>
            </a:spcBef>
            <a:spcAft>
              <a:spcPct val="35000"/>
            </a:spcAft>
            <a:buNone/>
          </a:pPr>
          <a:r>
            <a:rPr lang="en-IN" sz="1900" kern="1200" dirty="0"/>
            <a:t>Paragraph Linking</a:t>
          </a:r>
        </a:p>
      </dsp:txBody>
      <dsp:txXfrm>
        <a:off x="6713278" y="8506"/>
        <a:ext cx="2009943" cy="953685"/>
      </dsp:txXfrm>
    </dsp:sp>
    <dsp:sp modelId="{98A4A7D8-BCB2-48E5-A57E-27CAE79AA65B}">
      <dsp:nvSpPr>
        <dsp:cNvPr id="0" name=""/>
        <dsp:cNvSpPr/>
      </dsp:nvSpPr>
      <dsp:spPr>
        <a:xfrm>
          <a:off x="2527992" y="968983"/>
          <a:ext cx="4110495" cy="4147989"/>
        </a:xfrm>
        <a:prstGeom prst="wedgeRectCallout">
          <a:avLst>
            <a:gd name="adj1" fmla="val 62500"/>
            <a:gd name="adj2" fmla="val 2083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800100">
            <a:lnSpc>
              <a:spcPct val="90000"/>
            </a:lnSpc>
            <a:spcBef>
              <a:spcPct val="0"/>
            </a:spcBef>
            <a:spcAft>
              <a:spcPct val="35000"/>
            </a:spcAft>
            <a:buNone/>
          </a:pPr>
          <a:r>
            <a:rPr lang="en-IN" sz="1800" kern="1200" dirty="0"/>
            <a:t>We run </a:t>
          </a:r>
          <a:r>
            <a:rPr lang="en-IN" sz="1800" kern="1200" dirty="0" err="1"/>
            <a:t>pyami</a:t>
          </a:r>
          <a:r>
            <a:rPr lang="en-IN" sz="1800" kern="1200" dirty="0"/>
            <a:t> to extract text from PDF files from respective sections and sub sections stored them in html </a:t>
          </a:r>
        </a:p>
        <a:p>
          <a:pPr marL="0" lvl="0" indent="0" algn="l" defTabSz="800100">
            <a:lnSpc>
              <a:spcPct val="90000"/>
            </a:lnSpc>
            <a:spcBef>
              <a:spcPct val="0"/>
            </a:spcBef>
            <a:spcAft>
              <a:spcPct val="35000"/>
            </a:spcAft>
            <a:buNone/>
          </a:pPr>
          <a:r>
            <a:rPr lang="en-IN" sz="1800" kern="1200" dirty="0"/>
            <a:t>We then use </a:t>
          </a:r>
          <a:r>
            <a:rPr lang="en-IN" sz="1800" kern="1200" dirty="0" err="1"/>
            <a:t>pyami</a:t>
          </a:r>
          <a:r>
            <a:rPr lang="en-IN" sz="1800" kern="1200" dirty="0"/>
            <a:t> again to parse the html based on the links and hyperlinks present to generate the connected sections. So this connected sections are then used to create the Knowledge graph</a:t>
          </a:r>
        </a:p>
      </dsp:txBody>
      <dsp:txXfrm>
        <a:off x="3049666" y="968983"/>
        <a:ext cx="3588821" cy="4147989"/>
      </dsp:txXfrm>
    </dsp:sp>
    <dsp:sp modelId="{42A70CAF-B055-43B1-80C8-683FEA059277}">
      <dsp:nvSpPr>
        <dsp:cNvPr id="0" name=""/>
        <dsp:cNvSpPr/>
      </dsp:nvSpPr>
      <dsp:spPr>
        <a:xfrm>
          <a:off x="2533027" y="147907"/>
          <a:ext cx="4175075" cy="79762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325" tIns="60325" rIns="60325" bIns="60325" numCol="1" spcCol="1270" anchor="ctr" anchorCtr="0">
          <a:noAutofit/>
        </a:bodyPr>
        <a:lstStyle/>
        <a:p>
          <a:pPr marL="0" lvl="0" indent="0" algn="ctr" defTabSz="844550">
            <a:lnSpc>
              <a:spcPct val="90000"/>
            </a:lnSpc>
            <a:spcBef>
              <a:spcPct val="0"/>
            </a:spcBef>
            <a:spcAft>
              <a:spcPct val="35000"/>
            </a:spcAft>
            <a:buNone/>
          </a:pPr>
          <a:r>
            <a:rPr lang="en-IN" sz="1900" kern="1200" dirty="0"/>
            <a:t>Data Extraction</a:t>
          </a:r>
        </a:p>
      </dsp:txBody>
      <dsp:txXfrm>
        <a:off x="2533027" y="147907"/>
        <a:ext cx="4175075" cy="797627"/>
      </dsp:txXfrm>
    </dsp:sp>
    <dsp:sp modelId="{4D5D6C97-3F0C-4F69-A998-2971DCE2FF12}">
      <dsp:nvSpPr>
        <dsp:cNvPr id="0" name=""/>
        <dsp:cNvSpPr/>
      </dsp:nvSpPr>
      <dsp:spPr>
        <a:xfrm>
          <a:off x="485970" y="970706"/>
          <a:ext cx="2009943" cy="3828830"/>
        </a:xfrm>
        <a:prstGeom prst="wedgeRectCallout">
          <a:avLst>
            <a:gd name="adj1" fmla="val 62500"/>
            <a:gd name="adj2" fmla="val 2083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IN" sz="1600" kern="1200" dirty="0"/>
            <a:t>It is a semantic climate </a:t>
          </a:r>
          <a:r>
            <a:rPr lang="en-IN" sz="1600" kern="1200" dirty="0" err="1"/>
            <a:t>github</a:t>
          </a:r>
          <a:r>
            <a:rPr lang="en-IN" sz="1600" kern="1200" dirty="0"/>
            <a:t> repository from where we get tools to </a:t>
          </a:r>
          <a:r>
            <a:rPr lang="en-IN" sz="1600" kern="1200" dirty="0" err="1"/>
            <a:t>analyze</a:t>
          </a:r>
          <a:r>
            <a:rPr lang="en-IN" sz="1600" kern="1200" dirty="0"/>
            <a:t> the </a:t>
          </a:r>
          <a:r>
            <a:rPr lang="en-IN" sz="1600" kern="1200" dirty="0" err="1"/>
            <a:t>the</a:t>
          </a:r>
          <a:r>
            <a:rPr lang="en-IN" sz="1600" kern="1200" dirty="0"/>
            <a:t> data </a:t>
          </a:r>
        </a:p>
      </dsp:txBody>
      <dsp:txXfrm>
        <a:off x="741057" y="970706"/>
        <a:ext cx="1754856" cy="3828830"/>
      </dsp:txXfrm>
    </dsp:sp>
    <dsp:sp modelId="{C113EEF5-C884-423A-B0AE-EE6CAE890B41}">
      <dsp:nvSpPr>
        <dsp:cNvPr id="0" name=""/>
        <dsp:cNvSpPr/>
      </dsp:nvSpPr>
      <dsp:spPr>
        <a:xfrm>
          <a:off x="485970" y="323870"/>
          <a:ext cx="2009943" cy="63831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325" tIns="60325" rIns="60325" bIns="60325" numCol="1" spcCol="1270" anchor="ctr" anchorCtr="0">
          <a:noAutofit/>
        </a:bodyPr>
        <a:lstStyle/>
        <a:p>
          <a:pPr marL="0" lvl="0" indent="0" algn="ctr" defTabSz="844550">
            <a:lnSpc>
              <a:spcPct val="90000"/>
            </a:lnSpc>
            <a:spcBef>
              <a:spcPct val="0"/>
            </a:spcBef>
            <a:spcAft>
              <a:spcPct val="35000"/>
            </a:spcAft>
            <a:buNone/>
          </a:pPr>
          <a:r>
            <a:rPr lang="en-IN" sz="1900" b="1" kern="1200" dirty="0"/>
            <a:t>Semantic Climate</a:t>
          </a:r>
          <a:endParaRPr lang="en-IN" sz="1900" kern="1200" dirty="0"/>
        </a:p>
      </dsp:txBody>
      <dsp:txXfrm>
        <a:off x="485970" y="323870"/>
        <a:ext cx="2009943" cy="638318"/>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D77C62-FB3E-4088-8948-80BD2C629C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5974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D77C62-FB3E-4088-8948-80BD2C629C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249658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D77C62-FB3E-4088-8948-80BD2C629C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55662-5254-4912-8B4C-76DB8B4DDCB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729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D77C62-FB3E-4088-8948-80BD2C629C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50118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D77C62-FB3E-4088-8948-80BD2C629C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55662-5254-4912-8B4C-76DB8B4DDCB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5390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D77C62-FB3E-4088-8948-80BD2C629C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353186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D77C62-FB3E-4088-8948-80BD2C629C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2235588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D77C62-FB3E-4088-8948-80BD2C629C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423568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D77C62-FB3E-4088-8948-80BD2C629C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321034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D77C62-FB3E-4088-8948-80BD2C629C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237720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D77C62-FB3E-4088-8948-80BD2C629CA4}"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245578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D77C62-FB3E-4088-8948-80BD2C629CA4}"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314943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D77C62-FB3E-4088-8948-80BD2C629CA4}"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236587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77C62-FB3E-4088-8948-80BD2C629CA4}"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366432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D77C62-FB3E-4088-8948-80BD2C629CA4}"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1364699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D77C62-FB3E-4088-8948-80BD2C629CA4}"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A55662-5254-4912-8B4C-76DB8B4DDCB3}" type="slidenum">
              <a:rPr lang="en-IN" smtClean="0"/>
              <a:t>‹#›</a:t>
            </a:fld>
            <a:endParaRPr lang="en-IN"/>
          </a:p>
        </p:txBody>
      </p:sp>
    </p:spTree>
    <p:extLst>
      <p:ext uri="{BB962C8B-B14F-4D97-AF65-F5344CB8AC3E}">
        <p14:creationId xmlns:p14="http://schemas.microsoft.com/office/powerpoint/2010/main" val="395502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D77C62-FB3E-4088-8948-80BD2C629CA4}" type="datetimeFigureOut">
              <a:rPr lang="en-IN" smtClean="0"/>
              <a:t>19-05-2023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A55662-5254-4912-8B4C-76DB8B4DDCB3}" type="slidenum">
              <a:rPr lang="en-IN" smtClean="0"/>
              <a:t>‹#›</a:t>
            </a:fld>
            <a:endParaRPr lang="en-IN"/>
          </a:p>
        </p:txBody>
      </p:sp>
    </p:spTree>
    <p:extLst>
      <p:ext uri="{BB962C8B-B14F-4D97-AF65-F5344CB8AC3E}">
        <p14:creationId xmlns:p14="http://schemas.microsoft.com/office/powerpoint/2010/main" val="2836151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3040-312E-0142-DE2A-28407F426F24}"/>
              </a:ext>
            </a:extLst>
          </p:cNvPr>
          <p:cNvSpPr>
            <a:spLocks noGrp="1"/>
          </p:cNvSpPr>
          <p:nvPr>
            <p:ph type="ctrTitle"/>
          </p:nvPr>
        </p:nvSpPr>
        <p:spPr>
          <a:xfrm>
            <a:off x="1432421" y="1508796"/>
            <a:ext cx="7766936" cy="2083490"/>
          </a:xfrm>
        </p:spPr>
        <p:txBody>
          <a:bodyPr/>
          <a:lstStyle/>
          <a:p>
            <a:pPr algn="ctr"/>
            <a:r>
              <a:rPr lang="en-IN" sz="5400" b="1" dirty="0">
                <a:solidFill>
                  <a:schemeClr val="tx1"/>
                </a:solidFill>
                <a:latin typeface="Arial Black" panose="020B0A04020102020204" pitchFamily="34" charset="0"/>
              </a:rPr>
              <a:t>Group -3</a:t>
            </a:r>
            <a:br>
              <a:rPr lang="en-IN" sz="5400" b="1" dirty="0">
                <a:solidFill>
                  <a:schemeClr val="tx1"/>
                </a:solidFill>
                <a:latin typeface="Arial Black" panose="020B0A04020102020204" pitchFamily="34" charset="0"/>
              </a:rPr>
            </a:br>
            <a:br>
              <a:rPr lang="en-IN" sz="5400" b="1" dirty="0">
                <a:solidFill>
                  <a:schemeClr val="tx1"/>
                </a:solidFill>
                <a:latin typeface="Arial Black" panose="020B0A04020102020204" pitchFamily="34" charset="0"/>
              </a:rPr>
            </a:br>
            <a:endParaRPr lang="en-IN" dirty="0"/>
          </a:p>
        </p:txBody>
      </p:sp>
      <p:sp>
        <p:nvSpPr>
          <p:cNvPr id="3" name="Subtitle 2">
            <a:extLst>
              <a:ext uri="{FF2B5EF4-FFF2-40B4-BE49-F238E27FC236}">
                <a16:creationId xmlns:a16="http://schemas.microsoft.com/office/drawing/2014/main" id="{74191659-853A-D703-6E87-8207C38FB8AF}"/>
              </a:ext>
            </a:extLst>
          </p:cNvPr>
          <p:cNvSpPr>
            <a:spLocks noGrp="1"/>
          </p:cNvSpPr>
          <p:nvPr>
            <p:ph type="subTitle" idx="1"/>
          </p:nvPr>
        </p:nvSpPr>
        <p:spPr>
          <a:xfrm>
            <a:off x="4758612" y="2839271"/>
            <a:ext cx="4646019" cy="1315615"/>
          </a:xfrm>
        </p:spPr>
        <p:txBody>
          <a:bodyPr>
            <a:normAutofit fontScale="85000" lnSpcReduction="20000"/>
          </a:bodyPr>
          <a:lstStyle/>
          <a:p>
            <a:r>
              <a:rPr lang="en-IN" sz="2800" b="1" dirty="0">
                <a:solidFill>
                  <a:schemeClr val="tx1"/>
                </a:solidFill>
                <a:latin typeface="Arial Black" panose="020B0A04020102020204" pitchFamily="34" charset="0"/>
              </a:rPr>
              <a:t>Climate Knowledge Hunt</a:t>
            </a:r>
          </a:p>
          <a:p>
            <a:r>
              <a:rPr lang="en-IN" sz="2800" b="1" dirty="0">
                <a:solidFill>
                  <a:schemeClr val="tx1"/>
                </a:solidFill>
                <a:latin typeface="Arial Black" panose="020B0A04020102020204" pitchFamily="34" charset="0"/>
              </a:rPr>
              <a:t>Hackathon</a:t>
            </a:r>
          </a:p>
          <a:p>
            <a:r>
              <a:rPr lang="en-IN" sz="2800" b="1" dirty="0">
                <a:solidFill>
                  <a:schemeClr val="tx1"/>
                </a:solidFill>
                <a:latin typeface="Arial Black" panose="020B0A04020102020204" pitchFamily="34" charset="0"/>
              </a:rPr>
              <a:t>NIPGR</a:t>
            </a:r>
          </a:p>
        </p:txBody>
      </p:sp>
    </p:spTree>
    <p:extLst>
      <p:ext uri="{BB962C8B-B14F-4D97-AF65-F5344CB8AC3E}">
        <p14:creationId xmlns:p14="http://schemas.microsoft.com/office/powerpoint/2010/main" val="126155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55B6-A9E9-3AA7-94DA-8022B0910F48}"/>
              </a:ext>
            </a:extLst>
          </p:cNvPr>
          <p:cNvSpPr>
            <a:spLocks noGrp="1"/>
          </p:cNvSpPr>
          <p:nvPr>
            <p:ph type="title"/>
          </p:nvPr>
        </p:nvSpPr>
        <p:spPr/>
        <p:txBody>
          <a:bodyPr/>
          <a:lstStyle/>
          <a:p>
            <a:r>
              <a:rPr lang="en-IN" dirty="0"/>
              <a:t>Doing keyword extraction</a:t>
            </a:r>
          </a:p>
        </p:txBody>
      </p:sp>
      <p:pic>
        <p:nvPicPr>
          <p:cNvPr id="5" name="Content Placeholder 4">
            <a:extLst>
              <a:ext uri="{FF2B5EF4-FFF2-40B4-BE49-F238E27FC236}">
                <a16:creationId xmlns:a16="http://schemas.microsoft.com/office/drawing/2014/main" id="{A0240E6E-B231-16E6-FC11-B9A79AEEF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152" y="2160588"/>
            <a:ext cx="6911733" cy="3881437"/>
          </a:xfrm>
        </p:spPr>
      </p:pic>
    </p:spTree>
    <p:extLst>
      <p:ext uri="{BB962C8B-B14F-4D97-AF65-F5344CB8AC3E}">
        <p14:creationId xmlns:p14="http://schemas.microsoft.com/office/powerpoint/2010/main" val="30057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6DBF-00B6-3559-714D-95860C801EAE}"/>
              </a:ext>
            </a:extLst>
          </p:cNvPr>
          <p:cNvSpPr>
            <a:spLocks noGrp="1"/>
          </p:cNvSpPr>
          <p:nvPr>
            <p:ph type="title"/>
          </p:nvPr>
        </p:nvSpPr>
        <p:spPr/>
        <p:txBody>
          <a:bodyPr/>
          <a:lstStyle/>
          <a:p>
            <a:r>
              <a:rPr lang="en-IN" dirty="0"/>
              <a:t>Next steps</a:t>
            </a:r>
          </a:p>
        </p:txBody>
      </p:sp>
      <p:sp>
        <p:nvSpPr>
          <p:cNvPr id="3" name="Content Placeholder 2">
            <a:extLst>
              <a:ext uri="{FF2B5EF4-FFF2-40B4-BE49-F238E27FC236}">
                <a16:creationId xmlns:a16="http://schemas.microsoft.com/office/drawing/2014/main" id="{0158E952-46BA-164F-5E6E-615B5888B285}"/>
              </a:ext>
            </a:extLst>
          </p:cNvPr>
          <p:cNvSpPr>
            <a:spLocks noGrp="1"/>
          </p:cNvSpPr>
          <p:nvPr>
            <p:ph idx="1"/>
          </p:nvPr>
        </p:nvSpPr>
        <p:spPr/>
        <p:txBody>
          <a:bodyPr/>
          <a:lstStyle/>
          <a:p>
            <a:r>
              <a:rPr lang="en-IN" dirty="0"/>
              <a:t>Using transformers to identify the linkage between the target and the anchor node on top of manual annotation.</a:t>
            </a:r>
          </a:p>
          <a:p>
            <a:r>
              <a:rPr lang="en-IN" dirty="0"/>
              <a:t>Then we can verify the annotation and then compute inter-annotator agreement.</a:t>
            </a:r>
          </a:p>
          <a:p>
            <a:r>
              <a:rPr lang="en-IN" dirty="0"/>
              <a:t>These annotation will be then uploaded to </a:t>
            </a:r>
            <a:r>
              <a:rPr lang="en-IN" dirty="0" err="1"/>
              <a:t>wikibase</a:t>
            </a:r>
            <a:r>
              <a:rPr lang="en-IN" dirty="0"/>
              <a:t>.</a:t>
            </a:r>
          </a:p>
        </p:txBody>
      </p:sp>
      <p:pic>
        <p:nvPicPr>
          <p:cNvPr id="4" name="Content Placeholder 4">
            <a:extLst>
              <a:ext uri="{FF2B5EF4-FFF2-40B4-BE49-F238E27FC236}">
                <a16:creationId xmlns:a16="http://schemas.microsoft.com/office/drawing/2014/main" id="{4348ED97-A65D-DEFA-D4B3-DADE231DFFEB}"/>
              </a:ext>
            </a:extLst>
          </p:cNvPr>
          <p:cNvPicPr>
            <a:picLocks noChangeAspect="1"/>
          </p:cNvPicPr>
          <p:nvPr/>
        </p:nvPicPr>
        <p:blipFill rotWithShape="1">
          <a:blip r:embed="rId2">
            <a:extLst>
              <a:ext uri="{28A0092B-C50C-407E-A947-70E740481C1C}">
                <a14:useLocalDpi xmlns:a14="http://schemas.microsoft.com/office/drawing/2010/main" val="0"/>
              </a:ext>
            </a:extLst>
          </a:blip>
          <a:srcRect l="21019" t="12846" r="27355" b="6381"/>
          <a:stretch/>
        </p:blipFill>
        <p:spPr>
          <a:xfrm>
            <a:off x="6438123" y="3710638"/>
            <a:ext cx="3666931" cy="2433925"/>
          </a:xfrm>
          <a:prstGeom prst="rect">
            <a:avLst/>
          </a:prstGeom>
        </p:spPr>
      </p:pic>
      <p:cxnSp>
        <p:nvCxnSpPr>
          <p:cNvPr id="6" name="Straight Arrow Connector 5">
            <a:extLst>
              <a:ext uri="{FF2B5EF4-FFF2-40B4-BE49-F238E27FC236}">
                <a16:creationId xmlns:a16="http://schemas.microsoft.com/office/drawing/2014/main" id="{27FE2B18-C164-5E95-1DB4-A9BCE91A66DE}"/>
              </a:ext>
            </a:extLst>
          </p:cNvPr>
          <p:cNvCxnSpPr/>
          <p:nvPr/>
        </p:nvCxnSpPr>
        <p:spPr>
          <a:xfrm flipH="1">
            <a:off x="5753878" y="4264090"/>
            <a:ext cx="1754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5EFB83-59B4-8905-0793-2FEC9C21556F}"/>
              </a:ext>
            </a:extLst>
          </p:cNvPr>
          <p:cNvSpPr txBox="1"/>
          <p:nvPr/>
        </p:nvSpPr>
        <p:spPr>
          <a:xfrm>
            <a:off x="4672154" y="4133285"/>
            <a:ext cx="1679510" cy="261610"/>
          </a:xfrm>
          <a:prstGeom prst="rect">
            <a:avLst/>
          </a:prstGeom>
          <a:noFill/>
        </p:spPr>
        <p:txBody>
          <a:bodyPr wrap="square" rtlCol="0">
            <a:spAutoFit/>
          </a:bodyPr>
          <a:lstStyle/>
          <a:p>
            <a:r>
              <a:rPr lang="en-IN" sz="1100" dirty="0"/>
              <a:t>Attribute id 1</a:t>
            </a:r>
          </a:p>
        </p:txBody>
      </p:sp>
      <p:cxnSp>
        <p:nvCxnSpPr>
          <p:cNvPr id="8" name="Straight Arrow Connector 7">
            <a:extLst>
              <a:ext uri="{FF2B5EF4-FFF2-40B4-BE49-F238E27FC236}">
                <a16:creationId xmlns:a16="http://schemas.microsoft.com/office/drawing/2014/main" id="{4793AC92-79B6-5AC2-E6C3-7AAE078FBC43}"/>
              </a:ext>
            </a:extLst>
          </p:cNvPr>
          <p:cNvCxnSpPr/>
          <p:nvPr/>
        </p:nvCxnSpPr>
        <p:spPr>
          <a:xfrm flipH="1">
            <a:off x="6161314" y="4948347"/>
            <a:ext cx="1754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324E9F3-3F8E-739A-AF89-020B7025EBA6}"/>
              </a:ext>
            </a:extLst>
          </p:cNvPr>
          <p:cNvSpPr txBox="1"/>
          <p:nvPr/>
        </p:nvSpPr>
        <p:spPr>
          <a:xfrm>
            <a:off x="5079590" y="4817542"/>
            <a:ext cx="1679510" cy="261610"/>
          </a:xfrm>
          <a:prstGeom prst="rect">
            <a:avLst/>
          </a:prstGeom>
          <a:noFill/>
        </p:spPr>
        <p:txBody>
          <a:bodyPr wrap="square" rtlCol="0">
            <a:spAutoFit/>
          </a:bodyPr>
          <a:lstStyle/>
          <a:p>
            <a:r>
              <a:rPr lang="en-IN" sz="1100" dirty="0"/>
              <a:t>Attribute id 1</a:t>
            </a:r>
          </a:p>
        </p:txBody>
      </p:sp>
      <p:cxnSp>
        <p:nvCxnSpPr>
          <p:cNvPr id="10" name="Straight Arrow Connector 9">
            <a:extLst>
              <a:ext uri="{FF2B5EF4-FFF2-40B4-BE49-F238E27FC236}">
                <a16:creationId xmlns:a16="http://schemas.microsoft.com/office/drawing/2014/main" id="{0DD66E4B-998C-D455-E220-CFBA06DBD618}"/>
              </a:ext>
            </a:extLst>
          </p:cNvPr>
          <p:cNvCxnSpPr/>
          <p:nvPr/>
        </p:nvCxnSpPr>
        <p:spPr>
          <a:xfrm flipH="1">
            <a:off x="6541688" y="5632603"/>
            <a:ext cx="1754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C914FD6-D121-1294-CB90-89B92BDDCE1C}"/>
              </a:ext>
            </a:extLst>
          </p:cNvPr>
          <p:cNvSpPr txBox="1"/>
          <p:nvPr/>
        </p:nvSpPr>
        <p:spPr>
          <a:xfrm>
            <a:off x="5459964" y="5501798"/>
            <a:ext cx="1679510" cy="261610"/>
          </a:xfrm>
          <a:prstGeom prst="rect">
            <a:avLst/>
          </a:prstGeom>
          <a:noFill/>
        </p:spPr>
        <p:txBody>
          <a:bodyPr wrap="square" rtlCol="0">
            <a:spAutoFit/>
          </a:bodyPr>
          <a:lstStyle/>
          <a:p>
            <a:r>
              <a:rPr lang="en-IN" sz="1100" dirty="0"/>
              <a:t>Attribute id 2</a:t>
            </a:r>
          </a:p>
        </p:txBody>
      </p:sp>
    </p:spTree>
    <p:extLst>
      <p:ext uri="{BB962C8B-B14F-4D97-AF65-F5344CB8AC3E}">
        <p14:creationId xmlns:p14="http://schemas.microsoft.com/office/powerpoint/2010/main" val="12192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2CFB-C6F2-4801-CDE3-791528EAD6CD}"/>
              </a:ext>
            </a:extLst>
          </p:cNvPr>
          <p:cNvSpPr>
            <a:spLocks noGrp="1"/>
          </p:cNvSpPr>
          <p:nvPr>
            <p:ph type="title"/>
          </p:nvPr>
        </p:nvSpPr>
        <p:spPr>
          <a:xfrm>
            <a:off x="3582955" y="2957804"/>
            <a:ext cx="5980922" cy="1962021"/>
          </a:xfrm>
        </p:spPr>
        <p:txBody>
          <a:bodyPr>
            <a:noAutofit/>
          </a:bodyPr>
          <a:lstStyle/>
          <a:p>
            <a:r>
              <a:rPr lang="en-IN" sz="8000" dirty="0"/>
              <a:t>Thank You</a:t>
            </a:r>
          </a:p>
        </p:txBody>
      </p:sp>
    </p:spTree>
    <p:extLst>
      <p:ext uri="{BB962C8B-B14F-4D97-AF65-F5344CB8AC3E}">
        <p14:creationId xmlns:p14="http://schemas.microsoft.com/office/powerpoint/2010/main" val="55873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94B6-6626-C053-B536-A79A6DD3CABD}"/>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54F43AF0-A9FF-AC34-3471-1F5113B13FC5}"/>
              </a:ext>
            </a:extLst>
          </p:cNvPr>
          <p:cNvSpPr>
            <a:spLocks noGrp="1"/>
          </p:cNvSpPr>
          <p:nvPr>
            <p:ph idx="1"/>
          </p:nvPr>
        </p:nvSpPr>
        <p:spPr/>
        <p:txBody>
          <a:bodyPr/>
          <a:lstStyle/>
          <a:p>
            <a:r>
              <a:rPr lang="en-IN" dirty="0"/>
              <a:t>1 Data Annotation</a:t>
            </a:r>
          </a:p>
          <a:p>
            <a:r>
              <a:rPr lang="en-IN" dirty="0"/>
              <a:t>2 Data Summarization</a:t>
            </a:r>
          </a:p>
          <a:p>
            <a:r>
              <a:rPr lang="en-IN" dirty="0"/>
              <a:t>3 Key word Extraction</a:t>
            </a:r>
          </a:p>
          <a:p>
            <a:endParaRPr lang="en-IN" dirty="0"/>
          </a:p>
        </p:txBody>
      </p:sp>
    </p:spTree>
    <p:extLst>
      <p:ext uri="{BB962C8B-B14F-4D97-AF65-F5344CB8AC3E}">
        <p14:creationId xmlns:p14="http://schemas.microsoft.com/office/powerpoint/2010/main" val="424549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82CC-1FAA-EC50-9EAE-C6ED0B4BDAEC}"/>
              </a:ext>
            </a:extLst>
          </p:cNvPr>
          <p:cNvSpPr>
            <a:spLocks noGrp="1"/>
          </p:cNvSpPr>
          <p:nvPr>
            <p:ph type="title"/>
          </p:nvPr>
        </p:nvSpPr>
        <p:spPr/>
        <p:txBody>
          <a:bodyPr/>
          <a:lstStyle/>
          <a:p>
            <a:r>
              <a:rPr lang="en-IN" dirty="0"/>
              <a:t>Steps for Data Annotation</a:t>
            </a:r>
          </a:p>
        </p:txBody>
      </p:sp>
      <p:cxnSp>
        <p:nvCxnSpPr>
          <p:cNvPr id="8" name="Straight Arrow Connector 7">
            <a:extLst>
              <a:ext uri="{FF2B5EF4-FFF2-40B4-BE49-F238E27FC236}">
                <a16:creationId xmlns:a16="http://schemas.microsoft.com/office/drawing/2014/main" id="{BDDE9F23-A9D9-8E40-F1B6-0B1AF14AD030}"/>
              </a:ext>
            </a:extLst>
          </p:cNvPr>
          <p:cNvCxnSpPr/>
          <p:nvPr/>
        </p:nvCxnSpPr>
        <p:spPr>
          <a:xfrm>
            <a:off x="4693298" y="2256826"/>
            <a:ext cx="0" cy="74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0EE38416-BA97-5EE8-CEDD-6F99420DEB42}"/>
              </a:ext>
            </a:extLst>
          </p:cNvPr>
          <p:cNvGraphicFramePr/>
          <p:nvPr>
            <p:extLst>
              <p:ext uri="{D42A27DB-BD31-4B8C-83A1-F6EECF244321}">
                <p14:modId xmlns:p14="http://schemas.microsoft.com/office/powerpoint/2010/main" val="1594724165"/>
              </p:ext>
            </p:extLst>
          </p:nvPr>
        </p:nvGraphicFramePr>
        <p:xfrm>
          <a:off x="1003277" y="1131423"/>
          <a:ext cx="873788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62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2432-D711-77B1-FC2B-7F1BDB4E6ECF}"/>
              </a:ext>
            </a:extLst>
          </p:cNvPr>
          <p:cNvSpPr>
            <a:spLocks noGrp="1"/>
          </p:cNvSpPr>
          <p:nvPr>
            <p:ph type="title"/>
          </p:nvPr>
        </p:nvSpPr>
        <p:spPr/>
        <p:txBody>
          <a:bodyPr/>
          <a:lstStyle/>
          <a:p>
            <a:r>
              <a:rPr lang="en-IN" dirty="0"/>
              <a:t>Knowledge Graph</a:t>
            </a:r>
          </a:p>
        </p:txBody>
      </p:sp>
      <p:pic>
        <p:nvPicPr>
          <p:cNvPr id="5" name="Content Placeholder 4">
            <a:extLst>
              <a:ext uri="{FF2B5EF4-FFF2-40B4-BE49-F238E27FC236}">
                <a16:creationId xmlns:a16="http://schemas.microsoft.com/office/drawing/2014/main" id="{494EAE41-9372-EDB2-AE98-F77A325703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019" t="12846" r="27355" b="6381"/>
          <a:stretch/>
        </p:blipFill>
        <p:spPr>
          <a:xfrm>
            <a:off x="1203649" y="1418254"/>
            <a:ext cx="7464490" cy="4954554"/>
          </a:xfrm>
        </p:spPr>
      </p:pic>
      <p:cxnSp>
        <p:nvCxnSpPr>
          <p:cNvPr id="6" name="Straight Arrow Connector 5">
            <a:extLst>
              <a:ext uri="{FF2B5EF4-FFF2-40B4-BE49-F238E27FC236}">
                <a16:creationId xmlns:a16="http://schemas.microsoft.com/office/drawing/2014/main" id="{11BB6248-58CA-724C-5BA3-860FDDB2F59B}"/>
              </a:ext>
            </a:extLst>
          </p:cNvPr>
          <p:cNvCxnSpPr/>
          <p:nvPr/>
        </p:nvCxnSpPr>
        <p:spPr>
          <a:xfrm flipH="1">
            <a:off x="1779037" y="2472612"/>
            <a:ext cx="1754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0B342B-6E83-1D8E-6246-D04958A62BF7}"/>
              </a:ext>
            </a:extLst>
          </p:cNvPr>
          <p:cNvSpPr txBox="1"/>
          <p:nvPr/>
        </p:nvSpPr>
        <p:spPr>
          <a:xfrm>
            <a:off x="597786" y="2341807"/>
            <a:ext cx="1679510" cy="261610"/>
          </a:xfrm>
          <a:prstGeom prst="rect">
            <a:avLst/>
          </a:prstGeom>
          <a:noFill/>
        </p:spPr>
        <p:txBody>
          <a:bodyPr wrap="square" rtlCol="0">
            <a:spAutoFit/>
          </a:bodyPr>
          <a:lstStyle/>
          <a:p>
            <a:r>
              <a:rPr lang="en-IN" sz="1100" dirty="0"/>
              <a:t>Attribute id </a:t>
            </a:r>
            <a:r>
              <a:rPr lang="en-IN" sz="1100" dirty="0">
                <a:solidFill>
                  <a:srgbClr val="C00000"/>
                </a:solidFill>
              </a:rPr>
              <a:t>?????</a:t>
            </a:r>
          </a:p>
        </p:txBody>
      </p:sp>
    </p:spTree>
    <p:extLst>
      <p:ext uri="{BB962C8B-B14F-4D97-AF65-F5344CB8AC3E}">
        <p14:creationId xmlns:p14="http://schemas.microsoft.com/office/powerpoint/2010/main" val="306377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5C3A-5E77-ABC7-16C8-6793567F0089}"/>
              </a:ext>
            </a:extLst>
          </p:cNvPr>
          <p:cNvSpPr>
            <a:spLocks noGrp="1"/>
          </p:cNvSpPr>
          <p:nvPr>
            <p:ph type="title"/>
          </p:nvPr>
        </p:nvSpPr>
        <p:spPr/>
        <p:txBody>
          <a:bodyPr/>
          <a:lstStyle/>
          <a:p>
            <a:r>
              <a:rPr lang="en-IN" dirty="0"/>
              <a:t>DATA ANNOTATION</a:t>
            </a:r>
          </a:p>
        </p:txBody>
      </p:sp>
      <p:sp>
        <p:nvSpPr>
          <p:cNvPr id="3" name="Content Placeholder 2">
            <a:extLst>
              <a:ext uri="{FF2B5EF4-FFF2-40B4-BE49-F238E27FC236}">
                <a16:creationId xmlns:a16="http://schemas.microsoft.com/office/drawing/2014/main" id="{DE06C3EC-6738-513B-EC83-04C0B8C27243}"/>
              </a:ext>
            </a:extLst>
          </p:cNvPr>
          <p:cNvSpPr>
            <a:spLocks noGrp="1"/>
          </p:cNvSpPr>
          <p:nvPr>
            <p:ph idx="1"/>
          </p:nvPr>
        </p:nvSpPr>
        <p:spPr>
          <a:xfrm>
            <a:off x="410547" y="1930400"/>
            <a:ext cx="8938100" cy="4445484"/>
          </a:xfrm>
        </p:spPr>
        <p:txBody>
          <a:bodyPr>
            <a:normAutofit/>
          </a:bodyPr>
          <a:lstStyle/>
          <a:p>
            <a:r>
              <a:rPr lang="en-US" b="0" i="0" dirty="0">
                <a:solidFill>
                  <a:schemeClr val="tx1"/>
                </a:solidFill>
                <a:effectLst/>
                <a:latin typeface="Times New Roman" panose="02020603050405020304" pitchFamily="18" charset="0"/>
                <a:cs typeface="Times New Roman" panose="02020603050405020304" pitchFamily="18" charset="0"/>
              </a:rPr>
              <a:t>Data annotation is the process of labeling individual elements of training data (whether text, images, audio, or video) to help machines understand what exactly is in it and what is important.</a:t>
            </a:r>
          </a:p>
          <a:p>
            <a:r>
              <a:rPr lang="en-US" dirty="0">
                <a:solidFill>
                  <a:schemeClr val="tx1"/>
                </a:solidFill>
                <a:latin typeface="Times New Roman" panose="02020603050405020304" pitchFamily="18" charset="0"/>
                <a:cs typeface="Times New Roman" panose="02020603050405020304" pitchFamily="18" charset="0"/>
              </a:rPr>
              <a:t>Given the KG we Read the Anchor text and Target text tried to Annotate attribute ID for the connection between Anchor and Text Node.</a:t>
            </a:r>
          </a:p>
          <a:p>
            <a:r>
              <a:rPr lang="en-US" b="0" i="0" dirty="0">
                <a:solidFill>
                  <a:schemeClr val="tx1"/>
                </a:solidFill>
                <a:effectLst/>
                <a:latin typeface="Times New Roman" panose="02020603050405020304" pitchFamily="18" charset="0"/>
                <a:cs typeface="Times New Roman" panose="02020603050405020304" pitchFamily="18" charset="0"/>
              </a:rPr>
              <a:t>We then Analyzed how the generated summary and the keywords for the blob of the text were helpful.</a:t>
            </a:r>
          </a:p>
          <a:p>
            <a:r>
              <a:rPr lang="en-IN" dirty="0">
                <a:solidFill>
                  <a:schemeClr val="tx1"/>
                </a:solidFill>
                <a:latin typeface="Times New Roman" panose="02020603050405020304" pitchFamily="18" charset="0"/>
                <a:cs typeface="Times New Roman" panose="02020603050405020304" pitchFamily="18" charset="0"/>
              </a:rPr>
              <a:t>Tools Used in Data Annotation</a:t>
            </a:r>
          </a:p>
          <a:p>
            <a:pPr marL="0" indent="0">
              <a:buNone/>
            </a:pPr>
            <a:r>
              <a:rPr lang="en-IN" dirty="0">
                <a:solidFill>
                  <a:schemeClr val="tx1"/>
                </a:solidFill>
                <a:latin typeface="Times New Roman" panose="02020603050405020304" pitchFamily="18" charset="0"/>
                <a:cs typeface="Times New Roman" panose="02020603050405020304" pitchFamily="18" charset="0"/>
              </a:rPr>
              <a:t>      1. </a:t>
            </a:r>
            <a:r>
              <a:rPr lang="en-IN" b="1" u="sng" dirty="0">
                <a:solidFill>
                  <a:schemeClr val="tx1"/>
                </a:solidFill>
                <a:latin typeface="Times New Roman" panose="02020603050405020304" pitchFamily="18" charset="0"/>
                <a:cs typeface="Times New Roman" panose="02020603050405020304" pitchFamily="18" charset="0"/>
              </a:rPr>
              <a:t>Google Collab Paragraph Linking notebook</a:t>
            </a:r>
            <a:r>
              <a:rPr lang="en-IN" dirty="0">
                <a:solidFill>
                  <a:schemeClr val="tx1"/>
                </a:solidFill>
                <a:latin typeface="Times New Roman" panose="02020603050405020304" pitchFamily="18" charset="0"/>
                <a:cs typeface="Times New Roman" panose="02020603050405020304" pitchFamily="18" charset="0"/>
              </a:rPr>
              <a:t>. Identified the key attributes of the edges.</a:t>
            </a:r>
          </a:p>
          <a:p>
            <a:pPr marL="0" indent="0">
              <a:buNone/>
            </a:pPr>
            <a:r>
              <a:rPr lang="en-IN" dirty="0">
                <a:solidFill>
                  <a:schemeClr val="tx1"/>
                </a:solidFill>
                <a:latin typeface="Times New Roman" panose="02020603050405020304" pitchFamily="18" charset="0"/>
                <a:cs typeface="Times New Roman" panose="02020603050405020304" pitchFamily="18" charset="0"/>
              </a:rPr>
              <a:t>      2. pandas</a:t>
            </a:r>
            <a:endParaRPr lang="en-IN" b="1"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28449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AB22-CC74-3A84-73BC-18CD3C63A017}"/>
              </a:ext>
            </a:extLst>
          </p:cNvPr>
          <p:cNvSpPr>
            <a:spLocks noGrp="1"/>
          </p:cNvSpPr>
          <p:nvPr>
            <p:ph type="title"/>
          </p:nvPr>
        </p:nvSpPr>
        <p:spPr/>
        <p:txBody>
          <a:bodyPr/>
          <a:lstStyle/>
          <a:p>
            <a:r>
              <a:rPr lang="en-IN" dirty="0"/>
              <a:t>SUMMARIZATION</a:t>
            </a:r>
          </a:p>
        </p:txBody>
      </p:sp>
      <p:sp>
        <p:nvSpPr>
          <p:cNvPr id="3" name="Content Placeholder 2">
            <a:extLst>
              <a:ext uri="{FF2B5EF4-FFF2-40B4-BE49-F238E27FC236}">
                <a16:creationId xmlns:a16="http://schemas.microsoft.com/office/drawing/2014/main" id="{50EE01EA-178F-3BFC-0465-B74535FE3DD0}"/>
              </a:ext>
            </a:extLst>
          </p:cNvPr>
          <p:cNvSpPr>
            <a:spLocks noGrp="1"/>
          </p:cNvSpPr>
          <p:nvPr>
            <p:ph idx="1"/>
          </p:nvPr>
        </p:nvSpPr>
        <p:spPr>
          <a:xfrm>
            <a:off x="677334" y="1455577"/>
            <a:ext cx="8596668" cy="4585786"/>
          </a:xfrm>
        </p:spPr>
        <p:txBody>
          <a:bodyPr>
            <a:normAutofit/>
          </a:bodyPr>
          <a:lstStyle/>
          <a:p>
            <a:r>
              <a:rPr lang="en-US" sz="2000" b="0" i="0" dirty="0">
                <a:solidFill>
                  <a:schemeClr val="tx1"/>
                </a:solidFill>
                <a:effectLst/>
                <a:latin typeface="Times New Roman" panose="02020603050405020304" pitchFamily="18" charset="0"/>
                <a:cs typeface="Times New Roman" panose="02020603050405020304" pitchFamily="18" charset="0"/>
              </a:rPr>
              <a:t>The term Data Summarization can be defined as the presentation of a summary/report of generated data in a comprehensible and informative manner. To relay information about the dataset, summarization is obtained from the entire dataset.</a:t>
            </a:r>
          </a:p>
          <a:p>
            <a:pPr marL="0" inden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r>
              <a:rPr lang="en-US" sz="2000" b="0" i="0" dirty="0">
                <a:solidFill>
                  <a:schemeClr val="tx1"/>
                </a:solidFill>
                <a:effectLst/>
                <a:latin typeface="Times New Roman" panose="02020603050405020304" pitchFamily="18" charset="0"/>
                <a:cs typeface="Times New Roman" panose="02020603050405020304" pitchFamily="18" charset="0"/>
              </a:rPr>
              <a:t>Libraries Required in Summarization</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1 Pandas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2 Transformers</a:t>
            </a:r>
          </a:p>
          <a:p>
            <a:pPr marL="0" indent="0">
              <a:buNone/>
            </a:pPr>
            <a:r>
              <a:rPr lang="en-US" sz="2000" b="0" i="0" dirty="0">
                <a:solidFill>
                  <a:schemeClr val="tx1"/>
                </a:solidFill>
                <a:effectLst/>
                <a:latin typeface="Times New Roman" panose="02020603050405020304" pitchFamily="18" charset="0"/>
                <a:cs typeface="Times New Roman" panose="02020603050405020304" pitchFamily="18" charset="0"/>
              </a:rPr>
              <a:t>       3 To</a:t>
            </a:r>
            <a:r>
              <a:rPr lang="en-US" sz="2000" dirty="0">
                <a:solidFill>
                  <a:schemeClr val="tx1"/>
                </a:solidFill>
                <a:latin typeface="Times New Roman" panose="02020603050405020304" pitchFamily="18" charset="0"/>
                <a:cs typeface="Times New Roman" panose="02020603050405020304" pitchFamily="18" charset="0"/>
              </a:rPr>
              <a:t>rch</a:t>
            </a:r>
          </a:p>
          <a:p>
            <a:pPr marL="0" inden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88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F296-DBE4-5E01-C975-0767F19CC7BE}"/>
              </a:ext>
            </a:extLst>
          </p:cNvPr>
          <p:cNvSpPr>
            <a:spLocks noGrp="1"/>
          </p:cNvSpPr>
          <p:nvPr>
            <p:ph type="title"/>
          </p:nvPr>
        </p:nvSpPr>
        <p:spPr/>
        <p:txBody>
          <a:bodyPr/>
          <a:lstStyle/>
          <a:p>
            <a:r>
              <a:rPr lang="en-IN" dirty="0"/>
              <a:t>Steps For Summarization</a:t>
            </a:r>
          </a:p>
        </p:txBody>
      </p:sp>
      <p:sp>
        <p:nvSpPr>
          <p:cNvPr id="3" name="Content Placeholder 2">
            <a:extLst>
              <a:ext uri="{FF2B5EF4-FFF2-40B4-BE49-F238E27FC236}">
                <a16:creationId xmlns:a16="http://schemas.microsoft.com/office/drawing/2014/main" id="{2EDC7625-C05F-F9CF-C0EF-38E369659BD7}"/>
              </a:ext>
            </a:extLst>
          </p:cNvPr>
          <p:cNvSpPr>
            <a:spLocks noGrp="1"/>
          </p:cNvSpPr>
          <p:nvPr>
            <p:ph idx="1"/>
          </p:nvPr>
        </p:nvSpPr>
        <p:spPr/>
        <p:txBody>
          <a:bodyPr/>
          <a:lstStyle/>
          <a:p>
            <a:r>
              <a:rPr lang="en-IN" dirty="0"/>
              <a:t>We imported all the libraries required for the Summarization.</a:t>
            </a:r>
          </a:p>
          <a:p>
            <a:r>
              <a:rPr lang="en-IN" dirty="0"/>
              <a:t>We copied the text and pasted the text that’s need to be summarized in quotes with some parameters like </a:t>
            </a:r>
          </a:p>
          <a:p>
            <a:pPr marL="0" indent="0">
              <a:buNone/>
            </a:pPr>
            <a:r>
              <a:rPr lang="en-IN" dirty="0"/>
              <a:t>     min length</a:t>
            </a:r>
          </a:p>
          <a:p>
            <a:pPr marL="0" indent="0">
              <a:buNone/>
            </a:pPr>
            <a:r>
              <a:rPr lang="en-IN" dirty="0"/>
              <a:t>     max length</a:t>
            </a:r>
          </a:p>
          <a:p>
            <a:pPr marL="0" indent="0">
              <a:buNone/>
            </a:pPr>
            <a:r>
              <a:rPr lang="en-IN" dirty="0"/>
              <a:t>     </a:t>
            </a:r>
            <a:r>
              <a:rPr lang="en-IN" dirty="0" err="1"/>
              <a:t>ngram</a:t>
            </a:r>
            <a:r>
              <a:rPr lang="en-IN" dirty="0"/>
              <a:t> size</a:t>
            </a:r>
          </a:p>
          <a:p>
            <a:pPr marL="0" indent="0">
              <a:buNone/>
            </a:pPr>
            <a:r>
              <a:rPr lang="en-IN" dirty="0"/>
              <a:t>     Repetition penalty</a:t>
            </a:r>
          </a:p>
          <a:p>
            <a:pPr marL="0" indent="0">
              <a:buNone/>
            </a:pPr>
            <a:r>
              <a:rPr lang="en-IN" dirty="0"/>
              <a:t>     </a:t>
            </a:r>
            <a:r>
              <a:rPr lang="en-IN" dirty="0" err="1"/>
              <a:t>Numbeans</a:t>
            </a:r>
            <a:r>
              <a:rPr lang="en-IN" dirty="0"/>
              <a:t> etc.</a:t>
            </a:r>
          </a:p>
          <a:p>
            <a:pPr marL="0" indent="0">
              <a:buNone/>
            </a:pPr>
            <a:r>
              <a:rPr lang="en-IN" dirty="0"/>
              <a:t>Append the summaries to the CSV file.</a:t>
            </a:r>
          </a:p>
          <a:p>
            <a:pPr marL="0" indent="0">
              <a:buNone/>
            </a:pPr>
            <a:endParaRPr lang="en-IN" dirty="0"/>
          </a:p>
          <a:p>
            <a:endParaRPr lang="en-IN" dirty="0"/>
          </a:p>
        </p:txBody>
      </p:sp>
    </p:spTree>
    <p:extLst>
      <p:ext uri="{BB962C8B-B14F-4D97-AF65-F5344CB8AC3E}">
        <p14:creationId xmlns:p14="http://schemas.microsoft.com/office/powerpoint/2010/main" val="161221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623F-CBEF-8632-FEB3-432A1244266A}"/>
              </a:ext>
            </a:extLst>
          </p:cNvPr>
          <p:cNvSpPr>
            <a:spLocks noGrp="1"/>
          </p:cNvSpPr>
          <p:nvPr>
            <p:ph type="title"/>
          </p:nvPr>
        </p:nvSpPr>
        <p:spPr>
          <a:xfrm>
            <a:off x="677334" y="609600"/>
            <a:ext cx="8596668" cy="762000"/>
          </a:xfrm>
        </p:spPr>
        <p:txBody>
          <a:bodyPr/>
          <a:lstStyle/>
          <a:p>
            <a:r>
              <a:rPr lang="en-IN" dirty="0"/>
              <a:t>Key word Extraction</a:t>
            </a:r>
          </a:p>
        </p:txBody>
      </p:sp>
      <p:sp>
        <p:nvSpPr>
          <p:cNvPr id="3" name="Content Placeholder 2">
            <a:extLst>
              <a:ext uri="{FF2B5EF4-FFF2-40B4-BE49-F238E27FC236}">
                <a16:creationId xmlns:a16="http://schemas.microsoft.com/office/drawing/2014/main" id="{2363FD04-F6B8-67F2-0A25-E72FDC5E77F6}"/>
              </a:ext>
            </a:extLst>
          </p:cNvPr>
          <p:cNvSpPr>
            <a:spLocks noGrp="1"/>
          </p:cNvSpPr>
          <p:nvPr>
            <p:ph idx="1"/>
          </p:nvPr>
        </p:nvSpPr>
        <p:spPr>
          <a:xfrm>
            <a:off x="677334" y="1488613"/>
            <a:ext cx="8596668" cy="4464318"/>
          </a:xfrm>
        </p:spPr>
        <p:txBody>
          <a:bodyPr>
            <a:normAutofit/>
          </a:bodyPr>
          <a:lstStyle/>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Keyword extraction (also known as keyword detection or keyword analysis) is a text analysis technique that automatically extracts the most used and most important words and expressions from a text. It helps summarize the content of texts and recognize the main topics discussed.</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Libraries </a:t>
            </a:r>
            <a:r>
              <a:rPr lang="en-US" dirty="0">
                <a:solidFill>
                  <a:schemeClr val="tx1"/>
                </a:solidFill>
                <a:latin typeface="Times New Roman" panose="02020603050405020304" pitchFamily="18" charset="0"/>
                <a:cs typeface="Times New Roman" panose="02020603050405020304" pitchFamily="18" charset="0"/>
              </a:rPr>
              <a:t>used in Key word Extraction</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  Trans</a:t>
            </a:r>
            <a:r>
              <a:rPr lang="en-US" dirty="0">
                <a:solidFill>
                  <a:schemeClr val="tx1"/>
                </a:solidFill>
                <a:latin typeface="Times New Roman" panose="02020603050405020304" pitchFamily="18" charset="0"/>
                <a:cs typeface="Times New Roman" panose="02020603050405020304" pitchFamily="18" charset="0"/>
              </a:rPr>
              <a:t>formers</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Numpy</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Pandas</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The model used in the method</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HuggingFace</a:t>
            </a: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 </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05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2AC-75AC-F2FB-6709-6229223D654B}"/>
              </a:ext>
            </a:extLst>
          </p:cNvPr>
          <p:cNvSpPr>
            <a:spLocks noGrp="1"/>
          </p:cNvSpPr>
          <p:nvPr>
            <p:ph type="title"/>
          </p:nvPr>
        </p:nvSpPr>
        <p:spPr/>
        <p:txBody>
          <a:bodyPr/>
          <a:lstStyle/>
          <a:p>
            <a:r>
              <a:rPr lang="en-IN" dirty="0" err="1"/>
              <a:t>Requirments</a:t>
            </a:r>
            <a:endParaRPr lang="en-IN" dirty="0"/>
          </a:p>
        </p:txBody>
      </p:sp>
      <p:sp>
        <p:nvSpPr>
          <p:cNvPr id="3" name="Content Placeholder 2">
            <a:extLst>
              <a:ext uri="{FF2B5EF4-FFF2-40B4-BE49-F238E27FC236}">
                <a16:creationId xmlns:a16="http://schemas.microsoft.com/office/drawing/2014/main" id="{2F186CF3-384D-6CFC-4369-AC7DB6C0399B}"/>
              </a:ext>
            </a:extLst>
          </p:cNvPr>
          <p:cNvSpPr>
            <a:spLocks noGrp="1"/>
          </p:cNvSpPr>
          <p:nvPr>
            <p:ph idx="1"/>
          </p:nvPr>
        </p:nvSpPr>
        <p:spPr/>
        <p:txBody>
          <a:bodyPr/>
          <a:lstStyle/>
          <a:p>
            <a:r>
              <a:rPr lang="en-IN" dirty="0"/>
              <a:t>Import the requirements</a:t>
            </a:r>
          </a:p>
          <a:p>
            <a:r>
              <a:rPr lang="en-IN" dirty="0" err="1"/>
              <a:t>Os</a:t>
            </a:r>
            <a:endParaRPr lang="en-IN" dirty="0"/>
          </a:p>
          <a:p>
            <a:r>
              <a:rPr lang="en-IN" dirty="0" err="1"/>
              <a:t>Json</a:t>
            </a:r>
            <a:endParaRPr lang="en-IN" dirty="0"/>
          </a:p>
          <a:p>
            <a:r>
              <a:rPr lang="en-IN" dirty="0"/>
              <a:t>Torch</a:t>
            </a:r>
          </a:p>
          <a:p>
            <a:r>
              <a:rPr lang="en-IN" dirty="0"/>
              <a:t>Pandas as pd</a:t>
            </a:r>
          </a:p>
          <a:p>
            <a:r>
              <a:rPr lang="en-IN" dirty="0" err="1"/>
              <a:t>Numpy</a:t>
            </a:r>
            <a:r>
              <a:rPr lang="en-IN" dirty="0"/>
              <a:t> as np</a:t>
            </a:r>
          </a:p>
          <a:p>
            <a:r>
              <a:rPr lang="en-IN" dirty="0"/>
              <a:t>Define the extraction function </a:t>
            </a:r>
          </a:p>
          <a:p>
            <a:pPr marL="0" indent="0">
              <a:buNone/>
            </a:pPr>
            <a:endParaRPr lang="en-IN" dirty="0"/>
          </a:p>
        </p:txBody>
      </p:sp>
    </p:spTree>
    <p:extLst>
      <p:ext uri="{BB962C8B-B14F-4D97-AF65-F5344CB8AC3E}">
        <p14:creationId xmlns:p14="http://schemas.microsoft.com/office/powerpoint/2010/main" val="2858120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123</TotalTime>
  <Words>496</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Times New Roman</vt:lpstr>
      <vt:lpstr>Trebuchet MS</vt:lpstr>
      <vt:lpstr>Wingdings 3</vt:lpstr>
      <vt:lpstr>Facet</vt:lpstr>
      <vt:lpstr>Group -3  </vt:lpstr>
      <vt:lpstr>Summary</vt:lpstr>
      <vt:lpstr>Steps for Data Annotation</vt:lpstr>
      <vt:lpstr>Knowledge Graph</vt:lpstr>
      <vt:lpstr>DATA ANNOTATION</vt:lpstr>
      <vt:lpstr>SUMMARIZATION</vt:lpstr>
      <vt:lpstr>Steps For Summarization</vt:lpstr>
      <vt:lpstr>Key word Extraction</vt:lpstr>
      <vt:lpstr>Requirments</vt:lpstr>
      <vt:lpstr>Doing keyword extraction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dc:title>
  <dc:creator>917049390474</dc:creator>
  <cp:lastModifiedBy>917049390474</cp:lastModifiedBy>
  <cp:revision>12</cp:revision>
  <dcterms:created xsi:type="dcterms:W3CDTF">2023-05-19T11:18:42Z</dcterms:created>
  <dcterms:modified xsi:type="dcterms:W3CDTF">2023-05-19T13:22:11Z</dcterms:modified>
</cp:coreProperties>
</file>