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9" r:id="rId4"/>
    <p:sldId id="260" r:id="rId5"/>
    <p:sldId id="263" r:id="rId6"/>
    <p:sldId id="264" r:id="rId7"/>
    <p:sldId id="265" r:id="rId8"/>
    <p:sldId id="266" r:id="rId9"/>
    <p:sldId id="257" r:id="rId10"/>
    <p:sldId id="267" r:id="rId11"/>
    <p:sldId id="268" r:id="rId12"/>
    <p:sldId id="270" r:id="rId13"/>
    <p:sldId id="269" r:id="rId14"/>
    <p:sldId id="275" r:id="rId15"/>
    <p:sldId id="271" r:id="rId16"/>
    <p:sldId id="276" r:id="rId17"/>
    <p:sldId id="277" r:id="rId18"/>
    <p:sldId id="278" r:id="rId19"/>
    <p:sldId id="27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4"/>
    <p:restoredTop sz="96405"/>
  </p:normalViewPr>
  <p:slideViewPr>
    <p:cSldViewPr snapToGrid="0">
      <p:cViewPr varScale="1">
        <p:scale>
          <a:sx n="131" d="100"/>
          <a:sy n="131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4CE0-5B4D-92AE-EBDE-5AA75120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799E4-4132-BBEC-D326-4E6AB5DD9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519F-396E-B5B5-96E1-E482726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E1FA-A79E-F466-9A00-F58B9765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3D9D-E6B1-5565-4E51-DBC92015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4660-494E-45F7-C2D9-1BA7A131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8C971-3D17-8296-381B-2BEE29E7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D709-4ED4-D5F7-542F-F30D9230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6889-8F12-C795-F93B-45A1357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73BA-A29B-5A98-D12B-6824E3E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F9D64-9632-35C4-6C89-47503AB0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AC86-48B6-B9AA-3CCE-08B909C7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4FA4-BA83-13B0-C8BE-11814204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2EC4-4327-3F9C-7528-FF87EEE2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391D-94CC-41A0-EE3D-012EB64E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D6C-166E-D9E3-D1BE-7C9F7943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C4E8-27DB-3FA0-3E04-D15F6DB9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DDB0-6789-5997-4DAE-354EF8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45B6-C821-986A-C85C-35918CB6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C577-D279-77F0-D7B6-C42BF83C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CC71-3BA5-A439-C77D-B37A22F2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26AF-2734-C943-F1FA-33EF22FE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6061-4617-F8BB-09F0-30B675AB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2A25-A86E-02A5-A74F-A28FE7DD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40A7-FA81-8F66-8FA6-E83E6E5C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4B3C-7B51-0522-2207-9AC51F8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C67-FD9E-185C-F000-8C29AD523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8A1CA-0E19-D73A-072C-77B150C33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D593A-6EF5-8709-7DA2-C67D83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B0E8-591D-2954-0347-CBFAE109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81F8A-5A98-4F6A-E7F4-9BFBC980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EF3F-EEE7-BA14-6336-02303E49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2C4D-73D0-B9BD-6F13-CD6999E0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2E26-4DBC-02DB-F61A-F0EBCA85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E9B23-F8F8-23E4-BDFD-A38F72A7C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E2CA7-2ACB-A807-EFB0-863B8C0D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B5A8E-11BB-973B-A51E-303EE12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547CB-6A6A-02C8-4BCC-08309CE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30F58-9F93-1DE4-4DAD-E55883D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110D-B70B-61CC-239D-5AC43CBA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A005-2EC4-3B75-DDB3-3FD3A3B4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381D-B523-0FFC-103B-3845E8FF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2806-A6E6-28DD-D646-95CF227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88C50-CD0E-5CEA-0C88-75AB2CBB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94E8E-05B0-DC68-5BCA-7EB92083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89512-7A05-A4FD-0083-2FD87621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63E9-3C9B-E5B7-93E8-91F11294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95DE-AD2C-5BDA-E393-1945A7AF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9ADF-E5F9-9B69-482E-1F895C00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0C3D1-35BB-15F5-E31E-B25AA599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02CC-C01E-174E-BF08-57754AE5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89CBE-32DE-71DD-3939-9E90F7DC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B57F-60CC-0C24-5AEB-6186FE21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6CCA1-5DC4-8841-EE69-80B7BEDA2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4FD14-6BA8-437F-7FE1-B6F35B98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3954-B06F-2801-A787-764038AB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EE58-CF09-3D25-0F87-F56F990B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E8C29-ED2B-704B-3F5E-CFB4E4BA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0F2C9-93C6-3E8C-DDEA-709E8A51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1F83-00EC-E252-9948-EAA48A26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33A4-259F-2220-18B3-4476DFF8C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B8D2-1938-6740-B324-091B77BE5ADB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1FBF-C391-985D-9F89-9224C081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C09-52B2-280D-08DF-6045674A5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D260-2DF3-C049-AF8D-B0C6C860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.ch/report/ar6/syr/downloads/report/IPCC_AR6_SYR_LongerReport.pdf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wkRCG__wv3s&amp;ab_channel=JustStopOil" TargetMode="External"/><Relationship Id="rId4" Type="http://schemas.openxmlformats.org/officeDocument/2006/relationships/hyperlink" Target="https://www.un.org/sg/en/content/sg/statement/2023-03-20/secretary-generals-video-message-for-press-conference-launch-the-synthesis-report-of-the-intergovernmental-panel-climate-chang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#semanticClimate Logo">
            <a:extLst>
              <a:ext uri="{FF2B5EF4-FFF2-40B4-BE49-F238E27FC236}">
                <a16:creationId xmlns:a16="http://schemas.microsoft.com/office/drawing/2014/main" id="{39B395C6-0F72-58DE-751D-2F5FFB9D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5" y="270348"/>
            <a:ext cx="2523787" cy="5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B16E05-5E06-9CF5-C7B3-571730677411}"/>
              </a:ext>
            </a:extLst>
          </p:cNvPr>
          <p:cNvSpPr txBox="1"/>
          <p:nvPr/>
        </p:nvSpPr>
        <p:spPr>
          <a:xfrm>
            <a:off x="1009508" y="1146538"/>
            <a:ext cx="1017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2023 International Training Workshop on Open Science and SDGs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SemanticClimate</a:t>
            </a:r>
            <a:r>
              <a:rPr lang="en-US" sz="2400" dirty="0"/>
              <a:t> Presentation by the team and Peter Murray-Rust) 2023-09-01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526AC-EDC4-210E-BFDC-5528E7312E83}"/>
              </a:ext>
            </a:extLst>
          </p:cNvPr>
          <p:cNvSpPr txBox="1"/>
          <p:nvPr/>
        </p:nvSpPr>
        <p:spPr>
          <a:xfrm>
            <a:off x="3372593" y="2219924"/>
            <a:ext cx="5019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i="0" dirty="0">
                <a:solidFill>
                  <a:srgbClr val="202124"/>
                </a:solidFill>
                <a:effectLst/>
                <a:latin typeface="Google Sans"/>
                <a:hlinkClick r:id="rId3"/>
              </a:rPr>
              <a:t>IPCC SYR Synthesis </a:t>
            </a:r>
            <a:r>
              <a:rPr lang="en-GB" sz="2400" b="1" dirty="0">
                <a:solidFill>
                  <a:srgbClr val="202124"/>
                </a:solidFill>
                <a:latin typeface="Google Sans"/>
                <a:hlinkClick r:id="rId3"/>
              </a:rPr>
              <a:t>Report 2023-03</a:t>
            </a:r>
            <a:endParaRPr lang="en-GB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António </a:t>
            </a:r>
            <a:r>
              <a:rPr lang="en-US" dirty="0">
                <a:hlinkClick r:id="rId4"/>
              </a:rPr>
              <a:t>Guterres March 202</a:t>
            </a:r>
            <a:r>
              <a:rPr lang="en-US" dirty="0"/>
              <a:t>3 statement  and </a:t>
            </a:r>
            <a:r>
              <a:rPr lang="en-US" dirty="0">
                <a:hlinkClick r:id="rId5"/>
              </a:rPr>
              <a:t>video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71358-BC7F-6A69-4220-4CCA275D1DAD}"/>
              </a:ext>
            </a:extLst>
          </p:cNvPr>
          <p:cNvSpPr txBox="1"/>
          <p:nvPr/>
        </p:nvSpPr>
        <p:spPr>
          <a:xfrm>
            <a:off x="209685" y="3055938"/>
            <a:ext cx="11889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“In short, our world needs climate action on all fronts -- everything, everywhere, all at once”</a:t>
            </a:r>
            <a:r>
              <a:rPr lang="en-GB" sz="2200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. 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27FEF-B282-5EA7-2C8C-9F8219CB9A57}"/>
              </a:ext>
            </a:extLst>
          </p:cNvPr>
          <p:cNvSpPr txBox="1"/>
          <p:nvPr/>
        </p:nvSpPr>
        <p:spPr>
          <a:xfrm>
            <a:off x="2733472" y="5141102"/>
            <a:ext cx="721742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SemanticClimate</a:t>
            </a:r>
            <a:r>
              <a:rPr lang="en-US" sz="2200" dirty="0"/>
              <a:t> can’t do everything, but can do</a:t>
            </a:r>
            <a:br>
              <a:rPr lang="en-US" sz="2200" dirty="0"/>
            </a:br>
            <a:r>
              <a:rPr lang="en-US" sz="2200" dirty="0"/>
              <a:t>* </a:t>
            </a:r>
            <a:r>
              <a:rPr lang="en-US" sz="2200" b="1" dirty="0"/>
              <a:t>something unique</a:t>
            </a:r>
            <a:r>
              <a:rPr lang="en-US" sz="2200" dirty="0"/>
              <a:t> (create semantic climate knowledge)</a:t>
            </a:r>
          </a:p>
          <a:p>
            <a:r>
              <a:rPr lang="en-US" sz="2200" b="1" dirty="0"/>
              <a:t>* everywhere</a:t>
            </a:r>
          </a:p>
          <a:p>
            <a:r>
              <a:rPr lang="en-US" sz="2200" b="1" dirty="0"/>
              <a:t>* </a:t>
            </a:r>
            <a:r>
              <a:rPr lang="en-US" sz="2200" dirty="0"/>
              <a:t>from</a:t>
            </a:r>
            <a:r>
              <a:rPr lang="en-US" sz="2200" b="1" dirty="0"/>
              <a:t> everyone </a:t>
            </a:r>
            <a:r>
              <a:rPr lang="en-US" sz="2200" dirty="0"/>
              <a:t>(secondary school onwards)</a:t>
            </a:r>
          </a:p>
          <a:p>
            <a:r>
              <a:rPr lang="en-US" sz="2200" dirty="0"/>
              <a:t>* </a:t>
            </a:r>
            <a:r>
              <a:rPr lang="en-US" sz="2200" b="1" dirty="0"/>
              <a:t>all at once </a:t>
            </a:r>
            <a:r>
              <a:rPr lang="en-US" sz="2200" dirty="0"/>
              <a:t>, working in parallel with Open </a:t>
            </a:r>
            <a:r>
              <a:rPr lang="en-US" sz="2200" dirty="0" err="1"/>
              <a:t>NotebookScience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AAFA4-5A6A-BE54-CAE0-20445457F65F}"/>
              </a:ext>
            </a:extLst>
          </p:cNvPr>
          <p:cNvSpPr txBox="1"/>
          <p:nvPr/>
        </p:nvSpPr>
        <p:spPr>
          <a:xfrm>
            <a:off x="5130140" y="4001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64FBD-A80E-0C74-DFFA-23B8B24B9571}"/>
              </a:ext>
            </a:extLst>
          </p:cNvPr>
          <p:cNvSpPr txBox="1"/>
          <p:nvPr/>
        </p:nvSpPr>
        <p:spPr>
          <a:xfrm>
            <a:off x="4096987" y="428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7FB0CA-0790-93EA-01A9-16A50CD9D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553" y="3525650"/>
            <a:ext cx="1437657" cy="1461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44C451-4979-7962-4CF9-D61DB99FA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058" y="6181010"/>
            <a:ext cx="1934942" cy="6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4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1E180B-0E3B-2C22-1129-3E3D313E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4" y="1130300"/>
            <a:ext cx="2685728" cy="3368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A095E-A798-C056-9D50-BF5757690ABB}"/>
              </a:ext>
            </a:extLst>
          </p:cNvPr>
          <p:cNvSpPr txBox="1"/>
          <p:nvPr/>
        </p:nvSpPr>
        <p:spPr>
          <a:xfrm>
            <a:off x="4641448" y="2129742"/>
            <a:ext cx="586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IPCC and Climate Crisis in Ladakh </a:t>
            </a:r>
          </a:p>
        </p:txBody>
      </p:sp>
    </p:spTree>
    <p:extLst>
      <p:ext uri="{BB962C8B-B14F-4D97-AF65-F5344CB8AC3E}">
        <p14:creationId xmlns:p14="http://schemas.microsoft.com/office/powerpoint/2010/main" val="278753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86430-4447-38BB-1FF1-071846B5718D}"/>
              </a:ext>
            </a:extLst>
          </p:cNvPr>
          <p:cNvSpPr txBox="1"/>
          <p:nvPr/>
        </p:nvSpPr>
        <p:spPr>
          <a:xfrm>
            <a:off x="1905590" y="648181"/>
            <a:ext cx="838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Search </a:t>
            </a:r>
            <a:r>
              <a:rPr lang="en-US" sz="3200" b="1" i="1" dirty="0"/>
              <a:t>Climate Crisis and Ladakh </a:t>
            </a:r>
            <a:r>
              <a:rPr lang="en-US" sz="3200" b="1" dirty="0"/>
              <a:t>in </a:t>
            </a:r>
            <a:r>
              <a:rPr lang="en-US" sz="3200" b="1" dirty="0" err="1"/>
              <a:t>EuropePMC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F8973-DB67-88A2-87B7-66B15D5A750A}"/>
              </a:ext>
            </a:extLst>
          </p:cNvPr>
          <p:cNvSpPr txBox="1"/>
          <p:nvPr/>
        </p:nvSpPr>
        <p:spPr>
          <a:xfrm>
            <a:off x="4810751" y="1406324"/>
            <a:ext cx="189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Peter Murray-Rust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E7C71-4153-07E4-163B-99BD2DF195E1}"/>
              </a:ext>
            </a:extLst>
          </p:cNvPr>
          <p:cNvSpPr txBox="1"/>
          <p:nvPr/>
        </p:nvSpPr>
        <p:spPr>
          <a:xfrm>
            <a:off x="4497168" y="1949024"/>
            <a:ext cx="23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https://europepmc.org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27C29-70C8-CF85-4CB2-38FC991A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78" y="3034424"/>
            <a:ext cx="7467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5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9EFB7-D417-C176-062B-869AC842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2" y="1174863"/>
            <a:ext cx="2390011" cy="2678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182D5-8965-4D5B-4DC4-45E66133CF2B}"/>
              </a:ext>
            </a:extLst>
          </p:cNvPr>
          <p:cNvSpPr txBox="1"/>
          <p:nvPr/>
        </p:nvSpPr>
        <p:spPr>
          <a:xfrm>
            <a:off x="3042285" y="1144612"/>
            <a:ext cx="5850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Loading and running </a:t>
            </a:r>
            <a:r>
              <a:rPr lang="en-US" sz="3200" b="1" dirty="0" err="1"/>
              <a:t>pygetpapers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0B695-0627-5170-481E-A0CE5F1F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878" y="4903255"/>
            <a:ext cx="1411156" cy="1601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1A45B-CED6-8925-2A94-A84B018D7786}"/>
              </a:ext>
            </a:extLst>
          </p:cNvPr>
          <p:cNvSpPr txBox="1"/>
          <p:nvPr/>
        </p:nvSpPr>
        <p:spPr>
          <a:xfrm>
            <a:off x="3696510" y="5713388"/>
            <a:ext cx="339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by </a:t>
            </a:r>
            <a:r>
              <a:rPr lang="en-US" dirty="0" err="1"/>
              <a:t>Ayush</a:t>
            </a:r>
            <a:r>
              <a:rPr lang="en-US" dirty="0"/>
              <a:t> Garg (15 </a:t>
            </a:r>
            <a:r>
              <a:rPr lang="en-US" dirty="0" err="1"/>
              <a:t>yrs</a:t>
            </a:r>
            <a:r>
              <a:rPr lang="en-US" dirty="0"/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378565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6169F-58CB-CE31-00CC-A82C4376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3" y="952580"/>
            <a:ext cx="2883865" cy="3530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E25FE-0D5E-E774-DB15-7AC65D708023}"/>
              </a:ext>
            </a:extLst>
          </p:cNvPr>
          <p:cNvSpPr txBox="1"/>
          <p:nvPr/>
        </p:nvSpPr>
        <p:spPr>
          <a:xfrm>
            <a:off x="5058136" y="2132929"/>
            <a:ext cx="249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Food Security</a:t>
            </a:r>
          </a:p>
        </p:txBody>
      </p:sp>
    </p:spTree>
    <p:extLst>
      <p:ext uri="{BB962C8B-B14F-4D97-AF65-F5344CB8AC3E}">
        <p14:creationId xmlns:p14="http://schemas.microsoft.com/office/powerpoint/2010/main" val="37271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9EFB7-D417-C176-062B-869AC842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2" y="1174863"/>
            <a:ext cx="2390011" cy="2678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182D5-8965-4D5B-4DC4-45E66133CF2B}"/>
              </a:ext>
            </a:extLst>
          </p:cNvPr>
          <p:cNvSpPr txBox="1"/>
          <p:nvPr/>
        </p:nvSpPr>
        <p:spPr>
          <a:xfrm>
            <a:off x="3634450" y="1900414"/>
            <a:ext cx="714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IPCC WG3/Ch08 and City/</a:t>
            </a:r>
            <a:r>
              <a:rPr lang="en-US" sz="3200" b="1" dirty="0" err="1"/>
              <a:t>CarbonCapture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2513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E6B26D-BE45-1337-48C9-B0FE1187186E}"/>
              </a:ext>
            </a:extLst>
          </p:cNvPr>
          <p:cNvSpPr txBox="1"/>
          <p:nvPr/>
        </p:nvSpPr>
        <p:spPr>
          <a:xfrm>
            <a:off x="980998" y="1563937"/>
            <a:ext cx="1066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docanalysis</a:t>
            </a:r>
            <a:r>
              <a:rPr lang="en-US" sz="3200" b="1" dirty="0"/>
              <a:t> to extract places from </a:t>
            </a:r>
            <a:r>
              <a:rPr lang="en-US" sz="3200" b="1" dirty="0" err="1"/>
              <a:t>py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getpapers</a:t>
            </a:r>
            <a:r>
              <a:rPr lang="en-US" sz="3200" b="1" dirty="0"/>
              <a:t>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E7466-9FA0-F575-12E2-51EC655D15BA}"/>
              </a:ext>
            </a:extLst>
          </p:cNvPr>
          <p:cNvSpPr txBox="1"/>
          <p:nvPr/>
        </p:nvSpPr>
        <p:spPr>
          <a:xfrm>
            <a:off x="4930599" y="2199718"/>
            <a:ext cx="189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Peter Murray-Rust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4F81C-CF08-BE24-21DB-A1F63D9A3D32}"/>
              </a:ext>
            </a:extLst>
          </p:cNvPr>
          <p:cNvSpPr txBox="1"/>
          <p:nvPr/>
        </p:nvSpPr>
        <p:spPr>
          <a:xfrm>
            <a:off x="3367812" y="2569050"/>
            <a:ext cx="561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Standing in for </a:t>
            </a:r>
            <a:r>
              <a:rPr lang="en-US" i="1" dirty="0" err="1"/>
              <a:t>Shweata</a:t>
            </a:r>
            <a:r>
              <a:rPr lang="en-US" i="1" dirty="0"/>
              <a:t> Hegde, author of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docanalysis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4A81C-3135-0AD3-CADD-9665B0937E80}"/>
              </a:ext>
            </a:extLst>
          </p:cNvPr>
          <p:cNvSpPr txBox="1"/>
          <p:nvPr/>
        </p:nvSpPr>
        <p:spPr>
          <a:xfrm>
            <a:off x="1759352" y="3796496"/>
            <a:ext cx="641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Run </a:t>
            </a:r>
            <a:r>
              <a:rPr lang="en-US" dirty="0" err="1"/>
              <a:t>pygetpapers</a:t>
            </a:r>
            <a:r>
              <a:rPr lang="en-US" dirty="0"/>
              <a:t> to get a corpus</a:t>
            </a:r>
          </a:p>
          <a:p>
            <a:pPr marL="342900" indent="-342900">
              <a:buAutoNum type="arabicPeriod"/>
            </a:pPr>
            <a:r>
              <a:rPr lang="en-US" dirty="0"/>
              <a:t>Run </a:t>
            </a:r>
            <a:r>
              <a:rPr lang="en-US" dirty="0" err="1"/>
              <a:t>docanalysis</a:t>
            </a:r>
            <a:r>
              <a:rPr lang="en-US" dirty="0"/>
              <a:t> to extract entities (here we use GPE == places)</a:t>
            </a:r>
          </a:p>
        </p:txBody>
      </p:sp>
    </p:spTree>
    <p:extLst>
      <p:ext uri="{BB962C8B-B14F-4D97-AF65-F5344CB8AC3E}">
        <p14:creationId xmlns:p14="http://schemas.microsoft.com/office/powerpoint/2010/main" val="43372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E6B26D-BE45-1337-48C9-B0FE1187186E}"/>
              </a:ext>
            </a:extLst>
          </p:cNvPr>
          <p:cNvSpPr txBox="1"/>
          <p:nvPr/>
        </p:nvSpPr>
        <p:spPr>
          <a:xfrm>
            <a:off x="2236898" y="1341604"/>
            <a:ext cx="7783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Courier New" panose="02070309020205020404" pitchFamily="49" charset="0"/>
              </a:rPr>
              <a:t>Create </a:t>
            </a:r>
            <a:r>
              <a:rPr lang="en-US" sz="3200" b="1" dirty="0" err="1">
                <a:cs typeface="Courier New" panose="02070309020205020404" pitchFamily="49" charset="0"/>
              </a:rPr>
              <a:t>Wikibase</a:t>
            </a:r>
            <a:r>
              <a:rPr lang="en-US" sz="3200" b="1" dirty="0">
                <a:cs typeface="Courier New" panose="02070309020205020404" pitchFamily="49" charset="0"/>
              </a:rPr>
              <a:t> graph from IPCC statements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E7466-9FA0-F575-12E2-51EC655D15BA}"/>
              </a:ext>
            </a:extLst>
          </p:cNvPr>
          <p:cNvSpPr txBox="1"/>
          <p:nvPr/>
        </p:nvSpPr>
        <p:spPr>
          <a:xfrm>
            <a:off x="4930599" y="2199718"/>
            <a:ext cx="189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Peter Murray-Rust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4F81C-CF08-BE24-21DB-A1F63D9A3D32}"/>
              </a:ext>
            </a:extLst>
          </p:cNvPr>
          <p:cNvSpPr txBox="1"/>
          <p:nvPr/>
        </p:nvSpPr>
        <p:spPr>
          <a:xfrm>
            <a:off x="2538711" y="2692172"/>
            <a:ext cx="807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Statements annotated and turned into graph by Egon and Lars </a:t>
            </a:r>
            <a:r>
              <a:rPr lang="en-US" i="1" dirty="0" err="1"/>
              <a:t>Willighagen</a:t>
            </a:r>
            <a:r>
              <a:rPr lang="en-US" i="1" dirty="0"/>
              <a:t> 2023--05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4A81C-3135-0AD3-CADD-9665B0937E80}"/>
              </a:ext>
            </a:extLst>
          </p:cNvPr>
          <p:cNvSpPr txBox="1"/>
          <p:nvPr/>
        </p:nvSpPr>
        <p:spPr>
          <a:xfrm>
            <a:off x="2248473" y="3473331"/>
            <a:ext cx="7240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Pyamihtml</a:t>
            </a:r>
            <a:r>
              <a:rPr lang="en-US" dirty="0"/>
              <a:t> extracts numbered statements from IPCC/SYR/</a:t>
            </a:r>
            <a:r>
              <a:rPr lang="en-US" dirty="0" err="1"/>
              <a:t>LongerReport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Statements manually annotated with </a:t>
            </a:r>
            <a:r>
              <a:rPr lang="en-US" dirty="0" err="1"/>
              <a:t>Wikibase</a:t>
            </a:r>
            <a:r>
              <a:rPr lang="en-US" dirty="0"/>
              <a:t> property/values</a:t>
            </a:r>
          </a:p>
          <a:p>
            <a:pPr marL="342900" indent="-342900">
              <a:buAutoNum type="arabicPeriod"/>
            </a:pPr>
            <a:r>
              <a:rPr lang="en-US" dirty="0"/>
              <a:t>Statements entered into </a:t>
            </a:r>
            <a:r>
              <a:rPr lang="en-US" dirty="0" err="1"/>
              <a:t>Wikibase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Demo shows several SPARQL searches and display </a:t>
            </a:r>
          </a:p>
        </p:txBody>
      </p:sp>
    </p:spTree>
    <p:extLst>
      <p:ext uri="{BB962C8B-B14F-4D97-AF65-F5344CB8AC3E}">
        <p14:creationId xmlns:p14="http://schemas.microsoft.com/office/powerpoint/2010/main" val="229556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10CB0-DEA5-8922-54AC-AC4AF935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23" y="941005"/>
            <a:ext cx="2690471" cy="2984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353BF-7279-F34C-13D6-77C15E87FBF8}"/>
              </a:ext>
            </a:extLst>
          </p:cNvPr>
          <p:cNvSpPr txBox="1"/>
          <p:nvPr/>
        </p:nvSpPr>
        <p:spPr>
          <a:xfrm>
            <a:off x="3262173" y="316264"/>
            <a:ext cx="454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SemanticClimate</a:t>
            </a:r>
            <a:r>
              <a:rPr lang="en-US" sz="2400" dirty="0"/>
              <a:t> immediate future</a:t>
            </a:r>
          </a:p>
        </p:txBody>
      </p:sp>
    </p:spTree>
    <p:extLst>
      <p:ext uri="{BB962C8B-B14F-4D97-AF65-F5344CB8AC3E}">
        <p14:creationId xmlns:p14="http://schemas.microsoft.com/office/powerpoint/2010/main" val="227514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353BF-7279-F34C-13D6-77C15E87FBF8}"/>
              </a:ext>
            </a:extLst>
          </p:cNvPr>
          <p:cNvSpPr txBox="1"/>
          <p:nvPr/>
        </p:nvSpPr>
        <p:spPr>
          <a:xfrm>
            <a:off x="3377919" y="1103343"/>
            <a:ext cx="44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, </a:t>
            </a:r>
            <a:r>
              <a:rPr lang="en-US" sz="2400" dirty="0" err="1"/>
              <a:t>Jupyter</a:t>
            </a:r>
            <a:r>
              <a:rPr lang="en-US" sz="2400" dirty="0"/>
              <a:t> Notebooks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11E25-0A87-3DCB-A753-29C096C0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3" y="3631555"/>
            <a:ext cx="2508612" cy="2866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432F2-A9FA-B0B8-BC5F-6A137798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8" y="1334175"/>
            <a:ext cx="1447800" cy="176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DFFDEA-9FFB-88A1-8942-E24D0727D751}"/>
              </a:ext>
            </a:extLst>
          </p:cNvPr>
          <p:cNvSpPr txBox="1"/>
          <p:nvPr/>
        </p:nvSpPr>
        <p:spPr>
          <a:xfrm>
            <a:off x="4464498" y="44054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Behind the scenes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42C05-90D6-EDAB-912C-18163156F7DE}"/>
              </a:ext>
            </a:extLst>
          </p:cNvPr>
          <p:cNvSpPr txBox="1"/>
          <p:nvPr/>
        </p:nvSpPr>
        <p:spPr>
          <a:xfrm>
            <a:off x="927954" y="3244334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Ananya Singha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72889-E5EA-620A-2A92-BE8335DFC0C0}"/>
              </a:ext>
            </a:extLst>
          </p:cNvPr>
          <p:cNvSpPr txBox="1"/>
          <p:nvPr/>
        </p:nvSpPr>
        <p:spPr>
          <a:xfrm>
            <a:off x="3377919" y="1911427"/>
            <a:ext cx="783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Ananya pioneered the use of Containers and Notebooks which played a large part in Hackathon Piaget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3FA03-9CA6-C2BC-26F7-6A9637164019}"/>
              </a:ext>
            </a:extLst>
          </p:cNvPr>
          <p:cNvSpPr txBox="1"/>
          <p:nvPr/>
        </p:nvSpPr>
        <p:spPr>
          <a:xfrm>
            <a:off x="5745583" y="287500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24909-0F77-2E3B-EC2C-BCC86761EDC3}"/>
              </a:ext>
            </a:extLst>
          </p:cNvPr>
          <p:cNvSpPr txBox="1"/>
          <p:nvPr/>
        </p:nvSpPr>
        <p:spPr>
          <a:xfrm>
            <a:off x="3738623" y="4606724"/>
            <a:ext cx="594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Shubham has been a 1-month intern and played the major part in putting all the videos and stories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1CB0B-55AA-6109-9307-8E639422C886}"/>
              </a:ext>
            </a:extLst>
          </p:cNvPr>
          <p:cNvSpPr txBox="1"/>
          <p:nvPr/>
        </p:nvSpPr>
        <p:spPr>
          <a:xfrm>
            <a:off x="4236334" y="6180881"/>
            <a:ext cx="41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Simon Worthington and Axel </a:t>
            </a:r>
            <a:r>
              <a:rPr lang="en-US"/>
              <a:t>Duerkop</a:t>
            </a:r>
          </a:p>
        </p:txBody>
      </p:sp>
    </p:spTree>
    <p:extLst>
      <p:ext uri="{BB962C8B-B14F-4D97-AF65-F5344CB8AC3E}">
        <p14:creationId xmlns:p14="http://schemas.microsoft.com/office/powerpoint/2010/main" val="258506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96A7D-40D2-1B17-6BF3-4A8BBA03B7B2}"/>
              </a:ext>
            </a:extLst>
          </p:cNvPr>
          <p:cNvSpPr txBox="1"/>
          <p:nvPr/>
        </p:nvSpPr>
        <p:spPr>
          <a:xfrm>
            <a:off x="5185457" y="2893671"/>
            <a:ext cx="2361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2937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A18C-A40D-90A6-AD2E-DF5E8618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-272326"/>
            <a:ext cx="1059083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2023-03 IPCC SYR-</a:t>
            </a:r>
            <a:r>
              <a:rPr lang="en-US" sz="2800" dirty="0" err="1"/>
              <a:t>LongerReport</a:t>
            </a:r>
            <a:r>
              <a:rPr lang="en-US" sz="2800" dirty="0"/>
              <a:t> – “</a:t>
            </a:r>
            <a:r>
              <a:rPr lang="en-US" sz="2800" b="1" i="1" dirty="0"/>
              <a:t>survival guide for humanity</a:t>
            </a:r>
            <a:r>
              <a:rPr lang="en-US" sz="2800" dirty="0"/>
              <a:t>”: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3AF42-B3CA-BE51-E4BE-D8C15BA7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10" y="1183623"/>
            <a:ext cx="6329548" cy="5703549"/>
          </a:xfrm>
        </p:spPr>
      </p:pic>
      <p:pic>
        <p:nvPicPr>
          <p:cNvPr id="33" name="Picture 2" descr="#semanticClimate Logo">
            <a:extLst>
              <a:ext uri="{FF2B5EF4-FFF2-40B4-BE49-F238E27FC236}">
                <a16:creationId xmlns:a16="http://schemas.microsoft.com/office/drawing/2014/main" id="{2912F6AB-93F3-D517-CF5E-7F41CA19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2F8D3-8977-DF95-799F-5881026120D4}"/>
              </a:ext>
            </a:extLst>
          </p:cNvPr>
          <p:cNvSpPr txBox="1"/>
          <p:nvPr/>
        </p:nvSpPr>
        <p:spPr>
          <a:xfrm>
            <a:off x="398835" y="2042809"/>
            <a:ext cx="28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Written for specialists</a:t>
            </a:r>
          </a:p>
          <a:p>
            <a:r>
              <a:rPr lang="en-US" dirty="0">
                <a:solidFill>
                  <a:srgbClr val="FF0000"/>
                </a:solidFill>
              </a:rPr>
              <a:t>and policy makers in English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1C3F8-93BC-B56A-210F-33CB58CEE586}"/>
              </a:ext>
            </a:extLst>
          </p:cNvPr>
          <p:cNvSpPr txBox="1"/>
          <p:nvPr/>
        </p:nvSpPr>
        <p:spPr>
          <a:xfrm>
            <a:off x="9559763" y="1997839"/>
            <a:ext cx="2483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SemanticClimate</a:t>
            </a:r>
            <a:r>
              <a:rPr lang="en-US" dirty="0">
                <a:solidFill>
                  <a:srgbClr val="0070C0"/>
                </a:solidFill>
              </a:rPr>
              <a:t> makes this accessible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School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Local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Open Educational Resources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Everywhere … !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5A145F-CAB9-DF96-9685-7D80CAB862E7}"/>
              </a:ext>
            </a:extLst>
          </p:cNvPr>
          <p:cNvSpPr txBox="1"/>
          <p:nvPr/>
        </p:nvSpPr>
        <p:spPr>
          <a:xfrm>
            <a:off x="1061012" y="1289953"/>
            <a:ext cx="100699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can we find partners?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help scale (e.g. by doing extra chapters in parallel)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complement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SemanticClimate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Potential users</a:t>
            </a:r>
          </a:p>
          <a:p>
            <a:pPr marL="2057400" lvl="4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Education (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SemanticClimate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a learning resource)</a:t>
            </a:r>
          </a:p>
          <a:p>
            <a:pPr marL="2057400" lvl="4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Owners of non-semantic reports (i.e. National Institutions)</a:t>
            </a:r>
          </a:p>
          <a:p>
            <a:pPr marL="2057400" lvl="4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Knowledge graph developers</a:t>
            </a:r>
          </a:p>
          <a:p>
            <a:pPr marL="2057400" lvl="4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Policy makers (e.g. in cities)</a:t>
            </a: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</a:p>
          <a:p>
            <a:pPr marL="2057400" lvl="4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Integration with existing technologies or resource providers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expand the world view (we are only a small number of countries and disciplines)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GB" sz="1600" b="0" dirty="0">
                <a:effectLst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generic problems that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SemanticClimate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help to answer?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plugin to enhance other tools?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Natural Language Processing (not AI)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eneric Open Resources (cloud) that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SemanticClimate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use or work with?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Websites and landing pages.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Knowledge bases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Collections of terminology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Trustable-AI-in-the-Cloud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 data (upload and download), especially machine-converted text-to-data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EA42-89F3-5116-41BC-5C571C202EE2}"/>
              </a:ext>
            </a:extLst>
          </p:cNvPr>
          <p:cNvSpPr txBox="1"/>
          <p:nvPr/>
        </p:nvSpPr>
        <p:spPr>
          <a:xfrm>
            <a:off x="4537276" y="659757"/>
            <a:ext cx="2205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64563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A18C-A40D-90A6-AD2E-DF5E8618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-272326"/>
            <a:ext cx="1059083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2023-03 IPCC SYR-</a:t>
            </a:r>
            <a:r>
              <a:rPr lang="en-US" sz="2800" dirty="0" err="1"/>
              <a:t>LongerReport</a:t>
            </a:r>
            <a:r>
              <a:rPr lang="en-US" sz="2800" dirty="0"/>
              <a:t> – “</a:t>
            </a:r>
            <a:r>
              <a:rPr lang="en-US" sz="2800" b="1" i="1" dirty="0"/>
              <a:t>survival guide for humanity</a:t>
            </a:r>
            <a:r>
              <a:rPr lang="en-US" sz="2800" dirty="0"/>
              <a:t>”: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3AF42-B3CA-BE51-E4BE-D8C15BA7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10" y="1183623"/>
            <a:ext cx="6329548" cy="570354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3FEA7E-0803-6D31-3AE5-AE3A6E3F3ECC}"/>
              </a:ext>
            </a:extLst>
          </p:cNvPr>
          <p:cNvSpPr txBox="1"/>
          <p:nvPr/>
        </p:nvSpPr>
        <p:spPr>
          <a:xfrm>
            <a:off x="7433953" y="4311554"/>
            <a:ext cx="1531917" cy="2761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01D3D-0350-CD52-8A79-19C13F72E131}"/>
              </a:ext>
            </a:extLst>
          </p:cNvPr>
          <p:cNvSpPr txBox="1"/>
          <p:nvPr/>
        </p:nvSpPr>
        <p:spPr>
          <a:xfrm>
            <a:off x="1294459" y="136713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label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789047-4FE3-3EA0-92C1-DDCEEA13763A}"/>
              </a:ext>
            </a:extLst>
          </p:cNvPr>
          <p:cNvCxnSpPr/>
          <p:nvPr/>
        </p:nvCxnSpPr>
        <p:spPr>
          <a:xfrm>
            <a:off x="2666951" y="1551796"/>
            <a:ext cx="64126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D413D3-CA04-E032-2D33-BA2FC56DEED8}"/>
              </a:ext>
            </a:extLst>
          </p:cNvPr>
          <p:cNvSpPr txBox="1"/>
          <p:nvPr/>
        </p:nvSpPr>
        <p:spPr>
          <a:xfrm>
            <a:off x="3272594" y="1331505"/>
            <a:ext cx="68189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4EFD1-4332-A35F-1423-85E909E8F71E}"/>
              </a:ext>
            </a:extLst>
          </p:cNvPr>
          <p:cNvSpPr txBox="1"/>
          <p:nvPr/>
        </p:nvSpPr>
        <p:spPr>
          <a:xfrm>
            <a:off x="3272594" y="3483082"/>
            <a:ext cx="6061411" cy="552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B166B-D4B8-20EE-B446-43CD6A56AF58}"/>
              </a:ext>
            </a:extLst>
          </p:cNvPr>
          <p:cNvSpPr txBox="1"/>
          <p:nvPr/>
        </p:nvSpPr>
        <p:spPr>
          <a:xfrm>
            <a:off x="3272594" y="4035397"/>
            <a:ext cx="6061411" cy="55231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F2CA-B746-A2E5-2EEC-972E28D9E861}"/>
              </a:ext>
            </a:extLst>
          </p:cNvPr>
          <p:cNvSpPr txBox="1"/>
          <p:nvPr/>
        </p:nvSpPr>
        <p:spPr>
          <a:xfrm>
            <a:off x="3272594" y="2675560"/>
            <a:ext cx="6061411" cy="8075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12525-4631-A7C7-85BB-2ABC06124A4A}"/>
              </a:ext>
            </a:extLst>
          </p:cNvPr>
          <p:cNvSpPr txBox="1"/>
          <p:nvPr/>
        </p:nvSpPr>
        <p:spPr>
          <a:xfrm>
            <a:off x="1294459" y="3401782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272FE1-E9C3-000D-B530-387EEE81B78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81942" y="3079321"/>
            <a:ext cx="790652" cy="4061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BCF7BF-F0E9-A6F3-FEEC-9568470391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481942" y="3586448"/>
            <a:ext cx="790652" cy="1727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EB750A-1429-F73F-40E2-C4398AE4FE67}"/>
              </a:ext>
            </a:extLst>
          </p:cNvPr>
          <p:cNvCxnSpPr>
            <a:cxnSpLocks/>
          </p:cNvCxnSpPr>
          <p:nvPr/>
        </p:nvCxnSpPr>
        <p:spPr>
          <a:xfrm>
            <a:off x="2481942" y="3749776"/>
            <a:ext cx="790652" cy="561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BB5E13-A631-5CE5-03C2-330D54213E8D}"/>
              </a:ext>
            </a:extLst>
          </p:cNvPr>
          <p:cNvCxnSpPr>
            <a:cxnSpLocks/>
          </p:cNvCxnSpPr>
          <p:nvPr/>
        </p:nvCxnSpPr>
        <p:spPr>
          <a:xfrm flipH="1">
            <a:off x="8965870" y="4198014"/>
            <a:ext cx="705544" cy="1135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940982-8A3E-81B5-A463-D1B249770D31}"/>
              </a:ext>
            </a:extLst>
          </p:cNvPr>
          <p:cNvSpPr txBox="1"/>
          <p:nvPr/>
        </p:nvSpPr>
        <p:spPr>
          <a:xfrm>
            <a:off x="9671414" y="3942222"/>
            <a:ext cx="21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97435B-A75A-3B64-0C9C-C43E1146531B}"/>
              </a:ext>
            </a:extLst>
          </p:cNvPr>
          <p:cNvSpPr txBox="1"/>
          <p:nvPr/>
        </p:nvSpPr>
        <p:spPr>
          <a:xfrm>
            <a:off x="9452758" y="6169317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Crosslinks within 7 Reports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901E2-F11A-65BA-83DF-247014A0A74C}"/>
              </a:ext>
            </a:extLst>
          </p:cNvPr>
          <p:cNvSpPr txBox="1"/>
          <p:nvPr/>
        </p:nvSpPr>
        <p:spPr>
          <a:xfrm>
            <a:off x="3408218" y="6129300"/>
            <a:ext cx="5961412" cy="589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E8797-A673-4350-3B44-B84095C917F6}"/>
              </a:ext>
            </a:extLst>
          </p:cNvPr>
          <p:cNvSpPr txBox="1"/>
          <p:nvPr/>
        </p:nvSpPr>
        <p:spPr>
          <a:xfrm>
            <a:off x="3266730" y="1877574"/>
            <a:ext cx="6061411" cy="8075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7E994B-55EB-DAD7-DD8A-EB8074C01D89}"/>
              </a:ext>
            </a:extLst>
          </p:cNvPr>
          <p:cNvCxnSpPr>
            <a:cxnSpLocks/>
          </p:cNvCxnSpPr>
          <p:nvPr/>
        </p:nvCxnSpPr>
        <p:spPr>
          <a:xfrm flipV="1">
            <a:off x="2499755" y="2281335"/>
            <a:ext cx="744669" cy="1028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AB3F6F-ACA2-17AC-02BC-B3E29B7D394F}"/>
              </a:ext>
            </a:extLst>
          </p:cNvPr>
          <p:cNvSpPr txBox="1"/>
          <p:nvPr/>
        </p:nvSpPr>
        <p:spPr>
          <a:xfrm>
            <a:off x="3266730" y="4620909"/>
            <a:ext cx="6102900" cy="14797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FF16A-FFF5-3BD4-E1D7-59F217E051A4}"/>
              </a:ext>
            </a:extLst>
          </p:cNvPr>
          <p:cNvCxnSpPr>
            <a:cxnSpLocks/>
          </p:cNvCxnSpPr>
          <p:nvPr/>
        </p:nvCxnSpPr>
        <p:spPr>
          <a:xfrm>
            <a:off x="2474967" y="3865538"/>
            <a:ext cx="769457" cy="15310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#semanticClimate Logo">
            <a:extLst>
              <a:ext uri="{FF2B5EF4-FFF2-40B4-BE49-F238E27FC236}">
                <a16:creationId xmlns:a16="http://schemas.microsoft.com/office/drawing/2014/main" id="{2912F6AB-93F3-D517-CF5E-7F41CA19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68A226-A258-311A-8C76-D1FAFA99AFE9}"/>
              </a:ext>
            </a:extLst>
          </p:cNvPr>
          <p:cNvSpPr txBox="1"/>
          <p:nvPr/>
        </p:nvSpPr>
        <p:spPr>
          <a:xfrm>
            <a:off x="2423199" y="782124"/>
            <a:ext cx="825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sub-subsection to be </a:t>
            </a:r>
            <a:r>
              <a:rPr lang="en-US" dirty="0" err="1"/>
              <a:t>semantified</a:t>
            </a:r>
            <a:r>
              <a:rPr lang="en-US" dirty="0"/>
              <a:t> and added to </a:t>
            </a:r>
            <a:r>
              <a:rPr lang="en-US" dirty="0" err="1"/>
              <a:t>Wikibase</a:t>
            </a:r>
            <a:r>
              <a:rPr lang="en-US" dirty="0"/>
              <a:t> Global 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283072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E75FB-106F-3426-7CF6-3E9E1AB1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85" y="1076445"/>
            <a:ext cx="10992443" cy="4874325"/>
          </a:xfrm>
          <a:prstGeom prst="rect">
            <a:avLst/>
          </a:prstGeom>
        </p:spPr>
      </p:pic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14B7A-3474-28A0-42F1-CAB33535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52" y="606625"/>
            <a:ext cx="9631085" cy="439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A080-7BF0-8B6E-8F7B-4BE12C8B27A3}"/>
              </a:ext>
            </a:extLst>
          </p:cNvPr>
          <p:cNvSpPr txBox="1"/>
          <p:nvPr/>
        </p:nvSpPr>
        <p:spPr>
          <a:xfrm>
            <a:off x="1169043" y="6030410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Presentations from Team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A0487-B1F1-8B44-2656-12D41F4596EE}"/>
              </a:ext>
            </a:extLst>
          </p:cNvPr>
          <p:cNvSpPr txBox="1"/>
          <p:nvPr/>
        </p:nvSpPr>
        <p:spPr>
          <a:xfrm>
            <a:off x="10181288" y="4661708"/>
            <a:ext cx="139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Ananya Singha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4A993-04D0-B25D-F59B-AB1E447A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187" y="3083435"/>
            <a:ext cx="1150922" cy="14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10CB0-DEA5-8922-54AC-AC4AF935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23" y="941005"/>
            <a:ext cx="2690471" cy="2984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57F26-C849-8661-81AE-A810F3AE5E60}"/>
              </a:ext>
            </a:extLst>
          </p:cNvPr>
          <p:cNvSpPr txBox="1"/>
          <p:nvPr/>
        </p:nvSpPr>
        <p:spPr>
          <a:xfrm>
            <a:off x="4896091" y="1064871"/>
            <a:ext cx="5706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Shweata</a:t>
            </a:r>
            <a:r>
              <a:rPr lang="en-US" dirty="0"/>
              <a:t> has been with </a:t>
            </a:r>
            <a:r>
              <a:rPr lang="en-US" dirty="0" err="1"/>
              <a:t>SemanticClimate</a:t>
            </a:r>
            <a:r>
              <a:rPr lang="en-US" dirty="0"/>
              <a:t> as manager and author of </a:t>
            </a:r>
            <a:r>
              <a:rPr lang="en-US" dirty="0" err="1"/>
              <a:t>docanalysis</a:t>
            </a:r>
            <a:r>
              <a:rPr lang="en-US" dirty="0"/>
              <a:t> for 3 years. Normally she would present in person but has just started as Science Communicator TIGS (Tata Institute for Genetics and Society). We have extracted her earlier presentation at </a:t>
            </a:r>
            <a:r>
              <a:rPr lang="en-US" dirty="0" err="1"/>
              <a:t>Wikimania</a:t>
            </a:r>
            <a:r>
              <a:rPr lang="en-US" dirty="0"/>
              <a:t> 2023-08</a:t>
            </a:r>
          </a:p>
          <a:p>
            <a:endParaRPr lang="en-US" dirty="0"/>
          </a:p>
          <a:p>
            <a:r>
              <a:rPr lang="en-US" dirty="0"/>
              <a:t>Part 1 – overview</a:t>
            </a:r>
          </a:p>
          <a:p>
            <a:r>
              <a:rPr lang="en-US" dirty="0"/>
              <a:t>Part 2 – future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53BF-7279-F34C-13D6-77C15E87FBF8}"/>
              </a:ext>
            </a:extLst>
          </p:cNvPr>
          <p:cNvSpPr txBox="1"/>
          <p:nvPr/>
        </p:nvSpPr>
        <p:spPr>
          <a:xfrm>
            <a:off x="3262173" y="316264"/>
            <a:ext cx="778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SemanticClimate</a:t>
            </a:r>
            <a:r>
              <a:rPr lang="en-US" sz="2400" dirty="0"/>
              <a:t>, its people , events, mission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17987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9FDE3-5753-EF84-001F-BA386E5B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7" y="1013829"/>
            <a:ext cx="2595580" cy="2959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A3F4E-C3CC-0672-EB77-E6DDC6434892}"/>
              </a:ext>
            </a:extLst>
          </p:cNvPr>
          <p:cNvSpPr txBox="1"/>
          <p:nvPr/>
        </p:nvSpPr>
        <p:spPr>
          <a:xfrm>
            <a:off x="4228763" y="1589154"/>
            <a:ext cx="461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Anatomy of an AR6 Report</a:t>
            </a:r>
          </a:p>
        </p:txBody>
      </p:sp>
    </p:spTree>
    <p:extLst>
      <p:ext uri="{BB962C8B-B14F-4D97-AF65-F5344CB8AC3E}">
        <p14:creationId xmlns:p14="http://schemas.microsoft.com/office/powerpoint/2010/main" val="23825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#semanticClimate Logo">
            <a:extLst>
              <a:ext uri="{FF2B5EF4-FFF2-40B4-BE49-F238E27FC236}">
                <a16:creationId xmlns:a16="http://schemas.microsoft.com/office/drawing/2014/main" id="{614D070E-AED0-559B-D06B-B1532F51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95938"/>
            <a:ext cx="1741904" cy="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6C3B65-CBBE-0AE2-B2C6-C1AEEA4E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" y="1385344"/>
            <a:ext cx="2100162" cy="2067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E27AA-488C-0928-DBC2-B251DEC510DA}"/>
              </a:ext>
            </a:extLst>
          </p:cNvPr>
          <p:cNvSpPr txBox="1"/>
          <p:nvPr/>
        </p:nvSpPr>
        <p:spPr>
          <a:xfrm>
            <a:off x="4375230" y="2141316"/>
            <a:ext cx="696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SemanticClimate</a:t>
            </a:r>
            <a:r>
              <a:rPr lang="en-US" sz="2400" dirty="0"/>
              <a:t> organization, events and internships</a:t>
            </a:r>
          </a:p>
        </p:txBody>
      </p:sp>
    </p:spTree>
    <p:extLst>
      <p:ext uri="{BB962C8B-B14F-4D97-AF65-F5344CB8AC3E}">
        <p14:creationId xmlns:p14="http://schemas.microsoft.com/office/powerpoint/2010/main" val="31893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D78C1-9FDC-69A4-6A2A-BA0F3BCD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81" y="215222"/>
            <a:ext cx="8570068" cy="6427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DAE04-6F8F-A145-108B-890928444E3F}"/>
              </a:ext>
            </a:extLst>
          </p:cNvPr>
          <p:cNvSpPr txBox="1"/>
          <p:nvPr/>
        </p:nvSpPr>
        <p:spPr>
          <a:xfrm>
            <a:off x="2109822" y="706057"/>
            <a:ext cx="8524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Two sources of climate knowledge: IPCC and EPMC (Open Access)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B695C-A136-CAE2-4543-34E119E2B854}"/>
              </a:ext>
            </a:extLst>
          </p:cNvPr>
          <p:cNvSpPr txBox="1"/>
          <p:nvPr/>
        </p:nvSpPr>
        <p:spPr>
          <a:xfrm>
            <a:off x="2430684" y="6093541"/>
            <a:ext cx="25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tech is very general)</a:t>
            </a:r>
          </a:p>
        </p:txBody>
      </p:sp>
    </p:spTree>
    <p:extLst>
      <p:ext uri="{BB962C8B-B14F-4D97-AF65-F5344CB8AC3E}">
        <p14:creationId xmlns:p14="http://schemas.microsoft.com/office/powerpoint/2010/main" val="187869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600</Words>
  <Application>Microsoft Macintosh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Google Sans</vt:lpstr>
      <vt:lpstr>Roboto</vt:lpstr>
      <vt:lpstr>Office Theme</vt:lpstr>
      <vt:lpstr>PowerPoint Presentation</vt:lpstr>
      <vt:lpstr>2023-03 IPCC SYR-LongerReport – “survival guide for humanity”:</vt:lpstr>
      <vt:lpstr>2023-03 IPCC SYR-LongerReport – “survival guide for humanity”: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2023-08-31T11:26:46Z</dcterms:created>
  <dcterms:modified xsi:type="dcterms:W3CDTF">2023-09-02T09:15:37Z</dcterms:modified>
</cp:coreProperties>
</file>