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8" r:id="rId5"/>
    <p:sldId id="267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+8pNmNkgrf3dHAK1m/ri6TLwx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0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everyone…I am part of open virus team…Let me take you through the Google </a:t>
            </a:r>
            <a:r>
              <a:rPr lang="en-US" dirty="0" err="1"/>
              <a:t>Colab</a:t>
            </a:r>
            <a:r>
              <a:rPr lang="en-US" dirty="0"/>
              <a:t> Environment which we are going to use today to showcase our tools…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90% of time people hassle through in downloading software </a:t>
            </a:r>
            <a:r>
              <a:rPr lang="en-US" dirty="0" err="1"/>
              <a:t>pakages</a:t>
            </a:r>
            <a:r>
              <a:rPr lang="en-US" dirty="0"/>
              <a:t> …and it is a painstaking process which we can completely avoid by using </a:t>
            </a:r>
            <a:r>
              <a:rPr lang="en-US" dirty="0" err="1"/>
              <a:t>colab</a:t>
            </a:r>
            <a:r>
              <a:rPr lang="en-US" dirty="0"/>
              <a:t> as it runs in browser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don’t have to think how much </a:t>
            </a:r>
            <a:r>
              <a:rPr lang="en-US" dirty="0" err="1"/>
              <a:t>cpu</a:t>
            </a:r>
            <a:r>
              <a:rPr lang="en-US" dirty="0"/>
              <a:t> you have and whether it is enough for your tsk as you get cloud compatibility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get access to </a:t>
            </a:r>
            <a:r>
              <a:rPr lang="en-US" dirty="0" err="1"/>
              <a:t>gpu</a:t>
            </a:r>
            <a:r>
              <a:rPr lang="en-US" dirty="0"/>
              <a:t> which enhance the computation capability and helps you in using </a:t>
            </a:r>
            <a:r>
              <a:rPr lang="en-US" dirty="0" err="1"/>
              <a:t>gpu</a:t>
            </a:r>
            <a:r>
              <a:rPr lang="en-US" dirty="0"/>
              <a:t> based ML tool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you run the code you don’t have to switch to another window to see the output….everything happens in the same niche</a:t>
            </a:r>
            <a:endParaRPr dirty="0"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attending your session in breakout room…you get a notification on the chat for the shared notebook</a:t>
            </a:r>
            <a:endParaRPr dirty="0"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lets dive deep on how  today’s notebook will look like….</a:t>
            </a:r>
            <a:endParaRPr dirty="0"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48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46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mr/semanticClimate/blob/main/outreach/cambridge_presentation/Hackathon_Notebook/climate_hackathon_chapter08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20.png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24853" y="18617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Google Colab and Schematics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2A0EF-F981-FB15-71AB-1F312BC53806}"/>
              </a:ext>
            </a:extLst>
          </p:cNvPr>
          <p:cNvSpPr txBox="1"/>
          <p:nvPr/>
        </p:nvSpPr>
        <p:spPr>
          <a:xfrm>
            <a:off x="7340254" y="5168254"/>
            <a:ext cx="48517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Ananya Singha</a:t>
            </a:r>
          </a:p>
          <a:p>
            <a:r>
              <a:rPr lang="en-US" sz="2800" dirty="0"/>
              <a:t>Volunteer #SemanticClimate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685377-747D-592F-F6F2-14A20125C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6367" r="11250" b="23114"/>
          <a:stretch/>
        </p:blipFill>
        <p:spPr bwMode="auto">
          <a:xfrm>
            <a:off x="640025" y="4110616"/>
            <a:ext cx="2666079" cy="260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Introduction to Google </a:t>
            </a:r>
            <a:r>
              <a:rPr lang="en-US" b="1" dirty="0" err="1"/>
              <a:t>Colab</a:t>
            </a:r>
            <a:r>
              <a:rPr lang="en-US" b="1" dirty="0"/>
              <a:t> Notebook</a:t>
            </a:r>
            <a:endParaRPr b="1" dirty="0"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 open </a:t>
            </a:r>
            <a:r>
              <a:rPr lang="en-US" dirty="0" err="1"/>
              <a:t>Jupyter</a:t>
            </a:r>
            <a:r>
              <a:rPr lang="en-US" dirty="0"/>
              <a:t> notebook environment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No pain with setups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Human Machine friendly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Supports interactive programming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Easy learn and explore new tools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5" name="Graphic 4" descr="Robot with solid fill">
            <a:extLst>
              <a:ext uri="{FF2B5EF4-FFF2-40B4-BE49-F238E27FC236}">
                <a16:creationId xmlns:a16="http://schemas.microsoft.com/office/drawing/2014/main" id="{9B7DE2C1-FB10-B972-C7E4-52124A324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2450" y="4202214"/>
            <a:ext cx="2623191" cy="26231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2FFD9A-FA1E-9A71-0BDC-E34952B8F95C}"/>
              </a:ext>
            </a:extLst>
          </p:cNvPr>
          <p:cNvSpPr/>
          <p:nvPr/>
        </p:nvSpPr>
        <p:spPr>
          <a:xfrm>
            <a:off x="9011813" y="2200501"/>
            <a:ext cx="1919638" cy="31805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1:   Install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46A67C-65E6-3509-0A19-E416FC5E7DDC}"/>
              </a:ext>
            </a:extLst>
          </p:cNvPr>
          <p:cNvSpPr/>
          <p:nvPr/>
        </p:nvSpPr>
        <p:spPr>
          <a:xfrm>
            <a:off x="8579681" y="2902677"/>
            <a:ext cx="2774119" cy="4935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2:</a:t>
            </a:r>
          </a:p>
          <a:p>
            <a:pPr algn="ctr"/>
            <a:r>
              <a:rPr lang="en-US" sz="1800" b="1" dirty="0"/>
              <a:t>Abbreviation extraction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5AF6E-5974-EBC2-8B9C-A51D9266517C}"/>
              </a:ext>
            </a:extLst>
          </p:cNvPr>
          <p:cNvSpPr/>
          <p:nvPr/>
        </p:nvSpPr>
        <p:spPr>
          <a:xfrm>
            <a:off x="8742523" y="3745114"/>
            <a:ext cx="2519026" cy="631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3:</a:t>
            </a:r>
          </a:p>
          <a:p>
            <a:pPr algn="ctr"/>
            <a:r>
              <a:rPr lang="en-US" sz="1800" b="1" dirty="0"/>
              <a:t>Keywords Extraction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21F32-D8BE-A52D-4556-3D2053D02025}"/>
              </a:ext>
            </a:extLst>
          </p:cNvPr>
          <p:cNvSpPr/>
          <p:nvPr/>
        </p:nvSpPr>
        <p:spPr>
          <a:xfrm>
            <a:off x="8810858" y="4771568"/>
            <a:ext cx="2382355" cy="4096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4: </a:t>
            </a:r>
            <a:r>
              <a:rPr lang="en-US" sz="1800" b="1" dirty="0" err="1"/>
              <a:t>WordCloud</a:t>
            </a:r>
            <a:r>
              <a:rPr lang="en-US" sz="1800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1778E-E811-9374-5320-F281C560D035}"/>
              </a:ext>
            </a:extLst>
          </p:cNvPr>
          <p:cNvSpPr/>
          <p:nvPr/>
        </p:nvSpPr>
        <p:spPr>
          <a:xfrm>
            <a:off x="9011813" y="5415081"/>
            <a:ext cx="2130437" cy="40968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5: Markup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DC943C-8999-A291-6846-CCAFE70036BC}"/>
              </a:ext>
            </a:extLst>
          </p:cNvPr>
          <p:cNvCxnSpPr>
            <a:cxnSpLocks/>
          </p:cNvCxnSpPr>
          <p:nvPr/>
        </p:nvCxnSpPr>
        <p:spPr>
          <a:xfrm>
            <a:off x="9952015" y="2523563"/>
            <a:ext cx="19617" cy="34127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657BAA-EDF6-C948-E539-D61C861DCA74}"/>
              </a:ext>
            </a:extLst>
          </p:cNvPr>
          <p:cNvCxnSpPr>
            <a:cxnSpLocks/>
          </p:cNvCxnSpPr>
          <p:nvPr/>
        </p:nvCxnSpPr>
        <p:spPr>
          <a:xfrm>
            <a:off x="10002036" y="3396225"/>
            <a:ext cx="0" cy="3796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8E9602-FE9D-D6CE-A667-C6A527449BA0}"/>
              </a:ext>
            </a:extLst>
          </p:cNvPr>
          <p:cNvCxnSpPr>
            <a:cxnSpLocks/>
          </p:cNvCxnSpPr>
          <p:nvPr/>
        </p:nvCxnSpPr>
        <p:spPr>
          <a:xfrm>
            <a:off x="10063735" y="4376195"/>
            <a:ext cx="0" cy="36870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4A2CD4-279C-4320-4882-E64034218B3A}"/>
              </a:ext>
            </a:extLst>
          </p:cNvPr>
          <p:cNvCxnSpPr>
            <a:cxnSpLocks/>
          </p:cNvCxnSpPr>
          <p:nvPr/>
        </p:nvCxnSpPr>
        <p:spPr>
          <a:xfrm>
            <a:off x="10077032" y="5181249"/>
            <a:ext cx="0" cy="2593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 (260×260)">
            <a:extLst>
              <a:ext uri="{FF2B5EF4-FFF2-40B4-BE49-F238E27FC236}">
                <a16:creationId xmlns:a16="http://schemas.microsoft.com/office/drawing/2014/main" id="{0AD9E5BC-9753-C028-0A8C-CBE055FB2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" t="21915" r="4677" b="22497"/>
          <a:stretch/>
        </p:blipFill>
        <p:spPr bwMode="auto">
          <a:xfrm>
            <a:off x="3416003" y="4510901"/>
            <a:ext cx="1142847" cy="7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642A25C9-C4F1-AC17-1609-67DEDE70DC72}"/>
              </a:ext>
            </a:extLst>
          </p:cNvPr>
          <p:cNvSpPr/>
          <p:nvPr/>
        </p:nvSpPr>
        <p:spPr>
          <a:xfrm>
            <a:off x="2691336" y="5172679"/>
            <a:ext cx="2946159" cy="1004283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453C3B-88DC-0FCF-C0DF-CB6293143643}"/>
              </a:ext>
            </a:extLst>
          </p:cNvPr>
          <p:cNvSpPr txBox="1"/>
          <p:nvPr/>
        </p:nvSpPr>
        <p:spPr>
          <a:xfrm>
            <a:off x="2874559" y="5392133"/>
            <a:ext cx="263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Collaboration</a:t>
            </a:r>
          </a:p>
          <a:p>
            <a:r>
              <a:rPr lang="en-US" b="1" dirty="0"/>
              <a:t>And exchange of knowledge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32;p4">
            <a:extLst>
              <a:ext uri="{FF2B5EF4-FFF2-40B4-BE49-F238E27FC236}">
                <a16:creationId xmlns:a16="http://schemas.microsoft.com/office/drawing/2014/main" id="{F47FAF00-3885-3B22-2990-1DCB94E57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r>
              <a:rPr lang="en-US" b="1" dirty="0"/>
              <a:t>Our CodeFlow:</a:t>
            </a:r>
            <a:endParaRPr lang="en-US" dirty="0"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en-US" sz="2000" b="1" dirty="0"/>
              <a:t>Step 0</a:t>
            </a:r>
            <a:r>
              <a:rPr lang="en-US" sz="2000" dirty="0"/>
              <a:t>: Open the notebook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en-US" sz="2000" dirty="0"/>
              <a:t>    You can access the notebook from </a:t>
            </a:r>
            <a:r>
              <a:rPr lang="en-US" sz="2000" dirty="0">
                <a:hlinkClick r:id="rId3"/>
              </a:rPr>
              <a:t>here</a:t>
            </a:r>
            <a:endParaRPr lang="en-US" sz="2000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</p:txBody>
      </p:sp>
      <p:pic>
        <p:nvPicPr>
          <p:cNvPr id="151" name="Picture 150" descr="Notebook">
            <a:extLst>
              <a:ext uri="{FF2B5EF4-FFF2-40B4-BE49-F238E27FC236}">
                <a16:creationId xmlns:a16="http://schemas.microsoft.com/office/drawing/2014/main" id="{737CD103-28DF-3F2B-4B2E-A15BCC3DDB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91" r="3559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56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9129312-126D-1354-0BFD-AEB80C25DC39}"/>
              </a:ext>
            </a:extLst>
          </p:cNvPr>
          <p:cNvSpPr txBox="1"/>
          <p:nvPr/>
        </p:nvSpPr>
        <p:spPr>
          <a:xfrm>
            <a:off x="4852988" y="4814888"/>
            <a:ext cx="1243012" cy="53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9DEE4E-BAD6-101E-097C-7AD6989A1C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362"/>
          <a:stretch/>
        </p:blipFill>
        <p:spPr>
          <a:xfrm>
            <a:off x="552174" y="2296489"/>
            <a:ext cx="10759108" cy="3145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A46191-4430-3483-842C-9804BA08B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622"/>
          <a:stretch/>
        </p:blipFill>
        <p:spPr>
          <a:xfrm>
            <a:off x="552174" y="749742"/>
            <a:ext cx="10759108" cy="15468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FC2BC2E-E993-3CF8-4141-244E846EA68C}"/>
              </a:ext>
            </a:extLst>
          </p:cNvPr>
          <p:cNvSpPr/>
          <p:nvPr/>
        </p:nvSpPr>
        <p:spPr>
          <a:xfrm>
            <a:off x="758094" y="2360966"/>
            <a:ext cx="5398053" cy="52831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27B637-B0B9-C95B-072A-05B6EDCD7B99}"/>
              </a:ext>
            </a:extLst>
          </p:cNvPr>
          <p:cNvSpPr/>
          <p:nvPr/>
        </p:nvSpPr>
        <p:spPr>
          <a:xfrm>
            <a:off x="758094" y="1462447"/>
            <a:ext cx="5398053" cy="61124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996B90-0018-10E2-3A24-5B9D60EA58F3}"/>
              </a:ext>
            </a:extLst>
          </p:cNvPr>
          <p:cNvSpPr/>
          <p:nvPr/>
        </p:nvSpPr>
        <p:spPr>
          <a:xfrm>
            <a:off x="758094" y="3022640"/>
            <a:ext cx="5398053" cy="5640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85F232-B292-7607-B4D8-DCFEBBF59820}"/>
              </a:ext>
            </a:extLst>
          </p:cNvPr>
          <p:cNvSpPr/>
          <p:nvPr/>
        </p:nvSpPr>
        <p:spPr>
          <a:xfrm>
            <a:off x="758094" y="3720084"/>
            <a:ext cx="5398053" cy="80185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BC7FC9-7433-1E1F-E474-ACE60F2C6042}"/>
              </a:ext>
            </a:extLst>
          </p:cNvPr>
          <p:cNvSpPr/>
          <p:nvPr/>
        </p:nvSpPr>
        <p:spPr>
          <a:xfrm>
            <a:off x="789528" y="4678362"/>
            <a:ext cx="5398053" cy="5528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27392-0A16-CF28-7114-5EF4D22CED0F}"/>
              </a:ext>
            </a:extLst>
          </p:cNvPr>
          <p:cNvSpPr/>
          <p:nvPr/>
        </p:nvSpPr>
        <p:spPr>
          <a:xfrm>
            <a:off x="2849730" y="1569175"/>
            <a:ext cx="1237422" cy="3578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Install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1A5D3-70B2-A9A0-873D-6E4185AD52CE}"/>
              </a:ext>
            </a:extLst>
          </p:cNvPr>
          <p:cNvSpPr/>
          <p:nvPr/>
        </p:nvSpPr>
        <p:spPr>
          <a:xfrm>
            <a:off x="2899710" y="2359838"/>
            <a:ext cx="1626696" cy="42697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Abbreviation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D6ED86-1DD2-6348-4628-2B5C71D14A07}"/>
              </a:ext>
            </a:extLst>
          </p:cNvPr>
          <p:cNvSpPr/>
          <p:nvPr/>
        </p:nvSpPr>
        <p:spPr>
          <a:xfrm>
            <a:off x="3907695" y="3062551"/>
            <a:ext cx="1533212" cy="3578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Keyword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F8BBB7-C246-86A1-5AD1-94FE313A40CD}"/>
              </a:ext>
            </a:extLst>
          </p:cNvPr>
          <p:cNvSpPr/>
          <p:nvPr/>
        </p:nvSpPr>
        <p:spPr>
          <a:xfrm>
            <a:off x="2849730" y="3804218"/>
            <a:ext cx="1676676" cy="3578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/>
              <a:t>WordCloud</a:t>
            </a:r>
            <a:r>
              <a:rPr lang="en-US" sz="1800" b="1" dirty="0"/>
              <a:t>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D59E28-7816-7658-A924-B19EE23C8C95}"/>
              </a:ext>
            </a:extLst>
          </p:cNvPr>
          <p:cNvSpPr/>
          <p:nvPr/>
        </p:nvSpPr>
        <p:spPr>
          <a:xfrm>
            <a:off x="3986103" y="4749987"/>
            <a:ext cx="1237422" cy="3578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Markup 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369AAD-E20F-57DA-A564-80C73FDBBFA8}"/>
              </a:ext>
            </a:extLst>
          </p:cNvPr>
          <p:cNvCxnSpPr>
            <a:cxnSpLocks/>
          </p:cNvCxnSpPr>
          <p:nvPr/>
        </p:nvCxnSpPr>
        <p:spPr>
          <a:xfrm>
            <a:off x="3392791" y="1957636"/>
            <a:ext cx="510213" cy="395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D1EDDC-92C5-3273-77C7-85D74D7B502F}"/>
              </a:ext>
            </a:extLst>
          </p:cNvPr>
          <p:cNvCxnSpPr>
            <a:cxnSpLocks/>
          </p:cNvCxnSpPr>
          <p:nvPr/>
        </p:nvCxnSpPr>
        <p:spPr>
          <a:xfrm>
            <a:off x="4464199" y="2729541"/>
            <a:ext cx="468330" cy="29715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83D97-5F0F-99D9-57FC-B85153C80F98}"/>
              </a:ext>
            </a:extLst>
          </p:cNvPr>
          <p:cNvCxnSpPr>
            <a:cxnSpLocks/>
          </p:cNvCxnSpPr>
          <p:nvPr/>
        </p:nvCxnSpPr>
        <p:spPr>
          <a:xfrm flipH="1">
            <a:off x="4177982" y="3487037"/>
            <a:ext cx="426832" cy="33219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67CBBE-7BB8-737D-249A-2294D5A25364}"/>
              </a:ext>
            </a:extLst>
          </p:cNvPr>
          <p:cNvCxnSpPr>
            <a:cxnSpLocks/>
          </p:cNvCxnSpPr>
          <p:nvPr/>
        </p:nvCxnSpPr>
        <p:spPr>
          <a:xfrm>
            <a:off x="3881189" y="4197091"/>
            <a:ext cx="488121" cy="45820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B26B165-1181-19C5-96C9-98FA72C44C32}"/>
              </a:ext>
            </a:extLst>
          </p:cNvPr>
          <p:cNvSpPr/>
          <p:nvPr/>
        </p:nvSpPr>
        <p:spPr>
          <a:xfrm>
            <a:off x="872947" y="1784626"/>
            <a:ext cx="326887" cy="300963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Off-page Connector 29">
            <a:extLst>
              <a:ext uri="{FF2B5EF4-FFF2-40B4-BE49-F238E27FC236}">
                <a16:creationId xmlns:a16="http://schemas.microsoft.com/office/drawing/2014/main" id="{03E4EEE9-B1F7-92FD-342A-D950FF3458CF}"/>
              </a:ext>
            </a:extLst>
          </p:cNvPr>
          <p:cNvSpPr/>
          <p:nvPr/>
        </p:nvSpPr>
        <p:spPr>
          <a:xfrm rot="16200000">
            <a:off x="75436" y="1571541"/>
            <a:ext cx="701052" cy="72713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B21064D7-7E2D-E2AA-F522-6B4DAD73D90F}"/>
              </a:ext>
            </a:extLst>
          </p:cNvPr>
          <p:cNvSpPr/>
          <p:nvPr/>
        </p:nvSpPr>
        <p:spPr>
          <a:xfrm>
            <a:off x="6739232" y="1385332"/>
            <a:ext cx="1638853" cy="70336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A3BB99-9304-145F-3A78-D8475D224B92}"/>
              </a:ext>
            </a:extLst>
          </p:cNvPr>
          <p:cNvSpPr txBox="1"/>
          <p:nvPr/>
        </p:nvSpPr>
        <p:spPr>
          <a:xfrm>
            <a:off x="7307416" y="1593267"/>
            <a:ext cx="113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29AA2F7-C5A1-F07D-966E-3FB55F595B9E}"/>
              </a:ext>
            </a:extLst>
          </p:cNvPr>
          <p:cNvSpPr/>
          <p:nvPr/>
        </p:nvSpPr>
        <p:spPr>
          <a:xfrm>
            <a:off x="6756910" y="2180312"/>
            <a:ext cx="1638853" cy="70336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F08424-3FDF-AD2E-C139-6F799F1EAD02}"/>
              </a:ext>
            </a:extLst>
          </p:cNvPr>
          <p:cNvSpPr txBox="1"/>
          <p:nvPr/>
        </p:nvSpPr>
        <p:spPr>
          <a:xfrm>
            <a:off x="7325094" y="2388247"/>
            <a:ext cx="113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C01DC90B-E680-EFCB-FF90-015F81E921D6}"/>
              </a:ext>
            </a:extLst>
          </p:cNvPr>
          <p:cNvSpPr/>
          <p:nvPr/>
        </p:nvSpPr>
        <p:spPr>
          <a:xfrm>
            <a:off x="6801632" y="3007377"/>
            <a:ext cx="1638853" cy="60953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A47A14-3781-26E9-2F92-DB5BA6154B6A}"/>
              </a:ext>
            </a:extLst>
          </p:cNvPr>
          <p:cNvSpPr txBox="1"/>
          <p:nvPr/>
        </p:nvSpPr>
        <p:spPr>
          <a:xfrm>
            <a:off x="7307421" y="3159793"/>
            <a:ext cx="113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</a:t>
            </a:r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149CC282-E2CE-FFA4-5399-7844E4F86B00}"/>
              </a:ext>
            </a:extLst>
          </p:cNvPr>
          <p:cNvSpPr/>
          <p:nvPr/>
        </p:nvSpPr>
        <p:spPr>
          <a:xfrm>
            <a:off x="6801627" y="3761542"/>
            <a:ext cx="1638853" cy="70336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103FB1-29AF-0898-A269-63602C62C195}"/>
              </a:ext>
            </a:extLst>
          </p:cNvPr>
          <p:cNvSpPr txBox="1"/>
          <p:nvPr/>
        </p:nvSpPr>
        <p:spPr>
          <a:xfrm>
            <a:off x="7369811" y="3969477"/>
            <a:ext cx="113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</a:t>
            </a: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C2BC55BE-5240-6A1E-C767-AFC45C4FCB3E}"/>
              </a:ext>
            </a:extLst>
          </p:cNvPr>
          <p:cNvSpPr/>
          <p:nvPr/>
        </p:nvSpPr>
        <p:spPr>
          <a:xfrm>
            <a:off x="6801627" y="4629815"/>
            <a:ext cx="1638853" cy="70336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B307D-C9E1-4F4A-7FBF-2164FDD4F193}"/>
              </a:ext>
            </a:extLst>
          </p:cNvPr>
          <p:cNvSpPr txBox="1"/>
          <p:nvPr/>
        </p:nvSpPr>
        <p:spPr>
          <a:xfrm>
            <a:off x="7369811" y="4837750"/>
            <a:ext cx="113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C903DA-2DE6-D114-A784-2540C90DBE42}"/>
              </a:ext>
            </a:extLst>
          </p:cNvPr>
          <p:cNvSpPr txBox="1"/>
          <p:nvPr/>
        </p:nvSpPr>
        <p:spPr>
          <a:xfrm>
            <a:off x="17980" y="1583228"/>
            <a:ext cx="7622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Click to run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C9A7E-E954-8756-E3C0-1530E0641901}"/>
              </a:ext>
            </a:extLst>
          </p:cNvPr>
          <p:cNvSpPr txBox="1"/>
          <p:nvPr/>
        </p:nvSpPr>
        <p:spPr>
          <a:xfrm>
            <a:off x="552174" y="21645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Outlook: Hackathon Notebook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21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5" grpId="0" animBg="1"/>
      <p:bldP spid="7" grpId="0" animBg="1"/>
      <p:bldP spid="8" grpId="0" animBg="1"/>
      <p:bldP spid="9" grpId="0" animBg="1"/>
      <p:bldP spid="10" grpId="0" animBg="1"/>
      <p:bldP spid="28" grpId="0" animBg="1"/>
      <p:bldP spid="30" grpId="0" animBg="1"/>
      <p:bldP spid="32" grpId="0" animBg="1"/>
      <p:bldP spid="33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33F3B65-05A1-F09C-7766-9FED10780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542" y="2611918"/>
            <a:ext cx="7803767" cy="1907264"/>
          </a:xfrm>
          <a:prstGeom prst="rect">
            <a:avLst/>
          </a:prstGeom>
        </p:spPr>
      </p:pic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838200" y="3783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Step 1</a:t>
            </a:r>
            <a:r>
              <a:rPr lang="en-US" dirty="0"/>
              <a:t>: Installing packages</a:t>
            </a:r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934278" y="16103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Run </a:t>
            </a:r>
            <a:r>
              <a:rPr lang="en-US" sz="2400" dirty="0">
                <a:solidFill>
                  <a:srgbClr val="C00000"/>
                </a:solidFill>
              </a:rPr>
              <a:t>Install 1</a:t>
            </a:r>
            <a:endParaRPr sz="2400" dirty="0"/>
          </a:p>
        </p:txBody>
      </p:sp>
      <p:sp>
        <p:nvSpPr>
          <p:cNvPr id="152" name="Google Shape;152;p6"/>
          <p:cNvSpPr txBox="1"/>
          <p:nvPr/>
        </p:nvSpPr>
        <p:spPr>
          <a:xfrm>
            <a:off x="1346301" y="2861169"/>
            <a:ext cx="71306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CHUN 1</a:t>
            </a:r>
            <a:endParaRPr dirty="0"/>
          </a:p>
        </p:txBody>
      </p:sp>
      <p:pic>
        <p:nvPicPr>
          <p:cNvPr id="4" name="Google Shape;150;p6">
            <a:extLst>
              <a:ext uri="{FF2B5EF4-FFF2-40B4-BE49-F238E27FC236}">
                <a16:creationId xmlns:a16="http://schemas.microsoft.com/office/drawing/2014/main" id="{85A8083D-F28A-D142-35B7-169920B7A2B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0213" y="4925948"/>
            <a:ext cx="8513690" cy="13255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0BFD03-AE66-292A-DE1A-A79B9C038DEE}"/>
              </a:ext>
            </a:extLst>
          </p:cNvPr>
          <p:cNvSpPr/>
          <p:nvPr/>
        </p:nvSpPr>
        <p:spPr>
          <a:xfrm>
            <a:off x="6661425" y="2706994"/>
            <a:ext cx="1576496" cy="5854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Install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EBE64-2809-6FC9-2A5D-B7B9D100889F}"/>
              </a:ext>
            </a:extLst>
          </p:cNvPr>
          <p:cNvSpPr/>
          <p:nvPr/>
        </p:nvSpPr>
        <p:spPr>
          <a:xfrm>
            <a:off x="2965687" y="4084879"/>
            <a:ext cx="2341217" cy="38769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491367-8367-7E19-ECD8-0FD6EA37C06A}"/>
              </a:ext>
            </a:extLst>
          </p:cNvPr>
          <p:cNvCxnSpPr>
            <a:cxnSpLocks/>
          </p:cNvCxnSpPr>
          <p:nvPr/>
        </p:nvCxnSpPr>
        <p:spPr>
          <a:xfrm>
            <a:off x="3578087" y="4577401"/>
            <a:ext cx="421270" cy="593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ED4E49-1B27-081A-D979-3345EDFA5425}"/>
              </a:ext>
            </a:extLst>
          </p:cNvPr>
          <p:cNvCxnSpPr>
            <a:cxnSpLocks/>
          </p:cNvCxnSpPr>
          <p:nvPr/>
        </p:nvCxnSpPr>
        <p:spPr>
          <a:xfrm flipV="1">
            <a:off x="0" y="4666922"/>
            <a:ext cx="12055061" cy="96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Robot with solid fill">
            <a:extLst>
              <a:ext uri="{FF2B5EF4-FFF2-40B4-BE49-F238E27FC236}">
                <a16:creationId xmlns:a16="http://schemas.microsoft.com/office/drawing/2014/main" id="{9440F6C8-21C2-9225-8C7C-12E8A32CA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0017" y="4843295"/>
            <a:ext cx="1490870" cy="149087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9F2E291-1120-7580-E129-BED709109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6367" r="11250" b="23114"/>
          <a:stretch/>
        </p:blipFill>
        <p:spPr bwMode="auto">
          <a:xfrm>
            <a:off x="245314" y="2461988"/>
            <a:ext cx="2253234" cy="220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46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651C026-6EAA-93A2-62DE-652951529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85" y="1958685"/>
            <a:ext cx="3647433" cy="15235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76FF48D-1ED5-2CF8-DC32-2896F2614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6367" r="11250" b="23114"/>
          <a:stretch/>
        </p:blipFill>
        <p:spPr bwMode="auto">
          <a:xfrm>
            <a:off x="-13985" y="3113426"/>
            <a:ext cx="1838249" cy="17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Step 2</a:t>
            </a:r>
            <a:r>
              <a:rPr lang="en-US" dirty="0"/>
              <a:t>: Abbreviations Extraction</a:t>
            </a:r>
            <a:endParaRPr dirty="0"/>
          </a:p>
        </p:txBody>
      </p:sp>
      <p:sp>
        <p:nvSpPr>
          <p:cNvPr id="177" name="Google Shape;177;p8"/>
          <p:cNvSpPr txBox="1"/>
          <p:nvPr/>
        </p:nvSpPr>
        <p:spPr>
          <a:xfrm>
            <a:off x="3207912" y="1558363"/>
            <a:ext cx="8265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lang="en-US" sz="1800" dirty="0"/>
          </a:p>
        </p:txBody>
      </p:sp>
      <p:sp>
        <p:nvSpPr>
          <p:cNvPr id="180" name="Google Shape;180;p8"/>
          <p:cNvSpPr/>
          <p:nvPr/>
        </p:nvSpPr>
        <p:spPr>
          <a:xfrm>
            <a:off x="5826540" y="2399570"/>
            <a:ext cx="2972904" cy="319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9155195" y="1452560"/>
            <a:ext cx="15016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Abbreviations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90345-EA8C-C6AD-AEF5-A62A430F8A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5645"/>
          <a:stretch/>
        </p:blipFill>
        <p:spPr>
          <a:xfrm>
            <a:off x="1798253" y="4325487"/>
            <a:ext cx="9174922" cy="720681"/>
          </a:xfrm>
          <a:prstGeom prst="rect">
            <a:avLst/>
          </a:prstGeom>
        </p:spPr>
      </p:pic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D90922B9-840E-528A-D4B8-9376198B8EF1}"/>
              </a:ext>
            </a:extLst>
          </p:cNvPr>
          <p:cNvSpPr/>
          <p:nvPr/>
        </p:nvSpPr>
        <p:spPr>
          <a:xfrm>
            <a:off x="6833540" y="1581581"/>
            <a:ext cx="1131935" cy="837147"/>
          </a:xfrm>
          <a:prstGeom prst="flowChartConnector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69;p7">
            <a:extLst>
              <a:ext uri="{FF2B5EF4-FFF2-40B4-BE49-F238E27FC236}">
                <a16:creationId xmlns:a16="http://schemas.microsoft.com/office/drawing/2014/main" id="{603AC59B-DF40-6C9B-A460-CDBBCBEA9F7D}"/>
              </a:ext>
            </a:extLst>
          </p:cNvPr>
          <p:cNvSpPr txBox="1"/>
          <p:nvPr/>
        </p:nvSpPr>
        <p:spPr>
          <a:xfrm>
            <a:off x="6895207" y="1798790"/>
            <a:ext cx="10330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Abbreviation 2</a:t>
            </a:r>
            <a:endParaRPr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D9F30A-3600-A812-3F6F-FFAA9BCF7D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6609" y="5123217"/>
            <a:ext cx="8594429" cy="15680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67B662-826F-7348-D399-8DE4DDA7CCED}"/>
              </a:ext>
            </a:extLst>
          </p:cNvPr>
          <p:cNvSpPr/>
          <p:nvPr/>
        </p:nvSpPr>
        <p:spPr>
          <a:xfrm>
            <a:off x="6585047" y="2724194"/>
            <a:ext cx="1517800" cy="4524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docanalysis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690235-CA47-1BD1-D956-C0875FF3E1D6}"/>
              </a:ext>
            </a:extLst>
          </p:cNvPr>
          <p:cNvSpPr/>
          <p:nvPr/>
        </p:nvSpPr>
        <p:spPr>
          <a:xfrm>
            <a:off x="6833541" y="4002132"/>
            <a:ext cx="2699457" cy="5854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Abbreviation 2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A2ECC2-C438-2D99-D988-4B501FEA356F}"/>
              </a:ext>
            </a:extLst>
          </p:cNvPr>
          <p:cNvCxnSpPr>
            <a:cxnSpLocks/>
          </p:cNvCxnSpPr>
          <p:nvPr/>
        </p:nvCxnSpPr>
        <p:spPr>
          <a:xfrm flipV="1">
            <a:off x="20656" y="4873115"/>
            <a:ext cx="12055061" cy="96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Robot with solid fill">
            <a:extLst>
              <a:ext uri="{FF2B5EF4-FFF2-40B4-BE49-F238E27FC236}">
                <a16:creationId xmlns:a16="http://schemas.microsoft.com/office/drawing/2014/main" id="{D7553868-054B-7944-FFB5-2E48C5117F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5818" y="5254658"/>
            <a:ext cx="1490870" cy="149087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6542B2D-BA96-6F6A-00C1-32F8C25F4F71}"/>
              </a:ext>
            </a:extLst>
          </p:cNvPr>
          <p:cNvSpPr/>
          <p:nvPr/>
        </p:nvSpPr>
        <p:spPr>
          <a:xfrm>
            <a:off x="1365623" y="2894059"/>
            <a:ext cx="1332686" cy="7804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Wow!!!</a:t>
            </a:r>
          </a:p>
          <a:p>
            <a:pPr algn="ctr"/>
            <a:r>
              <a:rPr lang="en-US" dirty="0"/>
              <a:t>So easy..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41FEB1-88E8-DC61-7630-7C66C3A7ABE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37" t="2265" r="60820" b="29452"/>
          <a:stretch/>
        </p:blipFill>
        <p:spPr>
          <a:xfrm>
            <a:off x="8924050" y="1844786"/>
            <a:ext cx="2127170" cy="15876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07AA5F3-CABF-8232-F3E6-C667F027C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035" y="2288144"/>
            <a:ext cx="2829775" cy="11820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b="1" dirty="0"/>
              <a:t>Step 3</a:t>
            </a:r>
            <a:r>
              <a:rPr lang="en-US" dirty="0"/>
              <a:t>: Keyword Extraction</a:t>
            </a:r>
            <a:endParaRPr dirty="0"/>
          </a:p>
        </p:txBody>
      </p:sp>
      <p:sp>
        <p:nvSpPr>
          <p:cNvPr id="194" name="Google Shape;194;p9"/>
          <p:cNvSpPr/>
          <p:nvPr/>
        </p:nvSpPr>
        <p:spPr>
          <a:xfrm>
            <a:off x="4659699" y="2597104"/>
            <a:ext cx="3018491" cy="3433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7678190" y="5474838"/>
            <a:ext cx="6094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4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8298928" y="1644945"/>
            <a:ext cx="171207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Table</a:t>
            </a:r>
            <a:endParaRPr dirty="0"/>
          </a:p>
        </p:txBody>
      </p:sp>
      <p:sp>
        <p:nvSpPr>
          <p:cNvPr id="2" name="Google Shape;162;p7">
            <a:extLst>
              <a:ext uri="{FF2B5EF4-FFF2-40B4-BE49-F238E27FC236}">
                <a16:creationId xmlns:a16="http://schemas.microsoft.com/office/drawing/2014/main" id="{C353D317-04CD-5450-6A07-3BBD7DBA9A9A}"/>
              </a:ext>
            </a:extLst>
          </p:cNvPr>
          <p:cNvSpPr txBox="1"/>
          <p:nvPr/>
        </p:nvSpPr>
        <p:spPr>
          <a:xfrm>
            <a:off x="2711917" y="1849401"/>
            <a:ext cx="7740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dirty="0"/>
          </a:p>
        </p:txBody>
      </p:sp>
      <p:sp>
        <p:nvSpPr>
          <p:cNvPr id="3" name="Google Shape;168;p7">
            <a:extLst>
              <a:ext uri="{FF2B5EF4-FFF2-40B4-BE49-F238E27FC236}">
                <a16:creationId xmlns:a16="http://schemas.microsoft.com/office/drawing/2014/main" id="{DC3FDF38-4FD1-9031-F025-B586A9C90C62}"/>
              </a:ext>
            </a:extLst>
          </p:cNvPr>
          <p:cNvSpPr/>
          <p:nvPr/>
        </p:nvSpPr>
        <p:spPr>
          <a:xfrm>
            <a:off x="5540103" y="1803171"/>
            <a:ext cx="1111794" cy="804495"/>
          </a:xfrm>
          <a:prstGeom prst="flowChartConnector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69;p7">
            <a:extLst>
              <a:ext uri="{FF2B5EF4-FFF2-40B4-BE49-F238E27FC236}">
                <a16:creationId xmlns:a16="http://schemas.microsoft.com/office/drawing/2014/main" id="{E670DECD-08AE-222A-7C34-5D575B34C308}"/>
              </a:ext>
            </a:extLst>
          </p:cNvPr>
          <p:cNvSpPr txBox="1"/>
          <p:nvPr/>
        </p:nvSpPr>
        <p:spPr>
          <a:xfrm>
            <a:off x="5604664" y="1971607"/>
            <a:ext cx="101583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 3</a:t>
            </a:r>
            <a:endParaRPr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E5A87-F16B-46FE-3EFD-D0462CF409AB}"/>
              </a:ext>
            </a:extLst>
          </p:cNvPr>
          <p:cNvSpPr/>
          <p:nvPr/>
        </p:nvSpPr>
        <p:spPr>
          <a:xfrm>
            <a:off x="5457348" y="2981224"/>
            <a:ext cx="1403994" cy="4524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OpenVirus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Keyword tool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9E3AB-AE4B-2DFD-0219-AA89BE4A67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4" r="16215" b="39104"/>
          <a:stretch/>
        </p:blipFill>
        <p:spPr>
          <a:xfrm>
            <a:off x="1850153" y="4351171"/>
            <a:ext cx="10215064" cy="850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EE1109-117F-EF53-C6E5-D1E46A5CF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12" y="5312285"/>
            <a:ext cx="8980556" cy="15457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16D54A-190B-C815-01FD-BEF50DF29E14}"/>
              </a:ext>
            </a:extLst>
          </p:cNvPr>
          <p:cNvSpPr/>
          <p:nvPr/>
        </p:nvSpPr>
        <p:spPr>
          <a:xfrm>
            <a:off x="8701139" y="4262891"/>
            <a:ext cx="1834931" cy="5854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Keyword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0EBDD-E374-6F1D-2862-21A68704AF51}"/>
              </a:ext>
            </a:extLst>
          </p:cNvPr>
          <p:cNvCxnSpPr>
            <a:cxnSpLocks/>
          </p:cNvCxnSpPr>
          <p:nvPr/>
        </p:nvCxnSpPr>
        <p:spPr>
          <a:xfrm flipV="1">
            <a:off x="68469" y="5077378"/>
            <a:ext cx="12055061" cy="96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Robot with solid fill">
            <a:extLst>
              <a:ext uri="{FF2B5EF4-FFF2-40B4-BE49-F238E27FC236}">
                <a16:creationId xmlns:a16="http://schemas.microsoft.com/office/drawing/2014/main" id="{754DE90E-9390-D78D-8D4C-326261050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5818" y="5254658"/>
            <a:ext cx="1490870" cy="149087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C1CF8CA-5DD7-535D-E9D2-09C99E9CE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6367" r="11250" b="23114"/>
          <a:stretch/>
        </p:blipFill>
        <p:spPr bwMode="auto">
          <a:xfrm>
            <a:off x="40187" y="3315391"/>
            <a:ext cx="1838249" cy="17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oogle Shape;103;p2">
            <a:extLst>
              <a:ext uri="{FF2B5EF4-FFF2-40B4-BE49-F238E27FC236}">
                <a16:creationId xmlns:a16="http://schemas.microsoft.com/office/drawing/2014/main" id="{C1CCAA42-4BD3-3E16-0D2B-D82F4D59003A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50445" y="2202955"/>
            <a:ext cx="2785625" cy="14750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04;p2">
            <a:extLst>
              <a:ext uri="{FF2B5EF4-FFF2-40B4-BE49-F238E27FC236}">
                <a16:creationId xmlns:a16="http://schemas.microsoft.com/office/drawing/2014/main" id="{2974DFB5-F8C5-2C38-5A42-4ECAB9799AE8}"/>
              </a:ext>
            </a:extLst>
          </p:cNvPr>
          <p:cNvSpPr/>
          <p:nvPr/>
        </p:nvSpPr>
        <p:spPr>
          <a:xfrm>
            <a:off x="7750445" y="1991407"/>
            <a:ext cx="2809036" cy="2642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                     | score</a:t>
            </a:r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Step 4</a:t>
            </a:r>
            <a:r>
              <a:rPr lang="en-US" dirty="0"/>
              <a:t>: Word Cloud Generation</a:t>
            </a:r>
            <a:endParaRPr dirty="0"/>
          </a:p>
        </p:txBody>
      </p:sp>
      <p:sp>
        <p:nvSpPr>
          <p:cNvPr id="210" name="Google Shape;210;p10"/>
          <p:cNvSpPr/>
          <p:nvPr/>
        </p:nvSpPr>
        <p:spPr>
          <a:xfrm>
            <a:off x="4516727" y="2575119"/>
            <a:ext cx="2745464" cy="4042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4921" y="1894364"/>
            <a:ext cx="3936426" cy="198947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/>
          <p:nvPr/>
        </p:nvSpPr>
        <p:spPr>
          <a:xfrm>
            <a:off x="600512" y="3946511"/>
            <a:ext cx="713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5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FC9B0-6D43-8A0B-B9D2-FB9A20FD3BEF}"/>
              </a:ext>
            </a:extLst>
          </p:cNvPr>
          <p:cNvSpPr txBox="1"/>
          <p:nvPr/>
        </p:nvSpPr>
        <p:spPr>
          <a:xfrm>
            <a:off x="8613987" y="1578905"/>
            <a:ext cx="13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WordCloud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7BDF7-8B61-E6EE-B2E6-7BE70A2A71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1" t="1942" r="7306" b="30172"/>
          <a:stretch/>
        </p:blipFill>
        <p:spPr>
          <a:xfrm>
            <a:off x="1839482" y="4066756"/>
            <a:ext cx="10153736" cy="9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4CE7A-BFBF-8536-AC16-BD4AB6BDF3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790"/>
          <a:stretch/>
        </p:blipFill>
        <p:spPr>
          <a:xfrm>
            <a:off x="4063489" y="5406671"/>
            <a:ext cx="7913262" cy="13117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C1306-3342-9F78-7C17-FF041C2C5C9F}"/>
              </a:ext>
            </a:extLst>
          </p:cNvPr>
          <p:cNvSpPr/>
          <p:nvPr/>
        </p:nvSpPr>
        <p:spPr>
          <a:xfrm>
            <a:off x="6758608" y="4176485"/>
            <a:ext cx="2226365" cy="5854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WordCloud</a:t>
            </a:r>
            <a:r>
              <a:rPr lang="en-US" sz="2400" b="1" dirty="0"/>
              <a:t> 4</a:t>
            </a:r>
          </a:p>
        </p:txBody>
      </p:sp>
      <p:sp>
        <p:nvSpPr>
          <p:cNvPr id="11" name="Google Shape;168;p7">
            <a:extLst>
              <a:ext uri="{FF2B5EF4-FFF2-40B4-BE49-F238E27FC236}">
                <a16:creationId xmlns:a16="http://schemas.microsoft.com/office/drawing/2014/main" id="{6DBADAF5-48C2-ACA2-E5C5-8E2220EBCDA0}"/>
              </a:ext>
            </a:extLst>
          </p:cNvPr>
          <p:cNvSpPr/>
          <p:nvPr/>
        </p:nvSpPr>
        <p:spPr>
          <a:xfrm>
            <a:off x="5276370" y="1692728"/>
            <a:ext cx="946145" cy="909346"/>
          </a:xfrm>
          <a:prstGeom prst="flowChartConnector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69;p7">
            <a:extLst>
              <a:ext uri="{FF2B5EF4-FFF2-40B4-BE49-F238E27FC236}">
                <a16:creationId xmlns:a16="http://schemas.microsoft.com/office/drawing/2014/main" id="{04473826-320D-D84D-E89A-F18FEF96CF4B}"/>
              </a:ext>
            </a:extLst>
          </p:cNvPr>
          <p:cNvSpPr txBox="1"/>
          <p:nvPr/>
        </p:nvSpPr>
        <p:spPr>
          <a:xfrm>
            <a:off x="5221604" y="1948237"/>
            <a:ext cx="103899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WordCloud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A6FBCD-4859-2CCE-470A-AC08C8CC1A19}"/>
              </a:ext>
            </a:extLst>
          </p:cNvPr>
          <p:cNvCxnSpPr>
            <a:cxnSpLocks/>
          </p:cNvCxnSpPr>
          <p:nvPr/>
        </p:nvCxnSpPr>
        <p:spPr>
          <a:xfrm flipV="1">
            <a:off x="68469" y="5077378"/>
            <a:ext cx="12055061" cy="96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Robot with solid fill">
            <a:extLst>
              <a:ext uri="{FF2B5EF4-FFF2-40B4-BE49-F238E27FC236}">
                <a16:creationId xmlns:a16="http://schemas.microsoft.com/office/drawing/2014/main" id="{625CAA8C-A625-2475-EC89-86007B49E6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90251" y="5233825"/>
            <a:ext cx="1490870" cy="149087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B97E8E1-51B5-1A83-1E92-CAB55B79C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6367" r="11250" b="23114"/>
          <a:stretch/>
        </p:blipFill>
        <p:spPr bwMode="auto">
          <a:xfrm>
            <a:off x="63248" y="3326535"/>
            <a:ext cx="1838249" cy="17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200;p9">
            <a:extLst>
              <a:ext uri="{FF2B5EF4-FFF2-40B4-BE49-F238E27FC236}">
                <a16:creationId xmlns:a16="http://schemas.microsoft.com/office/drawing/2014/main" id="{199F1091-C269-1488-3617-E362277E7474}"/>
              </a:ext>
            </a:extLst>
          </p:cNvPr>
          <p:cNvSpPr txBox="1"/>
          <p:nvPr/>
        </p:nvSpPr>
        <p:spPr>
          <a:xfrm>
            <a:off x="2145921" y="1616813"/>
            <a:ext cx="171207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Table</a:t>
            </a:r>
            <a:endParaRPr dirty="0"/>
          </a:p>
        </p:txBody>
      </p:sp>
      <p:sp>
        <p:nvSpPr>
          <p:cNvPr id="17" name="Google Shape;104;p2">
            <a:extLst>
              <a:ext uri="{FF2B5EF4-FFF2-40B4-BE49-F238E27FC236}">
                <a16:creationId xmlns:a16="http://schemas.microsoft.com/office/drawing/2014/main" id="{47963E1F-721F-9244-C391-E40FADBB11FA}"/>
              </a:ext>
            </a:extLst>
          </p:cNvPr>
          <p:cNvSpPr/>
          <p:nvPr/>
        </p:nvSpPr>
        <p:spPr>
          <a:xfrm>
            <a:off x="1597438" y="1963275"/>
            <a:ext cx="2809036" cy="2642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                     | score</a:t>
            </a:r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DD2359A-E312-AA60-C25B-D651B2EA68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964" t="5307" r="4574" b="2514"/>
          <a:stretch/>
        </p:blipFill>
        <p:spPr>
          <a:xfrm>
            <a:off x="1617519" y="2258691"/>
            <a:ext cx="2745464" cy="12249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Step 5</a:t>
            </a:r>
            <a:r>
              <a:rPr lang="en-US" dirty="0"/>
              <a:t>: HTML Markup</a:t>
            </a:r>
            <a:endParaRPr dirty="0"/>
          </a:p>
        </p:txBody>
      </p:sp>
      <p:sp>
        <p:nvSpPr>
          <p:cNvPr id="226" name="Google Shape;226;p11"/>
          <p:cNvSpPr/>
          <p:nvPr/>
        </p:nvSpPr>
        <p:spPr>
          <a:xfrm>
            <a:off x="6807954" y="2477432"/>
            <a:ext cx="1217271" cy="2949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7000588" y="272764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2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3931797" y="1996150"/>
            <a:ext cx="5452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</p:txBody>
      </p:sp>
      <p:sp>
        <p:nvSpPr>
          <p:cNvPr id="239" name="Google Shape;239;p11"/>
          <p:cNvSpPr txBox="1"/>
          <p:nvPr/>
        </p:nvSpPr>
        <p:spPr>
          <a:xfrm>
            <a:off x="59636" y="2247938"/>
            <a:ext cx="131142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11"/>
          <p:cNvSpPr txBox="1"/>
          <p:nvPr/>
        </p:nvSpPr>
        <p:spPr>
          <a:xfrm>
            <a:off x="1293975" y="2016717"/>
            <a:ext cx="5452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</p:txBody>
      </p:sp>
      <p:pic>
        <p:nvPicPr>
          <p:cNvPr id="241" name="Google Shape;24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622" y="1893597"/>
            <a:ext cx="3669063" cy="15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0FB87-8804-11D8-F91E-8FEF9A6E1E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885" b="38859"/>
          <a:stretch/>
        </p:blipFill>
        <p:spPr>
          <a:xfrm>
            <a:off x="1794838" y="4195336"/>
            <a:ext cx="9523826" cy="9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832E7-0312-D385-0D08-1AFB29B82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521" y="5200830"/>
            <a:ext cx="8482012" cy="16775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A65AD9-FB44-29EA-0AF5-B95EA60A54B2}"/>
              </a:ext>
            </a:extLst>
          </p:cNvPr>
          <p:cNvSpPr/>
          <p:nvPr/>
        </p:nvSpPr>
        <p:spPr>
          <a:xfrm>
            <a:off x="7457788" y="4169287"/>
            <a:ext cx="1576496" cy="5854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Markup 5</a:t>
            </a:r>
          </a:p>
        </p:txBody>
      </p:sp>
      <p:sp>
        <p:nvSpPr>
          <p:cNvPr id="9" name="Google Shape;168;p7">
            <a:extLst>
              <a:ext uri="{FF2B5EF4-FFF2-40B4-BE49-F238E27FC236}">
                <a16:creationId xmlns:a16="http://schemas.microsoft.com/office/drawing/2014/main" id="{1454723F-87DF-E76A-EB3F-0FC7BAED3EDE}"/>
              </a:ext>
            </a:extLst>
          </p:cNvPr>
          <p:cNvSpPr/>
          <p:nvPr/>
        </p:nvSpPr>
        <p:spPr>
          <a:xfrm>
            <a:off x="6918074" y="2757741"/>
            <a:ext cx="788501" cy="716466"/>
          </a:xfrm>
          <a:prstGeom prst="flowChartConnector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9;p7">
            <a:extLst>
              <a:ext uri="{FF2B5EF4-FFF2-40B4-BE49-F238E27FC236}">
                <a16:creationId xmlns:a16="http://schemas.microsoft.com/office/drawing/2014/main" id="{D532BF09-EA02-A7D4-A566-D947ECB8AB18}"/>
              </a:ext>
            </a:extLst>
          </p:cNvPr>
          <p:cNvSpPr txBox="1"/>
          <p:nvPr/>
        </p:nvSpPr>
        <p:spPr>
          <a:xfrm>
            <a:off x="6827380" y="2838556"/>
            <a:ext cx="9902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Markup 5</a:t>
            </a:r>
            <a:endParaRPr dirty="0"/>
          </a:p>
        </p:txBody>
      </p:sp>
      <p:sp>
        <p:nvSpPr>
          <p:cNvPr id="11" name="Google Shape;186;p8">
            <a:extLst>
              <a:ext uri="{FF2B5EF4-FFF2-40B4-BE49-F238E27FC236}">
                <a16:creationId xmlns:a16="http://schemas.microsoft.com/office/drawing/2014/main" id="{D1AAA53D-B45E-E1C0-DEE8-876A4836F532}"/>
              </a:ext>
            </a:extLst>
          </p:cNvPr>
          <p:cNvSpPr txBox="1"/>
          <p:nvPr/>
        </p:nvSpPr>
        <p:spPr>
          <a:xfrm>
            <a:off x="2084592" y="1749919"/>
            <a:ext cx="1496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Abbreviations</a:t>
            </a:r>
            <a:endParaRPr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5B6BC1-4370-C7FA-48C0-2B3D0E44779D}"/>
              </a:ext>
            </a:extLst>
          </p:cNvPr>
          <p:cNvCxnSpPr>
            <a:cxnSpLocks/>
          </p:cNvCxnSpPr>
          <p:nvPr/>
        </p:nvCxnSpPr>
        <p:spPr>
          <a:xfrm flipV="1">
            <a:off x="77303" y="5081445"/>
            <a:ext cx="12055061" cy="96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Robot with solid fill">
            <a:extLst>
              <a:ext uri="{FF2B5EF4-FFF2-40B4-BE49-F238E27FC236}">
                <a16:creationId xmlns:a16="http://schemas.microsoft.com/office/drawing/2014/main" id="{FD5ED8BB-A201-96EA-7802-B45069CD5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9931" y="5300821"/>
            <a:ext cx="1490870" cy="1490870"/>
          </a:xfrm>
          <a:prstGeom prst="rect">
            <a:avLst/>
          </a:prstGeom>
        </p:spPr>
      </p:pic>
      <p:sp>
        <p:nvSpPr>
          <p:cNvPr id="7" name="Google Shape;200;p9">
            <a:extLst>
              <a:ext uri="{FF2B5EF4-FFF2-40B4-BE49-F238E27FC236}">
                <a16:creationId xmlns:a16="http://schemas.microsoft.com/office/drawing/2014/main" id="{9E4371B8-E51D-5AB8-68BF-59C87B04AA63}"/>
              </a:ext>
            </a:extLst>
          </p:cNvPr>
          <p:cNvSpPr txBox="1"/>
          <p:nvPr/>
        </p:nvSpPr>
        <p:spPr>
          <a:xfrm>
            <a:off x="8614967" y="1565294"/>
            <a:ext cx="20874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MarkedUp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HTML</a:t>
            </a:r>
            <a:endParaRPr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A9A376F-B9E4-8AE6-1C20-C2B0F9E58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6367" r="11250" b="23114"/>
          <a:stretch/>
        </p:blipFill>
        <p:spPr bwMode="auto">
          <a:xfrm>
            <a:off x="59636" y="3352099"/>
            <a:ext cx="1838249" cy="17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36C7E3-75E0-1564-346E-8F4915ACB57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37" t="2265" r="60501" b="56203"/>
          <a:stretch/>
        </p:blipFill>
        <p:spPr>
          <a:xfrm>
            <a:off x="1971174" y="2183432"/>
            <a:ext cx="1852969" cy="8342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Google Shape;200;p9">
            <a:extLst>
              <a:ext uri="{FF2B5EF4-FFF2-40B4-BE49-F238E27FC236}">
                <a16:creationId xmlns:a16="http://schemas.microsoft.com/office/drawing/2014/main" id="{51790C6A-86EF-5890-4163-1D35158C7516}"/>
              </a:ext>
            </a:extLst>
          </p:cNvPr>
          <p:cNvSpPr txBox="1"/>
          <p:nvPr/>
        </p:nvSpPr>
        <p:spPr>
          <a:xfrm>
            <a:off x="4874919" y="1763930"/>
            <a:ext cx="11561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Table</a:t>
            </a:r>
            <a:endParaRPr dirty="0"/>
          </a:p>
        </p:txBody>
      </p:sp>
      <p:pic>
        <p:nvPicPr>
          <p:cNvPr id="19" name="Google Shape;103;p2">
            <a:extLst>
              <a:ext uri="{FF2B5EF4-FFF2-40B4-BE49-F238E27FC236}">
                <a16:creationId xmlns:a16="http://schemas.microsoft.com/office/drawing/2014/main" id="{6D8E4525-F68E-02FE-CFA2-96B8B7A1D86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529234" y="2233521"/>
            <a:ext cx="1881132" cy="86302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04;p2">
            <a:extLst>
              <a:ext uri="{FF2B5EF4-FFF2-40B4-BE49-F238E27FC236}">
                <a16:creationId xmlns:a16="http://schemas.microsoft.com/office/drawing/2014/main" id="{0A6CBA31-B2D2-DD02-D3F9-4DDB17E60BE9}"/>
              </a:ext>
            </a:extLst>
          </p:cNvPr>
          <p:cNvSpPr/>
          <p:nvPr/>
        </p:nvSpPr>
        <p:spPr>
          <a:xfrm>
            <a:off x="4513425" y="2078964"/>
            <a:ext cx="1896941" cy="1546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                     | score</a:t>
            </a:r>
            <a:endParaRPr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3D5CE-D4B7-9319-A371-C43917B6F2AD}"/>
              </a:ext>
            </a:extLst>
          </p:cNvPr>
          <p:cNvSpPr/>
          <p:nvPr/>
        </p:nvSpPr>
        <p:spPr>
          <a:xfrm>
            <a:off x="9289774" y="1988348"/>
            <a:ext cx="1219200" cy="4218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32159E-67DA-33B8-9FDE-8D536AF6FB25}"/>
              </a:ext>
            </a:extLst>
          </p:cNvPr>
          <p:cNvCxnSpPr>
            <a:cxnSpLocks/>
          </p:cNvCxnSpPr>
          <p:nvPr/>
        </p:nvCxnSpPr>
        <p:spPr>
          <a:xfrm flipV="1">
            <a:off x="10220826" y="1334052"/>
            <a:ext cx="570861" cy="7449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FBBBCB-7C83-13DA-92E7-24C7A8C63AFF}"/>
              </a:ext>
            </a:extLst>
          </p:cNvPr>
          <p:cNvSpPr txBox="1"/>
          <p:nvPr/>
        </p:nvSpPr>
        <p:spPr>
          <a:xfrm>
            <a:off x="9766853" y="1076687"/>
            <a:ext cx="232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Clickable Wiki link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644C86-FEA7-74CB-9EA5-C8503DEC4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27341" y="366999"/>
            <a:ext cx="1183999" cy="7673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|1|0.2|3.2|1.1|1.8|1|1.9|0.6|2.4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.7|1|2|2|1.3|22.7|0.6|0.6|1.7|1.9|0.5|1.2|2.9|7|0.5|5.1|1.6|1|0.5|1.5|5.5|2.9|0.8|6.8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6.8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360</Words>
  <Application>Microsoft Office PowerPoint</Application>
  <PresentationFormat>Widescreen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Google Colab and Schematics</vt:lpstr>
      <vt:lpstr>Introduction to Google Colab Notebook</vt:lpstr>
      <vt:lpstr>Our CodeFlow:</vt:lpstr>
      <vt:lpstr>PowerPoint Presentation</vt:lpstr>
      <vt:lpstr>Step 1: Installing packages</vt:lpstr>
      <vt:lpstr>Step 2: Abbreviations Extraction</vt:lpstr>
      <vt:lpstr>Step 3: Keyword Extraction</vt:lpstr>
      <vt:lpstr>Step 4: Word Cloud Generation</vt:lpstr>
      <vt:lpstr>Step 5: HTML Markup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extraction WordCloud &amp; Colab</dc:title>
  <dc:creator>Ananya Singha</dc:creator>
  <cp:lastModifiedBy>Ananya Singha</cp:lastModifiedBy>
  <cp:revision>9</cp:revision>
  <dcterms:created xsi:type="dcterms:W3CDTF">2022-09-19T10:33:28Z</dcterms:created>
  <dcterms:modified xsi:type="dcterms:W3CDTF">2022-10-19T09:14:03Z</dcterms:modified>
</cp:coreProperties>
</file>