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 SemiBold"/>
      <p:regular r:id="rId16"/>
      <p:bold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SemiBold-bold.fntdata"/><Relationship Id="rId16" Type="http://schemas.openxmlformats.org/officeDocument/2006/relationships/font" Target="fonts/MavenProSemiBold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1ddeda7f36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1ddeda7f36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1ddeda7f36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1ddeda7f36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1ddeda7f36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1ddeda7f36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464bda7cdb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464bda7cdb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1ddeda7f36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1ddeda7f36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677475" y="5123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Keyword extraction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77475" y="22240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8475" y="1292475"/>
            <a:ext cx="5237976" cy="255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454275" y="318450"/>
            <a:ext cx="8264700" cy="10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00"/>
              <a:t>Traditional</a:t>
            </a:r>
            <a:r>
              <a:rPr lang="en" sz="3800"/>
              <a:t> keyword extractor</a:t>
            </a:r>
            <a:endParaRPr sz="3800"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454275" y="1743700"/>
            <a:ext cx="7707900" cy="30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Based on RAKE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Struggles with N-grams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Inefficient with academic literature</a:t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550" y="284300"/>
            <a:ext cx="3086100" cy="34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6925" y="284300"/>
            <a:ext cx="2838450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5"/>
          <p:cNvSpPr txBox="1"/>
          <p:nvPr/>
        </p:nvSpPr>
        <p:spPr>
          <a:xfrm>
            <a:off x="554550" y="3897925"/>
            <a:ext cx="2838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TF-IDF keywords</a:t>
            </a:r>
            <a:endParaRPr sz="21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93" name="Google Shape;293;p15"/>
          <p:cNvSpPr txBox="1"/>
          <p:nvPr/>
        </p:nvSpPr>
        <p:spPr>
          <a:xfrm>
            <a:off x="5536850" y="3897925"/>
            <a:ext cx="2838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Rake</a:t>
            </a:r>
            <a:r>
              <a:rPr lang="en" sz="21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 keywords</a:t>
            </a:r>
            <a:endParaRPr sz="21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454275" y="318450"/>
            <a:ext cx="8264700" cy="10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00"/>
              <a:t>Token Classifiers</a:t>
            </a:r>
            <a:endParaRPr sz="3800"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454275" y="1743700"/>
            <a:ext cx="7707900" cy="30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ML algorithm in NLP</a:t>
            </a:r>
            <a:r>
              <a:rPr lang="en" sz="2700"/>
              <a:t> 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Easily trainable for a specific data set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Unphased by N-grams</a:t>
            </a:r>
            <a:endParaRPr sz="2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23324" cy="47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/>
        </p:nvSpPr>
        <p:spPr>
          <a:xfrm>
            <a:off x="4161650" y="336300"/>
            <a:ext cx="4272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Keywords Extracted using Hugging Face models</a:t>
            </a:r>
            <a:endParaRPr sz="2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275" y="336300"/>
            <a:ext cx="3276625" cy="4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8"/>
          <p:cNvSpPr txBox="1"/>
          <p:nvPr/>
        </p:nvSpPr>
        <p:spPr>
          <a:xfrm>
            <a:off x="4454750" y="1628213"/>
            <a:ext cx="3686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 SemiBold"/>
              <a:buChar char="●"/>
            </a:pPr>
            <a:r>
              <a:rPr lang="en" sz="18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Better quality</a:t>
            </a:r>
            <a:endParaRPr sz="18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 SemiBold"/>
              <a:buChar char="●"/>
            </a:pPr>
            <a:r>
              <a:rPr lang="en" sz="18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Efficient with Academic literature</a:t>
            </a:r>
            <a:endParaRPr sz="18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 SemiBold"/>
              <a:buChar char="●"/>
            </a:pPr>
            <a:r>
              <a:rPr lang="en" sz="18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Extracts phrases </a:t>
            </a:r>
            <a:endParaRPr sz="18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