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5423-9178-4087-DD9C-4640BDB4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BA7C1-622B-55B4-A4A2-A5BD0FE9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8A14-5FB7-C9AE-D1F2-A2FFD2B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DDD4-21D1-27B5-AF86-7EB96568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99FC-2B8E-28B9-BDD7-C53BCDB0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C967-4987-54BD-37E2-6F382BB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5DDC7-AF56-788A-1426-1065CA03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06FB-F96C-9D63-4D2B-34277888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F1FB-A69C-0357-64DD-4E85D12A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7127-9FA3-60F4-416D-C2C4AC60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4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6C526-8F88-CA1A-D47E-0CC1A8B38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643FF-7972-8149-6AD7-81A5E8AA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39B3-AD16-3583-4806-F5428509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9E4D-78E3-EB03-0618-FD08374A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44F2-A731-0AED-D70C-AF1F8B4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0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67B-816B-29B5-A05C-D6E5526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1AD7-D37B-6446-D88F-A341E96C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8F76-87BC-6E60-0D98-FD7AB64F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F316-1308-3DDE-279F-D0B144A8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9D57-CA7F-D190-A8A7-A24178DB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B28F-F523-4353-1D13-479A1161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726F-EB60-B1AF-0769-1398B3CD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A7E6-F996-9AAE-294C-FC1EB00F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ACCB-8BD7-4157-6BBB-FC9B79DC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32ED-C7C1-5801-A8F2-6998AEA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4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D240-F059-7AAC-D600-E62E176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0415-E392-218A-A9B8-FCB1C01B1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4F8F-8A86-F7E4-7D41-CD4AC573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5D48-E3DE-CDEE-E70B-303FF1CD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EE5F-6D71-DCAC-0FB9-9BA716A9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581C-F1FE-7682-D419-8F9A8910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CE2C-B3DF-6789-22BA-C7256E2F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AA89-6861-BDC4-51B5-E88AAC4D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55D6-F03E-035B-950E-4CE89185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578D3-AB18-232C-13C9-FBDC57C8C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306E1-B8C8-EACF-FB29-5A36BA894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75F45-2810-32F3-14E4-43FA9F4D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229E3-E3C3-A93F-796A-7367B964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1AF12-FE8D-F0CF-3913-A1A9CA8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8DD4-6C38-9067-C455-10932288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95BDE-C78A-DD6D-44C4-204EEFA8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8B6D-823D-F07A-EDDA-575D00E6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E53D0-807F-A348-967D-52C84EE2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B215C-F2C5-F65C-9821-2C8DA94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6CEA7-81D1-70C5-4C7E-A4765583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B7C6-03B0-2FD2-7FEE-FECE4309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DBEC-A8EC-AAE5-B0A8-F1C3B086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0040-9A17-3CAF-6458-30446202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8D12-6FA1-DBE2-93C6-11F2B965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1C2A9-26F6-C394-A523-6D548731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0B03E-84D1-5687-89DE-D7B05CC4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8E074-2077-20D6-7C88-F427807F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78FE-7804-3B5E-790B-6F38AEF3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6BF78-8941-2F19-4419-5A4F17D9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D36-BFDB-6284-5FFA-9BF260119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2AB1-E354-3C89-4D95-9113AFC7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6A72D-3EFF-AF4E-6376-5F807055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79DE2-E6E8-C48D-2A7C-C34E8D77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32F0F-EDCF-66E3-763E-EFA0EF49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385B1-C333-85B1-4057-756D1FF8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7D0A-B543-1016-B36C-32DE76AAF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26A35-0F69-4331-BDD9-8CE352096183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EE4B-7ACB-ADC0-39B4-11AF25521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CD05-A9D4-8068-1B50-A1C40CB7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7ED3-9A0F-4D2A-B3D2-366F5EAF6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1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hyperlink" Target="https://ksoralhistory.org/interview/interview-of-lana-oleen-by-joan-wagnon-october-14-2019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D1AB-85A6-BE9B-CA74-2D302CEDF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SEMANTIFYING IPCC REPORTS </a:t>
            </a:r>
            <a:endParaRPr lang="en-IN" sz="4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3D08-0B4E-196F-0574-DB3E3CB9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0024" y="4695732"/>
            <a:ext cx="4831976" cy="165576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By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Gayathri </a:t>
            </a:r>
            <a:r>
              <a:rPr lang="en-US" dirty="0" err="1"/>
              <a:t>jonnalagadda</a:t>
            </a:r>
            <a:r>
              <a:rPr lang="en-US" dirty="0"/>
              <a:t>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Volunteer intern #semantic climate</a:t>
            </a:r>
          </a:p>
          <a:p>
            <a:pPr algn="l">
              <a:spcBef>
                <a:spcPts val="0"/>
              </a:spcBef>
            </a:pPr>
            <a:r>
              <a:rPr lang="en-US"/>
              <a:t>NIPGR, New Delhi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9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447EA38-260D-5327-3D73-5FEAFFAF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35" y="5396753"/>
            <a:ext cx="842747" cy="780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183C2-B1D3-2989-C790-AA67EF1D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517C-4CD0-5FEA-87F9-54126471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Conversion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f           to            &lt;HTML&gt;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Keyword extraction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Dictionary creation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                 - manually created dictionary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       -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automated abbreviation dictionary</a:t>
            </a:r>
          </a:p>
          <a:p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knowledge graphs </a:t>
            </a:r>
          </a:p>
        </p:txBody>
      </p: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D401BE3C-2258-97A4-8C4F-3C3E42054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2835" y="1793396"/>
            <a:ext cx="708212" cy="712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24D8E-ACDE-3A2B-F6E6-8524603EE64A}"/>
              </a:ext>
            </a:extLst>
          </p:cNvPr>
          <p:cNvSpPr txBox="1"/>
          <p:nvPr/>
        </p:nvSpPr>
        <p:spPr>
          <a:xfrm>
            <a:off x="3048000" y="1965001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pdf</a:t>
            </a:r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0E8EC95B-1F30-76FB-A88F-7C6B6C546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0518" y="1765878"/>
            <a:ext cx="712541" cy="712541"/>
          </a:xfrm>
          <a:prstGeom prst="rect">
            <a:avLst/>
          </a:prstGeom>
        </p:spPr>
      </p:pic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5605AE23-4EA6-0C43-F80E-96D74DFB60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1553" y="4065494"/>
            <a:ext cx="457200" cy="457200"/>
          </a:xfrm>
          <a:prstGeom prst="rect">
            <a:avLst/>
          </a:prstGeom>
        </p:spPr>
      </p:pic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AA494CD1-D28E-12E8-C074-101F7BE5E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9059" y="46033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AEED-6A76-BFC5-EE5E-1C3E4AFC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5035"/>
            <a:ext cx="11353800" cy="46619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4400" b="1" i="0" dirty="0">
                <a:solidFill>
                  <a:srgbClr val="454545"/>
                </a:solidFill>
                <a:effectLst/>
                <a:latin typeface="Roboto Condensed" panose="020B0604020202020204" pitchFamily="2" charset="0"/>
              </a:rPr>
              <a:t>Why finance climate action?</a:t>
            </a:r>
            <a:br>
              <a:rPr lang="en-IN" b="1" i="0" dirty="0">
                <a:solidFill>
                  <a:srgbClr val="454545"/>
                </a:solidFill>
                <a:effectLst/>
                <a:latin typeface="Roboto Condensed" panose="020B0604020202020204" pitchFamily="2" charset="0"/>
              </a:rPr>
            </a:br>
            <a:r>
              <a:rPr lang="en-IN" dirty="0"/>
              <a:t> </a:t>
            </a:r>
            <a:r>
              <a:rPr lang="en-IN" sz="2400" dirty="0"/>
              <a:t>A LIVABLE CLIMATE IS BEST INVESTMENT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9607F-C68D-A490-CE6B-A305BEB1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67" y="1004047"/>
            <a:ext cx="4710633" cy="4849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E0ACDD-19F5-0740-44B6-3CB818A8EB9C}"/>
              </a:ext>
            </a:extLst>
          </p:cNvPr>
          <p:cNvSpPr txBox="1"/>
          <p:nvPr/>
        </p:nvSpPr>
        <p:spPr>
          <a:xfrm>
            <a:off x="7342094" y="6581001"/>
            <a:ext cx="8023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Information on this slide is from  </a:t>
            </a:r>
            <a:r>
              <a:rPr lang="en-IN" sz="1200" dirty="0" err="1">
                <a:solidFill>
                  <a:srgbClr val="0070C0"/>
                </a:solidFill>
              </a:rPr>
              <a:t>ipcc</a:t>
            </a:r>
            <a:r>
              <a:rPr lang="en-IN" sz="1200" dirty="0">
                <a:solidFill>
                  <a:srgbClr val="0070C0"/>
                </a:solidFill>
              </a:rPr>
              <a:t> chapter_15_finance_and_investment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08B12-7417-BEC6-996B-AB733EF5DF88}"/>
              </a:ext>
            </a:extLst>
          </p:cNvPr>
          <p:cNvSpPr txBox="1"/>
          <p:nvPr/>
        </p:nvSpPr>
        <p:spPr>
          <a:xfrm>
            <a:off x="212436" y="276999"/>
            <a:ext cx="624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</a:rPr>
              <a:t>KEYNOTE FROM THE IPCC CHAPTER </a:t>
            </a:r>
          </a:p>
          <a:p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Chapter 15: “Finance and Investment”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6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17A7AB-1559-35D8-1156-22C69A8B6557}"/>
              </a:ext>
            </a:extLst>
          </p:cNvPr>
          <p:cNvSpPr txBox="1"/>
          <p:nvPr/>
        </p:nvSpPr>
        <p:spPr>
          <a:xfrm>
            <a:off x="1004047" y="4137003"/>
            <a:ext cx="2689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ipcc</a:t>
            </a:r>
            <a:r>
              <a:rPr lang="en-US" dirty="0"/>
              <a:t> chapter 15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EB6C35-3CDB-8B1B-2CC0-9E6808DA5DDD}"/>
              </a:ext>
            </a:extLst>
          </p:cNvPr>
          <p:cNvSpPr/>
          <p:nvPr/>
        </p:nvSpPr>
        <p:spPr>
          <a:xfrm>
            <a:off x="3338635" y="2980334"/>
            <a:ext cx="1515036" cy="57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F08A9-645A-587C-3A51-3DED29984B81}"/>
              </a:ext>
            </a:extLst>
          </p:cNvPr>
          <p:cNvSpPr txBox="1"/>
          <p:nvPr/>
        </p:nvSpPr>
        <p:spPr>
          <a:xfrm>
            <a:off x="3382741" y="2534734"/>
            <a:ext cx="12640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pyami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79205-E9C5-49FA-EF8E-3B26AA2E6306}"/>
              </a:ext>
            </a:extLst>
          </p:cNvPr>
          <p:cNvSpPr txBox="1"/>
          <p:nvPr/>
        </p:nvSpPr>
        <p:spPr>
          <a:xfrm>
            <a:off x="403412" y="546847"/>
            <a:ext cx="6831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IPCC CHAPTERS (PDF’S) TO HTML FILES -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PYAMI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79;g13caad91745_0_97">
            <a:extLst>
              <a:ext uri="{FF2B5EF4-FFF2-40B4-BE49-F238E27FC236}">
                <a16:creationId xmlns:a16="http://schemas.microsoft.com/office/drawing/2014/main" id="{BF1A4D8B-F338-D0EC-0282-C9521A5D55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174" y="2198123"/>
            <a:ext cx="1974839" cy="197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4F7BE190-A4DE-BA36-9EA4-4E912336E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434" y="2292954"/>
            <a:ext cx="687159" cy="687159"/>
          </a:xfrm>
          <a:prstGeom prst="rect">
            <a:avLst/>
          </a:prstGeom>
        </p:spPr>
      </p:pic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03A105B-3246-5D6E-80F4-62C245B8D27C}"/>
              </a:ext>
            </a:extLst>
          </p:cNvPr>
          <p:cNvSpPr/>
          <p:nvPr/>
        </p:nvSpPr>
        <p:spPr>
          <a:xfrm>
            <a:off x="5540190" y="2282026"/>
            <a:ext cx="1416422" cy="1974839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&lt;  &gt;</a:t>
            </a:r>
          </a:p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6289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17A7B-6315-16D4-4DFC-B22F01F91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8499" y="1984036"/>
            <a:ext cx="1894252" cy="22867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22005E-4662-5EB6-41EB-B6DF6D0EC429}"/>
              </a:ext>
            </a:extLst>
          </p:cNvPr>
          <p:cNvSpPr/>
          <p:nvPr/>
        </p:nvSpPr>
        <p:spPr>
          <a:xfrm>
            <a:off x="2331008" y="3209363"/>
            <a:ext cx="1122275" cy="318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A5804-68F1-D893-2C55-C501159E8FCA}"/>
              </a:ext>
            </a:extLst>
          </p:cNvPr>
          <p:cNvSpPr txBox="1"/>
          <p:nvPr/>
        </p:nvSpPr>
        <p:spPr>
          <a:xfrm>
            <a:off x="475129" y="4285447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Ipcc</a:t>
            </a:r>
            <a:r>
              <a:rPr lang="en-US" dirty="0"/>
              <a:t> reports</a:t>
            </a:r>
            <a:endParaRPr lang="en-IN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5B312580-19DA-599E-F686-3CB96E2EA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3283" y="2261345"/>
            <a:ext cx="1618821" cy="1896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988109-13D9-9509-61BF-053F9D184466}"/>
              </a:ext>
            </a:extLst>
          </p:cNvPr>
          <p:cNvSpPr txBox="1"/>
          <p:nvPr/>
        </p:nvSpPr>
        <p:spPr>
          <a:xfrm>
            <a:off x="3714197" y="4157381"/>
            <a:ext cx="124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sz="2400" dirty="0"/>
              <a:t>Html &gt;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7E38F-22B1-635E-D383-85EC85468127}"/>
              </a:ext>
            </a:extLst>
          </p:cNvPr>
          <p:cNvSpPr txBox="1"/>
          <p:nvPr/>
        </p:nvSpPr>
        <p:spPr>
          <a:xfrm>
            <a:off x="2343605" y="2833839"/>
            <a:ext cx="10578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pyami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41046A-5584-FCDB-FCBD-EDD797B823A9}"/>
              </a:ext>
            </a:extLst>
          </p:cNvPr>
          <p:cNvSpPr/>
          <p:nvPr/>
        </p:nvSpPr>
        <p:spPr>
          <a:xfrm>
            <a:off x="4986347" y="3203171"/>
            <a:ext cx="1039906" cy="318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73E63-9F7F-831E-5D1D-DEFDB6FD441C}"/>
              </a:ext>
            </a:extLst>
          </p:cNvPr>
          <p:cNvSpPr txBox="1"/>
          <p:nvPr/>
        </p:nvSpPr>
        <p:spPr>
          <a:xfrm>
            <a:off x="4889845" y="2745058"/>
            <a:ext cx="16416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Docanalysis</a:t>
            </a:r>
            <a:endParaRPr lang="en-IN" dirty="0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B31EC1EE-3810-E798-A8F5-3AD6E47BF678}"/>
              </a:ext>
            </a:extLst>
          </p:cNvPr>
          <p:cNvSpPr/>
          <p:nvPr/>
        </p:nvSpPr>
        <p:spPr>
          <a:xfrm>
            <a:off x="5328383" y="3627014"/>
            <a:ext cx="304800" cy="2123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B8D09E-6603-F820-9BF5-1CEC6EA1B408}"/>
              </a:ext>
            </a:extLst>
          </p:cNvPr>
          <p:cNvCxnSpPr/>
          <p:nvPr/>
        </p:nvCxnSpPr>
        <p:spPr>
          <a:xfrm>
            <a:off x="8319247" y="4760259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FA6F9-1CD1-DDB1-9369-741C3F1EF4AE}"/>
              </a:ext>
            </a:extLst>
          </p:cNvPr>
          <p:cNvSpPr txBox="1"/>
          <p:nvPr/>
        </p:nvSpPr>
        <p:spPr>
          <a:xfrm>
            <a:off x="7342094" y="5683624"/>
            <a:ext cx="27431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Generation of abbreviated dictionaries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3F169-FE83-B85D-D039-A32B47F90964}"/>
              </a:ext>
            </a:extLst>
          </p:cNvPr>
          <p:cNvSpPr txBox="1"/>
          <p:nvPr/>
        </p:nvSpPr>
        <p:spPr>
          <a:xfrm>
            <a:off x="7342094" y="2362071"/>
            <a:ext cx="437477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title="abb_chapter15"&gt;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&lt;entry name="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term="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Standing Committee on Finance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&lt;raw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Q115097350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Q3421536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  &lt;/entry&gt;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84CE0-82A0-56A2-ECC6-100895E740F1}"/>
              </a:ext>
            </a:extLst>
          </p:cNvPr>
          <p:cNvSpPr txBox="1"/>
          <p:nvPr/>
        </p:nvSpPr>
        <p:spPr>
          <a:xfrm>
            <a:off x="348499" y="565649"/>
            <a:ext cx="6626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ABBREVATED DICTIONARIES -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DOCANALYSIS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194;g13caad91745_0_97" descr="https://upload.wikimedia.org/wikipedia/commons/thumb/6/66/Wikidata-logo-en.svg/1024px-Wikidata-logo-en.svg.png">
            <a:extLst>
              <a:ext uri="{FF2B5EF4-FFF2-40B4-BE49-F238E27FC236}">
                <a16:creationId xmlns:a16="http://schemas.microsoft.com/office/drawing/2014/main" id="{CA0E534E-6783-60D2-6E43-61B11BD26D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429" y="3992323"/>
            <a:ext cx="1321500" cy="83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E94F1114-2E8A-D848-1EB3-897DFE7886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023" y="2207536"/>
            <a:ext cx="626303" cy="6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6CFF7D-6316-6944-53C1-41F496AA85E7}"/>
              </a:ext>
            </a:extLst>
          </p:cNvPr>
          <p:cNvSpPr txBox="1"/>
          <p:nvPr/>
        </p:nvSpPr>
        <p:spPr>
          <a:xfrm>
            <a:off x="7502617" y="4850307"/>
            <a:ext cx="4141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Manually created by reading the chapter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6EAC-9221-24B5-2897-7BBFB6E30E5B}"/>
              </a:ext>
            </a:extLst>
          </p:cNvPr>
          <p:cNvSpPr txBox="1"/>
          <p:nvPr/>
        </p:nvSpPr>
        <p:spPr>
          <a:xfrm>
            <a:off x="5576047" y="2196353"/>
            <a:ext cx="606826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&lt;dictionary title="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and investment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version="0.0.5"&gt;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&lt;desc&gt;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created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Gayathri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Jonnalagadda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2023-01-24 &lt;/desc&gt;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&lt;entry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Q1897397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used by entrepreneurs and businesses to buy what they need to make their products or provide their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FDE1D-AE32-217D-7ECC-254872E5AEA2}"/>
              </a:ext>
            </a:extLst>
          </p:cNvPr>
          <p:cNvSpPr txBox="1"/>
          <p:nvPr/>
        </p:nvSpPr>
        <p:spPr>
          <a:xfrm>
            <a:off x="189098" y="311840"/>
            <a:ext cx="5906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/>
              <a:t>Set of terms with unique </a:t>
            </a:r>
            <a:r>
              <a:rPr lang="en-IN" sz="2000" dirty="0" err="1"/>
              <a:t>Wikidata</a:t>
            </a:r>
            <a:r>
              <a:rPr lang="en-IN" sz="2000" dirty="0"/>
              <a:t> Identifiers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B5EE82-555B-FD0A-688E-48730533650B}"/>
              </a:ext>
            </a:extLst>
          </p:cNvPr>
          <p:cNvCxnSpPr/>
          <p:nvPr/>
        </p:nvCxnSpPr>
        <p:spPr>
          <a:xfrm>
            <a:off x="4069977" y="3350515"/>
            <a:ext cx="136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7F41D2-007C-9358-FEBC-F7FEA7CF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7" y="2070847"/>
            <a:ext cx="3729318" cy="2066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AE9B4-A56C-743A-7E70-6681C045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94" y="2196353"/>
            <a:ext cx="2592521" cy="2814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31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E8E5-AAC6-646F-E1A2-FF237B2DF645}"/>
              </a:ext>
            </a:extLst>
          </p:cNvPr>
          <p:cNvSpPr txBox="1"/>
          <p:nvPr/>
        </p:nvSpPr>
        <p:spPr>
          <a:xfrm>
            <a:off x="683558" y="2578422"/>
            <a:ext cx="1290918" cy="12618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&lt;     &gt;</a:t>
            </a:r>
          </a:p>
          <a:p>
            <a:r>
              <a:rPr lang="en-US" sz="3600" dirty="0"/>
              <a:t>HTML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DF737-792B-38F8-0CCE-272BFC285CCF}"/>
              </a:ext>
            </a:extLst>
          </p:cNvPr>
          <p:cNvSpPr txBox="1"/>
          <p:nvPr/>
        </p:nvSpPr>
        <p:spPr>
          <a:xfrm>
            <a:off x="640976" y="1590529"/>
            <a:ext cx="211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Converted HTML</a:t>
            </a:r>
            <a:endParaRPr lang="en-IN" sz="2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110188-87F8-1907-6639-0C409266AA0B}"/>
              </a:ext>
            </a:extLst>
          </p:cNvPr>
          <p:cNvSpPr/>
          <p:nvPr/>
        </p:nvSpPr>
        <p:spPr>
          <a:xfrm>
            <a:off x="2156011" y="3053337"/>
            <a:ext cx="708212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BAB27-7338-85D5-17EC-2EAF43D80110}"/>
              </a:ext>
            </a:extLst>
          </p:cNvPr>
          <p:cNvSpPr txBox="1"/>
          <p:nvPr/>
        </p:nvSpPr>
        <p:spPr>
          <a:xfrm>
            <a:off x="3023347" y="2142564"/>
            <a:ext cx="1810871" cy="2215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keywords using different tools</a:t>
            </a:r>
            <a:endParaRPr lang="en-US" sz="2400" dirty="0"/>
          </a:p>
          <a:p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917D20-491D-69F0-A890-D2217752DC80}"/>
              </a:ext>
            </a:extLst>
          </p:cNvPr>
          <p:cNvCxnSpPr/>
          <p:nvPr/>
        </p:nvCxnSpPr>
        <p:spPr>
          <a:xfrm>
            <a:off x="4697506" y="3898705"/>
            <a:ext cx="0" cy="55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5FDE8B-6790-7932-B11E-0BD2174D6BAB}"/>
              </a:ext>
            </a:extLst>
          </p:cNvPr>
          <p:cNvSpPr txBox="1"/>
          <p:nvPr/>
        </p:nvSpPr>
        <p:spPr>
          <a:xfrm>
            <a:off x="4148418" y="4543222"/>
            <a:ext cx="13716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000" dirty="0"/>
              <a:t>.Gensim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dirty="0"/>
              <a:t>.RAKE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000" dirty="0"/>
              <a:t>.YAKE</a:t>
            </a:r>
            <a:endParaRPr lang="en-IN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D805EC6-FDBF-5ACD-9FB1-189038E884B4}"/>
              </a:ext>
            </a:extLst>
          </p:cNvPr>
          <p:cNvSpPr/>
          <p:nvPr/>
        </p:nvSpPr>
        <p:spPr>
          <a:xfrm>
            <a:off x="5253319" y="3053337"/>
            <a:ext cx="1120588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D9E42-95C8-75D6-6D3B-8AF98E3B6ABF}"/>
              </a:ext>
            </a:extLst>
          </p:cNvPr>
          <p:cNvSpPr txBox="1"/>
          <p:nvPr/>
        </p:nvSpPr>
        <p:spPr>
          <a:xfrm>
            <a:off x="107576" y="654424"/>
            <a:ext cx="5611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extract keywords from the converted html files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BA6335-DB21-0BD9-CF91-E31DC0E61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51392"/>
              </p:ext>
            </p:extLst>
          </p:nvPr>
        </p:nvGraphicFramePr>
        <p:xfrm>
          <a:off x="7673788" y="1228162"/>
          <a:ext cx="3765178" cy="1440180"/>
        </p:xfrm>
        <a:graphic>
          <a:graphicData uri="http://schemas.openxmlformats.org/drawingml/2006/table">
            <a:tbl>
              <a:tblPr/>
              <a:tblGrid>
                <a:gridCol w="1827543">
                  <a:extLst>
                    <a:ext uri="{9D8B030D-6E8A-4147-A177-3AD203B41FA5}">
                      <a16:colId xmlns:a16="http://schemas.microsoft.com/office/drawing/2014/main" val="532365152"/>
                    </a:ext>
                  </a:extLst>
                </a:gridCol>
                <a:gridCol w="1937635">
                  <a:extLst>
                    <a:ext uri="{9D8B030D-6E8A-4147-A177-3AD203B41FA5}">
                      <a16:colId xmlns:a16="http://schemas.microsoft.com/office/drawing/2014/main" val="458416654"/>
                    </a:ext>
                  </a:extLst>
                </a:gridCol>
              </a:tblGrid>
              <a:tr h="29905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keyword/phrase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91239"/>
                  </a:ext>
                </a:extLst>
              </a:tr>
              <a:tr h="26280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3820672"/>
                  </a:ext>
                </a:extLst>
              </a:tr>
              <a:tr h="26280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158045"/>
                  </a:ext>
                </a:extLst>
              </a:tr>
              <a:tr h="26280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climatic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7016690"/>
                  </a:ext>
                </a:extLst>
              </a:tr>
              <a:tr h="26280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18562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26705E-90AC-8B1F-BFDE-806330E1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33358"/>
              </p:ext>
            </p:extLst>
          </p:nvPr>
        </p:nvGraphicFramePr>
        <p:xfrm>
          <a:off x="7673787" y="2881806"/>
          <a:ext cx="3639672" cy="1409700"/>
        </p:xfrm>
        <a:graphic>
          <a:graphicData uri="http://schemas.openxmlformats.org/drawingml/2006/table">
            <a:tbl>
              <a:tblPr/>
              <a:tblGrid>
                <a:gridCol w="1613649">
                  <a:extLst>
                    <a:ext uri="{9D8B030D-6E8A-4147-A177-3AD203B41FA5}">
                      <a16:colId xmlns:a16="http://schemas.microsoft.com/office/drawing/2014/main" val="2857563082"/>
                    </a:ext>
                  </a:extLst>
                </a:gridCol>
                <a:gridCol w="2026023">
                  <a:extLst>
                    <a:ext uri="{9D8B030D-6E8A-4147-A177-3AD203B41FA5}">
                      <a16:colId xmlns:a16="http://schemas.microsoft.com/office/drawing/2014/main" val="1205528244"/>
                    </a:ext>
                  </a:extLst>
                </a:gridCol>
              </a:tblGrid>
              <a:tr h="27955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keyword/phrase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66081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31323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39434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8149"/>
                  </a:ext>
                </a:extLst>
              </a:tr>
              <a:tr h="27955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3378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44CA26-09CB-7545-823D-9F58A185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14729"/>
              </p:ext>
            </p:extLst>
          </p:nvPr>
        </p:nvGraphicFramePr>
        <p:xfrm>
          <a:off x="7673787" y="4665354"/>
          <a:ext cx="3639672" cy="1484435"/>
        </p:xfrm>
        <a:graphic>
          <a:graphicData uri="http://schemas.openxmlformats.org/drawingml/2006/table">
            <a:tbl>
              <a:tblPr/>
              <a:tblGrid>
                <a:gridCol w="1832743">
                  <a:extLst>
                    <a:ext uri="{9D8B030D-6E8A-4147-A177-3AD203B41FA5}">
                      <a16:colId xmlns:a16="http://schemas.microsoft.com/office/drawing/2014/main" val="3945735393"/>
                    </a:ext>
                  </a:extLst>
                </a:gridCol>
                <a:gridCol w="1806929">
                  <a:extLst>
                    <a:ext uri="{9D8B030D-6E8A-4147-A177-3AD203B41FA5}">
                      <a16:colId xmlns:a16="http://schemas.microsoft.com/office/drawing/2014/main" val="58009811"/>
                    </a:ext>
                  </a:extLst>
                </a:gridCol>
              </a:tblGrid>
              <a:tr h="2968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keyword/phrase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123005"/>
                  </a:ext>
                </a:extLst>
              </a:tr>
              <a:tr h="2968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climate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17015"/>
                  </a:ext>
                </a:extLst>
              </a:tr>
              <a:tr h="2968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253204"/>
                  </a:ext>
                </a:extLst>
              </a:tr>
              <a:tr h="2968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372553"/>
                  </a:ext>
                </a:extLst>
              </a:tr>
              <a:tr h="29688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20160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91BEFDAE-6F68-2717-5D09-0BC3DD0D4933}"/>
              </a:ext>
            </a:extLst>
          </p:cNvPr>
          <p:cNvSpPr/>
          <p:nvPr/>
        </p:nvSpPr>
        <p:spPr>
          <a:xfrm>
            <a:off x="7068670" y="1228161"/>
            <a:ext cx="403411" cy="362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31531D-A971-601C-2121-56C5A35736EE}"/>
              </a:ext>
            </a:extLst>
          </p:cNvPr>
          <p:cNvSpPr/>
          <p:nvPr/>
        </p:nvSpPr>
        <p:spPr>
          <a:xfrm>
            <a:off x="7153835" y="2881806"/>
            <a:ext cx="403410" cy="3623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123504-079A-C086-4380-5A5D53A71461}"/>
              </a:ext>
            </a:extLst>
          </p:cNvPr>
          <p:cNvSpPr/>
          <p:nvPr/>
        </p:nvSpPr>
        <p:spPr>
          <a:xfrm>
            <a:off x="7198659" y="4769223"/>
            <a:ext cx="403410" cy="3623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747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92D-464F-198B-AA7D-ED806A69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697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B25A-4BBA-1B9B-CF0E-B9DCEDF5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5114364" cy="4882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create knowledge graphs that connects the contents of chapters in a structured manner and tells us the relations 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a digital structure that represents knowledge as concepts and the relationships between them.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B8BBC-E710-1E5B-347A-FF20552C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62" y="954181"/>
            <a:ext cx="4482354" cy="3581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CA5F6-F2C0-F17B-677D-376DF63CD8A6}"/>
              </a:ext>
            </a:extLst>
          </p:cNvPr>
          <p:cNvSpPr txBox="1"/>
          <p:nvPr/>
        </p:nvSpPr>
        <p:spPr>
          <a:xfrm>
            <a:off x="8606119" y="4831976"/>
            <a:ext cx="3227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KG creates a semantic structure of data that can be understood by both machine and human.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1850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353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Condensed</vt:lpstr>
      <vt:lpstr>Times New Roman</vt:lpstr>
      <vt:lpstr>Office Theme</vt:lpstr>
      <vt:lpstr>SEMANTIFYING IPCC REPORTS </vt:lpstr>
      <vt:lpstr>CHAPTER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jgayathri1010@outlook.com</dc:creator>
  <cp:lastModifiedBy>jgayathri1010@outlook.com</cp:lastModifiedBy>
  <cp:revision>13</cp:revision>
  <dcterms:created xsi:type="dcterms:W3CDTF">2023-03-01T05:23:48Z</dcterms:created>
  <dcterms:modified xsi:type="dcterms:W3CDTF">2023-03-07T08:30:40Z</dcterms:modified>
</cp:coreProperties>
</file>