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1" r:id="rId4"/>
    <p:sldId id="272" r:id="rId5"/>
    <p:sldId id="258" r:id="rId6"/>
    <p:sldId id="273" r:id="rId7"/>
    <p:sldId id="261" r:id="rId8"/>
    <p:sldId id="274" r:id="rId9"/>
    <p:sldId id="281" r:id="rId10"/>
    <p:sldId id="279" r:id="rId11"/>
    <p:sldId id="280" r:id="rId12"/>
    <p:sldId id="282" r:id="rId13"/>
    <p:sldId id="259" r:id="rId14"/>
    <p:sldId id="275" r:id="rId15"/>
    <p:sldId id="278" r:id="rId16"/>
    <p:sldId id="260" r:id="rId17"/>
    <p:sldId id="276" r:id="rId18"/>
    <p:sldId id="262" r:id="rId19"/>
    <p:sldId id="269" r:id="rId20"/>
    <p:sldId id="263" r:id="rId21"/>
    <p:sldId id="264"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pusUser" initials="C" lastIdx="1" clrIdx="0">
    <p:extLst>
      <p:ext uri="{19B8F6BF-5375-455C-9EA6-DF929625EA0E}">
        <p15:presenceInfo xmlns:p15="http://schemas.microsoft.com/office/powerpoint/2012/main" userId="Campus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81758" autoAdjust="0"/>
  </p:normalViewPr>
  <p:slideViewPr>
    <p:cSldViewPr snapToGrid="0">
      <p:cViewPr varScale="1">
        <p:scale>
          <a:sx n="59" d="100"/>
          <a:sy n="59" d="100"/>
        </p:scale>
        <p:origin x="96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65044-03A7-4990-8FED-CB9DFFF01D26}" type="datetimeFigureOut">
              <a:rPr lang="en-US" smtClean="0"/>
              <a:t>5/7/2019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8F631-6208-4CBF-AE0F-4AD660B9D426}" type="slidenum">
              <a:rPr lang="en-US" smtClean="0"/>
              <a:t>‹#›</a:t>
            </a:fld>
            <a:endParaRPr lang="en-US"/>
          </a:p>
        </p:txBody>
      </p:sp>
    </p:spTree>
    <p:extLst>
      <p:ext uri="{BB962C8B-B14F-4D97-AF65-F5344CB8AC3E}">
        <p14:creationId xmlns:p14="http://schemas.microsoft.com/office/powerpoint/2010/main" val="120594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3</a:t>
            </a:fld>
            <a:endParaRPr lang="en-US"/>
          </a:p>
        </p:txBody>
      </p:sp>
    </p:spTree>
    <p:extLst>
      <p:ext uri="{BB962C8B-B14F-4D97-AF65-F5344CB8AC3E}">
        <p14:creationId xmlns:p14="http://schemas.microsoft.com/office/powerpoint/2010/main" val="239199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5</a:t>
            </a:fld>
            <a:endParaRPr lang="en-US"/>
          </a:p>
        </p:txBody>
      </p:sp>
    </p:spTree>
    <p:extLst>
      <p:ext uri="{BB962C8B-B14F-4D97-AF65-F5344CB8AC3E}">
        <p14:creationId xmlns:p14="http://schemas.microsoft.com/office/powerpoint/2010/main" val="38317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88F631-6208-4CBF-AE0F-4AD660B9D426}" type="slidenum">
              <a:rPr lang="en-US" smtClean="0"/>
              <a:t>9</a:t>
            </a:fld>
            <a:endParaRPr lang="en-US"/>
          </a:p>
        </p:txBody>
      </p:sp>
    </p:spTree>
    <p:extLst>
      <p:ext uri="{BB962C8B-B14F-4D97-AF65-F5344CB8AC3E}">
        <p14:creationId xmlns:p14="http://schemas.microsoft.com/office/powerpoint/2010/main" val="3808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88F631-6208-4CBF-AE0F-4AD660B9D426}" type="slidenum">
              <a:rPr lang="en-US" smtClean="0"/>
              <a:t>16</a:t>
            </a:fld>
            <a:endParaRPr lang="en-US"/>
          </a:p>
        </p:txBody>
      </p:sp>
    </p:spTree>
    <p:extLst>
      <p:ext uri="{BB962C8B-B14F-4D97-AF65-F5344CB8AC3E}">
        <p14:creationId xmlns:p14="http://schemas.microsoft.com/office/powerpoint/2010/main" val="49487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88F631-6208-4CBF-AE0F-4AD660B9D426}" type="slidenum">
              <a:rPr lang="en-US" smtClean="0"/>
              <a:t>18</a:t>
            </a:fld>
            <a:endParaRPr lang="en-US"/>
          </a:p>
        </p:txBody>
      </p:sp>
    </p:spTree>
    <p:extLst>
      <p:ext uri="{BB962C8B-B14F-4D97-AF65-F5344CB8AC3E}">
        <p14:creationId xmlns:p14="http://schemas.microsoft.com/office/powerpoint/2010/main" val="985801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63666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A87D06-D4F8-4869-B045-98F8BD914C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23065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11821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037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023302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78627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80289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989450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49422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225945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526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A87D06-D4F8-4869-B045-98F8BD914C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98258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A87D06-D4F8-4869-B045-98F8BD914CD4}"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400573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33731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31886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AA87D06-D4F8-4869-B045-98F8BD914CD4}" type="datetimeFigureOut">
              <a:rPr lang="en-US" smtClean="0"/>
              <a:t>5/7/2019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138693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A87D06-D4F8-4869-B045-98F8BD914CD4}"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7142F-26B8-433C-98FC-008511F94818}" type="slidenum">
              <a:rPr lang="en-US" smtClean="0"/>
              <a:t>‹#›</a:t>
            </a:fld>
            <a:endParaRPr lang="en-US"/>
          </a:p>
        </p:txBody>
      </p:sp>
    </p:spTree>
    <p:extLst>
      <p:ext uri="{BB962C8B-B14F-4D97-AF65-F5344CB8AC3E}">
        <p14:creationId xmlns:p14="http://schemas.microsoft.com/office/powerpoint/2010/main" val="326062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A87D06-D4F8-4869-B045-98F8BD914CD4}" type="datetimeFigureOut">
              <a:rPr lang="en-US" smtClean="0"/>
              <a:t>5/7/2019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27142F-26B8-433C-98FC-008511F94818}" type="slidenum">
              <a:rPr lang="en-US" smtClean="0"/>
              <a:t>‹#›</a:t>
            </a:fld>
            <a:endParaRPr lang="en-US"/>
          </a:p>
        </p:txBody>
      </p:sp>
    </p:spTree>
    <p:extLst>
      <p:ext uri="{BB962C8B-B14F-4D97-AF65-F5344CB8AC3E}">
        <p14:creationId xmlns:p14="http://schemas.microsoft.com/office/powerpoint/2010/main" val="188147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9DA1-B8D8-49B1-A6B3-58F9519B9E6C}"/>
              </a:ext>
            </a:extLst>
          </p:cNvPr>
          <p:cNvSpPr>
            <a:spLocks noGrp="1"/>
          </p:cNvSpPr>
          <p:nvPr>
            <p:ph type="ctrTitle"/>
          </p:nvPr>
        </p:nvSpPr>
        <p:spPr>
          <a:xfrm>
            <a:off x="1524000" y="225088"/>
            <a:ext cx="9144000" cy="2027583"/>
          </a:xfrm>
        </p:spPr>
        <p:txBody>
          <a:bodyPr/>
          <a:lstStyle/>
          <a:p>
            <a:pPr algn="ctr"/>
            <a:r>
              <a:rPr lang="en-US" sz="6000" b="1" dirty="0">
                <a:solidFill>
                  <a:schemeClr val="accent1"/>
                </a:solidFill>
              </a:rPr>
              <a:t>SENTIMENTAL ANALYSIS OF TWITTER DATA</a:t>
            </a:r>
          </a:p>
        </p:txBody>
      </p:sp>
      <p:sp>
        <p:nvSpPr>
          <p:cNvPr id="3" name="Subtitle 2">
            <a:extLst>
              <a:ext uri="{FF2B5EF4-FFF2-40B4-BE49-F238E27FC236}">
                <a16:creationId xmlns:a16="http://schemas.microsoft.com/office/drawing/2014/main" id="{A80819CD-FC74-4A4F-8A2D-1B0A1C62D56B}"/>
              </a:ext>
            </a:extLst>
          </p:cNvPr>
          <p:cNvSpPr>
            <a:spLocks noGrp="1"/>
          </p:cNvSpPr>
          <p:nvPr>
            <p:ph type="subTitle" idx="1"/>
          </p:nvPr>
        </p:nvSpPr>
        <p:spPr>
          <a:xfrm>
            <a:off x="1524000" y="4192871"/>
            <a:ext cx="4356295" cy="2480710"/>
          </a:xfrm>
        </p:spPr>
        <p:txBody>
          <a:bodyPr/>
          <a:lstStyle/>
          <a:p>
            <a:pPr algn="just"/>
            <a:r>
              <a:rPr lang="en-US" sz="2400" dirty="0">
                <a:solidFill>
                  <a:schemeClr val="tx1"/>
                </a:solidFill>
                <a:latin typeface="+mn-lt"/>
                <a:ea typeface="+mn-ea"/>
                <a:cs typeface="+mn-cs"/>
              </a:rPr>
              <a:t>Presented By:</a:t>
            </a:r>
          </a:p>
          <a:p>
            <a:pPr algn="just"/>
            <a:r>
              <a:rPr lang="en-US" sz="2400" dirty="0">
                <a:solidFill>
                  <a:schemeClr val="tx1"/>
                </a:solidFill>
                <a:latin typeface="+mn-lt"/>
                <a:ea typeface="+mn-ea"/>
                <a:cs typeface="+mn-cs"/>
              </a:rPr>
              <a:t>ROHIT SAHA (893572115)</a:t>
            </a:r>
          </a:p>
          <a:p>
            <a:pPr algn="just"/>
            <a:r>
              <a:rPr lang="en-US" sz="2400" dirty="0" err="1">
                <a:solidFill>
                  <a:schemeClr val="tx1"/>
                </a:solidFill>
                <a:latin typeface="+mn-lt"/>
                <a:ea typeface="+mn-ea"/>
                <a:cs typeface="+mn-cs"/>
              </a:rPr>
              <a:t>Parijat</a:t>
            </a:r>
            <a:r>
              <a:rPr lang="en-US" sz="2400" dirty="0">
                <a:solidFill>
                  <a:schemeClr val="tx1"/>
                </a:solidFill>
                <a:latin typeface="+mn-lt"/>
                <a:ea typeface="+mn-ea"/>
                <a:cs typeface="+mn-cs"/>
              </a:rPr>
              <a:t> Das (898161435)</a:t>
            </a:r>
          </a:p>
        </p:txBody>
      </p:sp>
      <p:sp>
        <p:nvSpPr>
          <p:cNvPr id="5" name="TextBox 4">
            <a:extLst>
              <a:ext uri="{FF2B5EF4-FFF2-40B4-BE49-F238E27FC236}">
                <a16:creationId xmlns:a16="http://schemas.microsoft.com/office/drawing/2014/main" id="{780F4FDC-B130-4394-AD4A-800978DB1ACC}"/>
              </a:ext>
            </a:extLst>
          </p:cNvPr>
          <p:cNvSpPr txBox="1"/>
          <p:nvPr/>
        </p:nvSpPr>
        <p:spPr>
          <a:xfrm>
            <a:off x="3509006" y="2885637"/>
            <a:ext cx="4994910" cy="461665"/>
          </a:xfrm>
          <a:prstGeom prst="rect">
            <a:avLst/>
          </a:prstGeom>
          <a:noFill/>
        </p:spPr>
        <p:txBody>
          <a:bodyPr wrap="square" rtlCol="0">
            <a:spAutoFit/>
          </a:bodyPr>
          <a:lstStyle/>
          <a:p>
            <a:pPr algn="ctr"/>
            <a:r>
              <a:rPr lang="en-US" sz="2400" cap="all" dirty="0"/>
              <a:t>CPSC 531-01 (13548)</a:t>
            </a:r>
          </a:p>
        </p:txBody>
      </p:sp>
      <p:sp>
        <p:nvSpPr>
          <p:cNvPr id="4" name="TextBox 3">
            <a:extLst>
              <a:ext uri="{FF2B5EF4-FFF2-40B4-BE49-F238E27FC236}">
                <a16:creationId xmlns:a16="http://schemas.microsoft.com/office/drawing/2014/main" id="{1C052A2B-322A-4768-9AA5-C443E3618893}"/>
              </a:ext>
            </a:extLst>
          </p:cNvPr>
          <p:cNvSpPr txBox="1"/>
          <p:nvPr/>
        </p:nvSpPr>
        <p:spPr>
          <a:xfrm>
            <a:off x="7520292" y="4192871"/>
            <a:ext cx="3924887" cy="830997"/>
          </a:xfrm>
          <a:prstGeom prst="rect">
            <a:avLst/>
          </a:prstGeom>
          <a:noFill/>
        </p:spPr>
        <p:txBody>
          <a:bodyPr wrap="square" rtlCol="0">
            <a:spAutoFit/>
          </a:bodyPr>
          <a:lstStyle/>
          <a:p>
            <a:r>
              <a:rPr lang="en-US" sz="2400" dirty="0"/>
              <a:t>Guided By:</a:t>
            </a:r>
          </a:p>
          <a:p>
            <a:r>
              <a:rPr lang="en-US" sz="2400" dirty="0"/>
              <a:t>Dr. Chun-l Phillip Chen</a:t>
            </a:r>
          </a:p>
        </p:txBody>
      </p:sp>
    </p:spTree>
    <p:extLst>
      <p:ext uri="{BB962C8B-B14F-4D97-AF65-F5344CB8AC3E}">
        <p14:creationId xmlns:p14="http://schemas.microsoft.com/office/powerpoint/2010/main" val="261205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NAÏVE BAYES</a:t>
            </a:r>
          </a:p>
        </p:txBody>
      </p:sp>
      <p:sp>
        <p:nvSpPr>
          <p:cNvPr id="3" name="Content Placeholder 2"/>
          <p:cNvSpPr>
            <a:spLocks noGrp="1"/>
          </p:cNvSpPr>
          <p:nvPr>
            <p:ph idx="1"/>
          </p:nvPr>
        </p:nvSpPr>
        <p:spPr/>
        <p:txBody>
          <a:bodyPr/>
          <a:lstStyle/>
          <a:p>
            <a:r>
              <a:rPr lang="en-US" b="1" dirty="0"/>
              <a:t>Naive Bayes</a:t>
            </a:r>
            <a:r>
              <a:rPr lang="en-US" dirty="0"/>
              <a:t> is a machine learning </a:t>
            </a:r>
            <a:r>
              <a:rPr lang="en-US" b="1" dirty="0"/>
              <a:t>algorithm</a:t>
            </a:r>
            <a:r>
              <a:rPr lang="en-US" dirty="0"/>
              <a:t> for classification problems. It is based on </a:t>
            </a:r>
            <a:r>
              <a:rPr lang="en-US" b="1" dirty="0"/>
              <a:t>Bayes</a:t>
            </a:r>
            <a:r>
              <a:rPr lang="en-US" dirty="0"/>
              <a:t>' probability theorem. In Naïve Bayes classifier the class of the text is determined using the theory of probability (positive, neutral or negative). </a:t>
            </a:r>
          </a:p>
        </p:txBody>
      </p:sp>
      <p:pic>
        <p:nvPicPr>
          <p:cNvPr id="4" name="Picture 3"/>
          <p:cNvPicPr>
            <a:picLocks noChangeAspect="1"/>
          </p:cNvPicPr>
          <p:nvPr/>
        </p:nvPicPr>
        <p:blipFill>
          <a:blip r:embed="rId2"/>
          <a:stretch>
            <a:fillRect/>
          </a:stretch>
        </p:blipFill>
        <p:spPr>
          <a:xfrm>
            <a:off x="4170947" y="3490195"/>
            <a:ext cx="6689557" cy="27582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5810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SUPPORT VECTOR MACHINES</a:t>
            </a:r>
          </a:p>
        </p:txBody>
      </p:sp>
      <p:sp>
        <p:nvSpPr>
          <p:cNvPr id="3" name="Content Placeholder 2"/>
          <p:cNvSpPr>
            <a:spLocks noGrp="1"/>
          </p:cNvSpPr>
          <p:nvPr>
            <p:ph idx="1"/>
          </p:nvPr>
        </p:nvSpPr>
        <p:spPr/>
        <p:txBody>
          <a:bodyPr/>
          <a:lstStyle/>
          <a:p>
            <a:r>
              <a:rPr lang="en-US" dirty="0"/>
              <a:t>In this algorithm, we plot each data item as a point in n-dimensional space (where n is a number of features you have) with the value of each feature being the value of a particular coordinate. Then, we perform classification by finding the hyperplane that differences the two classes very well.</a:t>
            </a:r>
          </a:p>
          <a:p>
            <a:pPr marL="0" indent="0">
              <a:buNone/>
            </a:pPr>
            <a:endParaRPr lang="en-US" dirty="0"/>
          </a:p>
        </p:txBody>
      </p:sp>
      <p:pic>
        <p:nvPicPr>
          <p:cNvPr id="7" name="Picture 6"/>
          <p:cNvPicPr/>
          <p:nvPr/>
        </p:nvPicPr>
        <p:blipFill>
          <a:blip r:embed="rId2"/>
          <a:stretch>
            <a:fillRect/>
          </a:stretch>
        </p:blipFill>
        <p:spPr>
          <a:xfrm>
            <a:off x="5918508" y="3473262"/>
            <a:ext cx="3585913" cy="2974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895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DATASET: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0640330"/>
              </p:ext>
            </p:extLst>
          </p:nvPr>
        </p:nvGraphicFramePr>
        <p:xfrm>
          <a:off x="513347" y="2052638"/>
          <a:ext cx="10122568" cy="4412330"/>
        </p:xfrm>
        <a:graphic>
          <a:graphicData uri="http://schemas.openxmlformats.org/drawingml/2006/table">
            <a:tbl>
              <a:tblPr firstRow="1" bandRow="1">
                <a:tableStyleId>{5C22544A-7EE6-4342-B048-85BDC9FD1C3A}</a:tableStyleId>
              </a:tblPr>
              <a:tblGrid>
                <a:gridCol w="5061284">
                  <a:extLst>
                    <a:ext uri="{9D8B030D-6E8A-4147-A177-3AD203B41FA5}">
                      <a16:colId xmlns:a16="http://schemas.microsoft.com/office/drawing/2014/main" val="3418393193"/>
                    </a:ext>
                  </a:extLst>
                </a:gridCol>
                <a:gridCol w="5061284">
                  <a:extLst>
                    <a:ext uri="{9D8B030D-6E8A-4147-A177-3AD203B41FA5}">
                      <a16:colId xmlns:a16="http://schemas.microsoft.com/office/drawing/2014/main" val="2536562029"/>
                    </a:ext>
                  </a:extLst>
                </a:gridCol>
              </a:tblGrid>
              <a:tr h="815237">
                <a:tc>
                  <a:txBody>
                    <a:bodyPr/>
                    <a:lstStyle/>
                    <a:p>
                      <a:r>
                        <a:rPr lang="en-US" dirty="0"/>
                        <a:t>Training Data Set</a:t>
                      </a:r>
                    </a:p>
                  </a:txBody>
                  <a:tcPr/>
                </a:tc>
                <a:tc>
                  <a:txBody>
                    <a:bodyPr/>
                    <a:lstStyle/>
                    <a:p>
                      <a:r>
                        <a:rPr lang="en-US" dirty="0"/>
                        <a:t>Test Data Set</a:t>
                      </a:r>
                    </a:p>
                  </a:txBody>
                  <a:tcPr/>
                </a:tc>
                <a:extLst>
                  <a:ext uri="{0D108BD9-81ED-4DB2-BD59-A6C34878D82A}">
                    <a16:rowId xmlns:a16="http://schemas.microsoft.com/office/drawing/2014/main" val="2052484420"/>
                  </a:ext>
                </a:extLst>
              </a:tr>
              <a:tr h="3597093">
                <a:tc>
                  <a:txBody>
                    <a:bodyPr/>
                    <a:lstStyle/>
                    <a:p>
                      <a:r>
                        <a:rPr lang="en-US" dirty="0"/>
                        <a:t>Training</a:t>
                      </a:r>
                      <a:r>
                        <a:rPr lang="en-US" baseline="0" dirty="0"/>
                        <a:t> Data Set has been downloaded from </a:t>
                      </a:r>
                      <a:r>
                        <a:rPr lang="en-US" baseline="0" dirty="0" err="1"/>
                        <a:t>Kaggle</a:t>
                      </a:r>
                      <a:r>
                        <a:rPr lang="en-US" baseline="0" dirty="0"/>
                        <a:t>. It consists of three individual files:</a:t>
                      </a:r>
                    </a:p>
                    <a:p>
                      <a:r>
                        <a:rPr lang="en-US" b="1" baseline="0" dirty="0"/>
                        <a:t>ProcessedPositive.csv</a:t>
                      </a:r>
                      <a:r>
                        <a:rPr lang="en-US" baseline="0" dirty="0"/>
                        <a:t>(tweet text of all positive tweets)</a:t>
                      </a:r>
                    </a:p>
                    <a:p>
                      <a:r>
                        <a:rPr lang="en-US" b="1" baseline="0" dirty="0"/>
                        <a:t>ProcessedNegative.csv</a:t>
                      </a:r>
                      <a:r>
                        <a:rPr lang="en-US" baseline="0" dirty="0"/>
                        <a:t>(tweet text of all negative tweets)</a:t>
                      </a:r>
                    </a:p>
                    <a:p>
                      <a:r>
                        <a:rPr lang="en-US" b="1" baseline="0" dirty="0"/>
                        <a:t>ProcessedNeutral.csv</a:t>
                      </a:r>
                      <a:r>
                        <a:rPr lang="en-US" baseline="0" dirty="0"/>
                        <a:t>(tweet test of all neutral tweets)</a:t>
                      </a:r>
                    </a:p>
                    <a:p>
                      <a:endParaRPr lang="en-US" baseline="0" dirty="0"/>
                    </a:p>
                    <a:p>
                      <a:r>
                        <a:rPr lang="en-US" baseline="0" dirty="0"/>
                        <a:t>Total 10000 tweets have been used to train the model</a:t>
                      </a:r>
                    </a:p>
                  </a:txBody>
                  <a:tcPr/>
                </a:tc>
                <a:tc>
                  <a:txBody>
                    <a:bodyPr/>
                    <a:lstStyle/>
                    <a:p>
                      <a:r>
                        <a:rPr lang="en-US" dirty="0"/>
                        <a:t>Twitter</a:t>
                      </a:r>
                      <a:r>
                        <a:rPr lang="en-US" baseline="0" dirty="0"/>
                        <a:t> API has been used to extract tweets on a real time based on the topic specified by the user.</a:t>
                      </a:r>
                    </a:p>
                    <a:p>
                      <a:endParaRPr lang="en-US" baseline="0" dirty="0"/>
                    </a:p>
                    <a:p>
                      <a:r>
                        <a:rPr lang="en-US" baseline="0" dirty="0"/>
                        <a:t>Total 200 tweets have been used for test data. </a:t>
                      </a:r>
                    </a:p>
                    <a:p>
                      <a:endParaRPr lang="en-US" baseline="0" dirty="0"/>
                    </a:p>
                    <a:p>
                      <a:r>
                        <a:rPr lang="en-US" baseline="0" dirty="0"/>
                        <a:t>*NOTE: only 200 tweets per 15 </a:t>
                      </a:r>
                      <a:r>
                        <a:rPr lang="en-US" baseline="0" dirty="0" err="1"/>
                        <a:t>mins</a:t>
                      </a:r>
                      <a:r>
                        <a:rPr lang="en-US" baseline="0" dirty="0"/>
                        <a:t> can be accessed from the API. We could access the API every 15 </a:t>
                      </a:r>
                      <a:r>
                        <a:rPr lang="en-US" baseline="0" dirty="0" err="1"/>
                        <a:t>mins</a:t>
                      </a:r>
                      <a:r>
                        <a:rPr lang="en-US" baseline="0" dirty="0"/>
                        <a:t> and extract data as per specified by user and build a large testing set</a:t>
                      </a:r>
                      <a:endParaRPr lang="en-US" dirty="0"/>
                    </a:p>
                  </a:txBody>
                  <a:tcPr/>
                </a:tc>
                <a:extLst>
                  <a:ext uri="{0D108BD9-81ED-4DB2-BD59-A6C34878D82A}">
                    <a16:rowId xmlns:a16="http://schemas.microsoft.com/office/drawing/2014/main" val="3886243538"/>
                  </a:ext>
                </a:extLst>
              </a:tr>
            </a:tbl>
          </a:graphicData>
        </a:graphic>
      </p:graphicFrame>
    </p:spTree>
    <p:extLst>
      <p:ext uri="{BB962C8B-B14F-4D97-AF65-F5344CB8AC3E}">
        <p14:creationId xmlns:p14="http://schemas.microsoft.com/office/powerpoint/2010/main" val="228708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7046-BCCE-4FBE-9EA7-BC28BE000246}"/>
              </a:ext>
            </a:extLst>
          </p:cNvPr>
          <p:cNvSpPr>
            <a:spLocks noGrp="1"/>
          </p:cNvSpPr>
          <p:nvPr>
            <p:ph type="title"/>
          </p:nvPr>
        </p:nvSpPr>
        <p:spPr/>
        <p:txBody>
          <a:bodyPr/>
          <a:lstStyle/>
          <a:p>
            <a:r>
              <a:rPr lang="en-US" b="1" dirty="0">
                <a:solidFill>
                  <a:schemeClr val="accent1"/>
                </a:solidFill>
              </a:rPr>
              <a:t>PROJECT WALK-THROUGH</a:t>
            </a:r>
          </a:p>
        </p:txBody>
      </p:sp>
      <p:sp>
        <p:nvSpPr>
          <p:cNvPr id="3" name="TextBox 2"/>
          <p:cNvSpPr txBox="1"/>
          <p:nvPr/>
        </p:nvSpPr>
        <p:spPr>
          <a:xfrm>
            <a:off x="513347" y="1395663"/>
            <a:ext cx="11454063" cy="4801314"/>
          </a:xfrm>
          <a:prstGeom prst="rect">
            <a:avLst/>
          </a:prstGeom>
          <a:noFill/>
        </p:spPr>
        <p:txBody>
          <a:bodyPr wrap="square" rtlCol="0">
            <a:spAutoFit/>
          </a:bodyPr>
          <a:lstStyle/>
          <a:p>
            <a:r>
              <a:rPr lang="en-US" b="1" dirty="0"/>
              <a:t>Section A: Preparing The Test Set</a:t>
            </a:r>
            <a:endParaRPr lang="en-US" dirty="0"/>
          </a:p>
          <a:p>
            <a:endParaRPr lang="en-US" b="1" dirty="0"/>
          </a:p>
          <a:p>
            <a:r>
              <a:rPr lang="en-US" b="1" dirty="0"/>
              <a:t>Twitter API </a:t>
            </a:r>
            <a:r>
              <a:rPr lang="en-US" dirty="0"/>
              <a:t>has been used to extract tweets based on the topic specified by the user</a:t>
            </a:r>
            <a:r>
              <a:rPr lang="en-US" b="1" dirty="0"/>
              <a:t>. The test set contains the tweet_id and tweet text for 200 tweets</a:t>
            </a:r>
            <a:r>
              <a:rPr lang="en-US" dirty="0"/>
              <a:t> specific to the user defined topic. The data is loaded as </a:t>
            </a:r>
            <a:r>
              <a:rPr lang="en-US" dirty="0" err="1"/>
              <a:t>json</a:t>
            </a:r>
            <a:r>
              <a:rPr lang="en-US" dirty="0"/>
              <a:t> data.</a:t>
            </a:r>
          </a:p>
          <a:p>
            <a:endParaRPr lang="en-US" b="1" dirty="0"/>
          </a:p>
          <a:p>
            <a:r>
              <a:rPr lang="en-US" b="1" dirty="0"/>
              <a:t>Section B: Preparing The Training Set</a:t>
            </a:r>
          </a:p>
          <a:p>
            <a:endParaRPr lang="en-US" b="1" dirty="0"/>
          </a:p>
          <a:p>
            <a:r>
              <a:rPr lang="en-US" b="1" dirty="0"/>
              <a:t>The training data set is a collection of 10000 tweets </a:t>
            </a:r>
            <a:r>
              <a:rPr lang="en-US" dirty="0"/>
              <a:t>containing tweet_id, tweet text and tweet sentiment. The data from the training data set is loaded into a </a:t>
            </a:r>
            <a:r>
              <a:rPr lang="en-US" dirty="0" err="1"/>
              <a:t>json</a:t>
            </a:r>
            <a:r>
              <a:rPr lang="en-US" dirty="0"/>
              <a:t> object for processing</a:t>
            </a:r>
          </a:p>
          <a:p>
            <a:endParaRPr lang="en-US" dirty="0"/>
          </a:p>
          <a:p>
            <a:r>
              <a:rPr lang="en-US" b="1" dirty="0"/>
              <a:t>Section C: Pre-processing Tweets in The Data Sets</a:t>
            </a:r>
          </a:p>
          <a:p>
            <a:endParaRPr lang="en-US" b="1" dirty="0"/>
          </a:p>
          <a:p>
            <a:r>
              <a:rPr lang="en-US" dirty="0"/>
              <a:t>The training and the test data set, both require Pre-processing. This is the most important data mining technique that involves transforming raw data into an understandable format. Real-world data is often incomplete, inconsistent, and/or lacking in certain behaviors or trends, and is likely to contain many errors. Data </a:t>
            </a:r>
            <a:r>
              <a:rPr lang="en-US" b="1" dirty="0"/>
              <a:t>preprocessing</a:t>
            </a:r>
            <a:r>
              <a:rPr lang="en-US" dirty="0"/>
              <a:t> is a proven method of resolving such issues.</a:t>
            </a:r>
          </a:p>
        </p:txBody>
      </p:sp>
    </p:spTree>
    <p:extLst>
      <p:ext uri="{BB962C8B-B14F-4D97-AF65-F5344CB8AC3E}">
        <p14:creationId xmlns:p14="http://schemas.microsoft.com/office/powerpoint/2010/main" val="82088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PROJECT WALK-THROUGH CONTD..</a:t>
            </a:r>
          </a:p>
        </p:txBody>
      </p:sp>
      <p:sp>
        <p:nvSpPr>
          <p:cNvPr id="5" name="TextBox 4"/>
          <p:cNvSpPr txBox="1"/>
          <p:nvPr/>
        </p:nvSpPr>
        <p:spPr>
          <a:xfrm>
            <a:off x="646111" y="1796715"/>
            <a:ext cx="10487110" cy="3139321"/>
          </a:xfrm>
          <a:prstGeom prst="rect">
            <a:avLst/>
          </a:prstGeom>
          <a:noFill/>
        </p:spPr>
        <p:txBody>
          <a:bodyPr wrap="square" rtlCol="0">
            <a:spAutoFit/>
          </a:bodyPr>
          <a:lstStyle/>
          <a:p>
            <a:endParaRPr lang="en-US" dirty="0"/>
          </a:p>
          <a:p>
            <a:r>
              <a:rPr lang="en-US" b="1" dirty="0"/>
              <a:t>Section D: Training the classifier</a:t>
            </a:r>
          </a:p>
          <a:p>
            <a:endParaRPr lang="en-US" b="1" dirty="0"/>
          </a:p>
          <a:p>
            <a:r>
              <a:rPr lang="en-US" dirty="0"/>
              <a:t>Vocabulary is built from the training dataset and tweets are matched against them to develop the feature vector. This technique is used to train the classifier. </a:t>
            </a:r>
          </a:p>
          <a:p>
            <a:endParaRPr lang="en-US" b="1" dirty="0"/>
          </a:p>
          <a:p>
            <a:r>
              <a:rPr lang="en-US" b="1" dirty="0"/>
              <a:t>Section E: Testing The Model</a:t>
            </a:r>
          </a:p>
          <a:p>
            <a:endParaRPr lang="en-US" b="1" dirty="0"/>
          </a:p>
          <a:p>
            <a:r>
              <a:rPr lang="en-US" dirty="0"/>
              <a:t>We have used NAÏVE BAYES, SUPPORT VECTOR MACHINES AND NATURAL LANGUAGE PROCESSING to perform sentimental analysis on the test data, calculate and compare the accuracy of the result</a:t>
            </a:r>
          </a:p>
        </p:txBody>
      </p:sp>
    </p:spTree>
    <p:extLst>
      <p:ext uri="{BB962C8B-B14F-4D97-AF65-F5344CB8AC3E}">
        <p14:creationId xmlns:p14="http://schemas.microsoft.com/office/powerpoint/2010/main" val="239157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35450"/>
          </a:xfrm>
        </p:spPr>
        <p:txBody>
          <a:bodyPr/>
          <a:lstStyle/>
          <a:p>
            <a:r>
              <a:rPr lang="en-US" b="1" dirty="0">
                <a:solidFill>
                  <a:schemeClr val="accent1"/>
                </a:solidFill>
              </a:rPr>
              <a:t>THREE ALGORITHM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8144886"/>
              </p:ext>
            </p:extLst>
          </p:nvPr>
        </p:nvGraphicFramePr>
        <p:xfrm>
          <a:off x="646109" y="2030634"/>
          <a:ext cx="9404724" cy="4434333"/>
        </p:xfrm>
        <a:graphic>
          <a:graphicData uri="http://schemas.openxmlformats.org/drawingml/2006/table">
            <a:tbl>
              <a:tblPr firstRow="1" firstCol="1" bandRow="1">
                <a:tableStyleId>{5C22544A-7EE6-4342-B048-85BDC9FD1C3A}</a:tableStyleId>
              </a:tblPr>
              <a:tblGrid>
                <a:gridCol w="2350678">
                  <a:extLst>
                    <a:ext uri="{9D8B030D-6E8A-4147-A177-3AD203B41FA5}">
                      <a16:colId xmlns:a16="http://schemas.microsoft.com/office/drawing/2014/main" val="2093053181"/>
                    </a:ext>
                  </a:extLst>
                </a:gridCol>
                <a:gridCol w="2350678">
                  <a:extLst>
                    <a:ext uri="{9D8B030D-6E8A-4147-A177-3AD203B41FA5}">
                      <a16:colId xmlns:a16="http://schemas.microsoft.com/office/drawing/2014/main" val="2938685830"/>
                    </a:ext>
                  </a:extLst>
                </a:gridCol>
                <a:gridCol w="2351684">
                  <a:extLst>
                    <a:ext uri="{9D8B030D-6E8A-4147-A177-3AD203B41FA5}">
                      <a16:colId xmlns:a16="http://schemas.microsoft.com/office/drawing/2014/main" val="2874713022"/>
                    </a:ext>
                  </a:extLst>
                </a:gridCol>
                <a:gridCol w="2351684">
                  <a:extLst>
                    <a:ext uri="{9D8B030D-6E8A-4147-A177-3AD203B41FA5}">
                      <a16:colId xmlns:a16="http://schemas.microsoft.com/office/drawing/2014/main" val="1679834900"/>
                    </a:ext>
                  </a:extLst>
                </a:gridCol>
              </a:tblGrid>
              <a:tr h="172271">
                <a:tc>
                  <a:txBody>
                    <a:bodyPr/>
                    <a:lstStyle/>
                    <a:p>
                      <a:pPr marL="0" marR="0">
                        <a:lnSpc>
                          <a:spcPct val="107000"/>
                        </a:lnSpc>
                        <a:spcBef>
                          <a:spcPts val="0"/>
                        </a:spcBef>
                        <a:spcAft>
                          <a:spcPts val="0"/>
                        </a:spcAft>
                      </a:pPr>
                      <a:r>
                        <a:rPr lang="en-US" sz="1000">
                          <a:effectLst/>
                        </a:rPr>
                        <a:t>Algorithms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Advantages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Disadvantages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Time Complexity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extLst>
                  <a:ext uri="{0D108BD9-81ED-4DB2-BD59-A6C34878D82A}">
                    <a16:rowId xmlns:a16="http://schemas.microsoft.com/office/drawing/2014/main" val="1688506619"/>
                  </a:ext>
                </a:extLst>
              </a:tr>
              <a:tr h="1193377">
                <a:tc>
                  <a:txBody>
                    <a:bodyPr/>
                    <a:lstStyle/>
                    <a:p>
                      <a:pPr marL="0" marR="0">
                        <a:lnSpc>
                          <a:spcPct val="107000"/>
                        </a:lnSpc>
                        <a:spcBef>
                          <a:spcPts val="0"/>
                        </a:spcBef>
                        <a:spcAft>
                          <a:spcPts val="0"/>
                        </a:spcAft>
                      </a:pPr>
                      <a:r>
                        <a:rPr lang="en-US" sz="1000">
                          <a:effectLst/>
                        </a:rPr>
                        <a:t>Support Vector Machine (SVM)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SVM provides notably fast classifiers. Is more suitable for cases where the number of instances is lower than the number of features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high algorithmic complexity and extensive memory requirements of the required quadratic programming in large-scale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O(n2 ) n=Number of Instances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extLst>
                  <a:ext uri="{0D108BD9-81ED-4DB2-BD59-A6C34878D82A}">
                    <a16:rowId xmlns:a16="http://schemas.microsoft.com/office/drawing/2014/main" val="3872120540"/>
                  </a:ext>
                </a:extLst>
              </a:tr>
              <a:tr h="2045790">
                <a:tc>
                  <a:txBody>
                    <a:bodyPr/>
                    <a:lstStyle/>
                    <a:p>
                      <a:pPr marL="0" marR="0">
                        <a:lnSpc>
                          <a:spcPct val="107000"/>
                        </a:lnSpc>
                        <a:spcBef>
                          <a:spcPts val="0"/>
                        </a:spcBef>
                        <a:spcAft>
                          <a:spcPts val="0"/>
                        </a:spcAft>
                      </a:pPr>
                      <a:r>
                        <a:rPr lang="en-US" sz="1000">
                          <a:effectLst/>
                        </a:rPr>
                        <a:t>Naïve Bayes (NB)</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NB is easy to understand, a simple and quick technique of sentiment analysis. It normally requires a minimal data set for training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NB Classifier makes a very strong assumption on the shape of your data distribution, i.e. any two features are independent given the output class. Due to this, the result can be (potentially) very bad - hence, a “naive” classifier.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O(nm) n=Number of Instances m=Number of features</a:t>
                      </a:r>
                    </a:p>
                    <a:p>
                      <a:pPr marL="0" marR="0">
                        <a:lnSpc>
                          <a:spcPct val="107000"/>
                        </a:lnSpc>
                        <a:spcBef>
                          <a:spcPts val="0"/>
                        </a:spcBef>
                        <a:spcAft>
                          <a:spcPts val="0"/>
                        </a:spcAft>
                      </a:pPr>
                      <a:r>
                        <a:rPr lang="en-US" sz="1000">
                          <a:effectLst/>
                        </a:rPr>
                        <a:t> </a:t>
                      </a:r>
                    </a:p>
                    <a:p>
                      <a:pPr marL="0" marR="0">
                        <a:lnSpc>
                          <a:spcPct val="107000"/>
                        </a:lnSpc>
                        <a:spcBef>
                          <a:spcPts val="0"/>
                        </a:spcBef>
                        <a:spcAft>
                          <a:spcPts val="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extLst>
                  <a:ext uri="{0D108BD9-81ED-4DB2-BD59-A6C34878D82A}">
                    <a16:rowId xmlns:a16="http://schemas.microsoft.com/office/drawing/2014/main" val="335512335"/>
                  </a:ext>
                </a:extLst>
              </a:tr>
              <a:tr h="1022895">
                <a:tc>
                  <a:txBody>
                    <a:bodyPr/>
                    <a:lstStyle/>
                    <a:p>
                      <a:pPr marL="0" marR="0">
                        <a:lnSpc>
                          <a:spcPct val="107000"/>
                        </a:lnSpc>
                        <a:spcBef>
                          <a:spcPts val="0"/>
                        </a:spcBef>
                        <a:spcAft>
                          <a:spcPts val="0"/>
                        </a:spcAft>
                      </a:pPr>
                      <a:r>
                        <a:rPr lang="en-US" sz="1000">
                          <a:effectLst/>
                        </a:rPr>
                        <a:t>Natural Language Processing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Relieves burden of learning syntax</a:t>
                      </a:r>
                    </a:p>
                    <a:p>
                      <a:pPr marL="0" marR="0">
                        <a:lnSpc>
                          <a:spcPct val="107000"/>
                        </a:lnSpc>
                        <a:spcBef>
                          <a:spcPts val="0"/>
                        </a:spcBef>
                        <a:spcAft>
                          <a:spcPts val="0"/>
                        </a:spcAft>
                      </a:pPr>
                      <a:r>
                        <a:rPr lang="en-US" sz="1000">
                          <a:effectLst/>
                        </a:rPr>
                        <a:t>No training required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a:effectLst/>
                        </a:rPr>
                        <a:t>Requires clarification of syntax</a:t>
                      </a:r>
                    </a:p>
                    <a:p>
                      <a:pPr marL="0" marR="0">
                        <a:lnSpc>
                          <a:spcPct val="107000"/>
                        </a:lnSpc>
                        <a:spcBef>
                          <a:spcPts val="0"/>
                        </a:spcBef>
                        <a:spcAft>
                          <a:spcPts val="0"/>
                        </a:spcAft>
                      </a:pPr>
                      <a:r>
                        <a:rPr lang="en-US" sz="1000">
                          <a:effectLst/>
                        </a:rPr>
                        <a:t>May require more keystrokes</a:t>
                      </a:r>
                    </a:p>
                    <a:p>
                      <a:pPr marL="0" marR="0">
                        <a:lnSpc>
                          <a:spcPct val="107000"/>
                        </a:lnSpc>
                        <a:spcBef>
                          <a:spcPts val="0"/>
                        </a:spcBef>
                        <a:spcAft>
                          <a:spcPts val="0"/>
                        </a:spcAft>
                      </a:pPr>
                      <a:r>
                        <a:rPr lang="en-US" sz="1000">
                          <a:effectLst/>
                        </a:rPr>
                        <a:t>May not show context</a:t>
                      </a:r>
                    </a:p>
                    <a:p>
                      <a:pPr marL="0" marR="0">
                        <a:lnSpc>
                          <a:spcPct val="107000"/>
                        </a:lnSpc>
                        <a:spcBef>
                          <a:spcPts val="0"/>
                        </a:spcBef>
                        <a:spcAft>
                          <a:spcPts val="0"/>
                        </a:spcAft>
                      </a:pPr>
                      <a:r>
                        <a:rPr lang="en-US" sz="1000">
                          <a:effectLst/>
                        </a:rPr>
                        <a:t>Is unpredictable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tc>
                  <a:txBody>
                    <a:bodyPr/>
                    <a:lstStyle/>
                    <a:p>
                      <a:pPr marL="0" marR="0">
                        <a:lnSpc>
                          <a:spcPct val="107000"/>
                        </a:lnSpc>
                        <a:spcBef>
                          <a:spcPts val="0"/>
                        </a:spcBef>
                        <a:spcAft>
                          <a:spcPts val="0"/>
                        </a:spcAft>
                      </a:pPr>
                      <a:r>
                        <a:rPr lang="en-US" sz="1000" dirty="0">
                          <a:effectLst/>
                        </a:rPr>
                        <a:t>O(n) n= Number of Tweets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694" marR="61694" marT="0" marB="0"/>
                </a:tc>
                <a:extLst>
                  <a:ext uri="{0D108BD9-81ED-4DB2-BD59-A6C34878D82A}">
                    <a16:rowId xmlns:a16="http://schemas.microsoft.com/office/drawing/2014/main" val="3064894459"/>
                  </a:ext>
                </a:extLst>
              </a:tr>
            </a:tbl>
          </a:graphicData>
        </a:graphic>
      </p:graphicFrame>
    </p:spTree>
    <p:extLst>
      <p:ext uri="{BB962C8B-B14F-4D97-AF65-F5344CB8AC3E}">
        <p14:creationId xmlns:p14="http://schemas.microsoft.com/office/powerpoint/2010/main" val="1385613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D93C-C1D0-4D4A-92D7-D5262330B1B3}"/>
              </a:ext>
            </a:extLst>
          </p:cNvPr>
          <p:cNvSpPr>
            <a:spLocks noGrp="1"/>
          </p:cNvSpPr>
          <p:nvPr>
            <p:ph type="title"/>
          </p:nvPr>
        </p:nvSpPr>
        <p:spPr/>
        <p:txBody>
          <a:bodyPr/>
          <a:lstStyle/>
          <a:p>
            <a:r>
              <a:rPr lang="en-US" b="1" dirty="0">
                <a:solidFill>
                  <a:schemeClr val="accent1"/>
                </a:solidFill>
              </a:rPr>
              <a:t>MODEL EVALUATION</a:t>
            </a:r>
          </a:p>
        </p:txBody>
      </p:sp>
      <p:graphicFrame>
        <p:nvGraphicFramePr>
          <p:cNvPr id="4" name="Content Placeholder 3">
            <a:extLst>
              <a:ext uri="{FF2B5EF4-FFF2-40B4-BE49-F238E27FC236}">
                <a16:creationId xmlns:a16="http://schemas.microsoft.com/office/drawing/2014/main" id="{4B2F17C8-2390-404E-9B0C-9D05A65F7636}"/>
              </a:ext>
            </a:extLst>
          </p:cNvPr>
          <p:cNvGraphicFramePr>
            <a:graphicFrameLocks noGrp="1"/>
          </p:cNvGraphicFramePr>
          <p:nvPr>
            <p:ph idx="1"/>
            <p:extLst>
              <p:ext uri="{D42A27DB-BD31-4B8C-83A1-F6EECF244321}">
                <p14:modId xmlns:p14="http://schemas.microsoft.com/office/powerpoint/2010/main" val="3735414310"/>
              </p:ext>
            </p:extLst>
          </p:nvPr>
        </p:nvGraphicFramePr>
        <p:xfrm>
          <a:off x="506186" y="1652337"/>
          <a:ext cx="11087100" cy="4315326"/>
        </p:xfrm>
        <a:graphic>
          <a:graphicData uri="http://schemas.openxmlformats.org/drawingml/2006/table">
            <a:tbl>
              <a:tblPr firstRow="1" bandRow="1">
                <a:tableStyleId>{21E4AEA4-8DFA-4A89-87EB-49C32662AFE0}</a:tableStyleId>
              </a:tblPr>
              <a:tblGrid>
                <a:gridCol w="2771775">
                  <a:extLst>
                    <a:ext uri="{9D8B030D-6E8A-4147-A177-3AD203B41FA5}">
                      <a16:colId xmlns:a16="http://schemas.microsoft.com/office/drawing/2014/main" val="1137221172"/>
                    </a:ext>
                  </a:extLst>
                </a:gridCol>
                <a:gridCol w="2771775">
                  <a:extLst>
                    <a:ext uri="{9D8B030D-6E8A-4147-A177-3AD203B41FA5}">
                      <a16:colId xmlns:a16="http://schemas.microsoft.com/office/drawing/2014/main" val="2657139281"/>
                    </a:ext>
                  </a:extLst>
                </a:gridCol>
                <a:gridCol w="2771775">
                  <a:extLst>
                    <a:ext uri="{9D8B030D-6E8A-4147-A177-3AD203B41FA5}">
                      <a16:colId xmlns:a16="http://schemas.microsoft.com/office/drawing/2014/main" val="3414940506"/>
                    </a:ext>
                  </a:extLst>
                </a:gridCol>
                <a:gridCol w="2771775">
                  <a:extLst>
                    <a:ext uri="{9D8B030D-6E8A-4147-A177-3AD203B41FA5}">
                      <a16:colId xmlns:a16="http://schemas.microsoft.com/office/drawing/2014/main" val="448892190"/>
                    </a:ext>
                  </a:extLst>
                </a:gridCol>
              </a:tblGrid>
              <a:tr h="663546">
                <a:tc>
                  <a:txBody>
                    <a:bodyPr/>
                    <a:lstStyle/>
                    <a:p>
                      <a:pPr algn="ctr"/>
                      <a:r>
                        <a:rPr lang="en-US" sz="2400" dirty="0"/>
                        <a:t>Algorithm</a:t>
                      </a:r>
                    </a:p>
                  </a:txBody>
                  <a:tcPr/>
                </a:tc>
                <a:tc>
                  <a:txBody>
                    <a:bodyPr/>
                    <a:lstStyle/>
                    <a:p>
                      <a:pPr algn="ctr"/>
                      <a:r>
                        <a:rPr lang="en-US" sz="2400" dirty="0"/>
                        <a:t>NAÏVE</a:t>
                      </a:r>
                      <a:r>
                        <a:rPr lang="en-US" sz="2400" baseline="0" dirty="0"/>
                        <a:t> BAYES</a:t>
                      </a:r>
                      <a:endParaRPr lang="en-US" sz="2400" dirty="0"/>
                    </a:p>
                  </a:txBody>
                  <a:tcPr/>
                </a:tc>
                <a:tc>
                  <a:txBody>
                    <a:bodyPr/>
                    <a:lstStyle/>
                    <a:p>
                      <a:pPr algn="ctr"/>
                      <a:r>
                        <a:rPr lang="en-US" sz="2400" dirty="0">
                          <a:solidFill>
                            <a:srgbClr val="00B050"/>
                          </a:solidFill>
                        </a:rPr>
                        <a:t>SVM</a:t>
                      </a:r>
                    </a:p>
                  </a:txBody>
                  <a:tcPr/>
                </a:tc>
                <a:tc>
                  <a:txBody>
                    <a:bodyPr/>
                    <a:lstStyle/>
                    <a:p>
                      <a:pPr algn="ctr"/>
                      <a:r>
                        <a:rPr lang="en-US" sz="2400" dirty="0"/>
                        <a:t>NLP</a:t>
                      </a:r>
                    </a:p>
                  </a:txBody>
                  <a:tcPr/>
                </a:tc>
                <a:extLst>
                  <a:ext uri="{0D108BD9-81ED-4DB2-BD59-A6C34878D82A}">
                    <a16:rowId xmlns:a16="http://schemas.microsoft.com/office/drawing/2014/main" val="3937810691"/>
                  </a:ext>
                </a:extLst>
              </a:tr>
              <a:tr h="1217260">
                <a:tc>
                  <a:txBody>
                    <a:bodyPr/>
                    <a:lstStyle/>
                    <a:p>
                      <a:r>
                        <a:rPr lang="en-US" b="1" dirty="0"/>
                        <a:t>Runtime (Sec)</a:t>
                      </a:r>
                    </a:p>
                  </a:txBody>
                  <a:tcPr/>
                </a:tc>
                <a:tc>
                  <a:txBody>
                    <a:bodyPr/>
                    <a:lstStyle/>
                    <a:p>
                      <a:r>
                        <a:rPr lang="en-US" dirty="0"/>
                        <a:t>53.49</a:t>
                      </a:r>
                    </a:p>
                  </a:txBody>
                  <a:tcPr/>
                </a:tc>
                <a:tc>
                  <a:txBody>
                    <a:bodyPr/>
                    <a:lstStyle/>
                    <a:p>
                      <a:r>
                        <a:rPr lang="en-US" dirty="0">
                          <a:solidFill>
                            <a:srgbClr val="00B050"/>
                          </a:solidFill>
                        </a:rPr>
                        <a:t>56.93</a:t>
                      </a:r>
                    </a:p>
                  </a:txBody>
                  <a:tcPr/>
                </a:tc>
                <a:tc>
                  <a:txBody>
                    <a:bodyPr/>
                    <a:lstStyle/>
                    <a:p>
                      <a:r>
                        <a:rPr lang="en-US" dirty="0"/>
                        <a:t>54.23</a:t>
                      </a:r>
                    </a:p>
                  </a:txBody>
                  <a:tcPr/>
                </a:tc>
                <a:extLst>
                  <a:ext uri="{0D108BD9-81ED-4DB2-BD59-A6C34878D82A}">
                    <a16:rowId xmlns:a16="http://schemas.microsoft.com/office/drawing/2014/main" val="423318469"/>
                  </a:ext>
                </a:extLst>
              </a:tr>
              <a:tr h="1217260">
                <a:tc>
                  <a:txBody>
                    <a:bodyPr/>
                    <a:lstStyle/>
                    <a:p>
                      <a:r>
                        <a:rPr lang="en-US" b="1" dirty="0"/>
                        <a:t>Standard Deviation</a:t>
                      </a:r>
                    </a:p>
                    <a:p>
                      <a:endParaRPr lang="en-US" b="1" dirty="0"/>
                    </a:p>
                  </a:txBody>
                  <a:tcPr/>
                </a:tc>
                <a:tc>
                  <a:txBody>
                    <a:bodyPr/>
                    <a:lstStyle/>
                    <a:p>
                      <a:r>
                        <a:rPr lang="en-US" dirty="0"/>
                        <a:t>0.1874</a:t>
                      </a:r>
                    </a:p>
                  </a:txBody>
                  <a:tcPr/>
                </a:tc>
                <a:tc>
                  <a:txBody>
                    <a:bodyPr/>
                    <a:lstStyle/>
                    <a:p>
                      <a:r>
                        <a:rPr lang="en-US" dirty="0">
                          <a:solidFill>
                            <a:srgbClr val="00B050"/>
                          </a:solidFill>
                        </a:rPr>
                        <a:t>1.4859</a:t>
                      </a:r>
                    </a:p>
                  </a:txBody>
                  <a:tcPr/>
                </a:tc>
                <a:tc>
                  <a:txBody>
                    <a:bodyPr/>
                    <a:lstStyle/>
                    <a:p>
                      <a:r>
                        <a:rPr lang="en-US" dirty="0"/>
                        <a:t>2.6737</a:t>
                      </a:r>
                    </a:p>
                  </a:txBody>
                  <a:tcPr/>
                </a:tc>
                <a:extLst>
                  <a:ext uri="{0D108BD9-81ED-4DB2-BD59-A6C34878D82A}">
                    <a16:rowId xmlns:a16="http://schemas.microsoft.com/office/drawing/2014/main" val="225236526"/>
                  </a:ext>
                </a:extLst>
              </a:tr>
              <a:tr h="1217260">
                <a:tc>
                  <a:txBody>
                    <a:bodyPr/>
                    <a:lstStyle/>
                    <a:p>
                      <a:r>
                        <a:rPr lang="en-US" b="1" dirty="0"/>
                        <a:t>Accuracy</a:t>
                      </a:r>
                    </a:p>
                  </a:txBody>
                  <a:tcPr/>
                </a:tc>
                <a:tc>
                  <a:txBody>
                    <a:bodyPr/>
                    <a:lstStyle/>
                    <a:p>
                      <a:r>
                        <a:rPr lang="en-US" dirty="0"/>
                        <a:t>80</a:t>
                      </a:r>
                    </a:p>
                  </a:txBody>
                  <a:tcPr/>
                </a:tc>
                <a:tc>
                  <a:txBody>
                    <a:bodyPr/>
                    <a:lstStyle/>
                    <a:p>
                      <a:r>
                        <a:rPr lang="en-US" dirty="0">
                          <a:solidFill>
                            <a:srgbClr val="00B050"/>
                          </a:solidFill>
                        </a:rPr>
                        <a:t>87</a:t>
                      </a:r>
                    </a:p>
                  </a:txBody>
                  <a:tcPr/>
                </a:tc>
                <a:tc>
                  <a:txBody>
                    <a:bodyPr/>
                    <a:lstStyle/>
                    <a:p>
                      <a:r>
                        <a:rPr lang="en-US" dirty="0"/>
                        <a:t>73</a:t>
                      </a:r>
                    </a:p>
                  </a:txBody>
                  <a:tcPr/>
                </a:tc>
                <a:extLst>
                  <a:ext uri="{0D108BD9-81ED-4DB2-BD59-A6C34878D82A}">
                    <a16:rowId xmlns:a16="http://schemas.microsoft.com/office/drawing/2014/main" val="525405319"/>
                  </a:ext>
                </a:extLst>
              </a:tr>
            </a:tbl>
          </a:graphicData>
        </a:graphic>
      </p:graphicFrame>
    </p:spTree>
    <p:extLst>
      <p:ext uri="{BB962C8B-B14F-4D97-AF65-F5344CB8AC3E}">
        <p14:creationId xmlns:p14="http://schemas.microsoft.com/office/powerpoint/2010/main" val="210550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GRAPHICAL REPRESENTATION OF THE RESULT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21316312"/>
              </p:ext>
            </p:extLst>
          </p:nvPr>
        </p:nvGraphicFramePr>
        <p:xfrm>
          <a:off x="465221" y="1853247"/>
          <a:ext cx="11357811" cy="4659848"/>
        </p:xfrm>
        <a:graphic>
          <a:graphicData uri="http://schemas.openxmlformats.org/drawingml/2006/table">
            <a:tbl>
              <a:tblPr firstRow="1" bandRow="1">
                <a:tableStyleId>{5C22544A-7EE6-4342-B048-85BDC9FD1C3A}</a:tableStyleId>
              </a:tblPr>
              <a:tblGrid>
                <a:gridCol w="3785937">
                  <a:extLst>
                    <a:ext uri="{9D8B030D-6E8A-4147-A177-3AD203B41FA5}">
                      <a16:colId xmlns:a16="http://schemas.microsoft.com/office/drawing/2014/main" val="1386033287"/>
                    </a:ext>
                  </a:extLst>
                </a:gridCol>
                <a:gridCol w="3785937">
                  <a:extLst>
                    <a:ext uri="{9D8B030D-6E8A-4147-A177-3AD203B41FA5}">
                      <a16:colId xmlns:a16="http://schemas.microsoft.com/office/drawing/2014/main" val="470226961"/>
                    </a:ext>
                  </a:extLst>
                </a:gridCol>
                <a:gridCol w="3785937">
                  <a:extLst>
                    <a:ext uri="{9D8B030D-6E8A-4147-A177-3AD203B41FA5}">
                      <a16:colId xmlns:a16="http://schemas.microsoft.com/office/drawing/2014/main" val="1267919519"/>
                    </a:ext>
                  </a:extLst>
                </a:gridCol>
              </a:tblGrid>
              <a:tr h="832061">
                <a:tc>
                  <a:txBody>
                    <a:bodyPr/>
                    <a:lstStyle/>
                    <a:p>
                      <a:r>
                        <a:rPr lang="en-US" dirty="0"/>
                        <a:t>NLP(Natural Language Processing)</a:t>
                      </a:r>
                    </a:p>
                  </a:txBody>
                  <a:tcPr>
                    <a:pattFill prst="pct80">
                      <a:fgClr>
                        <a:schemeClr val="accent1"/>
                      </a:fgClr>
                      <a:bgClr>
                        <a:schemeClr val="bg1"/>
                      </a:bgClr>
                    </a:pattFill>
                  </a:tcPr>
                </a:tc>
                <a:tc>
                  <a:txBody>
                    <a:bodyPr/>
                    <a:lstStyle/>
                    <a:p>
                      <a:r>
                        <a:rPr lang="en-US" dirty="0"/>
                        <a:t>Naïve Bayes</a:t>
                      </a:r>
                    </a:p>
                  </a:txBody>
                  <a:tcPr>
                    <a:pattFill prst="pct80">
                      <a:fgClr>
                        <a:schemeClr val="accent1"/>
                      </a:fgClr>
                      <a:bgClr>
                        <a:schemeClr val="bg1"/>
                      </a:bgClr>
                    </a:pattFill>
                  </a:tcPr>
                </a:tc>
                <a:tc>
                  <a:txBody>
                    <a:bodyPr/>
                    <a:lstStyle/>
                    <a:p>
                      <a:r>
                        <a:rPr lang="en-US" dirty="0"/>
                        <a:t>SVM(Support Vector Machines</a:t>
                      </a:r>
                    </a:p>
                  </a:txBody>
                  <a:tcPr>
                    <a:pattFill prst="pct80">
                      <a:fgClr>
                        <a:schemeClr val="accent1"/>
                      </a:fgClr>
                      <a:bgClr>
                        <a:schemeClr val="bg1"/>
                      </a:bgClr>
                    </a:pattFill>
                  </a:tcPr>
                </a:tc>
                <a:extLst>
                  <a:ext uri="{0D108BD9-81ED-4DB2-BD59-A6C34878D82A}">
                    <a16:rowId xmlns:a16="http://schemas.microsoft.com/office/drawing/2014/main" val="351941387"/>
                  </a:ext>
                </a:extLst>
              </a:tr>
              <a:tr h="3827787">
                <a:tc>
                  <a:txBody>
                    <a:bodyPr/>
                    <a:lstStyle/>
                    <a:p>
                      <a:endParaRPr lang="en-US" dirty="0"/>
                    </a:p>
                  </a:txBody>
                  <a:tcPr>
                    <a:pattFill prst="pct80">
                      <a:fgClr>
                        <a:schemeClr val="accent1"/>
                      </a:fgClr>
                      <a:bgClr>
                        <a:schemeClr val="bg1"/>
                      </a:bgClr>
                    </a:pattFill>
                  </a:tcPr>
                </a:tc>
                <a:tc>
                  <a:txBody>
                    <a:bodyPr/>
                    <a:lstStyle/>
                    <a:p>
                      <a:endParaRPr lang="en-US" dirty="0"/>
                    </a:p>
                  </a:txBody>
                  <a:tcPr>
                    <a:pattFill prst="pct80">
                      <a:fgClr>
                        <a:schemeClr val="accent1"/>
                      </a:fgClr>
                      <a:bgClr>
                        <a:schemeClr val="bg1"/>
                      </a:bgClr>
                    </a:pattFill>
                  </a:tcPr>
                </a:tc>
                <a:tc>
                  <a:txBody>
                    <a:bodyPr/>
                    <a:lstStyle/>
                    <a:p>
                      <a:endParaRPr lang="en-US" dirty="0"/>
                    </a:p>
                  </a:txBody>
                  <a:tcPr>
                    <a:pattFill prst="pct80">
                      <a:fgClr>
                        <a:schemeClr val="accent1"/>
                      </a:fgClr>
                      <a:bgClr>
                        <a:schemeClr val="bg1"/>
                      </a:bgClr>
                    </a:pattFill>
                  </a:tcPr>
                </a:tc>
                <a:extLst>
                  <a:ext uri="{0D108BD9-81ED-4DB2-BD59-A6C34878D82A}">
                    <a16:rowId xmlns:a16="http://schemas.microsoft.com/office/drawing/2014/main" val="1450665618"/>
                  </a:ext>
                </a:extLst>
              </a:tr>
            </a:tbl>
          </a:graphicData>
        </a:graphic>
      </p:graphicFrame>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686237" y="3249781"/>
            <a:ext cx="3343910" cy="2263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4497121" y="3249781"/>
            <a:ext cx="3361055" cy="2256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8226702" y="3249781"/>
            <a:ext cx="3389630" cy="2185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605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E47C-0D5F-4AD6-BF25-639004470398}"/>
              </a:ext>
            </a:extLst>
          </p:cNvPr>
          <p:cNvSpPr>
            <a:spLocks noGrp="1"/>
          </p:cNvSpPr>
          <p:nvPr>
            <p:ph type="title"/>
          </p:nvPr>
        </p:nvSpPr>
        <p:spPr>
          <a:xfrm>
            <a:off x="3715883" y="2265190"/>
            <a:ext cx="9404723" cy="1400530"/>
          </a:xfrm>
        </p:spPr>
        <p:txBody>
          <a:bodyPr/>
          <a:lstStyle/>
          <a:p>
            <a:r>
              <a:rPr lang="en-US" sz="9600" dirty="0"/>
              <a:t>Demo</a:t>
            </a:r>
          </a:p>
        </p:txBody>
      </p:sp>
    </p:spTree>
    <p:extLst>
      <p:ext uri="{BB962C8B-B14F-4D97-AF65-F5344CB8AC3E}">
        <p14:creationId xmlns:p14="http://schemas.microsoft.com/office/powerpoint/2010/main" val="205404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8D2A-2978-4BF0-93C3-8B4BA3530A2A}"/>
              </a:ext>
            </a:extLst>
          </p:cNvPr>
          <p:cNvSpPr>
            <a:spLocks noGrp="1"/>
          </p:cNvSpPr>
          <p:nvPr>
            <p:ph type="title"/>
          </p:nvPr>
        </p:nvSpPr>
        <p:spPr/>
        <p:txBody>
          <a:bodyPr/>
          <a:lstStyle/>
          <a:p>
            <a:r>
              <a:rPr lang="en-US" b="1" dirty="0">
                <a:solidFill>
                  <a:schemeClr val="accent1"/>
                </a:solidFill>
              </a:rPr>
              <a:t>SIGNIFICANCE</a:t>
            </a:r>
          </a:p>
        </p:txBody>
      </p:sp>
      <p:sp>
        <p:nvSpPr>
          <p:cNvPr id="3" name="Content Placeholder 2">
            <a:extLst>
              <a:ext uri="{FF2B5EF4-FFF2-40B4-BE49-F238E27FC236}">
                <a16:creationId xmlns:a16="http://schemas.microsoft.com/office/drawing/2014/main" id="{5D732778-E204-4E4A-9D09-E3B523C18DF9}"/>
              </a:ext>
            </a:extLst>
          </p:cNvPr>
          <p:cNvSpPr>
            <a:spLocks noGrp="1"/>
          </p:cNvSpPr>
          <p:nvPr>
            <p:ph idx="1"/>
          </p:nvPr>
        </p:nvSpPr>
        <p:spPr>
          <a:xfrm>
            <a:off x="645132" y="2052918"/>
            <a:ext cx="9404722" cy="4195481"/>
          </a:xfrm>
        </p:spPr>
        <p:txBody>
          <a:bodyPr/>
          <a:lstStyle/>
          <a:p>
            <a:r>
              <a:rPr lang="en-US" dirty="0"/>
              <a:t>Application allows user to perform sentimental analysis on any topic/ person to get review on the same</a:t>
            </a:r>
          </a:p>
          <a:p>
            <a:endParaRPr lang="en-US" dirty="0"/>
          </a:p>
          <a:p>
            <a:r>
              <a:rPr lang="en-US" dirty="0"/>
              <a:t>This System can be used by many organizations to decide business strategies and get product reviews.</a:t>
            </a:r>
          </a:p>
          <a:p>
            <a:endParaRPr lang="en-US" dirty="0"/>
          </a:p>
          <a:p>
            <a:r>
              <a:rPr lang="en-US" dirty="0"/>
              <a:t>Based on the analysis appropriate action can be taken going forward.</a:t>
            </a:r>
          </a:p>
        </p:txBody>
      </p:sp>
    </p:spTree>
    <p:extLst>
      <p:ext uri="{BB962C8B-B14F-4D97-AF65-F5344CB8AC3E}">
        <p14:creationId xmlns:p14="http://schemas.microsoft.com/office/powerpoint/2010/main" val="135175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AD35-67EB-408A-92CD-55750439F287}"/>
              </a:ext>
            </a:extLst>
          </p:cNvPr>
          <p:cNvSpPr>
            <a:spLocks noGrp="1"/>
          </p:cNvSpPr>
          <p:nvPr>
            <p:ph type="title"/>
          </p:nvPr>
        </p:nvSpPr>
        <p:spPr/>
        <p:txBody>
          <a:bodyPr/>
          <a:lstStyle/>
          <a:p>
            <a:r>
              <a:rPr lang="en-US" b="1" dirty="0">
                <a:solidFill>
                  <a:schemeClr val="accent1"/>
                </a:solidFill>
              </a:rPr>
              <a:t>AGENDA</a:t>
            </a:r>
          </a:p>
        </p:txBody>
      </p:sp>
      <p:sp>
        <p:nvSpPr>
          <p:cNvPr id="3" name="Content Placeholder 2">
            <a:extLst>
              <a:ext uri="{FF2B5EF4-FFF2-40B4-BE49-F238E27FC236}">
                <a16:creationId xmlns:a16="http://schemas.microsoft.com/office/drawing/2014/main" id="{169CE3A9-8EFF-4A3E-8E15-9E0D6772AA44}"/>
              </a:ext>
            </a:extLst>
          </p:cNvPr>
          <p:cNvSpPr>
            <a:spLocks noGrp="1"/>
          </p:cNvSpPr>
          <p:nvPr>
            <p:ph idx="1"/>
          </p:nvPr>
        </p:nvSpPr>
        <p:spPr/>
        <p:txBody>
          <a:bodyPr>
            <a:normAutofit fontScale="70000" lnSpcReduction="20000"/>
          </a:bodyPr>
          <a:lstStyle/>
          <a:p>
            <a:r>
              <a:rPr lang="en-US" dirty="0"/>
              <a:t>Introduction</a:t>
            </a:r>
          </a:p>
          <a:p>
            <a:r>
              <a:rPr lang="en-US" dirty="0"/>
              <a:t>Project Objective</a:t>
            </a:r>
          </a:p>
          <a:p>
            <a:r>
              <a:rPr lang="en-US" dirty="0"/>
              <a:t>What is Sentimental Analysis</a:t>
            </a:r>
          </a:p>
          <a:p>
            <a:r>
              <a:rPr lang="en-US" dirty="0"/>
              <a:t>System Design Methodologies</a:t>
            </a:r>
          </a:p>
          <a:p>
            <a:pPr lvl="1"/>
            <a:r>
              <a:rPr lang="en-US" dirty="0"/>
              <a:t>System Architecture</a:t>
            </a:r>
          </a:p>
          <a:p>
            <a:pPr lvl="1"/>
            <a:r>
              <a:rPr lang="en-US" dirty="0"/>
              <a:t>Project Specification(A Brief discussion on the algorithms used and the dataset)</a:t>
            </a:r>
          </a:p>
          <a:p>
            <a:pPr lvl="1"/>
            <a:r>
              <a:rPr lang="en-US" dirty="0"/>
              <a:t>Project Walk through</a:t>
            </a:r>
          </a:p>
          <a:p>
            <a:pPr lvl="1"/>
            <a:r>
              <a:rPr lang="en-US" dirty="0"/>
              <a:t>Algorithm comparison</a:t>
            </a:r>
          </a:p>
          <a:p>
            <a:pPr lvl="1"/>
            <a:r>
              <a:rPr lang="en-US" dirty="0"/>
              <a:t>Model evaluation</a:t>
            </a:r>
          </a:p>
          <a:p>
            <a:pPr lvl="1"/>
            <a:r>
              <a:rPr lang="en-US" dirty="0"/>
              <a:t>Representation of the result</a:t>
            </a:r>
          </a:p>
          <a:p>
            <a:r>
              <a:rPr lang="en-US" dirty="0"/>
              <a:t>Demo</a:t>
            </a:r>
          </a:p>
          <a:p>
            <a:r>
              <a:rPr lang="en-US" dirty="0"/>
              <a:t>Significance</a:t>
            </a:r>
          </a:p>
          <a:p>
            <a:r>
              <a:rPr lang="en-US" dirty="0"/>
              <a:t>What We Learned</a:t>
            </a:r>
          </a:p>
          <a:p>
            <a:r>
              <a:rPr lang="en-US" dirty="0"/>
              <a:t>Conclusion and Implication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562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1A05-F4C7-40E5-8477-A211FBF3B3DA}"/>
              </a:ext>
            </a:extLst>
          </p:cNvPr>
          <p:cNvSpPr>
            <a:spLocks noGrp="1"/>
          </p:cNvSpPr>
          <p:nvPr>
            <p:ph type="title"/>
          </p:nvPr>
        </p:nvSpPr>
        <p:spPr/>
        <p:txBody>
          <a:bodyPr/>
          <a:lstStyle/>
          <a:p>
            <a:r>
              <a:rPr lang="en-US" b="1" dirty="0">
                <a:solidFill>
                  <a:schemeClr val="accent1"/>
                </a:solidFill>
              </a:rPr>
              <a:t>What We Learned</a:t>
            </a:r>
          </a:p>
        </p:txBody>
      </p:sp>
      <p:sp>
        <p:nvSpPr>
          <p:cNvPr id="3" name="Content Placeholder 2">
            <a:extLst>
              <a:ext uri="{FF2B5EF4-FFF2-40B4-BE49-F238E27FC236}">
                <a16:creationId xmlns:a16="http://schemas.microsoft.com/office/drawing/2014/main" id="{19168717-EBE3-4F13-BED1-C7E9F93A2013}"/>
              </a:ext>
            </a:extLst>
          </p:cNvPr>
          <p:cNvSpPr>
            <a:spLocks noGrp="1"/>
          </p:cNvSpPr>
          <p:nvPr>
            <p:ph idx="1"/>
          </p:nvPr>
        </p:nvSpPr>
        <p:spPr>
          <a:xfrm>
            <a:off x="1103312" y="1427748"/>
            <a:ext cx="8946541" cy="4820652"/>
          </a:xfrm>
        </p:spPr>
        <p:txBody>
          <a:bodyPr/>
          <a:lstStyle/>
          <a:p>
            <a:pPr lvl="0"/>
            <a:r>
              <a:rPr lang="en-US" dirty="0"/>
              <a:t>Flask Framework is the easiest way to integrate HTML based web application with Python based backend.</a:t>
            </a:r>
          </a:p>
          <a:p>
            <a:pPr lvl="0"/>
            <a:r>
              <a:rPr lang="en-US" dirty="0"/>
              <a:t>Python programming language is used for its ease of understanding and robustness.</a:t>
            </a:r>
          </a:p>
          <a:p>
            <a:pPr lvl="0"/>
            <a:r>
              <a:rPr lang="en-US" dirty="0"/>
              <a:t>Sentimental Analysis can be done based on various attributes such as the topic and the number of data you want to analyze.</a:t>
            </a:r>
          </a:p>
          <a:p>
            <a:pPr lvl="0"/>
            <a:r>
              <a:rPr lang="en-US" dirty="0" err="1"/>
              <a:t>Jupyter</a:t>
            </a:r>
            <a:r>
              <a:rPr lang="en-US" dirty="0"/>
              <a:t> helps us to understand the effectiveness of analyzed data.</a:t>
            </a:r>
          </a:p>
          <a:p>
            <a:pPr lvl="0"/>
            <a:r>
              <a:rPr lang="en-US" dirty="0" err="1"/>
              <a:t>Jupyter</a:t>
            </a:r>
            <a:r>
              <a:rPr lang="en-US" dirty="0"/>
              <a:t> Notebook is the most effective open source tool for visualization of data using Graphs and charts.</a:t>
            </a:r>
          </a:p>
          <a:p>
            <a:pPr lvl="0"/>
            <a:r>
              <a:rPr lang="en-US" dirty="0"/>
              <a:t>Understood significance of multiple Python libraries like </a:t>
            </a:r>
            <a:r>
              <a:rPr lang="en-US" dirty="0" err="1"/>
              <a:t>NumPy</a:t>
            </a:r>
            <a:r>
              <a:rPr lang="en-US" dirty="0"/>
              <a:t> and </a:t>
            </a:r>
            <a:r>
              <a:rPr lang="en-US" dirty="0" err="1"/>
              <a:t>Scikit</a:t>
            </a:r>
            <a:r>
              <a:rPr lang="en-US" dirty="0"/>
              <a:t>-Learn. </a:t>
            </a:r>
          </a:p>
        </p:txBody>
      </p:sp>
    </p:spTree>
    <p:extLst>
      <p:ext uri="{BB962C8B-B14F-4D97-AF65-F5344CB8AC3E}">
        <p14:creationId xmlns:p14="http://schemas.microsoft.com/office/powerpoint/2010/main" val="103735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15D4-2078-4A6E-969E-A1D271C2FD25}"/>
              </a:ext>
            </a:extLst>
          </p:cNvPr>
          <p:cNvSpPr>
            <a:spLocks noGrp="1"/>
          </p:cNvSpPr>
          <p:nvPr>
            <p:ph type="title"/>
          </p:nvPr>
        </p:nvSpPr>
        <p:spPr/>
        <p:txBody>
          <a:bodyPr/>
          <a:lstStyle/>
          <a:p>
            <a:r>
              <a:rPr lang="en-US" b="1" dirty="0">
                <a:solidFill>
                  <a:schemeClr val="accent1"/>
                </a:solidFill>
              </a:rPr>
              <a:t>Conclusion and Implication</a:t>
            </a:r>
          </a:p>
        </p:txBody>
      </p:sp>
      <p:sp>
        <p:nvSpPr>
          <p:cNvPr id="3" name="Content Placeholder 2">
            <a:extLst>
              <a:ext uri="{FF2B5EF4-FFF2-40B4-BE49-F238E27FC236}">
                <a16:creationId xmlns:a16="http://schemas.microsoft.com/office/drawing/2014/main" id="{797C6BE0-5577-4D63-9770-1AB243DDE255}"/>
              </a:ext>
            </a:extLst>
          </p:cNvPr>
          <p:cNvSpPr>
            <a:spLocks noGrp="1"/>
          </p:cNvSpPr>
          <p:nvPr>
            <p:ph idx="1"/>
          </p:nvPr>
        </p:nvSpPr>
        <p:spPr>
          <a:xfrm>
            <a:off x="646111" y="1761744"/>
            <a:ext cx="9790241" cy="4041648"/>
          </a:xfrm>
        </p:spPr>
        <p:txBody>
          <a:bodyPr>
            <a:normAutofit/>
          </a:bodyPr>
          <a:lstStyle/>
          <a:p>
            <a:r>
              <a:rPr lang="en-IN" sz="2400" dirty="0"/>
              <a:t>Python is used for its ease of understanding and robustness</a:t>
            </a:r>
            <a:endParaRPr lang="en-US" sz="2400" dirty="0"/>
          </a:p>
          <a:p>
            <a:r>
              <a:rPr lang="en-US" sz="2400" dirty="0"/>
              <a:t>The objective of our project is to get latest review for any item on the basis of tweets posted on the same</a:t>
            </a:r>
          </a:p>
          <a:p>
            <a:r>
              <a:rPr lang="en-US" sz="2400" dirty="0"/>
              <a:t>The analysis plays very important role in reviewing a product and developing future improvements based on user reviews</a:t>
            </a:r>
          </a:p>
          <a:p>
            <a:pPr marL="0" indent="0">
              <a:buNone/>
            </a:pPr>
            <a:endParaRPr lang="en-IN" sz="2400" dirty="0"/>
          </a:p>
          <a:p>
            <a:endParaRPr lang="en-IN" dirty="0"/>
          </a:p>
          <a:p>
            <a:endParaRPr lang="en-US" dirty="0"/>
          </a:p>
        </p:txBody>
      </p:sp>
    </p:spTree>
    <p:extLst>
      <p:ext uri="{BB962C8B-B14F-4D97-AF65-F5344CB8AC3E}">
        <p14:creationId xmlns:p14="http://schemas.microsoft.com/office/powerpoint/2010/main" val="1160398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4B01-90C0-42D5-8CE5-98DEAF05BD89}"/>
              </a:ext>
            </a:extLst>
          </p:cNvPr>
          <p:cNvSpPr>
            <a:spLocks noGrp="1"/>
          </p:cNvSpPr>
          <p:nvPr>
            <p:ph type="title"/>
          </p:nvPr>
        </p:nvSpPr>
        <p:spPr>
          <a:xfrm>
            <a:off x="2262639" y="2477461"/>
            <a:ext cx="9404723" cy="1400530"/>
          </a:xfrm>
        </p:spPr>
        <p:txBody>
          <a:bodyPr/>
          <a:lstStyle/>
          <a:p>
            <a:r>
              <a:rPr lang="en-US" sz="9600" b="1" dirty="0">
                <a:solidFill>
                  <a:schemeClr val="accent1"/>
                </a:solidFill>
              </a:rPr>
              <a:t>Thank You!</a:t>
            </a:r>
          </a:p>
        </p:txBody>
      </p:sp>
    </p:spTree>
    <p:extLst>
      <p:ext uri="{BB962C8B-B14F-4D97-AF65-F5344CB8AC3E}">
        <p14:creationId xmlns:p14="http://schemas.microsoft.com/office/powerpoint/2010/main" val="38851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INTRODUCTION</a:t>
            </a:r>
          </a:p>
        </p:txBody>
      </p:sp>
      <p:sp>
        <p:nvSpPr>
          <p:cNvPr id="3" name="Content Placeholder 2"/>
          <p:cNvSpPr>
            <a:spLocks noGrp="1"/>
          </p:cNvSpPr>
          <p:nvPr>
            <p:ph idx="1"/>
          </p:nvPr>
        </p:nvSpPr>
        <p:spPr/>
        <p:txBody>
          <a:bodyPr>
            <a:normAutofit/>
          </a:bodyPr>
          <a:lstStyle/>
          <a:p>
            <a:r>
              <a:rPr lang="en-US" dirty="0"/>
              <a:t>Twitter is  a popular microblogging website.</a:t>
            </a:r>
          </a:p>
          <a:p>
            <a:r>
              <a:rPr lang="en-US" dirty="0"/>
              <a:t>Each tweet has almost 140 characters in length.</a:t>
            </a:r>
          </a:p>
          <a:p>
            <a:r>
              <a:rPr lang="en-US" dirty="0"/>
              <a:t>Tweets are frequently used to express tweeter’s emotion on a particular object.</a:t>
            </a:r>
          </a:p>
          <a:p>
            <a:r>
              <a:rPr lang="en-US" dirty="0"/>
              <a:t>There are organizations which hire twitter for analyzing sentiments on a particular subject. This sentimental analysis helps determining future strategies.</a:t>
            </a:r>
          </a:p>
          <a:p>
            <a:endParaRPr lang="en-US" dirty="0"/>
          </a:p>
          <a:p>
            <a:endParaRPr lang="en-US" dirty="0"/>
          </a:p>
          <a:p>
            <a:endParaRPr lang="en-US" dirty="0"/>
          </a:p>
        </p:txBody>
      </p:sp>
    </p:spTree>
    <p:extLst>
      <p:ext uri="{BB962C8B-B14F-4D97-AF65-F5344CB8AC3E}">
        <p14:creationId xmlns:p14="http://schemas.microsoft.com/office/powerpoint/2010/main" val="59104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63787"/>
          </a:xfrm>
        </p:spPr>
        <p:txBody>
          <a:bodyPr/>
          <a:lstStyle/>
          <a:p>
            <a:r>
              <a:rPr lang="en-US" b="1" dirty="0">
                <a:solidFill>
                  <a:schemeClr val="accent1"/>
                </a:solidFill>
              </a:rPr>
              <a:t>OBJECTIVE OF THE PROJECT</a:t>
            </a:r>
          </a:p>
        </p:txBody>
      </p:sp>
      <p:sp>
        <p:nvSpPr>
          <p:cNvPr id="3" name="Content Placeholder 2"/>
          <p:cNvSpPr>
            <a:spLocks noGrp="1"/>
          </p:cNvSpPr>
          <p:nvPr>
            <p:ph idx="1"/>
          </p:nvPr>
        </p:nvSpPr>
        <p:spPr>
          <a:xfrm>
            <a:off x="1104293" y="1716505"/>
            <a:ext cx="8946541" cy="4195481"/>
          </a:xfrm>
        </p:spPr>
        <p:txBody>
          <a:bodyPr>
            <a:normAutofit/>
          </a:bodyPr>
          <a:lstStyle/>
          <a:p>
            <a:r>
              <a:rPr lang="en-US" sz="1800" dirty="0"/>
              <a:t>To implement an algorithm for classifying tweets into positive, negative or neutral</a:t>
            </a:r>
          </a:p>
          <a:p>
            <a:r>
              <a:rPr lang="en-US" sz="1800" dirty="0"/>
              <a:t>Using Sentimental analysis to determine the attitude of the mass, whether positive, negative, or neutral towards a specific topic.</a:t>
            </a:r>
          </a:p>
          <a:p>
            <a:r>
              <a:rPr lang="en-US" sz="1800" dirty="0"/>
              <a:t>Representing the analysis result graphically for its better understanding and correct decision making.</a:t>
            </a:r>
          </a:p>
        </p:txBody>
      </p:sp>
      <p:pic>
        <p:nvPicPr>
          <p:cNvPr id="6" name="Picture 5"/>
          <p:cNvPicPr>
            <a:picLocks noChangeAspect="1"/>
          </p:cNvPicPr>
          <p:nvPr/>
        </p:nvPicPr>
        <p:blipFill>
          <a:blip r:embed="rId2"/>
          <a:stretch>
            <a:fillRect/>
          </a:stretch>
        </p:blipFill>
        <p:spPr>
          <a:xfrm>
            <a:off x="3357777" y="3669866"/>
            <a:ext cx="6693057" cy="2606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126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077D-96B2-4255-84D2-AB148A21AB2C}"/>
              </a:ext>
            </a:extLst>
          </p:cNvPr>
          <p:cNvSpPr>
            <a:spLocks noGrp="1"/>
          </p:cNvSpPr>
          <p:nvPr>
            <p:ph type="title"/>
          </p:nvPr>
        </p:nvSpPr>
        <p:spPr/>
        <p:txBody>
          <a:bodyPr/>
          <a:lstStyle/>
          <a:p>
            <a:r>
              <a:rPr lang="en-US" b="1" dirty="0">
                <a:solidFill>
                  <a:schemeClr val="accent1"/>
                </a:solidFill>
              </a:rPr>
              <a:t>SENTIMENTAL ANALYSIS…..??</a:t>
            </a:r>
          </a:p>
        </p:txBody>
      </p:sp>
      <p:sp>
        <p:nvSpPr>
          <p:cNvPr id="3" name="Content Placeholder 2">
            <a:extLst>
              <a:ext uri="{FF2B5EF4-FFF2-40B4-BE49-F238E27FC236}">
                <a16:creationId xmlns:a16="http://schemas.microsoft.com/office/drawing/2014/main" id="{8C216A47-0363-4E33-9162-526C1E2FBF87}"/>
              </a:ext>
            </a:extLst>
          </p:cNvPr>
          <p:cNvSpPr>
            <a:spLocks noGrp="1"/>
          </p:cNvSpPr>
          <p:nvPr>
            <p:ph idx="1"/>
          </p:nvPr>
        </p:nvSpPr>
        <p:spPr>
          <a:xfrm>
            <a:off x="1103312" y="1556084"/>
            <a:ext cx="8946541" cy="4692315"/>
          </a:xfrm>
        </p:spPr>
        <p:txBody>
          <a:bodyPr/>
          <a:lstStyle/>
          <a:p>
            <a:r>
              <a:rPr lang="en-US" sz="1800" dirty="0"/>
              <a:t>Sentiment analysis (also known as opinion mining or emotion AI) refers to the use of natural language processing, text analysis, computational linguistics, and biometrics to systematically identify, extract, quantify, and study affective states and subjective information. The process of computationally identifying and categorizing opinions expressed in a piece of text, especially in order to determine whether the writer's attitude towards a particular topic, product, etc. is positive, negative, or neutral.</a:t>
            </a:r>
          </a:p>
          <a:p>
            <a:pPr marL="0" indent="0">
              <a:buNone/>
            </a:pPr>
            <a:endParaRPr lang="en-US" sz="1800" dirty="0"/>
          </a:p>
        </p:txBody>
      </p:sp>
      <p:pic>
        <p:nvPicPr>
          <p:cNvPr id="7" name="Picture 6"/>
          <p:cNvPicPr>
            <a:picLocks noChangeAspect="1"/>
          </p:cNvPicPr>
          <p:nvPr/>
        </p:nvPicPr>
        <p:blipFill>
          <a:blip r:embed="rId3"/>
          <a:stretch>
            <a:fillRect/>
          </a:stretch>
        </p:blipFill>
        <p:spPr>
          <a:xfrm>
            <a:off x="10199072" y="1652336"/>
            <a:ext cx="1494180" cy="1210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4"/>
          <a:stretch>
            <a:fillRect/>
          </a:stretch>
        </p:blipFill>
        <p:spPr>
          <a:xfrm>
            <a:off x="5076758" y="4035801"/>
            <a:ext cx="4171950" cy="60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5"/>
          <a:stretch>
            <a:fillRect/>
          </a:stretch>
        </p:blipFill>
        <p:spPr>
          <a:xfrm>
            <a:off x="954093" y="4834041"/>
            <a:ext cx="4143375" cy="752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6"/>
          <a:stretch>
            <a:fillRect/>
          </a:stretch>
        </p:blipFill>
        <p:spPr>
          <a:xfrm>
            <a:off x="5543484" y="5813968"/>
            <a:ext cx="4067175" cy="581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loud Callout 11"/>
          <p:cNvSpPr/>
          <p:nvPr/>
        </p:nvSpPr>
        <p:spPr>
          <a:xfrm>
            <a:off x="8430680" y="3263565"/>
            <a:ext cx="1768392" cy="625642"/>
          </a:xfrm>
          <a:prstGeom prst="cloudCallout">
            <a:avLst/>
          </a:prstGeom>
          <a:solidFill>
            <a:schemeClr val="tx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Cloud Callout 12"/>
          <p:cNvSpPr/>
          <p:nvPr/>
        </p:nvSpPr>
        <p:spPr>
          <a:xfrm>
            <a:off x="1102331" y="4050632"/>
            <a:ext cx="1768392" cy="625642"/>
          </a:xfrm>
          <a:prstGeom prst="cloudCallout">
            <a:avLst/>
          </a:prstGeom>
          <a:solidFill>
            <a:schemeClr val="bg2">
              <a:lumMod val="50000"/>
              <a:lumOff val="5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08428" y="3391720"/>
            <a:ext cx="2482850" cy="369332"/>
          </a:xfrm>
          <a:prstGeom prst="rect">
            <a:avLst/>
          </a:prstGeom>
          <a:noFill/>
        </p:spPr>
        <p:txBody>
          <a:bodyPr wrap="square" rtlCol="0">
            <a:spAutoFit/>
          </a:bodyPr>
          <a:lstStyle/>
          <a:p>
            <a:r>
              <a:rPr lang="en-US" dirty="0">
                <a:solidFill>
                  <a:schemeClr val="bg1"/>
                </a:solidFill>
              </a:rPr>
              <a:t>negative</a:t>
            </a:r>
          </a:p>
        </p:txBody>
      </p:sp>
      <p:sp>
        <p:nvSpPr>
          <p:cNvPr id="16" name="TextBox 15"/>
          <p:cNvSpPr txBox="1"/>
          <p:nvPr/>
        </p:nvSpPr>
        <p:spPr>
          <a:xfrm>
            <a:off x="1481138" y="4178787"/>
            <a:ext cx="2176462" cy="369332"/>
          </a:xfrm>
          <a:prstGeom prst="rect">
            <a:avLst/>
          </a:prstGeom>
          <a:noFill/>
        </p:spPr>
        <p:txBody>
          <a:bodyPr wrap="square" rtlCol="0">
            <a:spAutoFit/>
          </a:bodyPr>
          <a:lstStyle/>
          <a:p>
            <a:r>
              <a:rPr lang="en-US" dirty="0">
                <a:solidFill>
                  <a:schemeClr val="bg1"/>
                </a:solidFill>
              </a:rPr>
              <a:t>positive</a:t>
            </a:r>
          </a:p>
        </p:txBody>
      </p:sp>
      <p:sp>
        <p:nvSpPr>
          <p:cNvPr id="17" name="Cloud Callout 16"/>
          <p:cNvSpPr/>
          <p:nvPr/>
        </p:nvSpPr>
        <p:spPr>
          <a:xfrm>
            <a:off x="7636324" y="4946710"/>
            <a:ext cx="1768392" cy="625642"/>
          </a:xfrm>
          <a:prstGeom prst="cloudCallout">
            <a:avLst/>
          </a:prstGeom>
          <a:solidFill>
            <a:schemeClr val="tx1">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TextBox 17"/>
          <p:cNvSpPr txBox="1"/>
          <p:nvPr/>
        </p:nvSpPr>
        <p:spPr>
          <a:xfrm flipH="1">
            <a:off x="8098856" y="5045018"/>
            <a:ext cx="3844716" cy="369332"/>
          </a:xfrm>
          <a:prstGeom prst="rect">
            <a:avLst/>
          </a:prstGeom>
          <a:noFill/>
        </p:spPr>
        <p:txBody>
          <a:bodyPr wrap="square" rtlCol="0">
            <a:spAutoFit/>
          </a:bodyPr>
          <a:lstStyle/>
          <a:p>
            <a:r>
              <a:rPr lang="en-US" dirty="0">
                <a:solidFill>
                  <a:schemeClr val="bg1"/>
                </a:solidFill>
              </a:rPr>
              <a:t>neutral</a:t>
            </a:r>
          </a:p>
        </p:txBody>
      </p:sp>
    </p:spTree>
    <p:extLst>
      <p:ext uri="{BB962C8B-B14F-4D97-AF65-F5344CB8AC3E}">
        <p14:creationId xmlns:p14="http://schemas.microsoft.com/office/powerpoint/2010/main" val="422415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238" y="2415672"/>
            <a:ext cx="9404723" cy="1400530"/>
          </a:xfrm>
        </p:spPr>
        <p:txBody>
          <a:bodyPr/>
          <a:lstStyle/>
          <a:p>
            <a:r>
              <a:rPr lang="en-US" b="1" dirty="0">
                <a:solidFill>
                  <a:schemeClr val="accent1"/>
                </a:solidFill>
              </a:rPr>
              <a:t>SYSTEM DESIGN </a:t>
            </a:r>
            <a:br>
              <a:rPr lang="en-US" b="1" dirty="0">
                <a:solidFill>
                  <a:schemeClr val="accent1"/>
                </a:solidFill>
              </a:rPr>
            </a:br>
            <a:r>
              <a:rPr lang="en-US" b="1" dirty="0">
                <a:solidFill>
                  <a:schemeClr val="accent1"/>
                </a:solidFill>
              </a:rPr>
              <a:t>METHODOLOGIES</a:t>
            </a:r>
          </a:p>
        </p:txBody>
      </p:sp>
      <p:pic>
        <p:nvPicPr>
          <p:cNvPr id="4" name="Picture 3"/>
          <p:cNvPicPr>
            <a:picLocks noChangeAspect="1"/>
          </p:cNvPicPr>
          <p:nvPr/>
        </p:nvPicPr>
        <p:blipFill>
          <a:blip r:embed="rId2"/>
          <a:stretch>
            <a:fillRect/>
          </a:stretch>
        </p:blipFill>
        <p:spPr>
          <a:xfrm>
            <a:off x="7136315" y="1275732"/>
            <a:ext cx="3660021" cy="36804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2190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8CE-5B31-4D97-BF19-A5390070B23B}"/>
              </a:ext>
            </a:extLst>
          </p:cNvPr>
          <p:cNvSpPr>
            <a:spLocks noGrp="1"/>
          </p:cNvSpPr>
          <p:nvPr>
            <p:ph type="title"/>
          </p:nvPr>
        </p:nvSpPr>
        <p:spPr/>
        <p:txBody>
          <a:bodyPr/>
          <a:lstStyle/>
          <a:p>
            <a:r>
              <a:rPr lang="en-US" b="1" dirty="0">
                <a:solidFill>
                  <a:schemeClr val="accent1"/>
                </a:solidFill>
              </a:rPr>
              <a:t>SYSTEM ARCHITECTURE</a:t>
            </a:r>
          </a:p>
        </p:txBody>
      </p:sp>
      <p:pic>
        <p:nvPicPr>
          <p:cNvPr id="5" name="Picture 4"/>
          <p:cNvPicPr/>
          <p:nvPr/>
        </p:nvPicPr>
        <p:blipFill>
          <a:blip r:embed="rId2"/>
          <a:stretch>
            <a:fillRect/>
          </a:stretch>
        </p:blipFill>
        <p:spPr>
          <a:xfrm>
            <a:off x="898357" y="1443789"/>
            <a:ext cx="10042359" cy="4892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71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PROJECT SPECIFICATIONS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133824"/>
              </p:ext>
            </p:extLst>
          </p:nvPr>
        </p:nvGraphicFramePr>
        <p:xfrm>
          <a:off x="646110" y="1853249"/>
          <a:ext cx="10551279" cy="4435256"/>
        </p:xfrm>
        <a:graphic>
          <a:graphicData uri="http://schemas.openxmlformats.org/drawingml/2006/table">
            <a:tbl>
              <a:tblPr firstRow="1" firstCol="1" bandRow="1">
                <a:tableStyleId>{5C22544A-7EE6-4342-B048-85BDC9FD1C3A}</a:tableStyleId>
              </a:tblPr>
              <a:tblGrid>
                <a:gridCol w="3516341">
                  <a:extLst>
                    <a:ext uri="{9D8B030D-6E8A-4147-A177-3AD203B41FA5}">
                      <a16:colId xmlns:a16="http://schemas.microsoft.com/office/drawing/2014/main" val="3541873201"/>
                    </a:ext>
                  </a:extLst>
                </a:gridCol>
                <a:gridCol w="3517469">
                  <a:extLst>
                    <a:ext uri="{9D8B030D-6E8A-4147-A177-3AD203B41FA5}">
                      <a16:colId xmlns:a16="http://schemas.microsoft.com/office/drawing/2014/main" val="1790648055"/>
                    </a:ext>
                  </a:extLst>
                </a:gridCol>
                <a:gridCol w="3517469">
                  <a:extLst>
                    <a:ext uri="{9D8B030D-6E8A-4147-A177-3AD203B41FA5}">
                      <a16:colId xmlns:a16="http://schemas.microsoft.com/office/drawing/2014/main" val="1948911518"/>
                    </a:ext>
                  </a:extLst>
                </a:gridCol>
              </a:tblGrid>
              <a:tr h="1036960">
                <a:tc>
                  <a:txBody>
                    <a:bodyPr/>
                    <a:lstStyle/>
                    <a:p>
                      <a:pPr marL="0" marR="0">
                        <a:lnSpc>
                          <a:spcPct val="150000"/>
                        </a:lnSpc>
                        <a:spcBef>
                          <a:spcPts val="0"/>
                        </a:spcBef>
                        <a:spcAft>
                          <a:spcPts val="600"/>
                        </a:spcAft>
                      </a:pPr>
                      <a:r>
                        <a:rPr lang="en-US" sz="2000" dirty="0">
                          <a:effectLst/>
                        </a:rPr>
                        <a:t>Hardware 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600"/>
                        </a:spcAft>
                      </a:pPr>
                      <a:r>
                        <a:rPr lang="en-US" sz="2000">
                          <a:effectLst/>
                        </a:rPr>
                        <a:t>Software Specifications: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600"/>
                        </a:spcAft>
                      </a:pPr>
                      <a:r>
                        <a:rPr lang="en-US" sz="2000">
                          <a:effectLst/>
                        </a:rPr>
                        <a:t>Programming Languages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6134361"/>
                  </a:ext>
                </a:extLst>
              </a:tr>
              <a:tr h="3398296">
                <a:tc>
                  <a:txBody>
                    <a:bodyPr/>
                    <a:lstStyle/>
                    <a:p>
                      <a:pPr marL="342900" marR="0" lvl="0" indent="-342900" algn="l" defTabSz="457200" rtl="0" eaLnBrk="1" latinLnBrk="0" hangingPunct="1">
                        <a:lnSpc>
                          <a:spcPct val="150000"/>
                        </a:lnSpc>
                        <a:spcBef>
                          <a:spcPts val="0"/>
                        </a:spcBef>
                        <a:spcAft>
                          <a:spcPts val="600"/>
                        </a:spcAft>
                        <a:buFont typeface="Wingdings" panose="05000000000000000000" pitchFamily="2" charset="2"/>
                        <a:buChar char=""/>
                      </a:pPr>
                      <a:r>
                        <a:rPr lang="en-US" sz="1600" kern="1200" dirty="0">
                          <a:solidFill>
                            <a:schemeClr val="dk1"/>
                          </a:solidFill>
                          <a:effectLst/>
                          <a:latin typeface="+mn-lt"/>
                          <a:ea typeface="+mn-ea"/>
                          <a:cs typeface="+mn-cs"/>
                        </a:rPr>
                        <a:t>Processor: </a:t>
                      </a:r>
                      <a:r>
                        <a:rPr lang="en-US" sz="1600" b="0" kern="1200" dirty="0">
                          <a:solidFill>
                            <a:schemeClr val="dk1"/>
                          </a:solidFill>
                          <a:effectLst/>
                          <a:latin typeface="+mn-lt"/>
                          <a:ea typeface="+mn-ea"/>
                          <a:cs typeface="+mn-cs"/>
                        </a:rPr>
                        <a:t>64-bit, core i5</a:t>
                      </a:r>
                    </a:p>
                    <a:p>
                      <a:pPr marL="342900" marR="0" lvl="0" indent="-342900" algn="l" defTabSz="457200" rtl="0" eaLnBrk="1" latinLnBrk="0" hangingPunct="1">
                        <a:lnSpc>
                          <a:spcPct val="150000"/>
                        </a:lnSpc>
                        <a:spcBef>
                          <a:spcPts val="0"/>
                        </a:spcBef>
                        <a:spcAft>
                          <a:spcPts val="600"/>
                        </a:spcAft>
                        <a:buFont typeface="Wingdings" panose="05000000000000000000" pitchFamily="2" charset="2"/>
                        <a:buChar char=""/>
                      </a:pPr>
                      <a:r>
                        <a:rPr lang="en-US" sz="1600" kern="1200" dirty="0">
                          <a:solidFill>
                            <a:schemeClr val="dk1"/>
                          </a:solidFill>
                          <a:effectLst/>
                          <a:latin typeface="+mn-lt"/>
                          <a:ea typeface="+mn-ea"/>
                          <a:cs typeface="+mn-cs"/>
                        </a:rPr>
                        <a:t>RAM</a:t>
                      </a:r>
                      <a:r>
                        <a:rPr lang="en-US" sz="1600" b="0" kern="1200" dirty="0">
                          <a:solidFill>
                            <a:schemeClr val="dk1"/>
                          </a:solidFill>
                          <a:effectLst/>
                          <a:latin typeface="+mn-lt"/>
                          <a:ea typeface="+mn-ea"/>
                          <a:cs typeface="+mn-cs"/>
                        </a:rPr>
                        <a:t>: 8 GB</a:t>
                      </a:r>
                    </a:p>
                    <a:p>
                      <a:pPr marL="342900" marR="0" lvl="0" indent="-342900" algn="l" defTabSz="457200" rtl="0" eaLnBrk="1" latinLnBrk="0" hangingPunct="1">
                        <a:lnSpc>
                          <a:spcPct val="150000"/>
                        </a:lnSpc>
                        <a:spcBef>
                          <a:spcPts val="0"/>
                        </a:spcBef>
                        <a:spcAft>
                          <a:spcPts val="600"/>
                        </a:spcAft>
                        <a:buFont typeface="Wingdings" panose="05000000000000000000" pitchFamily="2" charset="2"/>
                        <a:buChar char=""/>
                      </a:pPr>
                      <a:r>
                        <a:rPr lang="en-US" sz="1600" kern="1200" dirty="0">
                          <a:solidFill>
                            <a:schemeClr val="dk1"/>
                          </a:solidFill>
                          <a:effectLst/>
                          <a:latin typeface="+mn-lt"/>
                          <a:ea typeface="+mn-ea"/>
                          <a:cs typeface="+mn-cs"/>
                        </a:rPr>
                        <a:t>Operating System: </a:t>
                      </a:r>
                      <a:r>
                        <a:rPr lang="en-US" sz="1600" b="0" kern="1200" dirty="0">
                          <a:solidFill>
                            <a:schemeClr val="dk1"/>
                          </a:solidFill>
                          <a:effectLst/>
                          <a:latin typeface="+mn-lt"/>
                          <a:ea typeface="+mn-ea"/>
                          <a:cs typeface="+mn-cs"/>
                        </a:rPr>
                        <a:t>Windows 10</a:t>
                      </a:r>
                    </a:p>
                    <a:p>
                      <a:pPr marL="342900" marR="0" lvl="0" indent="-342900" algn="l" defTabSz="457200" rtl="0" eaLnBrk="1" latinLnBrk="0" hangingPunct="1">
                        <a:lnSpc>
                          <a:spcPct val="150000"/>
                        </a:lnSpc>
                        <a:spcBef>
                          <a:spcPts val="0"/>
                        </a:spcBef>
                        <a:spcAft>
                          <a:spcPts val="600"/>
                        </a:spcAft>
                        <a:buFont typeface="Wingdings" panose="05000000000000000000" pitchFamily="2" charset="2"/>
                        <a:buChar char=""/>
                      </a:pPr>
                      <a:r>
                        <a:rPr lang="en-US" sz="1600" kern="1200" dirty="0">
                          <a:solidFill>
                            <a:schemeClr val="dk1"/>
                          </a:solidFill>
                          <a:effectLst/>
                          <a:latin typeface="+mn-lt"/>
                          <a:ea typeface="+mn-ea"/>
                          <a:cs typeface="+mn-cs"/>
                        </a:rPr>
                        <a:t>Hard Disk: </a:t>
                      </a:r>
                      <a:r>
                        <a:rPr lang="en-US" sz="1600" b="0" kern="1200" dirty="0">
                          <a:solidFill>
                            <a:schemeClr val="dk1"/>
                          </a:solidFill>
                          <a:effectLst/>
                          <a:latin typeface="+mn-lt"/>
                          <a:ea typeface="+mn-ea"/>
                          <a:cs typeface="+mn-cs"/>
                        </a:rPr>
                        <a:t>160 GB  </a:t>
                      </a:r>
                    </a:p>
                  </a:txBody>
                  <a:tcPr marL="68580" marR="68580" marT="0" marB="0">
                    <a:solidFill>
                      <a:schemeClr val="accent1">
                        <a:lumMod val="20000"/>
                        <a:lumOff val="80000"/>
                      </a:schemeClr>
                    </a:solidFill>
                  </a:tcPr>
                </a:tc>
                <a:tc>
                  <a:txBody>
                    <a:bodyPr/>
                    <a:lstStyle/>
                    <a:p>
                      <a:pPr marL="342900" marR="0" lvl="0" indent="-342900">
                        <a:lnSpc>
                          <a:spcPct val="150000"/>
                        </a:lnSpc>
                        <a:spcBef>
                          <a:spcPts val="0"/>
                        </a:spcBef>
                        <a:spcAft>
                          <a:spcPts val="600"/>
                        </a:spcAft>
                        <a:buFont typeface="Wingdings" panose="05000000000000000000" pitchFamily="2" charset="2"/>
                        <a:buChar char=""/>
                      </a:pPr>
                      <a:r>
                        <a:rPr lang="en-US" sz="1600" dirty="0">
                          <a:effectLst/>
                        </a:rPr>
                        <a:t>Python 3.7.3</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Flask Framework</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Python Libraries</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Tweeter API - </a:t>
                      </a:r>
                      <a:r>
                        <a:rPr lang="en-US" sz="1600" dirty="0" err="1">
                          <a:effectLst/>
                        </a:rPr>
                        <a:t>Tweepy</a:t>
                      </a:r>
                      <a:endParaRPr lang="en-US" sz="1600" dirty="0">
                        <a:effectLst/>
                      </a:endParaRPr>
                    </a:p>
                    <a:p>
                      <a:pPr marL="342900" marR="0" lvl="0" indent="-342900">
                        <a:lnSpc>
                          <a:spcPct val="150000"/>
                        </a:lnSpc>
                        <a:spcBef>
                          <a:spcPts val="0"/>
                        </a:spcBef>
                        <a:spcAft>
                          <a:spcPts val="600"/>
                        </a:spcAft>
                        <a:buFont typeface="Wingdings" panose="05000000000000000000" pitchFamily="2" charset="2"/>
                        <a:buChar char=""/>
                      </a:pPr>
                      <a:r>
                        <a:rPr lang="en-US" sz="1600" dirty="0" err="1">
                          <a:effectLst/>
                        </a:rPr>
                        <a:t>Jupyter</a:t>
                      </a:r>
                      <a:r>
                        <a:rPr lang="en-US" sz="1600" dirty="0">
                          <a:effectLst/>
                        </a:rPr>
                        <a:t> Notebook</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Visual studio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342900" marR="0" lvl="0" indent="-342900">
                        <a:lnSpc>
                          <a:spcPct val="150000"/>
                        </a:lnSpc>
                        <a:spcBef>
                          <a:spcPts val="0"/>
                        </a:spcBef>
                        <a:spcAft>
                          <a:spcPts val="600"/>
                        </a:spcAft>
                        <a:buFont typeface="Wingdings" panose="05000000000000000000" pitchFamily="2" charset="2"/>
                        <a:buChar char=""/>
                      </a:pPr>
                      <a:r>
                        <a:rPr lang="en-US" sz="1600" dirty="0">
                          <a:effectLst/>
                        </a:rPr>
                        <a:t>Python</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JavaScript</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HTML</a:t>
                      </a:r>
                    </a:p>
                    <a:p>
                      <a:pPr marL="342900" marR="0" lvl="0" indent="-342900">
                        <a:lnSpc>
                          <a:spcPct val="150000"/>
                        </a:lnSpc>
                        <a:spcBef>
                          <a:spcPts val="0"/>
                        </a:spcBef>
                        <a:spcAft>
                          <a:spcPts val="600"/>
                        </a:spcAft>
                        <a:buFont typeface="Wingdings" panose="05000000000000000000" pitchFamily="2" charset="2"/>
                        <a:buChar char=""/>
                      </a:pPr>
                      <a:r>
                        <a:rPr lang="en-US" sz="1600" dirty="0">
                          <a:effectLst/>
                        </a:rPr>
                        <a:t>CSS</a:t>
                      </a:r>
                    </a:p>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632804756"/>
                  </a:ext>
                </a:extLst>
              </a:tr>
            </a:tbl>
          </a:graphicData>
        </a:graphic>
      </p:graphicFrame>
    </p:spTree>
    <p:extLst>
      <p:ext uri="{BB962C8B-B14F-4D97-AF65-F5344CB8AC3E}">
        <p14:creationId xmlns:p14="http://schemas.microsoft.com/office/powerpoint/2010/main" val="195733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NATURAL LANGUAGE PROCESSING</a:t>
            </a:r>
          </a:p>
        </p:txBody>
      </p:sp>
      <p:sp>
        <p:nvSpPr>
          <p:cNvPr id="3" name="Content Placeholder 2"/>
          <p:cNvSpPr>
            <a:spLocks noGrp="1"/>
          </p:cNvSpPr>
          <p:nvPr>
            <p:ph idx="1"/>
          </p:nvPr>
        </p:nvSpPr>
        <p:spPr/>
        <p:txBody>
          <a:bodyPr/>
          <a:lstStyle/>
          <a:p>
            <a:r>
              <a:rPr lang="en-US" b="1" dirty="0"/>
              <a:t>NLP</a:t>
            </a:r>
            <a:r>
              <a:rPr lang="en-US" dirty="0"/>
              <a:t> deals with analyzing, </a:t>
            </a:r>
            <a:r>
              <a:rPr lang="en-US" b="1" dirty="0"/>
              <a:t>understanding</a:t>
            </a:r>
            <a:r>
              <a:rPr lang="en-US" dirty="0"/>
              <a:t> and generating the languages that humans use naturally in order to interface with computers in both written and spoken contexts using </a:t>
            </a:r>
            <a:r>
              <a:rPr lang="en-US" b="1" dirty="0"/>
              <a:t>natural</a:t>
            </a:r>
            <a:r>
              <a:rPr lang="en-US" dirty="0"/>
              <a:t> human languages instead of computer languages.</a:t>
            </a:r>
          </a:p>
        </p:txBody>
      </p:sp>
      <p:pic>
        <p:nvPicPr>
          <p:cNvPr id="4" name="Picture 3"/>
          <p:cNvPicPr>
            <a:picLocks noChangeAspect="1"/>
          </p:cNvPicPr>
          <p:nvPr/>
        </p:nvPicPr>
        <p:blipFill>
          <a:blip r:embed="rId3"/>
          <a:stretch>
            <a:fillRect/>
          </a:stretch>
        </p:blipFill>
        <p:spPr>
          <a:xfrm>
            <a:off x="4679508" y="3379848"/>
            <a:ext cx="5514724" cy="3068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3296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1258</TotalTime>
  <Words>1027</Words>
  <Application>Microsoft Office PowerPoint</Application>
  <PresentationFormat>Widescreen</PresentationFormat>
  <Paragraphs>171</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vt:lpstr>
      <vt:lpstr>SENTIMENTAL ANALYSIS OF TWITTER DATA</vt:lpstr>
      <vt:lpstr>AGENDA</vt:lpstr>
      <vt:lpstr>INTRODUCTION</vt:lpstr>
      <vt:lpstr>OBJECTIVE OF THE PROJECT</vt:lpstr>
      <vt:lpstr>SENTIMENTAL ANALYSIS…..??</vt:lpstr>
      <vt:lpstr>SYSTEM DESIGN  METHODOLOGIES</vt:lpstr>
      <vt:lpstr>SYSTEM ARCHITECTURE</vt:lpstr>
      <vt:lpstr>PROJECT SPECIFICATIONS</vt:lpstr>
      <vt:lpstr>NATURAL LANGUAGE PROCESSING</vt:lpstr>
      <vt:lpstr>NAÏVE BAYES</vt:lpstr>
      <vt:lpstr>SUPPORT VECTOR MACHINES</vt:lpstr>
      <vt:lpstr>DATASET:</vt:lpstr>
      <vt:lpstr>PROJECT WALK-THROUGH</vt:lpstr>
      <vt:lpstr>PROJECT WALK-THROUGH CONTD..</vt:lpstr>
      <vt:lpstr>THREE ALGORITHM COMPARISON</vt:lpstr>
      <vt:lpstr>MODEL EVALUATION</vt:lpstr>
      <vt:lpstr>GRAPHICAL REPRESENTATION OF THE RESULT</vt:lpstr>
      <vt:lpstr>Demo</vt:lpstr>
      <vt:lpstr>SIGNIFICANCE</vt:lpstr>
      <vt:lpstr>What We Learned</vt:lpstr>
      <vt:lpstr>Conclusion and Implication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PREDICTION</dc:title>
  <dc:creator>mandavajsantosh</dc:creator>
  <cp:lastModifiedBy>rohitsaha91</cp:lastModifiedBy>
  <cp:revision>62</cp:revision>
  <dcterms:created xsi:type="dcterms:W3CDTF">2018-12-08T23:23:04Z</dcterms:created>
  <dcterms:modified xsi:type="dcterms:W3CDTF">2019-05-07T23:57:29Z</dcterms:modified>
</cp:coreProperties>
</file>