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2" r:id="rId3"/>
    <p:sldId id="323" r:id="rId5"/>
    <p:sldId id="324" r:id="rId6"/>
    <p:sldId id="325" r:id="rId7"/>
    <p:sldId id="326" r:id="rId8"/>
    <p:sldId id="327" r:id="rId9"/>
    <p:sldId id="339" r:id="rId10"/>
    <p:sldId id="256" r:id="rId11"/>
    <p:sldId id="271" r:id="rId12"/>
    <p:sldId id="272" r:id="rId13"/>
    <p:sldId id="257" r:id="rId14"/>
    <p:sldId id="273" r:id="rId15"/>
    <p:sldId id="258" r:id="rId16"/>
    <p:sldId id="259" r:id="rId17"/>
    <p:sldId id="260" r:id="rId18"/>
    <p:sldId id="261" r:id="rId19"/>
    <p:sldId id="262" r:id="rId20"/>
    <p:sldId id="263" r:id="rId21"/>
    <p:sldId id="264" r:id="rId22"/>
    <p:sldId id="265" r:id="rId23"/>
    <p:sldId id="266" r:id="rId24"/>
    <p:sldId id="267" r:id="rId25"/>
    <p:sldId id="268" r:id="rId26"/>
    <p:sldId id="333" r:id="rId27"/>
    <p:sldId id="275" r:id="rId28"/>
    <p:sldId id="269" r:id="rId29"/>
    <p:sldId id="270" r:id="rId30"/>
    <p:sldId id="276" r:id="rId31"/>
    <p:sldId id="278" r:id="rId32"/>
    <p:sldId id="334" r:id="rId33"/>
    <p:sldId id="335" r:id="rId34"/>
    <p:sldId id="277" r:id="rId35"/>
    <p:sldId id="279" r:id="rId36"/>
    <p:sldId id="280" r:id="rId37"/>
    <p:sldId id="281" r:id="rId38"/>
    <p:sldId id="282" r:id="rId39"/>
    <p:sldId id="283" r:id="rId40"/>
    <p:sldId id="287" r:id="rId41"/>
    <p:sldId id="328" r:id="rId42"/>
    <p:sldId id="330" r:id="rId43"/>
    <p:sldId id="332" r:id="rId44"/>
    <p:sldId id="284" r:id="rId45"/>
    <p:sldId id="288" r:id="rId46"/>
    <p:sldId id="289" r:id="rId47"/>
    <p:sldId id="290" r:id="rId48"/>
    <p:sldId id="292" r:id="rId49"/>
    <p:sldId id="291"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7" r:id="rId65"/>
    <p:sldId id="308" r:id="rId66"/>
    <p:sldId id="309" r:id="rId67"/>
    <p:sldId id="310" r:id="rId68"/>
    <p:sldId id="311" r:id="rId69"/>
    <p:sldId id="312" r:id="rId70"/>
    <p:sldId id="336" r:id="rId71"/>
    <p:sldId id="314" r:id="rId72"/>
    <p:sldId id="313" r:id="rId73"/>
    <p:sldId id="315" r:id="rId74"/>
    <p:sldId id="316" r:id="rId75"/>
    <p:sldId id="317" r:id="rId76"/>
    <p:sldId id="318" r:id="rId77"/>
    <p:sldId id="319" r:id="rId78"/>
    <p:sldId id="320" r:id="rId79"/>
    <p:sldId id="321" r:id="rId80"/>
    <p:sldId id="337" r:id="rId81"/>
    <p:sldId id="338"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5" Type="http://schemas.openxmlformats.org/officeDocument/2006/relationships/tableStyles" Target="tableStyles.xml"/><Relationship Id="rId84" Type="http://schemas.openxmlformats.org/officeDocument/2006/relationships/viewProps" Target="viewProps.xml"/><Relationship Id="rId83" Type="http://schemas.openxmlformats.org/officeDocument/2006/relationships/presProps" Target="presProps.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5.png"/><Relationship Id="rId1" Type="http://schemas.openxmlformats.org/officeDocument/2006/relationships/image" Target="../media/image34.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1.png"/><Relationship Id="rId1" Type="http://schemas.openxmlformats.org/officeDocument/2006/relationships/image" Target="../media/image40.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6.png"/><Relationship Id="rId1" Type="http://schemas.openxmlformats.org/officeDocument/2006/relationships/image" Target="../media/image45.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8.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0.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68.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55.png"/><Relationship Id="rId3" Type="http://schemas.openxmlformats.org/officeDocument/2006/relationships/image" Target="../media/image61.png"/><Relationship Id="rId2" Type="http://schemas.openxmlformats.org/officeDocument/2006/relationships/image" Target="../media/image54.png"/><Relationship Id="rId1" Type="http://schemas.openxmlformats.org/officeDocument/2006/relationships/image" Target="../media/image6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2.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3.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4.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5.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6.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7.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8.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9.png"/></Relationships>
</file>

<file path=ppt/slides/_rels/slide78.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68.png"/><Relationship Id="rId3" Type="http://schemas.openxmlformats.org/officeDocument/2006/relationships/image" Target="../media/image65.png"/><Relationship Id="rId2" Type="http://schemas.openxmlformats.org/officeDocument/2006/relationships/image" Target="../media/image69.png"/><Relationship Id="rId1" Type="http://schemas.openxmlformats.org/officeDocument/2006/relationships/image" Target="../media/image66.png"/></Relationships>
</file>

<file path=ppt/slides/_rels/slide79.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55.png"/><Relationship Id="rId3" Type="http://schemas.openxmlformats.org/officeDocument/2006/relationships/image" Target="../media/image54.png"/><Relationship Id="rId2" Type="http://schemas.openxmlformats.org/officeDocument/2006/relationships/image" Target="../media/image65.png"/><Relationship Id="rId1" Type="http://schemas.openxmlformats.org/officeDocument/2006/relationships/image" Target="../media/image6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418715" y="2644775"/>
            <a:ext cx="8052435" cy="829945"/>
          </a:xfrm>
          <a:prstGeom prst="rect">
            <a:avLst/>
          </a:prstGeom>
          <a:noFill/>
          <a:ln w="9525">
            <a:noFill/>
          </a:ln>
        </p:spPr>
        <p:txBody>
          <a:bodyPr wrap="square">
            <a:spAutoFit/>
            <a:scene3d>
              <a:camera prst="orthographicFront"/>
              <a:lightRig rig="threePt" dir="t"/>
            </a:scene3d>
          </a:bodyPr>
          <a:p>
            <a:pPr indent="0" algn="ctr"/>
            <a:r>
              <a:rPr lang="en-US" sz="4800" b="1">
                <a:solidFill>
                  <a:schemeClr val="tx1"/>
                </a:solidFill>
                <a:effectLst>
                  <a:outerShdw blurRad="38100" dist="19050" dir="2700000" algn="tl" rotWithShape="0">
                    <a:schemeClr val="dk1">
                      <a:alpha val="40000"/>
                    </a:schemeClr>
                  </a:outerShdw>
                </a:effectLst>
                <a:latin typeface="Calibri" panose="020F0502020204030204" charset="0"/>
                <a:cs typeface="Mangal" charset="0"/>
              </a:rPr>
              <a:t>Admission Prediction using ML</a:t>
            </a:r>
            <a:endParaRPr lang="en-US" sz="4800" b="1">
              <a:solidFill>
                <a:schemeClr val="tx1"/>
              </a:solidFill>
              <a:effectLst>
                <a:outerShdw blurRad="38100" dist="19050" dir="2700000" algn="tl" rotWithShape="0">
                  <a:schemeClr val="dk1">
                    <a:alpha val="40000"/>
                  </a:schemeClr>
                </a:outerShdw>
              </a:effectLst>
              <a:latin typeface="Calibri" panose="020F0502020204030204" charset="0"/>
              <a:cs typeface="Mangal" charset="0"/>
            </a:endParaRPr>
          </a:p>
        </p:txBody>
      </p:sp>
      <p:pic>
        <p:nvPicPr>
          <p:cNvPr id="3" name="Picture 2" descr="ll"/>
          <p:cNvPicPr>
            <a:picLocks noChangeAspect="1"/>
          </p:cNvPicPr>
          <p:nvPr/>
        </p:nvPicPr>
        <p:blipFill>
          <a:blip r:embed="rId1"/>
          <a:stretch>
            <a:fillRect/>
          </a:stretch>
        </p:blipFill>
        <p:spPr>
          <a:xfrm>
            <a:off x="873760" y="528320"/>
            <a:ext cx="3185160" cy="885190"/>
          </a:xfrm>
          <a:prstGeom prst="rect">
            <a:avLst/>
          </a:prstGeom>
        </p:spPr>
      </p:pic>
      <p:pic>
        <p:nvPicPr>
          <p:cNvPr id="4" name="Picture 3" descr="logo"/>
          <p:cNvPicPr>
            <a:picLocks noChangeAspect="1"/>
          </p:cNvPicPr>
          <p:nvPr/>
        </p:nvPicPr>
        <p:blipFill>
          <a:blip r:embed="rId2"/>
          <a:stretch>
            <a:fillRect/>
          </a:stretch>
        </p:blipFill>
        <p:spPr>
          <a:xfrm>
            <a:off x="10080625" y="513715"/>
            <a:ext cx="914400" cy="914400"/>
          </a:xfrm>
          <a:prstGeom prst="rect">
            <a:avLst/>
          </a:prstGeom>
        </p:spPr>
      </p:pic>
      <p:pic>
        <p:nvPicPr>
          <p:cNvPr id="5" name="Picture 4" descr="log"/>
          <p:cNvPicPr>
            <a:picLocks noChangeAspect="1"/>
          </p:cNvPicPr>
          <p:nvPr/>
        </p:nvPicPr>
        <p:blipFill>
          <a:blip r:embed="rId3"/>
          <a:stretch>
            <a:fillRect/>
          </a:stretch>
        </p:blipFill>
        <p:spPr>
          <a:xfrm>
            <a:off x="9823450" y="256540"/>
            <a:ext cx="1428750" cy="1428750"/>
          </a:xfrm>
          <a:prstGeom prst="rect">
            <a:avLst/>
          </a:prstGeom>
        </p:spPr>
      </p:pic>
      <p:pic>
        <p:nvPicPr>
          <p:cNvPr id="6" name="Picture 5" descr="logo"/>
          <p:cNvPicPr>
            <a:picLocks noChangeAspect="1"/>
          </p:cNvPicPr>
          <p:nvPr/>
        </p:nvPicPr>
        <p:blipFill>
          <a:blip r:embed="rId2"/>
          <a:stretch>
            <a:fillRect/>
          </a:stretch>
        </p:blipFill>
        <p:spPr>
          <a:xfrm>
            <a:off x="8305800" y="362585"/>
            <a:ext cx="1216660" cy="1216660"/>
          </a:xfrm>
          <a:prstGeom prst="rect">
            <a:avLst/>
          </a:prstGeom>
        </p:spPr>
      </p:pic>
      <p:sp>
        <p:nvSpPr>
          <p:cNvPr id="7" name="Text Box 6"/>
          <p:cNvSpPr txBox="1"/>
          <p:nvPr/>
        </p:nvSpPr>
        <p:spPr>
          <a:xfrm>
            <a:off x="7750810" y="5661660"/>
            <a:ext cx="3869690" cy="829945"/>
          </a:xfrm>
          <a:prstGeom prst="rect">
            <a:avLst/>
          </a:prstGeom>
          <a:noFill/>
        </p:spPr>
        <p:txBody>
          <a:bodyPr wrap="none" rtlCol="0">
            <a:spAutoFit/>
          </a:bodyPr>
          <a:p>
            <a:r>
              <a:rPr lang="en-US" sz="2400" b="1">
                <a:solidFill>
                  <a:schemeClr val="tx1"/>
                </a:solidFill>
                <a:effectLst>
                  <a:outerShdw blurRad="38100" dist="19050" dir="2700000" algn="tl" rotWithShape="0">
                    <a:schemeClr val="dk1">
                      <a:alpha val="40000"/>
                    </a:schemeClr>
                  </a:outerShdw>
                </a:effectLst>
              </a:rPr>
              <a:t>Made By PARIK SHARMA</a:t>
            </a:r>
            <a:endParaRPr lang="en-US" sz="2400" b="1">
              <a:solidFill>
                <a:schemeClr val="tx1"/>
              </a:solidFill>
              <a:effectLst>
                <a:outerShdw blurRad="38100" dist="19050" dir="2700000" algn="tl" rotWithShape="0">
                  <a:schemeClr val="dk1">
                    <a:alpha val="40000"/>
                  </a:schemeClr>
                </a:outerShdw>
              </a:effectLst>
            </a:endParaRPr>
          </a:p>
          <a:p>
            <a:r>
              <a:rPr lang="en-US" sz="2400" b="1">
                <a:solidFill>
                  <a:schemeClr val="tx1"/>
                </a:solidFill>
                <a:effectLst>
                  <a:outerShdw blurRad="38100" dist="19050" dir="2700000" algn="tl" rotWithShape="0">
                    <a:schemeClr val="dk1">
                      <a:alpha val="40000"/>
                    </a:schemeClr>
                  </a:outerShdw>
                </a:effectLst>
              </a:rPr>
              <a:t>Group 16</a:t>
            </a:r>
            <a:endParaRPr lang="en-US" sz="2400" b="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Content Placeholder 8"/>
          <p:cNvPicPr>
            <a:picLocks noChangeAspect="1"/>
          </p:cNvPicPr>
          <p:nvPr>
            <p:ph idx="1"/>
          </p:nvPr>
        </p:nvPicPr>
        <p:blipFill>
          <a:blip r:embed="rId1"/>
          <a:srcRect r="3895"/>
          <a:stretch>
            <a:fillRect/>
          </a:stretch>
        </p:blipFill>
        <p:spPr>
          <a:xfrm>
            <a:off x="589280" y="1874520"/>
            <a:ext cx="10387330" cy="3758565"/>
          </a:xfrm>
          <a:prstGeom prst="rect">
            <a:avLst/>
          </a:prstGeom>
        </p:spPr>
      </p:pic>
      <p:sp>
        <p:nvSpPr>
          <p:cNvPr id="5" name="Text Box 4"/>
          <p:cNvSpPr txBox="1"/>
          <p:nvPr/>
        </p:nvSpPr>
        <p:spPr>
          <a:xfrm>
            <a:off x="675005" y="996315"/>
            <a:ext cx="6678930" cy="368300"/>
          </a:xfrm>
          <a:prstGeom prst="rect">
            <a:avLst/>
          </a:prstGeom>
          <a:noFill/>
        </p:spPr>
        <p:txBody>
          <a:bodyPr wrap="none" rtlCol="0">
            <a:spAutoFit/>
          </a:bodyPr>
          <a:p>
            <a:pPr marL="285750" indent="-285750">
              <a:buFont typeface="Arial" panose="020B0604020202020204" pitchFamily="34" charset="0"/>
              <a:buChar char="•"/>
            </a:pPr>
            <a:r>
              <a:rPr lang="en-US" b="1"/>
              <a:t>head() </a:t>
            </a:r>
            <a:r>
              <a:rPr lang="en-US"/>
              <a:t>function is used to display first five rows of the dataset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1"/>
          </p:nvPr>
        </p:nvPicPr>
        <p:blipFill>
          <a:blip r:embed="rId1"/>
          <a:stretch>
            <a:fillRect/>
          </a:stretch>
        </p:blipFill>
        <p:spPr>
          <a:xfrm>
            <a:off x="811530" y="1041400"/>
            <a:ext cx="5800725" cy="1014095"/>
          </a:xfrm>
          <a:prstGeom prst="rect">
            <a:avLst/>
          </a:prstGeom>
        </p:spPr>
      </p:pic>
      <p:pic>
        <p:nvPicPr>
          <p:cNvPr id="7" name="Content Placeholder 6"/>
          <p:cNvPicPr>
            <a:picLocks noChangeAspect="1"/>
          </p:cNvPicPr>
          <p:nvPr>
            <p:ph sz="half" idx="2"/>
          </p:nvPr>
        </p:nvPicPr>
        <p:blipFill>
          <a:blip r:embed="rId2"/>
          <a:stretch>
            <a:fillRect/>
          </a:stretch>
        </p:blipFill>
        <p:spPr>
          <a:xfrm>
            <a:off x="811530" y="2588260"/>
            <a:ext cx="7040245" cy="2949575"/>
          </a:xfrm>
          <a:prstGeom prst="rect">
            <a:avLst/>
          </a:prstGeom>
        </p:spPr>
      </p:pic>
      <p:sp>
        <p:nvSpPr>
          <p:cNvPr id="11" name="Text Box 10"/>
          <p:cNvSpPr txBox="1"/>
          <p:nvPr/>
        </p:nvSpPr>
        <p:spPr>
          <a:xfrm>
            <a:off x="556260" y="271780"/>
            <a:ext cx="10561955" cy="645160"/>
          </a:xfrm>
          <a:prstGeom prst="rect">
            <a:avLst/>
          </a:prstGeom>
          <a:noFill/>
        </p:spPr>
        <p:txBody>
          <a:bodyPr wrap="square" rtlCol="0">
            <a:spAutoFit/>
          </a:bodyPr>
          <a:p>
            <a:pPr marL="285750" indent="-285750">
              <a:buFont typeface="Arial" panose="020B0604020202020204" pitchFamily="34" charset="0"/>
              <a:buChar char="•"/>
            </a:pPr>
            <a:r>
              <a:rPr lang="en-US"/>
              <a:t>We don’t need first column serial no. so we omit it and copy the new dataset into updated_dataset variable.</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Content Placeholder 8"/>
          <p:cNvPicPr>
            <a:picLocks noChangeAspect="1"/>
          </p:cNvPicPr>
          <p:nvPr>
            <p:ph idx="1"/>
          </p:nvPr>
        </p:nvPicPr>
        <p:blipFill>
          <a:blip r:embed="rId1"/>
          <a:stretch>
            <a:fillRect/>
          </a:stretch>
        </p:blipFill>
        <p:spPr>
          <a:xfrm>
            <a:off x="1575435" y="753745"/>
            <a:ext cx="8176895" cy="43891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idx="1"/>
          </p:nvPr>
        </p:nvPicPr>
        <p:blipFill>
          <a:blip r:embed="rId1"/>
          <a:srcRect r="9099"/>
          <a:stretch>
            <a:fillRect/>
          </a:stretch>
        </p:blipFill>
        <p:spPr>
          <a:xfrm>
            <a:off x="730250" y="101600"/>
            <a:ext cx="8963660" cy="5020310"/>
          </a:xfrm>
          <a:prstGeom prst="rect">
            <a:avLst/>
          </a:prstGeom>
        </p:spPr>
      </p:pic>
      <p:sp>
        <p:nvSpPr>
          <p:cNvPr id="7" name="Text Box 6"/>
          <p:cNvSpPr txBox="1"/>
          <p:nvPr/>
        </p:nvSpPr>
        <p:spPr>
          <a:xfrm>
            <a:off x="1524000" y="5224780"/>
            <a:ext cx="4741545" cy="1198880"/>
          </a:xfrm>
          <a:prstGeom prst="rect">
            <a:avLst/>
          </a:prstGeom>
          <a:noFill/>
        </p:spPr>
        <p:txBody>
          <a:bodyPr wrap="square" rtlCol="0" anchor="t">
            <a:spAutoFit/>
          </a:bodyPr>
          <a:p>
            <a:r>
              <a:rPr lang="en-US" b="1"/>
              <a:t>Key Highlights from dataset:</a:t>
            </a:r>
            <a:endParaRPr lang="en-US"/>
          </a:p>
          <a:p>
            <a:pPr marL="285750" indent="-285750">
              <a:buFont typeface="Arial" panose="020B0604020202020204" pitchFamily="34" charset="0"/>
              <a:buChar char="•"/>
            </a:pPr>
            <a:r>
              <a:rPr lang="en-US"/>
              <a:t>    Average GRE Score: 316.47</a:t>
            </a:r>
            <a:endParaRPr lang="en-US"/>
          </a:p>
          <a:p>
            <a:pPr marL="285750" indent="-285750">
              <a:buFont typeface="Arial" panose="020B0604020202020204" pitchFamily="34" charset="0"/>
              <a:buChar char="•"/>
            </a:pPr>
            <a:r>
              <a:rPr lang="en-US"/>
              <a:t>    Average TOEFL Score: 107.19</a:t>
            </a:r>
            <a:endParaRPr lang="en-US"/>
          </a:p>
          <a:p>
            <a:pPr marL="285750" indent="-285750">
              <a:buFont typeface="Arial" panose="020B0604020202020204" pitchFamily="34" charset="0"/>
              <a:buChar char="•"/>
            </a:pPr>
            <a:r>
              <a:rPr lang="en-US"/>
              <a:t>    Average CGPA: 8.58</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p:cNvPicPr>
            <a:picLocks noChangeAspect="1"/>
          </p:cNvPicPr>
          <p:nvPr>
            <p:ph idx="1"/>
          </p:nvPr>
        </p:nvPicPr>
        <p:blipFill>
          <a:blip r:embed="rId1"/>
          <a:stretch>
            <a:fillRect/>
          </a:stretch>
        </p:blipFill>
        <p:spPr>
          <a:xfrm>
            <a:off x="1133475" y="2165350"/>
            <a:ext cx="8409940" cy="3496310"/>
          </a:xfrm>
          <a:prstGeom prst="rect">
            <a:avLst/>
          </a:prstGeom>
        </p:spPr>
      </p:pic>
      <p:sp>
        <p:nvSpPr>
          <p:cNvPr id="9" name="Text Box 8"/>
          <p:cNvSpPr txBox="1"/>
          <p:nvPr/>
        </p:nvSpPr>
        <p:spPr>
          <a:xfrm>
            <a:off x="1063625" y="822960"/>
            <a:ext cx="10697210" cy="645160"/>
          </a:xfrm>
          <a:prstGeom prst="rect">
            <a:avLst/>
          </a:prstGeom>
          <a:noFill/>
        </p:spPr>
        <p:txBody>
          <a:bodyPr wrap="square" rtlCol="0">
            <a:spAutoFit/>
          </a:bodyPr>
          <a:p>
            <a:pPr marL="285750" indent="-285750">
              <a:buFont typeface="Arial" panose="020B0604020202020204" pitchFamily="34" charset="0"/>
              <a:buChar char="•"/>
            </a:pPr>
            <a:r>
              <a:rPr lang="en-US"/>
              <a:t>In the dataset there is no null values.</a:t>
            </a:r>
            <a:r>
              <a:rPr lang="en-US" b="1"/>
              <a:t> isna()</a:t>
            </a:r>
            <a:r>
              <a:rPr lang="en-US"/>
              <a:t> function is used to check if there is null values in the data or not.</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538605" y="1191895"/>
            <a:ext cx="8707120" cy="4128135"/>
          </a:xfrm>
          <a:prstGeom prst="rect">
            <a:avLst/>
          </a:prstGeom>
        </p:spPr>
      </p:pic>
      <p:sp>
        <p:nvSpPr>
          <p:cNvPr id="6" name="Text Box 5"/>
          <p:cNvSpPr txBox="1"/>
          <p:nvPr/>
        </p:nvSpPr>
        <p:spPr>
          <a:xfrm>
            <a:off x="1538605" y="423545"/>
            <a:ext cx="9115425" cy="460375"/>
          </a:xfrm>
          <a:prstGeom prst="rect">
            <a:avLst/>
          </a:prstGeom>
          <a:noFill/>
        </p:spPr>
        <p:txBody>
          <a:bodyPr wrap="none" rtlCol="0">
            <a:spAutoFit/>
          </a:bodyPr>
          <a:p>
            <a:pPr algn="l"/>
            <a:r>
              <a:rPr lang="en-US" sz="2400" b="1"/>
              <a:t>2. Visualizing the relationship b/w feature and target variables</a:t>
            </a:r>
            <a:endParaRPr lang="en-US" sz="2400" b="1"/>
          </a:p>
        </p:txBody>
      </p:sp>
      <p:sp>
        <p:nvSpPr>
          <p:cNvPr id="7" name="Text Box 6"/>
          <p:cNvSpPr txBox="1"/>
          <p:nvPr/>
        </p:nvSpPr>
        <p:spPr>
          <a:xfrm>
            <a:off x="1409700" y="5957570"/>
            <a:ext cx="9243695" cy="645160"/>
          </a:xfrm>
          <a:prstGeom prst="rect">
            <a:avLst/>
          </a:prstGeom>
          <a:noFill/>
        </p:spPr>
        <p:txBody>
          <a:bodyPr wrap="square" rtlCol="0">
            <a:spAutoFit/>
          </a:bodyPr>
          <a:p>
            <a:pPr marL="285750" indent="-285750">
              <a:buFont typeface="Arial" panose="020B0604020202020204" pitchFamily="34" charset="0"/>
              <a:buChar char="•"/>
            </a:pPr>
            <a:r>
              <a:rPr lang="en-US"/>
              <a:t>This bargraph shows that there are high chances of getting admission in tier 5 college, then 4 and so on</a:t>
            </a:r>
            <a:endParaRPr lang="en-US"/>
          </a:p>
        </p:txBody>
      </p:sp>
      <p:sp>
        <p:nvSpPr>
          <p:cNvPr id="8" name="Text Box 7"/>
          <p:cNvSpPr txBox="1"/>
          <p:nvPr/>
        </p:nvSpPr>
        <p:spPr>
          <a:xfrm>
            <a:off x="3365500" y="5454650"/>
            <a:ext cx="4276090" cy="368300"/>
          </a:xfrm>
          <a:prstGeom prst="rect">
            <a:avLst/>
          </a:prstGeom>
          <a:noFill/>
        </p:spPr>
        <p:txBody>
          <a:bodyPr wrap="none" rtlCol="0">
            <a:spAutoFit/>
          </a:bodyPr>
          <a:p>
            <a:r>
              <a:rPr lang="en-US" b="1"/>
              <a:t>University Rating Vs Chance of Admit</a:t>
            </a:r>
            <a:endParaRPr lang="en-US"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219200" y="643255"/>
            <a:ext cx="9093200" cy="4500245"/>
          </a:xfrm>
          <a:prstGeom prst="rect">
            <a:avLst/>
          </a:prstGeom>
        </p:spPr>
      </p:pic>
      <p:sp>
        <p:nvSpPr>
          <p:cNvPr id="6" name="Text Box 5"/>
          <p:cNvSpPr txBox="1"/>
          <p:nvPr/>
        </p:nvSpPr>
        <p:spPr>
          <a:xfrm>
            <a:off x="3787140" y="5427980"/>
            <a:ext cx="2879090" cy="368300"/>
          </a:xfrm>
          <a:prstGeom prst="rect">
            <a:avLst/>
          </a:prstGeom>
          <a:noFill/>
        </p:spPr>
        <p:txBody>
          <a:bodyPr wrap="none" rtlCol="0">
            <a:spAutoFit/>
          </a:bodyPr>
          <a:p>
            <a:pPr algn="l"/>
            <a:r>
              <a:rPr lang="en-US" b="1"/>
              <a:t>SOP</a:t>
            </a:r>
            <a:r>
              <a:rPr lang="en-US"/>
              <a:t> </a:t>
            </a:r>
            <a:r>
              <a:rPr lang="en-US" b="1">
                <a:sym typeface="+mn-ea"/>
              </a:rPr>
              <a:t>Vs Chance of Admit</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784350" y="582930"/>
            <a:ext cx="8623300" cy="4037330"/>
          </a:xfrm>
          <a:prstGeom prst="rect">
            <a:avLst/>
          </a:prstGeom>
        </p:spPr>
      </p:pic>
      <p:sp>
        <p:nvSpPr>
          <p:cNvPr id="6" name="Text Box 5"/>
          <p:cNvSpPr txBox="1"/>
          <p:nvPr/>
        </p:nvSpPr>
        <p:spPr>
          <a:xfrm>
            <a:off x="3916680" y="4941570"/>
            <a:ext cx="2879090" cy="368300"/>
          </a:xfrm>
          <a:prstGeom prst="rect">
            <a:avLst/>
          </a:prstGeom>
          <a:noFill/>
        </p:spPr>
        <p:txBody>
          <a:bodyPr wrap="none" rtlCol="0">
            <a:spAutoFit/>
          </a:bodyPr>
          <a:p>
            <a:pPr algn="l"/>
            <a:r>
              <a:rPr lang="en-US" b="1"/>
              <a:t>LOR</a:t>
            </a:r>
            <a:r>
              <a:rPr lang="en-US"/>
              <a:t> </a:t>
            </a:r>
            <a:r>
              <a:rPr lang="en-US" b="1">
                <a:sym typeface="+mn-ea"/>
              </a:rPr>
              <a:t>Vs Chance of Admit</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p:cNvPicPr>
            <a:picLocks noChangeAspect="1"/>
          </p:cNvPicPr>
          <p:nvPr>
            <p:ph idx="1"/>
          </p:nvPr>
        </p:nvPicPr>
        <p:blipFill>
          <a:blip r:embed="rId1"/>
          <a:stretch>
            <a:fillRect/>
          </a:stretch>
        </p:blipFill>
        <p:spPr>
          <a:xfrm>
            <a:off x="1476375" y="621665"/>
            <a:ext cx="9239250" cy="4563110"/>
          </a:xfrm>
          <a:prstGeom prst="rect">
            <a:avLst/>
          </a:prstGeom>
        </p:spPr>
      </p:pic>
      <p:sp>
        <p:nvSpPr>
          <p:cNvPr id="9" name="Text Box 8"/>
          <p:cNvSpPr txBox="1"/>
          <p:nvPr/>
        </p:nvSpPr>
        <p:spPr>
          <a:xfrm>
            <a:off x="3873500" y="5405755"/>
            <a:ext cx="4076700" cy="368300"/>
          </a:xfrm>
          <a:prstGeom prst="rect">
            <a:avLst/>
          </a:prstGeom>
          <a:noFill/>
        </p:spPr>
        <p:txBody>
          <a:bodyPr wrap="square" rtlCol="0">
            <a:spAutoFit/>
          </a:bodyPr>
          <a:p>
            <a:r>
              <a:rPr lang="en-US" b="1">
                <a:sym typeface="+mn-ea"/>
              </a:rPr>
              <a:t>Research Vs Chance of Admit</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348105" y="734060"/>
            <a:ext cx="8985885" cy="4361180"/>
          </a:xfrm>
          <a:prstGeom prst="rect">
            <a:avLst/>
          </a:prstGeom>
        </p:spPr>
      </p:pic>
      <p:sp>
        <p:nvSpPr>
          <p:cNvPr id="6" name="Text Box 5"/>
          <p:cNvSpPr txBox="1"/>
          <p:nvPr/>
        </p:nvSpPr>
        <p:spPr>
          <a:xfrm>
            <a:off x="3923030" y="5438775"/>
            <a:ext cx="3835400" cy="368300"/>
          </a:xfrm>
          <a:prstGeom prst="rect">
            <a:avLst/>
          </a:prstGeom>
          <a:noFill/>
        </p:spPr>
        <p:txBody>
          <a:bodyPr wrap="none" rtlCol="0" anchor="t">
            <a:spAutoFit/>
          </a:bodyPr>
          <a:p>
            <a:r>
              <a:rPr lang="en-US" b="1">
                <a:sym typeface="+mn-ea"/>
              </a:rPr>
              <a:t>TOEFL Score Vs Chance of Admit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471160" y="163830"/>
            <a:ext cx="1250315" cy="460375"/>
          </a:xfrm>
          <a:prstGeom prst="rect">
            <a:avLst/>
          </a:prstGeom>
          <a:noFill/>
        </p:spPr>
        <p:txBody>
          <a:bodyPr wrap="none" rtlCol="0">
            <a:spAutoFit/>
          </a:bodyPr>
          <a:p>
            <a:r>
              <a:rPr lang="en-US" sz="2400">
                <a:solidFill>
                  <a:schemeClr val="tx1"/>
                </a:solidFill>
                <a:effectLst>
                  <a:outerShdw blurRad="38100" dist="19050" dir="2700000" algn="tl" rotWithShape="0">
                    <a:schemeClr val="dk1">
                      <a:alpha val="40000"/>
                    </a:schemeClr>
                  </a:outerShdw>
                </a:effectLst>
              </a:rPr>
              <a:t>Content</a:t>
            </a:r>
            <a:endParaRPr lang="en-US" sz="2400">
              <a:solidFill>
                <a:schemeClr val="tx1"/>
              </a:solidFill>
              <a:effectLst>
                <a:outerShdw blurRad="38100" dist="19050" dir="2700000" algn="tl" rotWithShape="0">
                  <a:schemeClr val="dk1">
                    <a:alpha val="40000"/>
                  </a:schemeClr>
                </a:outerShdw>
              </a:effectLst>
            </a:endParaRPr>
          </a:p>
        </p:txBody>
      </p:sp>
      <p:sp>
        <p:nvSpPr>
          <p:cNvPr id="5" name="Text Box 4"/>
          <p:cNvSpPr txBox="1"/>
          <p:nvPr/>
        </p:nvSpPr>
        <p:spPr>
          <a:xfrm>
            <a:off x="1268730" y="514350"/>
            <a:ext cx="3630930" cy="645160"/>
          </a:xfrm>
          <a:prstGeom prst="rect">
            <a:avLst/>
          </a:prstGeom>
          <a:noFill/>
        </p:spPr>
        <p:txBody>
          <a:bodyPr wrap="square" rtlCol="0" anchor="t">
            <a:spAutoFit/>
          </a:bodyPr>
          <a:p>
            <a:pPr algn="l"/>
            <a:r>
              <a:rPr lang="en-US" b="1">
                <a:effectLst>
                  <a:outerShdw blurRad="38100" dist="19050" dir="2700000" algn="tl" rotWithShape="0">
                    <a:schemeClr val="dk1">
                      <a:alpha val="40000"/>
                    </a:schemeClr>
                  </a:outerShdw>
                </a:effectLst>
                <a:sym typeface="+mn-ea"/>
              </a:rPr>
              <a:t>A.  Exploratory Data Analysis</a:t>
            </a:r>
            <a:endParaRPr lang="en-US" b="1">
              <a:solidFill>
                <a:schemeClr val="tx1"/>
              </a:solidFill>
              <a:effectLst>
                <a:outerShdw blurRad="38100" dist="19050" dir="2700000" algn="tl" rotWithShape="0">
                  <a:schemeClr val="dk1">
                    <a:alpha val="40000"/>
                  </a:schemeClr>
                </a:outerShdw>
              </a:effectLst>
            </a:endParaRPr>
          </a:p>
          <a:p>
            <a:endParaRPr lang="en-US"/>
          </a:p>
        </p:txBody>
      </p:sp>
      <p:sp>
        <p:nvSpPr>
          <p:cNvPr id="6" name="Text Box 5"/>
          <p:cNvSpPr txBox="1"/>
          <p:nvPr/>
        </p:nvSpPr>
        <p:spPr>
          <a:xfrm>
            <a:off x="1841500" y="899795"/>
            <a:ext cx="5288280" cy="368300"/>
          </a:xfrm>
          <a:prstGeom prst="rect">
            <a:avLst/>
          </a:prstGeom>
          <a:noFill/>
        </p:spPr>
        <p:txBody>
          <a:bodyPr wrap="none" rtlCol="0" anchor="t">
            <a:spAutoFit/>
          </a:bodyPr>
          <a:p>
            <a:pPr algn="l"/>
            <a:r>
              <a:rPr lang="en-US" b="1">
                <a:solidFill>
                  <a:schemeClr val="accent4"/>
                </a:solidFill>
                <a:effectLst/>
                <a:sym typeface="+mn-ea"/>
              </a:rPr>
              <a:t>1. Import the data to a Dataframe using Pandas</a:t>
            </a:r>
            <a:endParaRPr lang="en-US"/>
          </a:p>
        </p:txBody>
      </p:sp>
      <p:sp>
        <p:nvSpPr>
          <p:cNvPr id="7" name="Text Box 6"/>
          <p:cNvSpPr txBox="1"/>
          <p:nvPr/>
        </p:nvSpPr>
        <p:spPr>
          <a:xfrm>
            <a:off x="1841500" y="1268095"/>
            <a:ext cx="6884035" cy="368300"/>
          </a:xfrm>
          <a:prstGeom prst="rect">
            <a:avLst/>
          </a:prstGeom>
          <a:noFill/>
        </p:spPr>
        <p:txBody>
          <a:bodyPr wrap="none" rtlCol="0" anchor="t">
            <a:spAutoFit/>
          </a:bodyPr>
          <a:p>
            <a:pPr algn="l"/>
            <a:r>
              <a:rPr lang="en-US" b="1">
                <a:sym typeface="+mn-ea"/>
              </a:rPr>
              <a:t>2. Visualizing the relationship b/w feature and target variables</a:t>
            </a:r>
            <a:endParaRPr lang="en-US"/>
          </a:p>
        </p:txBody>
      </p:sp>
      <p:sp>
        <p:nvSpPr>
          <p:cNvPr id="8" name="Text Box 7"/>
          <p:cNvSpPr txBox="1"/>
          <p:nvPr/>
        </p:nvSpPr>
        <p:spPr>
          <a:xfrm>
            <a:off x="1268730" y="1701165"/>
            <a:ext cx="2684780" cy="368300"/>
          </a:xfrm>
          <a:prstGeom prst="rect">
            <a:avLst/>
          </a:prstGeom>
          <a:noFill/>
        </p:spPr>
        <p:txBody>
          <a:bodyPr wrap="none" rtlCol="0" anchor="t">
            <a:spAutoFit/>
          </a:bodyPr>
          <a:p>
            <a:pPr algn="l"/>
            <a:r>
              <a:rPr lang="en-US" b="1">
                <a:effectLst>
                  <a:outerShdw blurRad="38100" dist="19050" dir="2700000" algn="tl" rotWithShape="0">
                    <a:schemeClr val="dk1">
                      <a:alpha val="40000"/>
                    </a:schemeClr>
                  </a:outerShdw>
                </a:effectLst>
                <a:sym typeface="+mn-ea"/>
              </a:rPr>
              <a:t>B.  Data Preprocessing</a:t>
            </a:r>
            <a:endParaRPr lang="en-US"/>
          </a:p>
        </p:txBody>
      </p:sp>
      <p:sp>
        <p:nvSpPr>
          <p:cNvPr id="9" name="Text Box 8"/>
          <p:cNvSpPr txBox="1"/>
          <p:nvPr/>
        </p:nvSpPr>
        <p:spPr>
          <a:xfrm>
            <a:off x="1926590" y="2138045"/>
            <a:ext cx="8158480" cy="368300"/>
          </a:xfrm>
          <a:prstGeom prst="rect">
            <a:avLst/>
          </a:prstGeom>
          <a:noFill/>
        </p:spPr>
        <p:txBody>
          <a:bodyPr wrap="none" rtlCol="0" anchor="t">
            <a:spAutoFit/>
          </a:bodyPr>
          <a:p>
            <a:r>
              <a:rPr lang="en-US" b="1">
                <a:sym typeface="+mn-ea"/>
              </a:rPr>
              <a:t>3. Splitting Dataframe into Feature variable (x) and Dependent variable (y)</a:t>
            </a:r>
            <a:endParaRPr lang="en-US"/>
          </a:p>
        </p:txBody>
      </p:sp>
      <p:sp>
        <p:nvSpPr>
          <p:cNvPr id="10" name="Text Box 9"/>
          <p:cNvSpPr txBox="1"/>
          <p:nvPr/>
        </p:nvSpPr>
        <p:spPr>
          <a:xfrm>
            <a:off x="1934845" y="2506345"/>
            <a:ext cx="4843780" cy="368300"/>
          </a:xfrm>
          <a:prstGeom prst="rect">
            <a:avLst/>
          </a:prstGeom>
          <a:noFill/>
        </p:spPr>
        <p:txBody>
          <a:bodyPr wrap="none" rtlCol="0" anchor="t">
            <a:spAutoFit/>
          </a:bodyPr>
          <a:p>
            <a:pPr lvl="0" algn="l">
              <a:buClrTx/>
              <a:buSzTx/>
              <a:buFontTx/>
            </a:pPr>
            <a:r>
              <a:rPr lang="en-US" b="1">
                <a:sym typeface="+mn-ea"/>
              </a:rPr>
              <a:t>4. Split x and  into training and testing sets</a:t>
            </a:r>
            <a:endParaRPr lang="en-US"/>
          </a:p>
        </p:txBody>
      </p:sp>
      <p:sp>
        <p:nvSpPr>
          <p:cNvPr id="12" name="Text Box 11"/>
          <p:cNvSpPr txBox="1"/>
          <p:nvPr/>
        </p:nvSpPr>
        <p:spPr>
          <a:xfrm>
            <a:off x="1268730" y="2956560"/>
            <a:ext cx="3395980" cy="368300"/>
          </a:xfrm>
          <a:prstGeom prst="rect">
            <a:avLst/>
          </a:prstGeom>
          <a:noFill/>
        </p:spPr>
        <p:txBody>
          <a:bodyPr wrap="none" rtlCol="0" anchor="t">
            <a:spAutoFit/>
          </a:bodyPr>
          <a:p>
            <a:pPr algn="l"/>
            <a:r>
              <a:rPr lang="en-US" b="1">
                <a:effectLst>
                  <a:outerShdw blurRad="38100" dist="19050" dir="2700000" algn="tl" rotWithShape="0">
                    <a:schemeClr val="dk1">
                      <a:alpha val="40000"/>
                    </a:schemeClr>
                  </a:outerShdw>
                </a:effectLst>
                <a:sym typeface="+mn-ea"/>
              </a:rPr>
              <a:t>C. Multiple Linear Regression</a:t>
            </a:r>
            <a:endParaRPr lang="en-US"/>
          </a:p>
        </p:txBody>
      </p:sp>
      <p:sp>
        <p:nvSpPr>
          <p:cNvPr id="13" name="Text Box 12"/>
          <p:cNvSpPr txBox="1"/>
          <p:nvPr/>
        </p:nvSpPr>
        <p:spPr>
          <a:xfrm>
            <a:off x="1926590" y="3411220"/>
            <a:ext cx="7040880" cy="368300"/>
          </a:xfrm>
          <a:prstGeom prst="rect">
            <a:avLst/>
          </a:prstGeom>
          <a:noFill/>
        </p:spPr>
        <p:txBody>
          <a:bodyPr wrap="none" rtlCol="0" anchor="t">
            <a:spAutoFit/>
          </a:bodyPr>
          <a:p>
            <a:r>
              <a:rPr lang="en-US" b="1">
                <a:sym typeface="+mn-ea"/>
              </a:rPr>
              <a:t>5. Instanting the Linear Regression model and fitting the model</a:t>
            </a:r>
            <a:endParaRPr lang="en-US"/>
          </a:p>
        </p:txBody>
      </p:sp>
      <p:sp>
        <p:nvSpPr>
          <p:cNvPr id="14" name="Text Box 13"/>
          <p:cNvSpPr txBox="1"/>
          <p:nvPr/>
        </p:nvSpPr>
        <p:spPr>
          <a:xfrm>
            <a:off x="1934845" y="3779520"/>
            <a:ext cx="6215380" cy="368300"/>
          </a:xfrm>
          <a:prstGeom prst="rect">
            <a:avLst/>
          </a:prstGeom>
          <a:noFill/>
        </p:spPr>
        <p:txBody>
          <a:bodyPr wrap="none" rtlCol="0" anchor="t">
            <a:spAutoFit/>
          </a:bodyPr>
          <a:p>
            <a:r>
              <a:rPr lang="en-US" b="1">
                <a:sym typeface="+mn-ea"/>
              </a:rPr>
              <a:t>6. Calculating the intercept (c) and the coefficient (coef)</a:t>
            </a:r>
            <a:endParaRPr lang="en-US"/>
          </a:p>
        </p:txBody>
      </p:sp>
      <p:sp>
        <p:nvSpPr>
          <p:cNvPr id="15" name="Text Box 14"/>
          <p:cNvSpPr txBox="1"/>
          <p:nvPr/>
        </p:nvSpPr>
        <p:spPr>
          <a:xfrm>
            <a:off x="2002155" y="4147820"/>
            <a:ext cx="8076565" cy="368300"/>
          </a:xfrm>
          <a:prstGeom prst="rect">
            <a:avLst/>
          </a:prstGeom>
          <a:noFill/>
        </p:spPr>
        <p:txBody>
          <a:bodyPr wrap="none" rtlCol="0" anchor="t">
            <a:spAutoFit/>
          </a:bodyPr>
          <a:p>
            <a:r>
              <a:rPr lang="en-US" b="1">
                <a:sym typeface="+mn-ea"/>
              </a:rPr>
              <a:t>7. Printing the equation (y = m </a:t>
            </a:r>
            <a:r>
              <a:rPr lang="en-US" b="1" baseline="-25000">
                <a:sym typeface="+mn-ea"/>
              </a:rPr>
              <a:t>1 </a:t>
            </a:r>
            <a:r>
              <a:rPr lang="en-US" b="1">
                <a:sym typeface="+mn-ea"/>
              </a:rPr>
              <a:t>x </a:t>
            </a:r>
            <a:r>
              <a:rPr lang="en-US" b="1" baseline="-25000">
                <a:sym typeface="+mn-ea"/>
              </a:rPr>
              <a:t>1 </a:t>
            </a:r>
            <a:r>
              <a:rPr lang="en-US" b="1">
                <a:sym typeface="+mn-ea"/>
              </a:rPr>
              <a:t>+ </a:t>
            </a:r>
            <a:r>
              <a:rPr lang="en-US" b="1">
                <a:sym typeface="+mn-ea"/>
              </a:rPr>
              <a:t>m </a:t>
            </a:r>
            <a:r>
              <a:rPr lang="en-US" b="1" baseline="-25000">
                <a:sym typeface="+mn-ea"/>
              </a:rPr>
              <a:t>2 </a:t>
            </a:r>
            <a:r>
              <a:rPr lang="en-US" b="1">
                <a:sym typeface="+mn-ea"/>
              </a:rPr>
              <a:t>x </a:t>
            </a:r>
            <a:r>
              <a:rPr lang="en-US" b="1" baseline="-25000">
                <a:sym typeface="+mn-ea"/>
              </a:rPr>
              <a:t>2</a:t>
            </a:r>
            <a:r>
              <a:rPr lang="en-US" b="1" baseline="-25000">
                <a:sym typeface="+mn-ea"/>
              </a:rPr>
              <a:t> </a:t>
            </a:r>
            <a:r>
              <a:rPr lang="en-US" b="1">
                <a:sym typeface="+mn-ea"/>
              </a:rPr>
              <a:t>+ </a:t>
            </a:r>
            <a:r>
              <a:rPr lang="en-US" b="1">
                <a:sym typeface="+mn-ea"/>
              </a:rPr>
              <a:t>m </a:t>
            </a:r>
            <a:r>
              <a:rPr lang="en-US" b="1" baseline="-25000">
                <a:sym typeface="+mn-ea"/>
              </a:rPr>
              <a:t>3 </a:t>
            </a:r>
            <a:r>
              <a:rPr lang="en-US" b="1">
                <a:sym typeface="+mn-ea"/>
              </a:rPr>
              <a:t>x </a:t>
            </a:r>
            <a:r>
              <a:rPr lang="en-US" b="1" baseline="-25000">
                <a:sym typeface="+mn-ea"/>
              </a:rPr>
              <a:t>3</a:t>
            </a:r>
            <a:r>
              <a:rPr lang="en-US" b="1" baseline="-25000">
                <a:sym typeface="+mn-ea"/>
              </a:rPr>
              <a:t> </a:t>
            </a:r>
            <a:r>
              <a:rPr lang="en-US" b="1">
                <a:sym typeface="+mn-ea"/>
              </a:rPr>
              <a:t>+ _ _ _ _ + </a:t>
            </a:r>
            <a:r>
              <a:rPr lang="en-US" b="1">
                <a:sym typeface="+mn-ea"/>
              </a:rPr>
              <a:t>m </a:t>
            </a:r>
            <a:r>
              <a:rPr lang="en-US" b="1" baseline="-25000">
                <a:sym typeface="+mn-ea"/>
              </a:rPr>
              <a:t>n </a:t>
            </a:r>
            <a:r>
              <a:rPr lang="en-US" b="1">
                <a:sym typeface="+mn-ea"/>
              </a:rPr>
              <a:t>x </a:t>
            </a:r>
            <a:r>
              <a:rPr lang="en-US" b="1" baseline="-25000">
                <a:sym typeface="+mn-ea"/>
              </a:rPr>
              <a:t>n</a:t>
            </a:r>
            <a:r>
              <a:rPr lang="en-US" b="1" baseline="-25000">
                <a:sym typeface="+mn-ea"/>
              </a:rPr>
              <a:t>  </a:t>
            </a:r>
            <a:r>
              <a:rPr lang="en-US" b="1">
                <a:sym typeface="+mn-ea"/>
              </a:rPr>
              <a:t>+ c)</a:t>
            </a:r>
            <a:endParaRPr lang="en-US"/>
          </a:p>
        </p:txBody>
      </p:sp>
      <p:sp>
        <p:nvSpPr>
          <p:cNvPr id="16" name="Text Box 15"/>
          <p:cNvSpPr txBox="1"/>
          <p:nvPr/>
        </p:nvSpPr>
        <p:spPr>
          <a:xfrm>
            <a:off x="2002155" y="4516120"/>
            <a:ext cx="7459980" cy="368300"/>
          </a:xfrm>
          <a:prstGeom prst="rect">
            <a:avLst/>
          </a:prstGeom>
          <a:noFill/>
        </p:spPr>
        <p:txBody>
          <a:bodyPr wrap="none" rtlCol="0" anchor="t">
            <a:spAutoFit/>
          </a:bodyPr>
          <a:p>
            <a:r>
              <a:rPr lang="en-US" b="1">
                <a:sym typeface="+mn-ea"/>
              </a:rPr>
              <a:t>8. Implementing the above equation and predicting the admit score</a:t>
            </a:r>
            <a:endParaRPr lang="en-US"/>
          </a:p>
        </p:txBody>
      </p:sp>
      <p:sp>
        <p:nvSpPr>
          <p:cNvPr id="17" name="Text Box 16"/>
          <p:cNvSpPr txBox="1"/>
          <p:nvPr/>
        </p:nvSpPr>
        <p:spPr>
          <a:xfrm>
            <a:off x="1934845" y="4884420"/>
            <a:ext cx="10033000" cy="368300"/>
          </a:xfrm>
          <a:prstGeom prst="rect">
            <a:avLst/>
          </a:prstGeom>
          <a:noFill/>
        </p:spPr>
        <p:txBody>
          <a:bodyPr wrap="none" rtlCol="0" anchor="t">
            <a:spAutoFit/>
          </a:bodyPr>
          <a:p>
            <a:r>
              <a:rPr lang="en-US" b="1">
                <a:sym typeface="+mn-ea"/>
              </a:rPr>
              <a:t>9. Plotting the Predicted vs Actual values using scatterplot w.r.t  Muliple Linear Regression</a:t>
            </a:r>
            <a:endParaRPr lang="en-US"/>
          </a:p>
        </p:txBody>
      </p:sp>
      <p:sp>
        <p:nvSpPr>
          <p:cNvPr id="18" name="Text Box 17"/>
          <p:cNvSpPr txBox="1"/>
          <p:nvPr/>
        </p:nvSpPr>
        <p:spPr>
          <a:xfrm>
            <a:off x="1934845" y="5360670"/>
            <a:ext cx="9989185" cy="368300"/>
          </a:xfrm>
          <a:prstGeom prst="rect">
            <a:avLst/>
          </a:prstGeom>
          <a:noFill/>
        </p:spPr>
        <p:txBody>
          <a:bodyPr wrap="square" rtlCol="0" anchor="t">
            <a:spAutoFit/>
          </a:bodyPr>
          <a:p>
            <a:r>
              <a:rPr lang="en-US" b="1">
                <a:sym typeface="+mn-ea"/>
              </a:rPr>
              <a:t>10. Computing the metrics for mean absoute error, mean squared error, root mean squared error, and R-squared to determined the model performance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495425" y="960755"/>
            <a:ext cx="8666480" cy="4144010"/>
          </a:xfrm>
          <a:prstGeom prst="rect">
            <a:avLst/>
          </a:prstGeom>
        </p:spPr>
      </p:pic>
      <p:sp>
        <p:nvSpPr>
          <p:cNvPr id="6" name="Text Box 5"/>
          <p:cNvSpPr txBox="1"/>
          <p:nvPr/>
        </p:nvSpPr>
        <p:spPr>
          <a:xfrm>
            <a:off x="4300855" y="5276850"/>
            <a:ext cx="3590290" cy="368300"/>
          </a:xfrm>
          <a:prstGeom prst="rect">
            <a:avLst/>
          </a:prstGeom>
          <a:noFill/>
        </p:spPr>
        <p:txBody>
          <a:bodyPr wrap="none" rtlCol="0" anchor="t">
            <a:spAutoFit/>
          </a:bodyPr>
          <a:p>
            <a:r>
              <a:rPr lang="en-US" b="1">
                <a:sym typeface="+mn-ea"/>
              </a:rPr>
              <a:t>GRE Score Vs Chance of Admit</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283970" y="286385"/>
            <a:ext cx="8714105" cy="4305935"/>
          </a:xfrm>
          <a:prstGeom prst="rect">
            <a:avLst/>
          </a:prstGeom>
        </p:spPr>
      </p:pic>
      <p:sp>
        <p:nvSpPr>
          <p:cNvPr id="6" name="Text Box 5"/>
          <p:cNvSpPr txBox="1"/>
          <p:nvPr/>
        </p:nvSpPr>
        <p:spPr>
          <a:xfrm>
            <a:off x="3823335" y="4822190"/>
            <a:ext cx="3030855" cy="368300"/>
          </a:xfrm>
          <a:prstGeom prst="rect">
            <a:avLst/>
          </a:prstGeom>
          <a:noFill/>
        </p:spPr>
        <p:txBody>
          <a:bodyPr wrap="none" rtlCol="0">
            <a:spAutoFit/>
          </a:bodyPr>
          <a:p>
            <a:r>
              <a:rPr lang="en-US" b="1"/>
              <a:t>CGPA Vs Chance of Admit</a:t>
            </a:r>
            <a:endParaRPr lang="en-US" b="1"/>
          </a:p>
        </p:txBody>
      </p:sp>
      <p:sp>
        <p:nvSpPr>
          <p:cNvPr id="7" name="Text Box 6"/>
          <p:cNvSpPr txBox="1"/>
          <p:nvPr/>
        </p:nvSpPr>
        <p:spPr>
          <a:xfrm>
            <a:off x="995045" y="5514975"/>
            <a:ext cx="9003030" cy="922020"/>
          </a:xfrm>
          <a:prstGeom prst="rect">
            <a:avLst/>
          </a:prstGeom>
          <a:noFill/>
        </p:spPr>
        <p:txBody>
          <a:bodyPr wrap="square" rtlCol="0" anchor="t">
            <a:spAutoFit/>
          </a:bodyPr>
          <a:p>
            <a:pPr marL="285750" indent="-285750">
              <a:buFont typeface="Arial" panose="020B0604020202020204" pitchFamily="34" charset="0"/>
              <a:buChar char="•"/>
            </a:pPr>
            <a:r>
              <a:rPr lang="en-US"/>
              <a:t>From the above scatter plots, we notice that as the </a:t>
            </a:r>
            <a:r>
              <a:rPr lang="en-US" b="1"/>
              <a:t>GRE,CGPA and TOEFL</a:t>
            </a:r>
            <a:r>
              <a:rPr lang="en-US"/>
              <a:t> increase the change of getting the admission increase too, there is a linear relationship between them.</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005840" y="1511300"/>
            <a:ext cx="10180955" cy="4568190"/>
          </a:xfrm>
          <a:prstGeom prst="rect">
            <a:avLst/>
          </a:prstGeom>
        </p:spPr>
      </p:pic>
      <p:sp>
        <p:nvSpPr>
          <p:cNvPr id="6" name="Text Box 5"/>
          <p:cNvSpPr txBox="1"/>
          <p:nvPr/>
        </p:nvSpPr>
        <p:spPr>
          <a:xfrm>
            <a:off x="1005840" y="226060"/>
            <a:ext cx="9890125" cy="922020"/>
          </a:xfrm>
          <a:prstGeom prst="rect">
            <a:avLst/>
          </a:prstGeom>
          <a:noFill/>
        </p:spPr>
        <p:txBody>
          <a:bodyPr wrap="square" rtlCol="0" anchor="t">
            <a:spAutoFit/>
          </a:bodyPr>
          <a:p>
            <a:pPr marL="285750" indent="-285750">
              <a:buFont typeface="Arial" panose="020B0604020202020204" pitchFamily="34" charset="0"/>
              <a:buChar char="•"/>
            </a:pPr>
            <a:r>
              <a:rPr lang="en-US" b="1"/>
              <a:t>Pandas dataframe.corr()</a:t>
            </a:r>
            <a:r>
              <a:rPr lang="en-US"/>
              <a:t> is used to find the pairwise correlation of all columns in the dataframe. Any na values are automatically excluded. For any non-numeric data type columns in the dataframe it is ignored.</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254125" y="189230"/>
            <a:ext cx="8735695" cy="5269230"/>
          </a:xfrm>
          <a:prstGeom prst="rect">
            <a:avLst/>
          </a:prstGeom>
        </p:spPr>
      </p:pic>
      <p:sp>
        <p:nvSpPr>
          <p:cNvPr id="6" name="Text Box 5"/>
          <p:cNvSpPr txBox="1"/>
          <p:nvPr/>
        </p:nvSpPr>
        <p:spPr>
          <a:xfrm>
            <a:off x="1540510" y="5652770"/>
            <a:ext cx="7122795" cy="953135"/>
          </a:xfrm>
          <a:prstGeom prst="rect">
            <a:avLst/>
          </a:prstGeom>
          <a:noFill/>
        </p:spPr>
        <p:txBody>
          <a:bodyPr wrap="square" rtlCol="0" anchor="t">
            <a:spAutoFit/>
          </a:bodyPr>
          <a:p>
            <a:r>
              <a:rPr lang="en-US" sz="1400" b="1"/>
              <a:t>Following are highest correlated items with Chance of admit:</a:t>
            </a:r>
            <a:endParaRPr lang="en-US" sz="1400" b="1"/>
          </a:p>
          <a:p>
            <a:pPr marL="285750" indent="-285750">
              <a:buFont typeface="Arial" panose="020B0604020202020204" pitchFamily="34" charset="0"/>
              <a:buChar char="•"/>
            </a:pPr>
            <a:r>
              <a:rPr lang="en-US" sz="1400"/>
              <a:t>CGPA</a:t>
            </a:r>
            <a:endParaRPr lang="en-US" sz="1400"/>
          </a:p>
          <a:p>
            <a:pPr marL="285750" indent="-285750">
              <a:buFont typeface="Arial" panose="020B0604020202020204" pitchFamily="34" charset="0"/>
              <a:buChar char="•"/>
            </a:pPr>
            <a:r>
              <a:rPr lang="en-US" sz="1400"/>
              <a:t>GRE Score</a:t>
            </a:r>
            <a:endParaRPr lang="en-US" sz="1400"/>
          </a:p>
          <a:p>
            <a:pPr marL="285750" indent="-285750">
              <a:buFont typeface="Arial" panose="020B0604020202020204" pitchFamily="34" charset="0"/>
              <a:buChar char="•"/>
            </a:pPr>
            <a:r>
              <a:rPr lang="en-US" sz="1400"/>
              <a:t>TOEFL Score</a:t>
            </a:r>
            <a:endParaRPr lang="en-US"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586865" y="2228850"/>
            <a:ext cx="6254750" cy="645160"/>
          </a:xfrm>
          <a:prstGeom prst="rect">
            <a:avLst/>
          </a:prstGeom>
          <a:noFill/>
        </p:spPr>
        <p:txBody>
          <a:bodyPr wrap="square" rtlCol="0" anchor="t">
            <a:spAutoFit/>
          </a:bodyPr>
          <a:p>
            <a:r>
              <a:rPr lang="en-US">
                <a:sym typeface="+mn-ea"/>
              </a:rPr>
              <a:t>     </a:t>
            </a:r>
            <a:endParaRPr lang="en-US"/>
          </a:p>
          <a:p>
            <a:r>
              <a:rPr lang="en-US"/>
              <a:t>    </a:t>
            </a:r>
            <a:endParaRPr lang="en-US"/>
          </a:p>
        </p:txBody>
      </p:sp>
      <p:sp>
        <p:nvSpPr>
          <p:cNvPr id="5" name="Text Box 4"/>
          <p:cNvSpPr txBox="1"/>
          <p:nvPr/>
        </p:nvSpPr>
        <p:spPr>
          <a:xfrm>
            <a:off x="749300" y="281940"/>
            <a:ext cx="5061585" cy="398780"/>
          </a:xfrm>
          <a:prstGeom prst="rect">
            <a:avLst/>
          </a:prstGeom>
          <a:noFill/>
        </p:spPr>
        <p:txBody>
          <a:bodyPr wrap="none" rtlCol="0" anchor="t">
            <a:spAutoFit/>
          </a:bodyPr>
          <a:p>
            <a:r>
              <a:rPr lang="en-US" sz="2000">
                <a:solidFill>
                  <a:schemeClr val="accent1"/>
                </a:solidFill>
                <a:effectLst>
                  <a:outerShdw blurRad="38100" dist="25400" dir="5400000" algn="ctr" rotWithShape="0">
                    <a:srgbClr val="6E747A">
                      <a:alpha val="43000"/>
                    </a:srgbClr>
                  </a:outerShdw>
                </a:effectLst>
                <a:sym typeface="+mn-ea"/>
              </a:rPr>
              <a:t>From EDA we get following information: -    </a:t>
            </a:r>
            <a:endParaRPr lang="en-US" sz="2000">
              <a:solidFill>
                <a:schemeClr val="accent1"/>
              </a:solidFill>
              <a:effectLst>
                <a:outerShdw blurRad="38100" dist="25400" dir="5400000" algn="ctr" rotWithShape="0">
                  <a:srgbClr val="6E747A">
                    <a:alpha val="43000"/>
                  </a:srgbClr>
                </a:outerShdw>
              </a:effectLst>
              <a:sym typeface="+mn-ea"/>
            </a:endParaRPr>
          </a:p>
        </p:txBody>
      </p:sp>
      <p:sp>
        <p:nvSpPr>
          <p:cNvPr id="6" name="Text Box 5"/>
          <p:cNvSpPr txBox="1"/>
          <p:nvPr/>
        </p:nvSpPr>
        <p:spPr>
          <a:xfrm>
            <a:off x="1473200" y="958850"/>
            <a:ext cx="9235440" cy="368300"/>
          </a:xfrm>
          <a:prstGeom prst="rect">
            <a:avLst/>
          </a:prstGeom>
          <a:noFill/>
        </p:spPr>
        <p:txBody>
          <a:bodyPr wrap="none" rtlCol="0" anchor="t">
            <a:spAutoFit/>
          </a:bodyPr>
          <a:p>
            <a:pPr marL="285750" indent="-285750">
              <a:buFont typeface="Arial" panose="020B0604020202020204" pitchFamily="34" charset="0"/>
              <a:buChar char="•"/>
            </a:pPr>
            <a:r>
              <a:rPr lang="en-US">
                <a:sym typeface="+mn-ea"/>
              </a:rPr>
              <a:t>CPGA plays the most important role in admissions followed by GRE score and TOEFL.</a:t>
            </a:r>
            <a:endParaRPr lang="en-US"/>
          </a:p>
        </p:txBody>
      </p:sp>
      <p:sp>
        <p:nvSpPr>
          <p:cNvPr id="7" name="Text Box 6"/>
          <p:cNvSpPr txBox="1"/>
          <p:nvPr/>
        </p:nvSpPr>
        <p:spPr>
          <a:xfrm>
            <a:off x="1473200" y="1492885"/>
            <a:ext cx="7288530" cy="368300"/>
          </a:xfrm>
          <a:prstGeom prst="rect">
            <a:avLst/>
          </a:prstGeom>
          <a:noFill/>
        </p:spPr>
        <p:txBody>
          <a:bodyPr wrap="none" rtlCol="0" anchor="t">
            <a:spAutoFit/>
          </a:bodyPr>
          <a:p>
            <a:pPr marL="285750" indent="-285750">
              <a:buFont typeface="Arial" panose="020B0604020202020204" pitchFamily="34" charset="0"/>
              <a:buChar char="•"/>
            </a:pPr>
            <a:r>
              <a:rPr lang="en-US">
                <a:sym typeface="+mn-ea"/>
              </a:rPr>
              <a:t>Good SOPs and LORs are essential to get into the best universities</a:t>
            </a:r>
            <a:endParaRPr lang="en-US"/>
          </a:p>
        </p:txBody>
      </p:sp>
      <p:sp>
        <p:nvSpPr>
          <p:cNvPr id="8" name="Text Box 7"/>
          <p:cNvSpPr txBox="1"/>
          <p:nvPr/>
        </p:nvSpPr>
        <p:spPr>
          <a:xfrm>
            <a:off x="1483360" y="2026920"/>
            <a:ext cx="7038340" cy="368300"/>
          </a:xfrm>
          <a:prstGeom prst="rect">
            <a:avLst/>
          </a:prstGeom>
          <a:noFill/>
        </p:spPr>
        <p:txBody>
          <a:bodyPr wrap="none" rtlCol="0" anchor="t">
            <a:spAutoFit/>
          </a:bodyPr>
          <a:p>
            <a:pPr marL="285750" indent="-285750">
              <a:buFont typeface="Arial" panose="020B0604020202020204" pitchFamily="34" charset="0"/>
              <a:buChar char="•"/>
            </a:pPr>
            <a:r>
              <a:rPr lang="en-US">
                <a:sym typeface="+mn-ea"/>
              </a:rPr>
              <a:t>Studious students generally tend to do good at GRE and TOEFL.</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p:nvPr/>
        </p:nvSpPr>
        <p:spPr>
          <a:xfrm>
            <a:off x="2602230" y="2414905"/>
            <a:ext cx="7744460" cy="768350"/>
          </a:xfrm>
          <a:prstGeom prst="rect">
            <a:avLst/>
          </a:prstGeom>
          <a:noFill/>
        </p:spPr>
        <p:txBody>
          <a:bodyPr wrap="square" rtlCol="0">
            <a:spAutoFit/>
          </a:bodyPr>
          <a:p>
            <a:pPr algn="l"/>
            <a:r>
              <a:rPr lang="en-US" sz="4400" b="1">
                <a:solidFill>
                  <a:schemeClr val="tx1"/>
                </a:solidFill>
                <a:effectLst>
                  <a:outerShdw blurRad="38100" dist="19050" dir="2700000" algn="tl" rotWithShape="0">
                    <a:schemeClr val="dk1">
                      <a:alpha val="40000"/>
                    </a:schemeClr>
                  </a:outerShdw>
                </a:effectLst>
                <a:sym typeface="+mn-ea"/>
              </a:rPr>
              <a:t>B.  Data Preprocessing</a:t>
            </a:r>
            <a:endParaRPr lang="en-US" sz="4400" b="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671195" y="1357630"/>
            <a:ext cx="9690735" cy="3840480"/>
          </a:xfrm>
          <a:prstGeom prst="rect">
            <a:avLst/>
          </a:prstGeom>
        </p:spPr>
      </p:pic>
      <p:sp>
        <p:nvSpPr>
          <p:cNvPr id="6" name="Text Box 5"/>
          <p:cNvSpPr txBox="1"/>
          <p:nvPr/>
        </p:nvSpPr>
        <p:spPr>
          <a:xfrm>
            <a:off x="670878" y="344170"/>
            <a:ext cx="10850245" cy="460375"/>
          </a:xfrm>
          <a:prstGeom prst="rect">
            <a:avLst/>
          </a:prstGeom>
          <a:noFill/>
        </p:spPr>
        <p:txBody>
          <a:bodyPr wrap="square" rtlCol="0" anchor="t">
            <a:spAutoFit/>
          </a:bodyPr>
          <a:p>
            <a:r>
              <a:rPr lang="en-US" sz="2400" b="1"/>
              <a:t>3. Splitting Dataframe into Feature variable (x) and Dependent variable (y)</a:t>
            </a:r>
            <a:endParaRPr lang="en-US" sz="2400" b="1"/>
          </a:p>
        </p:txBody>
      </p:sp>
      <p:sp>
        <p:nvSpPr>
          <p:cNvPr id="7" name="Text Box 6"/>
          <p:cNvSpPr txBox="1"/>
          <p:nvPr/>
        </p:nvSpPr>
        <p:spPr>
          <a:xfrm>
            <a:off x="1009650" y="5784215"/>
            <a:ext cx="3072130" cy="368300"/>
          </a:xfrm>
          <a:prstGeom prst="rect">
            <a:avLst/>
          </a:prstGeom>
          <a:noFill/>
        </p:spPr>
        <p:txBody>
          <a:bodyPr wrap="none" rtlCol="0">
            <a:spAutoFit/>
          </a:bodyPr>
          <a:p>
            <a:pPr marL="285750" indent="-285750">
              <a:buFont typeface="Arial" panose="020B0604020202020204" pitchFamily="34" charset="0"/>
              <a:buChar char="•"/>
            </a:pPr>
            <a:r>
              <a:rPr lang="en-US" b="1"/>
              <a:t>x </a:t>
            </a:r>
            <a:r>
              <a:rPr lang="en-US"/>
              <a:t>is independent variable.</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1"/>
          </p:nvPr>
        </p:nvPicPr>
        <p:blipFill>
          <a:blip r:embed="rId1"/>
          <a:stretch>
            <a:fillRect/>
          </a:stretch>
        </p:blipFill>
        <p:spPr>
          <a:xfrm>
            <a:off x="1949450" y="859790"/>
            <a:ext cx="8293100" cy="2452370"/>
          </a:xfrm>
          <a:prstGeom prst="rect">
            <a:avLst/>
          </a:prstGeom>
        </p:spPr>
      </p:pic>
      <p:sp>
        <p:nvSpPr>
          <p:cNvPr id="9" name="Text Box 8"/>
          <p:cNvSpPr txBox="1"/>
          <p:nvPr/>
        </p:nvSpPr>
        <p:spPr>
          <a:xfrm>
            <a:off x="2035810" y="3914775"/>
            <a:ext cx="2894330" cy="368300"/>
          </a:xfrm>
          <a:prstGeom prst="rect">
            <a:avLst/>
          </a:prstGeom>
          <a:noFill/>
        </p:spPr>
        <p:txBody>
          <a:bodyPr wrap="none" rtlCol="0" anchor="t">
            <a:spAutoFit/>
          </a:bodyPr>
          <a:p>
            <a:pPr marL="285750" indent="-285750">
              <a:buFont typeface="Arial" panose="020B0604020202020204" pitchFamily="34" charset="0"/>
              <a:buChar char="•"/>
            </a:pPr>
            <a:r>
              <a:rPr lang="en-US" b="1">
                <a:sym typeface="+mn-ea"/>
              </a:rPr>
              <a:t>y </a:t>
            </a:r>
            <a:r>
              <a:rPr lang="en-US">
                <a:sym typeface="+mn-ea"/>
              </a:rPr>
              <a:t>is dependent variable.</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2794000" y="309245"/>
            <a:ext cx="6604000" cy="460375"/>
          </a:xfrm>
          <a:prstGeom prst="rect">
            <a:avLst/>
          </a:prstGeom>
          <a:noFill/>
        </p:spPr>
        <p:txBody>
          <a:bodyPr wrap="square" rtlCol="0" anchor="t">
            <a:spAutoFit/>
          </a:bodyPr>
          <a:p>
            <a:pPr lvl="0" algn="l">
              <a:buClrTx/>
              <a:buSzTx/>
              <a:buFontTx/>
            </a:pPr>
            <a:r>
              <a:rPr lang="en-US" sz="2400" b="1">
                <a:sym typeface="+mn-ea"/>
              </a:rPr>
              <a:t>4. Split x and </a:t>
            </a:r>
            <a:r>
              <a:rPr lang="en-US" sz="2400" b="1">
                <a:sym typeface="+mn-ea"/>
              </a:rPr>
              <a:t>y</a:t>
            </a:r>
            <a:r>
              <a:rPr lang="en-US" sz="2400" b="1">
                <a:sym typeface="+mn-ea"/>
              </a:rPr>
              <a:t> into training and testing sets</a:t>
            </a:r>
            <a:endParaRPr lang="en-US" sz="2400" b="1">
              <a:sym typeface="+mn-ea"/>
            </a:endParaRPr>
          </a:p>
        </p:txBody>
      </p:sp>
      <p:pic>
        <p:nvPicPr>
          <p:cNvPr id="6" name="Content Placeholder 5"/>
          <p:cNvPicPr>
            <a:picLocks noChangeAspect="1"/>
          </p:cNvPicPr>
          <p:nvPr>
            <p:ph sz="half" idx="2"/>
          </p:nvPr>
        </p:nvPicPr>
        <p:blipFill>
          <a:blip r:embed="rId1"/>
          <a:srcRect r="18256"/>
          <a:stretch>
            <a:fillRect/>
          </a:stretch>
        </p:blipFill>
        <p:spPr>
          <a:xfrm>
            <a:off x="707390" y="2748915"/>
            <a:ext cx="10367645" cy="1532255"/>
          </a:xfrm>
          <a:prstGeom prst="rect">
            <a:avLst/>
          </a:prstGeom>
        </p:spPr>
      </p:pic>
      <p:sp>
        <p:nvSpPr>
          <p:cNvPr id="7" name="Text Box 6"/>
          <p:cNvSpPr txBox="1"/>
          <p:nvPr/>
        </p:nvSpPr>
        <p:spPr>
          <a:xfrm>
            <a:off x="707390" y="1471930"/>
            <a:ext cx="10555605" cy="645160"/>
          </a:xfrm>
          <a:prstGeom prst="rect">
            <a:avLst/>
          </a:prstGeom>
          <a:noFill/>
        </p:spPr>
        <p:txBody>
          <a:bodyPr wrap="square" rtlCol="0">
            <a:spAutoFit/>
          </a:bodyPr>
          <a:p>
            <a:pPr marL="285750" indent="-285750">
              <a:buFont typeface="Arial" panose="020B0604020202020204" pitchFamily="34" charset="0"/>
              <a:buChar char="•"/>
            </a:pPr>
            <a:r>
              <a:rPr lang="en-US" b="1"/>
              <a:t>train_test_split</a:t>
            </a:r>
            <a:r>
              <a:rPr lang="en-US"/>
              <a:t> function of </a:t>
            </a:r>
            <a:r>
              <a:rPr lang="en-US" b="1"/>
              <a:t>sklearn.model_selection</a:t>
            </a:r>
            <a:r>
              <a:rPr lang="en-US"/>
              <a:t> is used to split the data into training and testing sets.</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p:nvPr/>
        </p:nvSpPr>
        <p:spPr>
          <a:xfrm>
            <a:off x="1764983" y="2371090"/>
            <a:ext cx="8662035" cy="768350"/>
          </a:xfrm>
          <a:prstGeom prst="rect">
            <a:avLst/>
          </a:prstGeom>
          <a:noFill/>
        </p:spPr>
        <p:txBody>
          <a:bodyPr wrap="square" rtlCol="0">
            <a:spAutoFit/>
          </a:bodyPr>
          <a:p>
            <a:pPr algn="l"/>
            <a:r>
              <a:rPr lang="en-US" sz="4400" b="1">
                <a:solidFill>
                  <a:schemeClr val="tx1"/>
                </a:solidFill>
                <a:effectLst>
                  <a:outerShdw blurRad="38100" dist="19050" dir="2700000" algn="tl" rotWithShape="0">
                    <a:schemeClr val="dk1">
                      <a:alpha val="40000"/>
                    </a:schemeClr>
                  </a:outerShdw>
                </a:effectLst>
                <a:sym typeface="+mn-ea"/>
              </a:rPr>
              <a:t>C. Multiple Linear Regression</a:t>
            </a:r>
            <a:endParaRPr lang="en-US" sz="4400" b="1">
              <a:solidFill>
                <a:schemeClr val="tx1"/>
              </a:solidFill>
              <a:effectLst>
                <a:outerShdw blurRad="38100" dist="19050" dir="2700000" algn="tl" rotWithShape="0">
                  <a:schemeClr val="dk1">
                    <a:alpha val="40000"/>
                  </a:schemeClr>
                </a:outerShdw>
              </a:effectLst>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471160" y="163830"/>
            <a:ext cx="1250315" cy="460375"/>
          </a:xfrm>
          <a:prstGeom prst="rect">
            <a:avLst/>
          </a:prstGeom>
          <a:noFill/>
        </p:spPr>
        <p:txBody>
          <a:bodyPr wrap="none" rtlCol="0">
            <a:spAutoFit/>
          </a:bodyPr>
          <a:p>
            <a:r>
              <a:rPr lang="en-US" sz="2400">
                <a:solidFill>
                  <a:schemeClr val="tx1"/>
                </a:solidFill>
                <a:effectLst>
                  <a:outerShdw blurRad="38100" dist="19050" dir="2700000" algn="tl" rotWithShape="0">
                    <a:schemeClr val="dk1">
                      <a:alpha val="40000"/>
                    </a:schemeClr>
                  </a:outerShdw>
                </a:effectLst>
              </a:rPr>
              <a:t>Content</a:t>
            </a:r>
            <a:endParaRPr lang="en-US" sz="2400">
              <a:solidFill>
                <a:schemeClr val="tx1"/>
              </a:solidFill>
              <a:effectLst>
                <a:outerShdw blurRad="38100" dist="19050" dir="2700000" algn="tl" rotWithShape="0">
                  <a:schemeClr val="dk1">
                    <a:alpha val="40000"/>
                  </a:schemeClr>
                </a:outerShdw>
              </a:effectLst>
            </a:endParaRPr>
          </a:p>
        </p:txBody>
      </p:sp>
      <p:sp>
        <p:nvSpPr>
          <p:cNvPr id="5" name="Text Box 4"/>
          <p:cNvSpPr txBox="1"/>
          <p:nvPr/>
        </p:nvSpPr>
        <p:spPr>
          <a:xfrm>
            <a:off x="1236345" y="719455"/>
            <a:ext cx="3630930" cy="368300"/>
          </a:xfrm>
          <a:prstGeom prst="rect">
            <a:avLst/>
          </a:prstGeom>
          <a:noFill/>
        </p:spPr>
        <p:txBody>
          <a:bodyPr wrap="square" rtlCol="0" anchor="t">
            <a:spAutoFit/>
          </a:bodyPr>
          <a:p>
            <a:pPr algn="l"/>
            <a:r>
              <a:rPr lang="en-US" b="1">
                <a:effectLst>
                  <a:outerShdw blurRad="38100" dist="19050" dir="2700000" algn="tl" rotWithShape="0">
                    <a:schemeClr val="dk1">
                      <a:alpha val="40000"/>
                    </a:schemeClr>
                  </a:outerShdw>
                </a:effectLst>
                <a:sym typeface="+mn-ea"/>
              </a:rPr>
              <a:t>D. Random Forest Regressor</a:t>
            </a:r>
            <a:endParaRPr lang="en-US"/>
          </a:p>
        </p:txBody>
      </p:sp>
      <p:sp>
        <p:nvSpPr>
          <p:cNvPr id="6" name="Text Box 5"/>
          <p:cNvSpPr txBox="1"/>
          <p:nvPr/>
        </p:nvSpPr>
        <p:spPr>
          <a:xfrm>
            <a:off x="1809115" y="1104900"/>
            <a:ext cx="8031480" cy="368300"/>
          </a:xfrm>
          <a:prstGeom prst="rect">
            <a:avLst/>
          </a:prstGeom>
          <a:noFill/>
        </p:spPr>
        <p:txBody>
          <a:bodyPr wrap="none" rtlCol="0" anchor="t">
            <a:spAutoFit/>
          </a:bodyPr>
          <a:p>
            <a:pPr algn="l"/>
            <a:r>
              <a:rPr lang="en-US" b="1">
                <a:sym typeface="+mn-ea"/>
              </a:rPr>
              <a:t>11. Instanting the Random Forest Regressor model and fitting the model</a:t>
            </a:r>
            <a:endParaRPr lang="en-US"/>
          </a:p>
        </p:txBody>
      </p:sp>
      <p:sp>
        <p:nvSpPr>
          <p:cNvPr id="2" name="Text Box 1"/>
          <p:cNvSpPr txBox="1"/>
          <p:nvPr/>
        </p:nvSpPr>
        <p:spPr>
          <a:xfrm>
            <a:off x="1809115" y="1473200"/>
            <a:ext cx="3434080" cy="368300"/>
          </a:xfrm>
          <a:prstGeom prst="rect">
            <a:avLst/>
          </a:prstGeom>
          <a:noFill/>
        </p:spPr>
        <p:txBody>
          <a:bodyPr wrap="none" rtlCol="0" anchor="t">
            <a:spAutoFit/>
          </a:bodyPr>
          <a:p>
            <a:r>
              <a:rPr lang="en-US" b="1">
                <a:sym typeface="+mn-ea"/>
              </a:rPr>
              <a:t>12. Predicting the admit score</a:t>
            </a:r>
            <a:endParaRPr lang="en-US"/>
          </a:p>
        </p:txBody>
      </p:sp>
      <p:sp>
        <p:nvSpPr>
          <p:cNvPr id="4" name="Text Box 3"/>
          <p:cNvSpPr txBox="1"/>
          <p:nvPr/>
        </p:nvSpPr>
        <p:spPr>
          <a:xfrm>
            <a:off x="1809115" y="1841500"/>
            <a:ext cx="9937115" cy="645160"/>
          </a:xfrm>
          <a:prstGeom prst="rect">
            <a:avLst/>
          </a:prstGeom>
          <a:noFill/>
        </p:spPr>
        <p:txBody>
          <a:bodyPr wrap="square" rtlCol="0" anchor="t">
            <a:spAutoFit/>
          </a:bodyPr>
          <a:p>
            <a:r>
              <a:rPr lang="en-US" b="1">
                <a:sym typeface="+mn-ea"/>
              </a:rPr>
              <a:t>13. Computing the metrics for mean squared error and R-squared to determined the model performance</a:t>
            </a:r>
            <a:endParaRPr lang="en-US"/>
          </a:p>
        </p:txBody>
      </p:sp>
      <p:sp>
        <p:nvSpPr>
          <p:cNvPr id="11" name="Text Box 10"/>
          <p:cNvSpPr txBox="1"/>
          <p:nvPr/>
        </p:nvSpPr>
        <p:spPr>
          <a:xfrm>
            <a:off x="1809115" y="2486660"/>
            <a:ext cx="9189085" cy="645160"/>
          </a:xfrm>
          <a:prstGeom prst="rect">
            <a:avLst/>
          </a:prstGeom>
          <a:noFill/>
        </p:spPr>
        <p:txBody>
          <a:bodyPr wrap="square" rtlCol="0" anchor="t">
            <a:spAutoFit/>
          </a:bodyPr>
          <a:p>
            <a:r>
              <a:rPr lang="en-US" b="1">
                <a:sym typeface="+mn-ea"/>
              </a:rPr>
              <a:t>14. Plotting the Predicted vs Actual values using scatterplot w.r.t Random Forest Regressor.</a:t>
            </a:r>
            <a:endParaRPr lang="en-US"/>
          </a:p>
        </p:txBody>
      </p:sp>
      <p:sp>
        <p:nvSpPr>
          <p:cNvPr id="18" name="Text Box 17"/>
          <p:cNvSpPr txBox="1"/>
          <p:nvPr/>
        </p:nvSpPr>
        <p:spPr>
          <a:xfrm>
            <a:off x="1236345" y="3244850"/>
            <a:ext cx="2037080" cy="368300"/>
          </a:xfrm>
          <a:prstGeom prst="rect">
            <a:avLst/>
          </a:prstGeom>
          <a:noFill/>
        </p:spPr>
        <p:txBody>
          <a:bodyPr wrap="none" rtlCol="0" anchor="t">
            <a:spAutoFit/>
          </a:bodyPr>
          <a:p>
            <a:pPr algn="l"/>
            <a:r>
              <a:rPr lang="en-US" b="1">
                <a:effectLst>
                  <a:outerShdw blurRad="38100" dist="19050" dir="2700000" algn="tl" rotWithShape="0">
                    <a:schemeClr val="dk1">
                      <a:alpha val="40000"/>
                    </a:schemeClr>
                  </a:outerShdw>
                </a:effectLst>
                <a:sym typeface="+mn-ea"/>
              </a:rPr>
              <a:t>C. MLR with PCA</a:t>
            </a:r>
            <a:endParaRPr lang="en-US"/>
          </a:p>
        </p:txBody>
      </p:sp>
      <p:sp>
        <p:nvSpPr>
          <p:cNvPr id="19" name="Text Box 18"/>
          <p:cNvSpPr txBox="1"/>
          <p:nvPr/>
        </p:nvSpPr>
        <p:spPr>
          <a:xfrm>
            <a:off x="2159635" y="3776345"/>
            <a:ext cx="3014980" cy="368300"/>
          </a:xfrm>
          <a:prstGeom prst="rect">
            <a:avLst/>
          </a:prstGeom>
          <a:noFill/>
        </p:spPr>
        <p:txBody>
          <a:bodyPr wrap="none" rtlCol="0" anchor="t">
            <a:spAutoFit/>
          </a:bodyPr>
          <a:p>
            <a:r>
              <a:rPr lang="en-US" b="1">
                <a:sym typeface="+mn-ea"/>
              </a:rPr>
              <a:t>15. Standardizing the data</a:t>
            </a:r>
            <a:endParaRPr lang="en-US"/>
          </a:p>
        </p:txBody>
      </p:sp>
      <p:sp>
        <p:nvSpPr>
          <p:cNvPr id="20" name="Text Box 19"/>
          <p:cNvSpPr txBox="1"/>
          <p:nvPr/>
        </p:nvSpPr>
        <p:spPr>
          <a:xfrm>
            <a:off x="2159635" y="3776345"/>
            <a:ext cx="5472430" cy="645160"/>
          </a:xfrm>
          <a:prstGeom prst="rect">
            <a:avLst/>
          </a:prstGeom>
          <a:noFill/>
        </p:spPr>
        <p:txBody>
          <a:bodyPr wrap="square" rtlCol="0" anchor="t">
            <a:spAutoFit/>
          </a:bodyPr>
          <a:p>
            <a:endParaRPr lang="en-US"/>
          </a:p>
          <a:p>
            <a:pPr algn="l">
              <a:buClrTx/>
              <a:buSzTx/>
              <a:buFontTx/>
            </a:pPr>
            <a:r>
              <a:rPr lang="en-US" b="1"/>
              <a:t>16. Principal Component Analysis (PCA)</a:t>
            </a:r>
            <a:endParaRPr lang="en-US" b="1"/>
          </a:p>
        </p:txBody>
      </p:sp>
      <p:sp>
        <p:nvSpPr>
          <p:cNvPr id="21" name="Text Box 20"/>
          <p:cNvSpPr txBox="1"/>
          <p:nvPr/>
        </p:nvSpPr>
        <p:spPr>
          <a:xfrm>
            <a:off x="2159635" y="4421505"/>
            <a:ext cx="7035165" cy="368300"/>
          </a:xfrm>
          <a:prstGeom prst="rect">
            <a:avLst/>
          </a:prstGeom>
          <a:noFill/>
        </p:spPr>
        <p:txBody>
          <a:bodyPr wrap="square" rtlCol="0" anchor="t">
            <a:spAutoFit/>
          </a:bodyPr>
          <a:p>
            <a:r>
              <a:rPr lang="en-US" b="1"/>
              <a:t>17. After PCA New dataset with 2 features and 1 target variable.</a:t>
            </a:r>
            <a:endParaRPr lang="en-US" b="1"/>
          </a:p>
        </p:txBody>
      </p:sp>
      <p:sp>
        <p:nvSpPr>
          <p:cNvPr id="22" name="Text Box 21"/>
          <p:cNvSpPr txBox="1"/>
          <p:nvPr/>
        </p:nvSpPr>
        <p:spPr>
          <a:xfrm>
            <a:off x="2159635" y="4789805"/>
            <a:ext cx="3282315" cy="368300"/>
          </a:xfrm>
          <a:prstGeom prst="rect">
            <a:avLst/>
          </a:prstGeom>
          <a:noFill/>
        </p:spPr>
        <p:txBody>
          <a:bodyPr wrap="square" rtlCol="0" anchor="t">
            <a:spAutoFit/>
          </a:bodyPr>
          <a:p>
            <a:r>
              <a:rPr lang="en-US" b="1"/>
              <a:t>18. Visualizing new dataset</a:t>
            </a:r>
            <a:r>
              <a:rPr lang="en-US"/>
              <a:t> </a:t>
            </a:r>
            <a:endParaRPr lang="en-US"/>
          </a:p>
        </p:txBody>
      </p:sp>
      <p:sp>
        <p:nvSpPr>
          <p:cNvPr id="23" name="Text Box 22"/>
          <p:cNvSpPr txBox="1"/>
          <p:nvPr/>
        </p:nvSpPr>
        <p:spPr>
          <a:xfrm>
            <a:off x="2159635" y="5158105"/>
            <a:ext cx="9491980" cy="368300"/>
          </a:xfrm>
          <a:prstGeom prst="rect">
            <a:avLst/>
          </a:prstGeom>
          <a:noFill/>
        </p:spPr>
        <p:txBody>
          <a:bodyPr wrap="square" rtlCol="0" anchor="t">
            <a:spAutoFit/>
          </a:bodyPr>
          <a:p>
            <a:r>
              <a:rPr lang="en-US" b="1"/>
              <a:t>19. Splitting new dataset into independent (x_pca) and dependent (y_pca) variable</a:t>
            </a:r>
            <a:endParaRPr lang="en-US" b="1"/>
          </a:p>
        </p:txBody>
      </p:sp>
      <p:sp>
        <p:nvSpPr>
          <p:cNvPr id="24" name="Text Box 23"/>
          <p:cNvSpPr txBox="1"/>
          <p:nvPr/>
        </p:nvSpPr>
        <p:spPr>
          <a:xfrm>
            <a:off x="2159635" y="5575300"/>
            <a:ext cx="9815830" cy="1198880"/>
          </a:xfrm>
          <a:prstGeom prst="rect">
            <a:avLst/>
          </a:prstGeom>
          <a:noFill/>
        </p:spPr>
        <p:txBody>
          <a:bodyPr wrap="square" rtlCol="0" anchor="t">
            <a:spAutoFit/>
          </a:bodyPr>
          <a:p>
            <a:r>
              <a:rPr lang="en-US" b="1"/>
              <a:t>20. Split x_pca and y_pca into training and testing sets</a:t>
            </a:r>
            <a:endParaRPr lang="en-US" b="1"/>
          </a:p>
          <a:p>
            <a:r>
              <a:rPr lang="en-US" b="1"/>
              <a:t>21. Creating Linear Regression object and fitting the model</a:t>
            </a:r>
            <a:endParaRPr lang="en-US" b="1"/>
          </a:p>
          <a:p>
            <a:r>
              <a:rPr lang="en-US" b="1"/>
              <a:t>22. Plotting the Predicted vs Actual values using scatterplot w.r.t Muliple Linear Regression</a:t>
            </a:r>
            <a:endParaRPr lang="en-US"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422910" y="270510"/>
            <a:ext cx="3248660" cy="368300"/>
          </a:xfrm>
          <a:prstGeom prst="rect">
            <a:avLst/>
          </a:prstGeom>
          <a:noFill/>
        </p:spPr>
        <p:txBody>
          <a:bodyPr wrap="square" rtlCol="0" anchor="t">
            <a:spAutoFit/>
          </a:bodyPr>
          <a:p>
            <a:r>
              <a:rPr lang="en-US">
                <a:solidFill>
                  <a:schemeClr val="accent1"/>
                </a:solidFill>
                <a:effectLst>
                  <a:outerShdw blurRad="38100" dist="25400" dir="5400000" algn="ctr" rotWithShape="0">
                    <a:srgbClr val="6E747A">
                      <a:alpha val="43000"/>
                    </a:srgbClr>
                  </a:outerShdw>
                </a:effectLst>
              </a:rPr>
              <a:t>Multiple Linear Regression:</a:t>
            </a:r>
            <a:endParaRPr lang="en-US">
              <a:solidFill>
                <a:schemeClr val="accent1"/>
              </a:solidFill>
              <a:effectLst>
                <a:outerShdw blurRad="38100" dist="25400" dir="5400000" algn="ctr" rotWithShape="0">
                  <a:srgbClr val="6E747A">
                    <a:alpha val="43000"/>
                  </a:srgbClr>
                </a:outerShdw>
              </a:effectLst>
            </a:endParaRPr>
          </a:p>
        </p:txBody>
      </p:sp>
      <p:sp>
        <p:nvSpPr>
          <p:cNvPr id="6" name="Text Box 5"/>
          <p:cNvSpPr txBox="1"/>
          <p:nvPr/>
        </p:nvSpPr>
        <p:spPr>
          <a:xfrm>
            <a:off x="1555750" y="865505"/>
            <a:ext cx="9397365" cy="922020"/>
          </a:xfrm>
          <a:prstGeom prst="rect">
            <a:avLst/>
          </a:prstGeom>
          <a:noFill/>
        </p:spPr>
        <p:txBody>
          <a:bodyPr wrap="square" rtlCol="0" anchor="t">
            <a:spAutoFit/>
          </a:bodyPr>
          <a:p>
            <a:r>
              <a:rPr lang="en-US"/>
              <a:t>Multiple Linear Regression is one of the important regression algorithms which models the linear relationship between a single dependent continuous variable and more than one independent variable.</a:t>
            </a:r>
            <a:endParaRPr lang="en-US"/>
          </a:p>
        </p:txBody>
      </p:sp>
      <p:sp>
        <p:nvSpPr>
          <p:cNvPr id="7" name="Text Box 6"/>
          <p:cNvSpPr txBox="1"/>
          <p:nvPr/>
        </p:nvSpPr>
        <p:spPr>
          <a:xfrm>
            <a:off x="422910" y="2093595"/>
            <a:ext cx="5365115" cy="368300"/>
          </a:xfrm>
          <a:prstGeom prst="rect">
            <a:avLst/>
          </a:prstGeom>
          <a:noFill/>
        </p:spPr>
        <p:txBody>
          <a:bodyPr wrap="square" rtlCol="0" anchor="t">
            <a:spAutoFit/>
          </a:bodyPr>
          <a:p>
            <a:r>
              <a:rPr lang="en-US">
                <a:solidFill>
                  <a:schemeClr val="accent1"/>
                </a:solidFill>
                <a:effectLst>
                  <a:outerShdw blurRad="38100" dist="25400" dir="5400000" algn="ctr" rotWithShape="0">
                    <a:srgbClr val="6E747A">
                      <a:alpha val="43000"/>
                    </a:srgbClr>
                  </a:outerShdw>
                </a:effectLst>
              </a:rPr>
              <a:t>Assumptions for Multiple Linear Regression:</a:t>
            </a:r>
            <a:endParaRPr lang="en-US">
              <a:solidFill>
                <a:schemeClr val="accent1"/>
              </a:solidFill>
              <a:effectLst>
                <a:outerShdw blurRad="38100" dist="25400" dir="5400000" algn="ctr" rotWithShape="0">
                  <a:srgbClr val="6E747A">
                    <a:alpha val="43000"/>
                  </a:srgbClr>
                </a:outerShdw>
              </a:effectLst>
            </a:endParaRPr>
          </a:p>
        </p:txBody>
      </p:sp>
      <p:sp>
        <p:nvSpPr>
          <p:cNvPr id="8" name="Text Box 7"/>
          <p:cNvSpPr txBox="1"/>
          <p:nvPr/>
        </p:nvSpPr>
        <p:spPr>
          <a:xfrm>
            <a:off x="1555750" y="2461895"/>
            <a:ext cx="9588500" cy="1198880"/>
          </a:xfrm>
          <a:prstGeom prst="rect">
            <a:avLst/>
          </a:prstGeom>
          <a:noFill/>
        </p:spPr>
        <p:txBody>
          <a:bodyPr wrap="square" rtlCol="0" anchor="t">
            <a:spAutoFit/>
          </a:bodyPr>
          <a:p>
            <a:pPr marL="285750" indent="-285750">
              <a:buFont typeface="Arial" panose="020B0604020202020204" pitchFamily="34" charset="0"/>
              <a:buChar char="•"/>
            </a:pPr>
            <a:r>
              <a:rPr lang="en-US"/>
              <a:t>A linear relationship should exist between the Target and predictor variables.</a:t>
            </a:r>
            <a:endParaRPr lang="en-US"/>
          </a:p>
          <a:p>
            <a:pPr marL="285750" indent="-285750">
              <a:buFont typeface="Arial" panose="020B0604020202020204" pitchFamily="34" charset="0"/>
              <a:buChar char="•"/>
            </a:pPr>
            <a:r>
              <a:rPr lang="en-US"/>
              <a:t>The regression residuals must be normally distributed.</a:t>
            </a:r>
            <a:endParaRPr lang="en-US"/>
          </a:p>
          <a:p>
            <a:pPr marL="285750" indent="-285750">
              <a:buFont typeface="Arial" panose="020B0604020202020204" pitchFamily="34" charset="0"/>
              <a:buChar char="•"/>
            </a:pPr>
            <a:r>
              <a:rPr lang="en-US"/>
              <a:t>MLR assumes little or no multicollinearity (correlation between the independent variable) in data.</a:t>
            </a:r>
            <a:endParaRPr lang="en-US"/>
          </a:p>
        </p:txBody>
      </p:sp>
      <p:sp>
        <p:nvSpPr>
          <p:cNvPr id="9" name="Text Box 8"/>
          <p:cNvSpPr txBox="1"/>
          <p:nvPr/>
        </p:nvSpPr>
        <p:spPr>
          <a:xfrm>
            <a:off x="1645920" y="4186555"/>
            <a:ext cx="9217660" cy="1198880"/>
          </a:xfrm>
          <a:prstGeom prst="rect">
            <a:avLst/>
          </a:prstGeom>
          <a:noFill/>
        </p:spPr>
        <p:txBody>
          <a:bodyPr wrap="square" rtlCol="0" anchor="t">
            <a:spAutoFit/>
          </a:bodyPr>
          <a:p>
            <a:r>
              <a:rPr lang="en-US"/>
              <a:t>In Multiple Linear Regression, the target variable(Y) is a linear combination of multiple predictor variables x1, x2, x3, ...,xn. Since it is an enhancement of Simple Linear Regression, so the same is applied for the multiple linear regression equation, the equation becomes:</a:t>
            </a:r>
            <a:endParaRPr lang="en-US"/>
          </a:p>
        </p:txBody>
      </p:sp>
      <p:sp>
        <p:nvSpPr>
          <p:cNvPr id="10" name="Text Box 9"/>
          <p:cNvSpPr txBox="1"/>
          <p:nvPr/>
        </p:nvSpPr>
        <p:spPr>
          <a:xfrm>
            <a:off x="2726055" y="5385435"/>
            <a:ext cx="5320665" cy="368300"/>
          </a:xfrm>
          <a:prstGeom prst="rect">
            <a:avLst/>
          </a:prstGeom>
          <a:noFill/>
        </p:spPr>
        <p:txBody>
          <a:bodyPr wrap="none" rtlCol="0" anchor="t">
            <a:spAutoFit/>
          </a:bodyPr>
          <a:p>
            <a:r>
              <a:rPr lang="en-US" b="1">
                <a:sym typeface="+mn-ea"/>
              </a:rPr>
              <a:t>y = m </a:t>
            </a:r>
            <a:r>
              <a:rPr lang="en-US" b="1" baseline="-25000">
                <a:sym typeface="+mn-ea"/>
              </a:rPr>
              <a:t>1 </a:t>
            </a:r>
            <a:r>
              <a:rPr lang="en-US" b="1">
                <a:sym typeface="+mn-ea"/>
              </a:rPr>
              <a:t>x </a:t>
            </a:r>
            <a:r>
              <a:rPr lang="en-US" b="1" baseline="-25000">
                <a:sym typeface="+mn-ea"/>
              </a:rPr>
              <a:t>1 </a:t>
            </a:r>
            <a:r>
              <a:rPr lang="en-US" b="1">
                <a:sym typeface="+mn-ea"/>
              </a:rPr>
              <a:t>+ </a:t>
            </a:r>
            <a:r>
              <a:rPr lang="en-US" b="1">
                <a:sym typeface="+mn-ea"/>
              </a:rPr>
              <a:t>m </a:t>
            </a:r>
            <a:r>
              <a:rPr lang="en-US" b="1" baseline="-25000">
                <a:sym typeface="+mn-ea"/>
              </a:rPr>
              <a:t>2 </a:t>
            </a:r>
            <a:r>
              <a:rPr lang="en-US" b="1">
                <a:sym typeface="+mn-ea"/>
              </a:rPr>
              <a:t>x </a:t>
            </a:r>
            <a:r>
              <a:rPr lang="en-US" b="1" baseline="-25000">
                <a:sym typeface="+mn-ea"/>
              </a:rPr>
              <a:t>2</a:t>
            </a:r>
            <a:r>
              <a:rPr lang="en-US" b="1" baseline="-25000">
                <a:sym typeface="+mn-ea"/>
              </a:rPr>
              <a:t> </a:t>
            </a:r>
            <a:r>
              <a:rPr lang="en-US" b="1">
                <a:sym typeface="+mn-ea"/>
              </a:rPr>
              <a:t>+ </a:t>
            </a:r>
            <a:r>
              <a:rPr lang="en-US" b="1">
                <a:sym typeface="+mn-ea"/>
              </a:rPr>
              <a:t>m </a:t>
            </a:r>
            <a:r>
              <a:rPr lang="en-US" b="1" baseline="-25000">
                <a:sym typeface="+mn-ea"/>
              </a:rPr>
              <a:t>3 </a:t>
            </a:r>
            <a:r>
              <a:rPr lang="en-US" b="1">
                <a:sym typeface="+mn-ea"/>
              </a:rPr>
              <a:t>x </a:t>
            </a:r>
            <a:r>
              <a:rPr lang="en-US" b="1" baseline="-25000">
                <a:sym typeface="+mn-ea"/>
              </a:rPr>
              <a:t>3</a:t>
            </a:r>
            <a:r>
              <a:rPr lang="en-US" b="1" baseline="-25000">
                <a:sym typeface="+mn-ea"/>
              </a:rPr>
              <a:t> </a:t>
            </a:r>
            <a:r>
              <a:rPr lang="en-US" b="1">
                <a:sym typeface="+mn-ea"/>
              </a:rPr>
              <a:t>+ _ _ _ _ + </a:t>
            </a:r>
            <a:r>
              <a:rPr lang="en-US" b="1">
                <a:sym typeface="+mn-ea"/>
              </a:rPr>
              <a:t>m </a:t>
            </a:r>
            <a:r>
              <a:rPr lang="en-US" b="1" baseline="-25000">
                <a:sym typeface="+mn-ea"/>
              </a:rPr>
              <a:t>n </a:t>
            </a:r>
            <a:r>
              <a:rPr lang="en-US" b="1">
                <a:sym typeface="+mn-ea"/>
              </a:rPr>
              <a:t>x </a:t>
            </a:r>
            <a:r>
              <a:rPr lang="en-US" b="1" baseline="-25000">
                <a:sym typeface="+mn-ea"/>
              </a:rPr>
              <a:t>n</a:t>
            </a:r>
            <a:r>
              <a:rPr lang="en-US" b="1" baseline="-25000">
                <a:sym typeface="+mn-ea"/>
              </a:rPr>
              <a:t>  </a:t>
            </a:r>
            <a:r>
              <a:rPr lang="en-US" b="1">
                <a:sym typeface="+mn-ea"/>
              </a:rPr>
              <a:t>+ c</a:t>
            </a:r>
            <a:endParaRPr lang="en-US"/>
          </a:p>
        </p:txBody>
      </p:sp>
      <p:sp>
        <p:nvSpPr>
          <p:cNvPr id="11" name="Text Box 10"/>
          <p:cNvSpPr txBox="1"/>
          <p:nvPr/>
        </p:nvSpPr>
        <p:spPr>
          <a:xfrm>
            <a:off x="422910" y="3660775"/>
            <a:ext cx="2540000" cy="368300"/>
          </a:xfrm>
          <a:prstGeom prst="rect">
            <a:avLst/>
          </a:prstGeom>
          <a:noFill/>
        </p:spPr>
        <p:txBody>
          <a:bodyPr wrap="square" rtlCol="0" anchor="t">
            <a:spAutoFit/>
          </a:bodyPr>
          <a:p>
            <a:r>
              <a:rPr lang="en-US">
                <a:solidFill>
                  <a:schemeClr val="accent1"/>
                </a:solidFill>
                <a:effectLst>
                  <a:outerShdw blurRad="38100" dist="25400" dir="5400000" algn="ctr" rotWithShape="0">
                    <a:srgbClr val="6E747A">
                      <a:alpha val="43000"/>
                    </a:srgbClr>
                  </a:outerShdw>
                </a:effectLst>
              </a:rPr>
              <a:t>MLR equation:</a:t>
            </a:r>
            <a:endParaRPr lang="en-US">
              <a:solidFill>
                <a:schemeClr val="accent1"/>
              </a:solidFill>
              <a:effectLst>
                <a:outerShdw blurRad="38100" dist="25400" dir="5400000" algn="ctr" rotWithShape="0">
                  <a:srgbClr val="6E747A">
                    <a:alpha val="43000"/>
                  </a:srgbClr>
                </a:outerShdw>
              </a:effectLst>
            </a:endParaRPr>
          </a:p>
        </p:txBody>
      </p:sp>
      <p:sp>
        <p:nvSpPr>
          <p:cNvPr id="12" name="Text Box 11"/>
          <p:cNvSpPr txBox="1"/>
          <p:nvPr/>
        </p:nvSpPr>
        <p:spPr>
          <a:xfrm>
            <a:off x="761365" y="5753735"/>
            <a:ext cx="6762750" cy="953135"/>
          </a:xfrm>
          <a:prstGeom prst="rect">
            <a:avLst/>
          </a:prstGeom>
          <a:noFill/>
        </p:spPr>
        <p:txBody>
          <a:bodyPr wrap="square" rtlCol="0" anchor="t">
            <a:spAutoFit/>
          </a:bodyPr>
          <a:p>
            <a:r>
              <a:rPr lang="en-US" sz="1400"/>
              <a:t>Where,</a:t>
            </a:r>
            <a:endParaRPr lang="en-US" sz="1400"/>
          </a:p>
          <a:p>
            <a:r>
              <a:rPr lang="en-US" sz="1400" b="1"/>
              <a:t>y</a:t>
            </a:r>
            <a:r>
              <a:rPr lang="en-US" sz="1400"/>
              <a:t> =  Output/Response variable</a:t>
            </a:r>
            <a:endParaRPr lang="en-US" sz="1400"/>
          </a:p>
          <a:p>
            <a:r>
              <a:rPr lang="en-US" sz="1400" b="1"/>
              <a:t>m 1, m 2, m 3 , m n</a:t>
            </a:r>
            <a:r>
              <a:rPr lang="en-US" sz="1400"/>
              <a:t>....= Coefficients of the model.</a:t>
            </a:r>
            <a:endParaRPr lang="en-US" sz="1400"/>
          </a:p>
          <a:p>
            <a:r>
              <a:rPr lang="en-US" sz="1400" b="1"/>
              <a:t>x 1, x 2, x 3, x 4</a:t>
            </a:r>
            <a:r>
              <a:rPr lang="en-US" sz="1400"/>
              <a:t>,...= Various Independent/feature variable</a:t>
            </a:r>
            <a:endParaRPr lang="en-US" sz="1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2501265" y="2007235"/>
            <a:ext cx="4549775" cy="368300"/>
          </a:xfrm>
          <a:prstGeom prst="rect">
            <a:avLst/>
          </a:prstGeom>
          <a:noFill/>
        </p:spPr>
        <p:txBody>
          <a:bodyPr wrap="square" rtlCol="0" anchor="t">
            <a:spAutoFit/>
          </a:bodyPr>
          <a:p>
            <a:pPr marL="285750" indent="-285750">
              <a:buFont typeface="Arial" panose="020B0604020202020204" pitchFamily="34" charset="0"/>
              <a:buChar char="•"/>
            </a:pPr>
            <a:r>
              <a:rPr lang="en-US"/>
              <a:t>Predicting the result of the test set</a:t>
            </a:r>
            <a:endParaRPr lang="en-US"/>
          </a:p>
        </p:txBody>
      </p:sp>
      <p:sp>
        <p:nvSpPr>
          <p:cNvPr id="6" name="Text Box 5"/>
          <p:cNvSpPr txBox="1"/>
          <p:nvPr/>
        </p:nvSpPr>
        <p:spPr>
          <a:xfrm>
            <a:off x="1206500" y="189865"/>
            <a:ext cx="3802380" cy="368300"/>
          </a:xfrm>
          <a:prstGeom prst="rect">
            <a:avLst/>
          </a:prstGeom>
          <a:noFill/>
        </p:spPr>
        <p:txBody>
          <a:bodyPr wrap="none" rtlCol="0">
            <a:spAutoFit/>
          </a:bodyPr>
          <a:p>
            <a:r>
              <a:rPr lang="en-US">
                <a:solidFill>
                  <a:schemeClr val="accent1"/>
                </a:solidFill>
                <a:effectLst>
                  <a:outerShdw blurRad="38100" dist="25400" dir="5400000" algn="ctr" rotWithShape="0">
                    <a:srgbClr val="6E747A">
                      <a:alpha val="43000"/>
                    </a:srgbClr>
                  </a:outerShdw>
                </a:effectLst>
              </a:rPr>
              <a:t>Multiple Linear Regression Steps: - </a:t>
            </a:r>
            <a:endParaRPr lang="en-US">
              <a:solidFill>
                <a:schemeClr val="accent1"/>
              </a:solidFill>
              <a:effectLst>
                <a:outerShdw blurRad="38100" dist="25400" dir="5400000" algn="ctr" rotWithShape="0">
                  <a:srgbClr val="6E747A">
                    <a:alpha val="43000"/>
                  </a:srgbClr>
                </a:outerShdw>
              </a:effectLst>
            </a:endParaRPr>
          </a:p>
        </p:txBody>
      </p:sp>
      <p:sp>
        <p:nvSpPr>
          <p:cNvPr id="7" name="Text Box 6"/>
          <p:cNvSpPr txBox="1"/>
          <p:nvPr/>
        </p:nvSpPr>
        <p:spPr>
          <a:xfrm>
            <a:off x="2501265" y="916305"/>
            <a:ext cx="3199130" cy="368300"/>
          </a:xfrm>
          <a:prstGeom prst="rect">
            <a:avLst/>
          </a:prstGeom>
          <a:noFill/>
        </p:spPr>
        <p:txBody>
          <a:bodyPr wrap="none" rtlCol="0" anchor="t">
            <a:spAutoFit/>
          </a:bodyPr>
          <a:p>
            <a:pPr marL="285750" indent="-285750">
              <a:buFont typeface="Arial" panose="020B0604020202020204" pitchFamily="34" charset="0"/>
              <a:buChar char="•"/>
            </a:pPr>
            <a:r>
              <a:rPr lang="en-US">
                <a:sym typeface="+mn-ea"/>
              </a:rPr>
              <a:t>Data Pre-processing Steps</a:t>
            </a:r>
            <a:endParaRPr lang="en-US"/>
          </a:p>
        </p:txBody>
      </p:sp>
      <p:sp>
        <p:nvSpPr>
          <p:cNvPr id="8" name="Text Box 7"/>
          <p:cNvSpPr txBox="1"/>
          <p:nvPr/>
        </p:nvSpPr>
        <p:spPr>
          <a:xfrm>
            <a:off x="2501265" y="1483995"/>
            <a:ext cx="4519930" cy="368300"/>
          </a:xfrm>
          <a:prstGeom prst="rect">
            <a:avLst/>
          </a:prstGeom>
          <a:noFill/>
        </p:spPr>
        <p:txBody>
          <a:bodyPr wrap="none" rtlCol="0" anchor="t">
            <a:spAutoFit/>
          </a:bodyPr>
          <a:p>
            <a:pPr marL="285750" indent="-285750">
              <a:buFont typeface="Arial" panose="020B0604020202020204" pitchFamily="34" charset="0"/>
              <a:buChar char="•"/>
            </a:pPr>
            <a:r>
              <a:rPr lang="en-US">
                <a:sym typeface="+mn-ea"/>
              </a:rPr>
              <a:t>Fitting the MLR model to the training set</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Content Placeholder 7"/>
          <p:cNvPicPr>
            <a:picLocks noChangeAspect="1"/>
          </p:cNvPicPr>
          <p:nvPr>
            <p:ph idx="1"/>
          </p:nvPr>
        </p:nvPicPr>
        <p:blipFill>
          <a:blip r:embed="rId1"/>
          <a:srcRect l="-484" t="5050" r="2183" b="-5050"/>
          <a:stretch>
            <a:fillRect/>
          </a:stretch>
        </p:blipFill>
        <p:spPr>
          <a:xfrm>
            <a:off x="1005205" y="1825625"/>
            <a:ext cx="10182225" cy="2150110"/>
          </a:xfrm>
          <a:prstGeom prst="rect">
            <a:avLst/>
          </a:prstGeom>
        </p:spPr>
      </p:pic>
      <p:sp>
        <p:nvSpPr>
          <p:cNvPr id="6" name="Text Box 5"/>
          <p:cNvSpPr txBox="1"/>
          <p:nvPr/>
        </p:nvSpPr>
        <p:spPr>
          <a:xfrm>
            <a:off x="1144270" y="265430"/>
            <a:ext cx="9425940" cy="460375"/>
          </a:xfrm>
          <a:prstGeom prst="rect">
            <a:avLst/>
          </a:prstGeom>
          <a:noFill/>
        </p:spPr>
        <p:txBody>
          <a:bodyPr wrap="square" rtlCol="0" anchor="t">
            <a:spAutoFit/>
          </a:bodyPr>
          <a:p>
            <a:r>
              <a:rPr lang="en-US" sz="2400" b="1"/>
              <a:t>5. Instanting the Linear Regression model and fitting the model</a:t>
            </a:r>
            <a:endParaRPr lang="en-US" sz="2400" b="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356360" y="341630"/>
            <a:ext cx="8721090" cy="460375"/>
          </a:xfrm>
          <a:prstGeom prst="rect">
            <a:avLst/>
          </a:prstGeom>
          <a:noFill/>
        </p:spPr>
        <p:txBody>
          <a:bodyPr wrap="square" rtlCol="0" anchor="t">
            <a:spAutoFit/>
          </a:bodyPr>
          <a:p>
            <a:r>
              <a:rPr lang="en-US" sz="2400" b="1"/>
              <a:t>6. Calculating the intercept (c) and the coefficient (coef)</a:t>
            </a:r>
            <a:endParaRPr lang="en-US" sz="2400" b="1"/>
          </a:p>
        </p:txBody>
      </p:sp>
      <p:pic>
        <p:nvPicPr>
          <p:cNvPr id="5" name="Content Placeholder 4"/>
          <p:cNvPicPr>
            <a:picLocks noChangeAspect="1"/>
          </p:cNvPicPr>
          <p:nvPr>
            <p:ph idx="1"/>
          </p:nvPr>
        </p:nvPicPr>
        <p:blipFill>
          <a:blip r:embed="rId1"/>
          <a:stretch>
            <a:fillRect/>
          </a:stretch>
        </p:blipFill>
        <p:spPr>
          <a:xfrm>
            <a:off x="1356360" y="1604010"/>
            <a:ext cx="8949690" cy="296926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908050" y="302260"/>
            <a:ext cx="10802620" cy="460375"/>
          </a:xfrm>
          <a:prstGeom prst="rect">
            <a:avLst/>
          </a:prstGeom>
          <a:noFill/>
        </p:spPr>
        <p:txBody>
          <a:bodyPr wrap="square" rtlCol="0" anchor="t">
            <a:spAutoFit/>
          </a:bodyPr>
          <a:p>
            <a:r>
              <a:rPr lang="en-US" sz="2400" b="1"/>
              <a:t>7. Printing the equation (y = m </a:t>
            </a:r>
            <a:r>
              <a:rPr lang="en-US" sz="2400" b="1" baseline="-25000"/>
              <a:t>1 </a:t>
            </a:r>
            <a:r>
              <a:rPr lang="en-US" sz="2400" b="1"/>
              <a:t>x </a:t>
            </a:r>
            <a:r>
              <a:rPr lang="en-US" sz="2400" b="1" baseline="-25000"/>
              <a:t>1 </a:t>
            </a:r>
            <a:r>
              <a:rPr lang="en-US" sz="2400" b="1"/>
              <a:t>+ </a:t>
            </a:r>
            <a:r>
              <a:rPr lang="en-US" sz="2400" b="1">
                <a:sym typeface="+mn-ea"/>
              </a:rPr>
              <a:t>m </a:t>
            </a:r>
            <a:r>
              <a:rPr lang="en-US" sz="2400" b="1" baseline="-25000">
                <a:sym typeface="+mn-ea"/>
              </a:rPr>
              <a:t>2 </a:t>
            </a:r>
            <a:r>
              <a:rPr lang="en-US" sz="2400" b="1">
                <a:sym typeface="+mn-ea"/>
              </a:rPr>
              <a:t>x </a:t>
            </a:r>
            <a:r>
              <a:rPr lang="en-US" sz="2400" b="1" baseline="-25000">
                <a:sym typeface="+mn-ea"/>
              </a:rPr>
              <a:t>2</a:t>
            </a:r>
            <a:r>
              <a:rPr lang="en-US" sz="2400" b="1" baseline="-25000"/>
              <a:t> </a:t>
            </a:r>
            <a:r>
              <a:rPr lang="en-US" sz="2400" b="1"/>
              <a:t>+ </a:t>
            </a:r>
            <a:r>
              <a:rPr lang="en-US" sz="2400" b="1">
                <a:sym typeface="+mn-ea"/>
              </a:rPr>
              <a:t>m </a:t>
            </a:r>
            <a:r>
              <a:rPr lang="en-US" sz="2400" b="1" baseline="-25000">
                <a:sym typeface="+mn-ea"/>
              </a:rPr>
              <a:t>3 </a:t>
            </a:r>
            <a:r>
              <a:rPr lang="en-US" sz="2400" b="1">
                <a:sym typeface="+mn-ea"/>
              </a:rPr>
              <a:t>x </a:t>
            </a:r>
            <a:r>
              <a:rPr lang="en-US" sz="2400" b="1" baseline="-25000">
                <a:sym typeface="+mn-ea"/>
              </a:rPr>
              <a:t>3</a:t>
            </a:r>
            <a:r>
              <a:rPr lang="en-US" sz="2400" b="1" baseline="-25000"/>
              <a:t> </a:t>
            </a:r>
            <a:r>
              <a:rPr lang="en-US" sz="2400" b="1"/>
              <a:t>+ _ _ _ _ + </a:t>
            </a:r>
            <a:r>
              <a:rPr lang="en-US" sz="2400" b="1">
                <a:sym typeface="+mn-ea"/>
              </a:rPr>
              <a:t>m </a:t>
            </a:r>
            <a:r>
              <a:rPr lang="en-US" sz="2400" b="1" baseline="-25000">
                <a:sym typeface="+mn-ea"/>
              </a:rPr>
              <a:t>n </a:t>
            </a:r>
            <a:r>
              <a:rPr lang="en-US" sz="2400" b="1">
                <a:sym typeface="+mn-ea"/>
              </a:rPr>
              <a:t>x </a:t>
            </a:r>
            <a:r>
              <a:rPr lang="en-US" sz="2400" b="1" baseline="-25000">
                <a:sym typeface="+mn-ea"/>
              </a:rPr>
              <a:t>n</a:t>
            </a:r>
            <a:r>
              <a:rPr lang="en-US" sz="2400" b="1" baseline="-25000"/>
              <a:t>  </a:t>
            </a:r>
            <a:r>
              <a:rPr lang="en-US" sz="2400" b="1"/>
              <a:t>+ c)</a:t>
            </a:r>
            <a:endParaRPr lang="en-US" sz="2400" b="1"/>
          </a:p>
        </p:txBody>
      </p:sp>
      <p:pic>
        <p:nvPicPr>
          <p:cNvPr id="5" name="Content Placeholder 4"/>
          <p:cNvPicPr>
            <a:picLocks noChangeAspect="1"/>
          </p:cNvPicPr>
          <p:nvPr>
            <p:ph idx="1"/>
          </p:nvPr>
        </p:nvPicPr>
        <p:blipFill>
          <a:blip r:embed="rId1"/>
          <a:stretch>
            <a:fillRect/>
          </a:stretch>
        </p:blipFill>
        <p:spPr>
          <a:xfrm>
            <a:off x="861060" y="1536065"/>
            <a:ext cx="10897235" cy="311721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56260" y="257175"/>
            <a:ext cx="10046970" cy="460375"/>
          </a:xfrm>
          <a:prstGeom prst="rect">
            <a:avLst/>
          </a:prstGeom>
          <a:noFill/>
        </p:spPr>
        <p:txBody>
          <a:bodyPr wrap="square" rtlCol="0" anchor="t">
            <a:spAutoFit/>
          </a:bodyPr>
          <a:p>
            <a:r>
              <a:rPr lang="en-US" sz="2400" b="1"/>
              <a:t>8. Implementing the above equation and predicting the admit score</a:t>
            </a:r>
            <a:endParaRPr lang="en-US" sz="2400" b="1"/>
          </a:p>
        </p:txBody>
      </p:sp>
      <p:pic>
        <p:nvPicPr>
          <p:cNvPr id="5" name="Content Placeholder 4"/>
          <p:cNvPicPr>
            <a:picLocks noChangeAspect="1"/>
          </p:cNvPicPr>
          <p:nvPr>
            <p:ph sz="half" idx="1"/>
          </p:nvPr>
        </p:nvPicPr>
        <p:blipFill>
          <a:blip r:embed="rId1"/>
          <a:stretch>
            <a:fillRect/>
          </a:stretch>
        </p:blipFill>
        <p:spPr>
          <a:xfrm>
            <a:off x="556260" y="949960"/>
            <a:ext cx="11036935" cy="1426210"/>
          </a:xfrm>
          <a:prstGeom prst="rect">
            <a:avLst/>
          </a:prstGeom>
        </p:spPr>
      </p:pic>
      <p:pic>
        <p:nvPicPr>
          <p:cNvPr id="7" name="Content Placeholder 6"/>
          <p:cNvPicPr>
            <a:picLocks noChangeAspect="1"/>
          </p:cNvPicPr>
          <p:nvPr>
            <p:ph sz="half" idx="2"/>
          </p:nvPr>
        </p:nvPicPr>
        <p:blipFill>
          <a:blip r:embed="rId2"/>
          <a:stretch>
            <a:fillRect/>
          </a:stretch>
        </p:blipFill>
        <p:spPr>
          <a:xfrm>
            <a:off x="556260" y="2592070"/>
            <a:ext cx="5690870" cy="2359025"/>
          </a:xfrm>
          <a:prstGeom prst="rect">
            <a:avLst/>
          </a:prstGeom>
        </p:spPr>
      </p:pic>
      <p:pic>
        <p:nvPicPr>
          <p:cNvPr id="9" name="Content Placeholder 4"/>
          <p:cNvPicPr>
            <a:picLocks noChangeAspect="1"/>
          </p:cNvPicPr>
          <p:nvPr/>
        </p:nvPicPr>
        <p:blipFill>
          <a:blip r:embed="rId3"/>
          <a:stretch>
            <a:fillRect/>
          </a:stretch>
        </p:blipFill>
        <p:spPr>
          <a:xfrm>
            <a:off x="556260" y="5330190"/>
            <a:ext cx="9277350" cy="925830"/>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nvSpPr>
        <p:spPr>
          <a:xfrm>
            <a:off x="519430" y="247650"/>
            <a:ext cx="11153775" cy="398780"/>
          </a:xfrm>
          <a:prstGeom prst="rect">
            <a:avLst/>
          </a:prstGeom>
          <a:noFill/>
        </p:spPr>
        <p:txBody>
          <a:bodyPr wrap="square" rtlCol="0" anchor="t">
            <a:spAutoFit/>
          </a:bodyPr>
          <a:p>
            <a:r>
              <a:rPr lang="en-US" sz="2000" b="1"/>
              <a:t>9. Plotting the Predicted vs Actual values using scatterplot w.r.t  Muliple Linear Regression</a:t>
            </a:r>
            <a:endParaRPr lang="en-US" sz="2000" b="1"/>
          </a:p>
        </p:txBody>
      </p:sp>
      <p:pic>
        <p:nvPicPr>
          <p:cNvPr id="9" name="Content Placeholder 8"/>
          <p:cNvPicPr>
            <a:picLocks noChangeAspect="1"/>
          </p:cNvPicPr>
          <p:nvPr>
            <p:ph idx="1"/>
          </p:nvPr>
        </p:nvPicPr>
        <p:blipFill>
          <a:blip r:embed="rId1"/>
          <a:stretch>
            <a:fillRect/>
          </a:stretch>
        </p:blipFill>
        <p:spPr>
          <a:xfrm>
            <a:off x="721995" y="1057910"/>
            <a:ext cx="9311005" cy="496951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902335" y="189230"/>
            <a:ext cx="10429240" cy="706755"/>
          </a:xfrm>
          <a:prstGeom prst="rect">
            <a:avLst/>
          </a:prstGeom>
          <a:noFill/>
        </p:spPr>
        <p:txBody>
          <a:bodyPr wrap="square" rtlCol="0" anchor="t">
            <a:spAutoFit/>
          </a:bodyPr>
          <a:p>
            <a:r>
              <a:rPr lang="en-US" sz="2000" b="1"/>
              <a:t>10. Computing the metrics for mean absoute error, mean squared error, root mean squared error, and R-squared to determined the model performance</a:t>
            </a:r>
            <a:endParaRPr lang="en-US" sz="2000" b="1"/>
          </a:p>
        </p:txBody>
      </p:sp>
      <p:pic>
        <p:nvPicPr>
          <p:cNvPr id="5" name="Content Placeholder 4"/>
          <p:cNvPicPr>
            <a:picLocks noChangeAspect="1"/>
          </p:cNvPicPr>
          <p:nvPr>
            <p:ph idx="1"/>
          </p:nvPr>
        </p:nvPicPr>
        <p:blipFill>
          <a:blip r:embed="rId1"/>
          <a:stretch>
            <a:fillRect/>
          </a:stretch>
        </p:blipFill>
        <p:spPr>
          <a:xfrm>
            <a:off x="800735" y="1347470"/>
            <a:ext cx="10015855" cy="433641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p:nvPr/>
        </p:nvSpPr>
        <p:spPr>
          <a:xfrm>
            <a:off x="2515870" y="2371725"/>
            <a:ext cx="8230235" cy="768350"/>
          </a:xfrm>
          <a:prstGeom prst="rect">
            <a:avLst/>
          </a:prstGeom>
          <a:noFill/>
        </p:spPr>
        <p:txBody>
          <a:bodyPr wrap="square" rtlCol="0">
            <a:spAutoFit/>
          </a:bodyPr>
          <a:p>
            <a:pPr algn="l"/>
            <a:r>
              <a:rPr lang="en-US" sz="4400" b="1">
                <a:effectLst>
                  <a:outerShdw blurRad="38100" dist="19050" dir="2700000" algn="tl" rotWithShape="0">
                    <a:schemeClr val="dk1">
                      <a:alpha val="40000"/>
                    </a:schemeClr>
                  </a:outerShdw>
                </a:effectLst>
                <a:sym typeface="+mn-ea"/>
              </a:rPr>
              <a:t>D. Random Forest Regressor</a:t>
            </a:r>
            <a:endParaRPr lang="en-US" sz="4400" b="1">
              <a:solidFill>
                <a:schemeClr val="tx1"/>
              </a:solidFill>
              <a:effectLst>
                <a:outerShdw blurRad="38100" dist="19050" dir="2700000" algn="tl" rotWithShape="0">
                  <a:schemeClr val="dk1">
                    <a:alpha val="40000"/>
                  </a:schemeClr>
                </a:outerShdw>
              </a:effectLst>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180465" y="2499995"/>
            <a:ext cx="10076180" cy="368300"/>
          </a:xfrm>
          <a:prstGeom prst="rect">
            <a:avLst/>
          </a:prstGeom>
          <a:noFill/>
        </p:spPr>
        <p:txBody>
          <a:bodyPr wrap="square" rtlCol="0" anchor="t">
            <a:spAutoFit/>
          </a:bodyPr>
          <a:p>
            <a:r>
              <a:rPr lang="en-US"/>
              <a:t>4. The random forest algorithm can be used for both regression and classification tasks. </a:t>
            </a:r>
            <a:endParaRPr lang="en-US"/>
          </a:p>
        </p:txBody>
      </p:sp>
      <p:sp>
        <p:nvSpPr>
          <p:cNvPr id="5" name="Text Box 4"/>
          <p:cNvSpPr txBox="1"/>
          <p:nvPr/>
        </p:nvSpPr>
        <p:spPr>
          <a:xfrm>
            <a:off x="716915" y="292735"/>
            <a:ext cx="2724150" cy="398780"/>
          </a:xfrm>
          <a:prstGeom prst="rect">
            <a:avLst/>
          </a:prstGeom>
          <a:noFill/>
        </p:spPr>
        <p:txBody>
          <a:bodyPr wrap="square" rtlCol="0" anchor="t">
            <a:spAutoFit/>
          </a:bodyPr>
          <a:p>
            <a:r>
              <a:rPr lang="en-US" sz="2000">
                <a:solidFill>
                  <a:schemeClr val="accent1"/>
                </a:solidFill>
                <a:effectLst>
                  <a:outerShdw blurRad="38100" dist="25400" dir="5400000" algn="ctr" rotWithShape="0">
                    <a:srgbClr val="6E747A">
                      <a:alpha val="43000"/>
                    </a:srgbClr>
                  </a:outerShdw>
                </a:effectLst>
                <a:sym typeface="+mn-ea"/>
              </a:rPr>
              <a:t>RANDOM FOREST:</a:t>
            </a:r>
            <a:endParaRPr lang="en-US" sz="2000">
              <a:solidFill>
                <a:schemeClr val="accent1"/>
              </a:solidFill>
              <a:effectLst>
                <a:outerShdw blurRad="38100" dist="25400" dir="5400000" algn="ctr" rotWithShape="0">
                  <a:srgbClr val="6E747A">
                    <a:alpha val="43000"/>
                  </a:srgbClr>
                </a:outerShdw>
              </a:effectLst>
              <a:sym typeface="+mn-ea"/>
            </a:endParaRPr>
          </a:p>
        </p:txBody>
      </p:sp>
      <p:sp>
        <p:nvSpPr>
          <p:cNvPr id="6" name="Text Box 5"/>
          <p:cNvSpPr txBox="1"/>
          <p:nvPr/>
        </p:nvSpPr>
        <p:spPr>
          <a:xfrm>
            <a:off x="1203325" y="927735"/>
            <a:ext cx="10076180" cy="368300"/>
          </a:xfrm>
          <a:prstGeom prst="rect">
            <a:avLst/>
          </a:prstGeom>
          <a:noFill/>
        </p:spPr>
        <p:txBody>
          <a:bodyPr wrap="none" rtlCol="0" anchor="t">
            <a:spAutoFit/>
          </a:bodyPr>
          <a:p>
            <a:r>
              <a:rPr lang="en-US">
                <a:sym typeface="+mn-ea"/>
              </a:rPr>
              <a:t>1. Random forest is a type of supervised machine learning algorithm based on ensemble learning.</a:t>
            </a:r>
            <a:endParaRPr lang="en-US"/>
          </a:p>
        </p:txBody>
      </p:sp>
      <p:sp>
        <p:nvSpPr>
          <p:cNvPr id="7" name="Text Box 6"/>
          <p:cNvSpPr txBox="1"/>
          <p:nvPr/>
        </p:nvSpPr>
        <p:spPr>
          <a:xfrm>
            <a:off x="1203325" y="1511300"/>
            <a:ext cx="10076180" cy="368300"/>
          </a:xfrm>
          <a:prstGeom prst="rect">
            <a:avLst/>
          </a:prstGeom>
          <a:noFill/>
        </p:spPr>
        <p:txBody>
          <a:bodyPr wrap="square" rtlCol="0" anchor="t">
            <a:spAutoFit/>
          </a:bodyPr>
          <a:p>
            <a:r>
              <a:rPr lang="en-US">
                <a:sym typeface="+mn-ea"/>
              </a:rPr>
              <a:t>2. Ensemble learning is a type of learning where we join different types of algorithms or same algorithm multiple times to form a more powerful prediction model.</a:t>
            </a:r>
            <a:endParaRPr lang="en-US"/>
          </a:p>
        </p:txBody>
      </p:sp>
      <p:sp>
        <p:nvSpPr>
          <p:cNvPr id="8" name="Text Box 7"/>
          <p:cNvSpPr txBox="1"/>
          <p:nvPr/>
        </p:nvSpPr>
        <p:spPr>
          <a:xfrm>
            <a:off x="1180465" y="3128010"/>
            <a:ext cx="10076180" cy="368300"/>
          </a:xfrm>
          <a:prstGeom prst="rect">
            <a:avLst/>
          </a:prstGeom>
          <a:noFill/>
        </p:spPr>
        <p:txBody>
          <a:bodyPr wrap="square" rtlCol="0" anchor="t">
            <a:spAutoFit/>
          </a:bodyPr>
          <a:p>
            <a:r>
              <a:rPr lang="en-US">
                <a:sym typeface="+mn-ea"/>
              </a:rPr>
              <a:t>3. The random forest algorithm combines multiple algorithm of the same type i.e. multiple decision trees, resulting in a “Forest".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471160" y="163830"/>
            <a:ext cx="1250315" cy="460375"/>
          </a:xfrm>
          <a:prstGeom prst="rect">
            <a:avLst/>
          </a:prstGeom>
          <a:noFill/>
        </p:spPr>
        <p:txBody>
          <a:bodyPr wrap="none" rtlCol="0">
            <a:spAutoFit/>
          </a:bodyPr>
          <a:p>
            <a:r>
              <a:rPr lang="en-US" sz="2400">
                <a:solidFill>
                  <a:schemeClr val="tx1"/>
                </a:solidFill>
                <a:effectLst>
                  <a:outerShdw blurRad="38100" dist="19050" dir="2700000" algn="tl" rotWithShape="0">
                    <a:schemeClr val="dk1">
                      <a:alpha val="40000"/>
                    </a:schemeClr>
                  </a:outerShdw>
                </a:effectLst>
              </a:rPr>
              <a:t>Content</a:t>
            </a:r>
            <a:endParaRPr lang="en-US" sz="2400">
              <a:solidFill>
                <a:schemeClr val="tx1"/>
              </a:solidFill>
              <a:effectLst>
                <a:outerShdw blurRad="38100" dist="19050" dir="2700000" algn="tl" rotWithShape="0">
                  <a:schemeClr val="dk1">
                    <a:alpha val="40000"/>
                  </a:schemeClr>
                </a:outerShdw>
              </a:effectLst>
            </a:endParaRPr>
          </a:p>
        </p:txBody>
      </p:sp>
      <p:sp>
        <p:nvSpPr>
          <p:cNvPr id="7" name="Text Box 6"/>
          <p:cNvSpPr txBox="1"/>
          <p:nvPr/>
        </p:nvSpPr>
        <p:spPr>
          <a:xfrm>
            <a:off x="1386205" y="624205"/>
            <a:ext cx="10374630" cy="4799965"/>
          </a:xfrm>
          <a:prstGeom prst="rect">
            <a:avLst/>
          </a:prstGeom>
          <a:noFill/>
        </p:spPr>
        <p:txBody>
          <a:bodyPr wrap="square" rtlCol="0" anchor="t">
            <a:spAutoFit/>
          </a:bodyPr>
          <a:p>
            <a:r>
              <a:rPr lang="en-US" b="1"/>
              <a:t>23. Computing the metrics for mean squared error and R-squared to determined the model performance</a:t>
            </a:r>
            <a:endParaRPr lang="en-US" b="1"/>
          </a:p>
          <a:p>
            <a:r>
              <a:rPr lang="en-US" b="1"/>
              <a:t>24. Visualizing using 3D graph</a:t>
            </a:r>
            <a:endParaRPr lang="en-US" b="1"/>
          </a:p>
          <a:p>
            <a:r>
              <a:rPr lang="en-US" b="1"/>
              <a:t>25. Multiple Linear Regression on first component</a:t>
            </a:r>
            <a:endParaRPr lang="en-US" b="1"/>
          </a:p>
          <a:p>
            <a:r>
              <a:rPr lang="en-US" b="1"/>
              <a:t>26. Splitting into traning and testing sets</a:t>
            </a:r>
            <a:endParaRPr lang="en-US" b="1"/>
          </a:p>
          <a:p>
            <a:r>
              <a:rPr lang="en-US" b="1"/>
              <a:t>27. Fittting the model and predicting the result.</a:t>
            </a:r>
            <a:endParaRPr lang="en-US" b="1"/>
          </a:p>
          <a:p>
            <a:r>
              <a:rPr lang="en-US" b="1"/>
              <a:t>28. Visualizing the Acutal vs Predicted values</a:t>
            </a:r>
            <a:endParaRPr lang="en-US" b="1"/>
          </a:p>
          <a:p>
            <a:r>
              <a:rPr lang="en-US" b="1"/>
              <a:t>29. Computing the metrics for mean squared error and R-squared to determined the model performance</a:t>
            </a:r>
            <a:endParaRPr lang="en-US" b="1"/>
          </a:p>
          <a:p>
            <a:r>
              <a:rPr lang="en-US" b="1"/>
              <a:t>30. Plotting the graph for chance of getting in</a:t>
            </a:r>
            <a:endParaRPr lang="en-US" b="1"/>
          </a:p>
          <a:p>
            <a:r>
              <a:rPr lang="en-US" b="1"/>
              <a:t>31. Multiple Linear Regression on 2nd component</a:t>
            </a:r>
            <a:endParaRPr lang="en-US" b="1"/>
          </a:p>
          <a:p>
            <a:r>
              <a:rPr lang="en-US" b="1"/>
              <a:t>32. Splitting into traning and testing sets</a:t>
            </a:r>
            <a:endParaRPr lang="en-US" b="1"/>
          </a:p>
          <a:p>
            <a:r>
              <a:rPr lang="en-US" b="1"/>
              <a:t>33. Fittting the model and predicting the result.</a:t>
            </a:r>
            <a:endParaRPr lang="en-US" b="1"/>
          </a:p>
          <a:p>
            <a:r>
              <a:rPr lang="en-US" b="1"/>
              <a:t>34. Visualizing the Acutal vs Predicted values</a:t>
            </a:r>
            <a:endParaRPr lang="en-US" b="1"/>
          </a:p>
          <a:p>
            <a:r>
              <a:rPr lang="en-US" b="1"/>
              <a:t>35. Computing the metrics for mean squared error and R-squared to determined the model performance.</a:t>
            </a:r>
            <a:endParaRPr lang="en-US" b="1"/>
          </a:p>
          <a:p>
            <a:r>
              <a:rPr lang="en-US" b="1"/>
              <a:t>36. Plotting the graph for chance of getting in</a:t>
            </a:r>
            <a:r>
              <a:rPr lang="en-US"/>
              <a:t> </a:t>
            </a:r>
            <a:endParaRPr lang="en-US"/>
          </a:p>
        </p:txBody>
      </p:sp>
      <p:sp>
        <p:nvSpPr>
          <p:cNvPr id="8" name="Text Box 7"/>
          <p:cNvSpPr txBox="1"/>
          <p:nvPr/>
        </p:nvSpPr>
        <p:spPr>
          <a:xfrm>
            <a:off x="460375" y="5743575"/>
            <a:ext cx="2540000" cy="368300"/>
          </a:xfrm>
          <a:prstGeom prst="rect">
            <a:avLst/>
          </a:prstGeom>
          <a:noFill/>
        </p:spPr>
        <p:txBody>
          <a:bodyPr wrap="square" rtlCol="0" anchor="t">
            <a:spAutoFit/>
          </a:bodyPr>
          <a:p>
            <a:r>
              <a:rPr lang="en-US" b="1"/>
              <a:t>D. RFR with PCA</a:t>
            </a:r>
            <a:endParaRPr lang="en-US" b="1"/>
          </a:p>
        </p:txBody>
      </p:sp>
      <p:sp>
        <p:nvSpPr>
          <p:cNvPr id="9" name="Text Box 8"/>
          <p:cNvSpPr txBox="1"/>
          <p:nvPr/>
        </p:nvSpPr>
        <p:spPr>
          <a:xfrm>
            <a:off x="1386205" y="6197600"/>
            <a:ext cx="7678420" cy="368300"/>
          </a:xfrm>
          <a:prstGeom prst="rect">
            <a:avLst/>
          </a:prstGeom>
          <a:noFill/>
        </p:spPr>
        <p:txBody>
          <a:bodyPr wrap="square" rtlCol="0" anchor="t">
            <a:spAutoFit/>
          </a:bodyPr>
          <a:p>
            <a:pPr algn="l">
              <a:buClrTx/>
              <a:buSzTx/>
              <a:buFontTx/>
            </a:pPr>
            <a:r>
              <a:rPr lang="en-US" b="1"/>
              <a:t>37. Creating Random Forest Regression object and fitting the model</a:t>
            </a:r>
            <a:endParaRPr lang="en-US" b="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308100" y="895350"/>
            <a:ext cx="4538980" cy="368300"/>
          </a:xfrm>
          <a:prstGeom prst="rect">
            <a:avLst/>
          </a:prstGeom>
          <a:noFill/>
        </p:spPr>
        <p:txBody>
          <a:bodyPr wrap="none" rtlCol="0" anchor="t">
            <a:spAutoFit/>
          </a:bodyPr>
          <a:p>
            <a:r>
              <a:rPr lang="en-US">
                <a:sym typeface="+mn-ea"/>
              </a:rPr>
              <a:t>1. Pick N random records from the dataset.</a:t>
            </a:r>
            <a:endParaRPr lang="en-US"/>
          </a:p>
        </p:txBody>
      </p:sp>
      <p:sp>
        <p:nvSpPr>
          <p:cNvPr id="5" name="Text Box 4"/>
          <p:cNvSpPr txBox="1"/>
          <p:nvPr/>
        </p:nvSpPr>
        <p:spPr>
          <a:xfrm>
            <a:off x="1308100" y="1488440"/>
            <a:ext cx="5237480" cy="368300"/>
          </a:xfrm>
          <a:prstGeom prst="rect">
            <a:avLst/>
          </a:prstGeom>
          <a:noFill/>
        </p:spPr>
        <p:txBody>
          <a:bodyPr wrap="none" rtlCol="0" anchor="t">
            <a:spAutoFit/>
          </a:bodyPr>
          <a:p>
            <a:r>
              <a:rPr lang="en-US">
                <a:sym typeface="+mn-ea"/>
              </a:rPr>
              <a:t>2. Build a decision tree based on these N records.</a:t>
            </a:r>
            <a:endParaRPr lang="en-US"/>
          </a:p>
        </p:txBody>
      </p:sp>
      <p:sp>
        <p:nvSpPr>
          <p:cNvPr id="6" name="Text Box 5"/>
          <p:cNvSpPr txBox="1"/>
          <p:nvPr/>
        </p:nvSpPr>
        <p:spPr>
          <a:xfrm>
            <a:off x="1308100" y="2110740"/>
            <a:ext cx="9186545" cy="368300"/>
          </a:xfrm>
          <a:prstGeom prst="rect">
            <a:avLst/>
          </a:prstGeom>
          <a:noFill/>
        </p:spPr>
        <p:txBody>
          <a:bodyPr wrap="square" rtlCol="0" anchor="t">
            <a:spAutoFit/>
          </a:bodyPr>
          <a:p>
            <a:r>
              <a:rPr lang="en-US">
                <a:sym typeface="+mn-ea"/>
              </a:rPr>
              <a:t>3. Choose the number of trees we want in our algorithm and repeat step1 And step2</a:t>
            </a:r>
            <a:endParaRPr lang="en-US"/>
          </a:p>
        </p:txBody>
      </p:sp>
      <p:sp>
        <p:nvSpPr>
          <p:cNvPr id="7" name="Text Box 6"/>
          <p:cNvSpPr txBox="1"/>
          <p:nvPr/>
        </p:nvSpPr>
        <p:spPr>
          <a:xfrm>
            <a:off x="1308100" y="2880360"/>
            <a:ext cx="10106660" cy="922020"/>
          </a:xfrm>
          <a:prstGeom prst="rect">
            <a:avLst/>
          </a:prstGeom>
          <a:noFill/>
        </p:spPr>
        <p:txBody>
          <a:bodyPr wrap="square" rtlCol="0" anchor="t">
            <a:spAutoFit/>
          </a:bodyPr>
          <a:p>
            <a:r>
              <a:rPr lang="en-US">
                <a:sym typeface="+mn-ea"/>
              </a:rPr>
              <a:t>4. In case of a regression problem, for a new record, each tree in the forest predicts a value for Y (output). The final value can be calculated by taking the average of all the values predicted by all the trees in forest. </a:t>
            </a:r>
            <a:endParaRPr lang="en-US"/>
          </a:p>
        </p:txBody>
      </p:sp>
      <p:sp>
        <p:nvSpPr>
          <p:cNvPr id="8" name="Text Box 7"/>
          <p:cNvSpPr txBox="1"/>
          <p:nvPr/>
        </p:nvSpPr>
        <p:spPr>
          <a:xfrm>
            <a:off x="1308100" y="4093845"/>
            <a:ext cx="9535795" cy="922020"/>
          </a:xfrm>
          <a:prstGeom prst="rect">
            <a:avLst/>
          </a:prstGeom>
          <a:noFill/>
        </p:spPr>
        <p:txBody>
          <a:bodyPr wrap="square" rtlCol="0" anchor="t">
            <a:spAutoFit/>
          </a:bodyPr>
          <a:p>
            <a:r>
              <a:rPr lang="en-US">
                <a:sym typeface="+mn-ea"/>
              </a:rPr>
              <a:t>4. In case of a classification problem, each tree in the forest predicts the category to which the new record belongs. Finally, the new record is assigned to the category that wins the majority vote.</a:t>
            </a:r>
            <a:endParaRPr lang="en-US"/>
          </a:p>
        </p:txBody>
      </p:sp>
      <p:sp>
        <p:nvSpPr>
          <p:cNvPr id="9" name="Text Box 8"/>
          <p:cNvSpPr txBox="1"/>
          <p:nvPr/>
        </p:nvSpPr>
        <p:spPr>
          <a:xfrm>
            <a:off x="663575" y="300355"/>
            <a:ext cx="4471035" cy="368300"/>
          </a:xfrm>
          <a:prstGeom prst="rect">
            <a:avLst/>
          </a:prstGeom>
          <a:noFill/>
        </p:spPr>
        <p:txBody>
          <a:bodyPr wrap="none" rtlCol="0" anchor="t">
            <a:spAutoFit/>
          </a:bodyPr>
          <a:p>
            <a:r>
              <a:rPr lang="en-US">
                <a:solidFill>
                  <a:schemeClr val="accent1"/>
                </a:solidFill>
                <a:effectLst>
                  <a:outerShdw blurRad="38100" dist="25400" dir="5400000" algn="ctr" rotWithShape="0">
                    <a:srgbClr val="6E747A">
                      <a:alpha val="43000"/>
                    </a:srgbClr>
                  </a:outerShdw>
                </a:effectLst>
                <a:sym typeface="+mn-ea"/>
              </a:rPr>
              <a:t>RANDOM FOREST ALGORITHM STEPS:</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202565" y="345440"/>
            <a:ext cx="3891280" cy="368300"/>
          </a:xfrm>
          <a:prstGeom prst="rect">
            <a:avLst/>
          </a:prstGeom>
          <a:noFill/>
        </p:spPr>
        <p:txBody>
          <a:bodyPr wrap="none" rtlCol="0" anchor="t">
            <a:spAutoFit/>
          </a:bodyPr>
          <a:p>
            <a:r>
              <a:rPr lang="en-US">
                <a:solidFill>
                  <a:schemeClr val="accent1"/>
                </a:solidFill>
                <a:effectLst>
                  <a:outerShdw blurRad="38100" dist="25400" dir="5400000" algn="ctr" rotWithShape="0">
                    <a:srgbClr val="6E747A">
                      <a:alpha val="43000"/>
                    </a:srgbClr>
                  </a:outerShdw>
                </a:effectLst>
                <a:sym typeface="+mn-ea"/>
              </a:rPr>
              <a:t>Advantages of using Random Forest</a:t>
            </a:r>
            <a:endParaRPr lang="en-US">
              <a:solidFill>
                <a:schemeClr val="accent1"/>
              </a:solidFill>
              <a:effectLst>
                <a:outerShdw blurRad="38100" dist="25400" dir="5400000" algn="ctr" rotWithShape="0">
                  <a:srgbClr val="6E747A">
                    <a:alpha val="43000"/>
                  </a:srgbClr>
                </a:outerShdw>
              </a:effectLst>
              <a:sym typeface="+mn-ea"/>
            </a:endParaRPr>
          </a:p>
        </p:txBody>
      </p:sp>
      <p:sp>
        <p:nvSpPr>
          <p:cNvPr id="4" name="Text Box 3"/>
          <p:cNvSpPr txBox="1"/>
          <p:nvPr/>
        </p:nvSpPr>
        <p:spPr>
          <a:xfrm>
            <a:off x="1038225" y="1031240"/>
            <a:ext cx="10307320" cy="2584450"/>
          </a:xfrm>
          <a:prstGeom prst="rect">
            <a:avLst/>
          </a:prstGeom>
          <a:noFill/>
        </p:spPr>
        <p:txBody>
          <a:bodyPr wrap="square" rtlCol="0" anchor="t">
            <a:spAutoFit/>
          </a:bodyPr>
          <a:p>
            <a:pPr marL="285750" indent="-285750">
              <a:buFont typeface="Arial" panose="020B0604020202020204" pitchFamily="34" charset="0"/>
              <a:buChar char="•"/>
            </a:pPr>
            <a:r>
              <a:rPr lang="en-US">
                <a:sym typeface="+mn-ea"/>
              </a:rPr>
              <a:t>The random forest algorithm is not biased, since, there are multiple trees and each tree is trained on a subset of data. Basically, the random forest algorithm relies(depend) on the power of "the crowd"; therefore the overall biasedness of the algorithm is reduced.</a:t>
            </a:r>
            <a:endParaRPr lang="en-US"/>
          </a:p>
          <a:p>
            <a:pPr marL="285750" indent="-285750">
              <a:buFont typeface="Arial" panose="020B0604020202020204" pitchFamily="34" charset="0"/>
              <a:buChar char="•"/>
            </a:pPr>
            <a:r>
              <a:rPr lang="en-US">
                <a:sym typeface="+mn-ea"/>
              </a:rPr>
              <a:t>This algorithm is very stable. Even if a new data point is introduced in the dataset the overall algorithm is not affected much since new data may impact one tree but it is very hard for it to impact all the trees.</a:t>
            </a:r>
            <a:endParaRPr lang="en-US"/>
          </a:p>
          <a:p>
            <a:pPr marL="285750" indent="-285750">
              <a:buFont typeface="Arial" panose="020B0604020202020204" pitchFamily="34" charset="0"/>
              <a:buChar char="•"/>
            </a:pPr>
            <a:r>
              <a:rPr lang="en-US">
                <a:sym typeface="+mn-ea"/>
              </a:rPr>
              <a:t>The random forest algorithm works well when you have both categorical and numerical features.</a:t>
            </a:r>
            <a:endParaRPr lang="en-US"/>
          </a:p>
          <a:p>
            <a:pPr marL="285750" indent="-285750">
              <a:buFont typeface="Arial" panose="020B0604020202020204" pitchFamily="34" charset="0"/>
              <a:buChar char="•"/>
            </a:pPr>
            <a:r>
              <a:rPr lang="en-US">
                <a:sym typeface="+mn-ea"/>
              </a:rPr>
              <a:t>The random forest algorithm also works well when data has missing values or it has not been scaled well.</a:t>
            </a:r>
            <a:endParaRPr lang="en-US"/>
          </a:p>
        </p:txBody>
      </p:sp>
      <p:sp>
        <p:nvSpPr>
          <p:cNvPr id="6" name="Text Box 5"/>
          <p:cNvSpPr txBox="1"/>
          <p:nvPr/>
        </p:nvSpPr>
        <p:spPr>
          <a:xfrm>
            <a:off x="202565" y="3953510"/>
            <a:ext cx="3484880" cy="368300"/>
          </a:xfrm>
          <a:prstGeom prst="rect">
            <a:avLst/>
          </a:prstGeom>
          <a:noFill/>
        </p:spPr>
        <p:txBody>
          <a:bodyPr wrap="none" rtlCol="0" anchor="t">
            <a:spAutoFit/>
          </a:bodyPr>
          <a:p>
            <a:r>
              <a:rPr lang="en-US">
                <a:solidFill>
                  <a:schemeClr val="accent1"/>
                </a:solidFill>
                <a:effectLst>
                  <a:outerShdw blurRad="38100" dist="25400" dir="5400000" algn="ctr" rotWithShape="0">
                    <a:srgbClr val="6E747A">
                      <a:alpha val="43000"/>
                    </a:srgbClr>
                  </a:outerShdw>
                </a:effectLst>
                <a:sym typeface="+mn-ea"/>
              </a:rPr>
              <a:t>Disadvantages of random forest:</a:t>
            </a:r>
            <a:endParaRPr lang="en-US">
              <a:solidFill>
                <a:schemeClr val="accent1"/>
              </a:solidFill>
              <a:effectLst>
                <a:outerShdw blurRad="38100" dist="25400" dir="5400000" algn="ctr" rotWithShape="0">
                  <a:srgbClr val="6E747A">
                    <a:alpha val="43000"/>
                  </a:srgbClr>
                </a:outerShdw>
              </a:effectLst>
              <a:sym typeface="+mn-ea"/>
            </a:endParaRPr>
          </a:p>
        </p:txBody>
      </p:sp>
      <p:sp>
        <p:nvSpPr>
          <p:cNvPr id="7" name="Text Box 6"/>
          <p:cNvSpPr txBox="1"/>
          <p:nvPr/>
        </p:nvSpPr>
        <p:spPr>
          <a:xfrm>
            <a:off x="1038225" y="4439920"/>
            <a:ext cx="9291955" cy="1198880"/>
          </a:xfrm>
          <a:prstGeom prst="rect">
            <a:avLst/>
          </a:prstGeom>
          <a:noFill/>
        </p:spPr>
        <p:txBody>
          <a:bodyPr wrap="square" rtlCol="0" anchor="t">
            <a:spAutoFit/>
          </a:bodyPr>
          <a:p>
            <a:pPr marL="285750" indent="-285750">
              <a:buFont typeface="Arial" panose="020B0604020202020204" pitchFamily="34" charset="0"/>
              <a:buChar char="•"/>
            </a:pPr>
            <a:r>
              <a:rPr lang="en-US">
                <a:sym typeface="+mn-ea"/>
              </a:rPr>
              <a:t>A major disadvantage of random forests lies in their complexity. They required much more computational resources, owing to the large number of decision trees joined together.</a:t>
            </a:r>
            <a:endParaRPr lang="en-US"/>
          </a:p>
          <a:p>
            <a:pPr marL="285750" indent="-285750">
              <a:buFont typeface="Arial" panose="020B0604020202020204" pitchFamily="34" charset="0"/>
              <a:buChar char="•"/>
            </a:pPr>
            <a:r>
              <a:rPr lang="en-US">
                <a:sym typeface="+mn-ea"/>
              </a:rPr>
              <a:t>Due to their complexity, they require much more comparable algorithms</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1"/>
          </p:nvPr>
        </p:nvPicPr>
        <p:blipFill>
          <a:blip r:embed="rId1"/>
          <a:stretch>
            <a:fillRect/>
          </a:stretch>
        </p:blipFill>
        <p:spPr>
          <a:xfrm>
            <a:off x="723900" y="1089660"/>
            <a:ext cx="9566910" cy="1057275"/>
          </a:xfrm>
          <a:prstGeom prst="rect">
            <a:avLst/>
          </a:prstGeom>
        </p:spPr>
      </p:pic>
      <p:sp>
        <p:nvSpPr>
          <p:cNvPr id="6" name="Text Box 5"/>
          <p:cNvSpPr txBox="1"/>
          <p:nvPr/>
        </p:nvSpPr>
        <p:spPr>
          <a:xfrm>
            <a:off x="862330" y="289560"/>
            <a:ext cx="9133840" cy="398780"/>
          </a:xfrm>
          <a:prstGeom prst="rect">
            <a:avLst/>
          </a:prstGeom>
          <a:noFill/>
        </p:spPr>
        <p:txBody>
          <a:bodyPr wrap="square" rtlCol="0" anchor="t">
            <a:spAutoFit/>
          </a:bodyPr>
          <a:p>
            <a:r>
              <a:rPr lang="en-US" sz="2000" b="1"/>
              <a:t>11. Instanting the Random Forest Regressor model and fitting the model</a:t>
            </a:r>
            <a:endParaRPr lang="en-US" sz="2000" b="1"/>
          </a:p>
        </p:txBody>
      </p:sp>
      <p:pic>
        <p:nvPicPr>
          <p:cNvPr id="7" name="Content Placeholder 6"/>
          <p:cNvPicPr>
            <a:picLocks noChangeAspect="1"/>
          </p:cNvPicPr>
          <p:nvPr>
            <p:ph sz="half" idx="2"/>
          </p:nvPr>
        </p:nvPicPr>
        <p:blipFill>
          <a:blip r:embed="rId2"/>
          <a:stretch>
            <a:fillRect/>
          </a:stretch>
        </p:blipFill>
        <p:spPr>
          <a:xfrm>
            <a:off x="723900" y="2754630"/>
            <a:ext cx="10744200" cy="180403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3912870" y="274320"/>
            <a:ext cx="4107180" cy="398780"/>
          </a:xfrm>
          <a:prstGeom prst="rect">
            <a:avLst/>
          </a:prstGeom>
          <a:noFill/>
        </p:spPr>
        <p:txBody>
          <a:bodyPr wrap="square" rtlCol="0" anchor="t">
            <a:spAutoFit/>
          </a:bodyPr>
          <a:p>
            <a:r>
              <a:rPr lang="en-US" sz="2000" b="1"/>
              <a:t>12. Predicting the admit score</a:t>
            </a:r>
            <a:endParaRPr lang="en-US" sz="2000" b="1"/>
          </a:p>
        </p:txBody>
      </p:sp>
      <p:pic>
        <p:nvPicPr>
          <p:cNvPr id="6" name="Content Placeholder 5"/>
          <p:cNvPicPr>
            <a:picLocks noChangeAspect="1"/>
          </p:cNvPicPr>
          <p:nvPr>
            <p:ph idx="1"/>
          </p:nvPr>
        </p:nvPicPr>
        <p:blipFill>
          <a:blip r:embed="rId1"/>
          <a:srcRect r="2981"/>
          <a:stretch>
            <a:fillRect/>
          </a:stretch>
        </p:blipFill>
        <p:spPr>
          <a:xfrm>
            <a:off x="748665" y="1211580"/>
            <a:ext cx="10294620" cy="453263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21030" y="287020"/>
            <a:ext cx="10948035" cy="706755"/>
          </a:xfrm>
          <a:prstGeom prst="rect">
            <a:avLst/>
          </a:prstGeom>
          <a:noFill/>
        </p:spPr>
        <p:txBody>
          <a:bodyPr wrap="square" rtlCol="0" anchor="t">
            <a:spAutoFit/>
          </a:bodyPr>
          <a:p>
            <a:r>
              <a:rPr lang="en-US" sz="2000" b="1"/>
              <a:t>13. Computing the metrics for mean squared error and R-squared to determined the model performance</a:t>
            </a:r>
            <a:endParaRPr lang="en-US" sz="2000" b="1"/>
          </a:p>
        </p:txBody>
      </p:sp>
      <p:pic>
        <p:nvPicPr>
          <p:cNvPr id="5" name="Content Placeholder 4"/>
          <p:cNvPicPr>
            <a:picLocks noChangeAspect="1"/>
          </p:cNvPicPr>
          <p:nvPr>
            <p:ph idx="1"/>
          </p:nvPr>
        </p:nvPicPr>
        <p:blipFill>
          <a:blip r:embed="rId1"/>
          <a:stretch>
            <a:fillRect/>
          </a:stretch>
        </p:blipFill>
        <p:spPr>
          <a:xfrm>
            <a:off x="1005840" y="1761490"/>
            <a:ext cx="9594850" cy="310705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65455" y="249555"/>
            <a:ext cx="11261090" cy="398780"/>
          </a:xfrm>
          <a:prstGeom prst="rect">
            <a:avLst/>
          </a:prstGeom>
          <a:noFill/>
        </p:spPr>
        <p:txBody>
          <a:bodyPr wrap="square" rtlCol="0" anchor="t">
            <a:spAutoFit/>
          </a:bodyPr>
          <a:p>
            <a:r>
              <a:rPr lang="en-US" sz="2000" b="1"/>
              <a:t>14. Plotting the Predicted vs Actual values using scatterplot w.r.t Random Forest Regressor.</a:t>
            </a:r>
            <a:endParaRPr lang="en-US" sz="2000" b="1"/>
          </a:p>
        </p:txBody>
      </p:sp>
      <p:pic>
        <p:nvPicPr>
          <p:cNvPr id="5" name="Content Placeholder 4"/>
          <p:cNvPicPr>
            <a:picLocks noChangeAspect="1"/>
          </p:cNvPicPr>
          <p:nvPr>
            <p:ph idx="1"/>
          </p:nvPr>
        </p:nvPicPr>
        <p:blipFill>
          <a:blip r:embed="rId1"/>
          <a:stretch>
            <a:fillRect/>
          </a:stretch>
        </p:blipFill>
        <p:spPr>
          <a:xfrm>
            <a:off x="1196975" y="1044575"/>
            <a:ext cx="9039225" cy="527240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p:nvPr/>
        </p:nvSpPr>
        <p:spPr>
          <a:xfrm>
            <a:off x="3412490" y="2393315"/>
            <a:ext cx="5367020" cy="768350"/>
          </a:xfrm>
          <a:prstGeom prst="rect">
            <a:avLst/>
          </a:prstGeom>
          <a:noFill/>
        </p:spPr>
        <p:txBody>
          <a:bodyPr wrap="square" rtlCol="0">
            <a:spAutoFit/>
          </a:bodyPr>
          <a:p>
            <a:pPr algn="l"/>
            <a:r>
              <a:rPr lang="en-US" sz="4400" b="1">
                <a:solidFill>
                  <a:schemeClr val="tx1"/>
                </a:solidFill>
                <a:effectLst>
                  <a:outerShdw blurRad="38100" dist="19050" dir="2700000" algn="tl" rotWithShape="0">
                    <a:schemeClr val="dk1">
                      <a:alpha val="40000"/>
                    </a:schemeClr>
                  </a:outerShdw>
                </a:effectLst>
                <a:sym typeface="+mn-ea"/>
              </a:rPr>
              <a:t>C. MLR with PCA</a:t>
            </a:r>
            <a:endParaRPr lang="en-US" sz="4400" b="1">
              <a:solidFill>
                <a:schemeClr val="tx1"/>
              </a:solidFill>
              <a:effectLst>
                <a:outerShdw blurRad="38100" dist="19050" dir="2700000" algn="tl" rotWithShape="0">
                  <a:schemeClr val="dk1">
                    <a:alpha val="40000"/>
                  </a:schemeClr>
                </a:outerShdw>
              </a:effectLst>
              <a:sym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64795" y="689610"/>
            <a:ext cx="10836275" cy="1198880"/>
          </a:xfrm>
          <a:prstGeom prst="rect">
            <a:avLst/>
          </a:prstGeom>
          <a:noFill/>
        </p:spPr>
        <p:txBody>
          <a:bodyPr wrap="square" rtlCol="0" anchor="t">
            <a:spAutoFit/>
          </a:bodyPr>
          <a:p>
            <a:pPr marL="285750" indent="-285750">
              <a:buFont typeface="Arial" panose="020B0604020202020204" pitchFamily="34" charset="0"/>
              <a:buChar char="•"/>
            </a:pPr>
            <a:r>
              <a:rPr lang="en-US"/>
              <a:t>As we noticed before it is difficult to visualize high dimensional data, we can use PCA to find the first two principal components, and visualize the data in this new , two dimensional space, with a single scatter-plot. Before we do this though, we will need to scale our data so that each feature has a single unit variable.</a:t>
            </a:r>
            <a:endParaRPr lang="en-US"/>
          </a:p>
        </p:txBody>
      </p:sp>
      <p:sp>
        <p:nvSpPr>
          <p:cNvPr id="5" name="Text Box 4"/>
          <p:cNvSpPr txBox="1"/>
          <p:nvPr/>
        </p:nvSpPr>
        <p:spPr>
          <a:xfrm>
            <a:off x="3474720" y="193675"/>
            <a:ext cx="3348990" cy="398780"/>
          </a:xfrm>
          <a:prstGeom prst="rect">
            <a:avLst/>
          </a:prstGeom>
          <a:noFill/>
        </p:spPr>
        <p:txBody>
          <a:bodyPr wrap="square" rtlCol="0" anchor="t">
            <a:spAutoFit/>
          </a:bodyPr>
          <a:p>
            <a:r>
              <a:rPr lang="en-US" sz="2000" b="1"/>
              <a:t>15. Standardizing the data</a:t>
            </a:r>
            <a:endParaRPr lang="en-US" sz="2000" b="1"/>
          </a:p>
        </p:txBody>
      </p:sp>
      <p:pic>
        <p:nvPicPr>
          <p:cNvPr id="6" name="Content Placeholder 5"/>
          <p:cNvPicPr>
            <a:picLocks noChangeAspect="1"/>
          </p:cNvPicPr>
          <p:nvPr>
            <p:ph idx="1"/>
          </p:nvPr>
        </p:nvPicPr>
        <p:blipFill>
          <a:blip r:embed="rId1"/>
          <a:stretch>
            <a:fillRect/>
          </a:stretch>
        </p:blipFill>
        <p:spPr>
          <a:xfrm>
            <a:off x="775970" y="1969770"/>
            <a:ext cx="9969500" cy="448437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453765" y="308610"/>
            <a:ext cx="5088890" cy="398780"/>
          </a:xfrm>
          <a:prstGeom prst="rect">
            <a:avLst/>
          </a:prstGeom>
          <a:noFill/>
        </p:spPr>
        <p:txBody>
          <a:bodyPr wrap="square" rtlCol="0" anchor="t">
            <a:spAutoFit/>
          </a:bodyPr>
          <a:p>
            <a:r>
              <a:rPr lang="en-US" sz="2000" b="1"/>
              <a:t>16. Principal Component Analysis (PCA)</a:t>
            </a:r>
            <a:endParaRPr lang="en-US" sz="2000" b="1"/>
          </a:p>
        </p:txBody>
      </p:sp>
      <p:pic>
        <p:nvPicPr>
          <p:cNvPr id="5" name="Content Placeholder 4"/>
          <p:cNvPicPr>
            <a:picLocks noChangeAspect="1"/>
          </p:cNvPicPr>
          <p:nvPr>
            <p:ph sz="half" idx="1"/>
          </p:nvPr>
        </p:nvPicPr>
        <p:blipFill>
          <a:blip r:embed="rId1"/>
          <a:stretch>
            <a:fillRect/>
          </a:stretch>
        </p:blipFill>
        <p:spPr>
          <a:xfrm>
            <a:off x="812800" y="1093470"/>
            <a:ext cx="7880985" cy="1134110"/>
          </a:xfrm>
          <a:prstGeom prst="rect">
            <a:avLst/>
          </a:prstGeom>
        </p:spPr>
      </p:pic>
      <p:pic>
        <p:nvPicPr>
          <p:cNvPr id="7" name="Content Placeholder 6"/>
          <p:cNvPicPr>
            <a:picLocks noChangeAspect="1"/>
          </p:cNvPicPr>
          <p:nvPr>
            <p:ph sz="half" idx="2"/>
          </p:nvPr>
        </p:nvPicPr>
        <p:blipFill>
          <a:blip r:embed="rId2"/>
          <a:stretch>
            <a:fillRect/>
          </a:stretch>
        </p:blipFill>
        <p:spPr>
          <a:xfrm>
            <a:off x="812800" y="2496185"/>
            <a:ext cx="7461885" cy="38862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821180" y="374015"/>
            <a:ext cx="7760335" cy="398780"/>
          </a:xfrm>
          <a:prstGeom prst="rect">
            <a:avLst/>
          </a:prstGeom>
          <a:noFill/>
        </p:spPr>
        <p:txBody>
          <a:bodyPr wrap="square" rtlCol="0" anchor="t">
            <a:spAutoFit/>
          </a:bodyPr>
          <a:p>
            <a:r>
              <a:rPr lang="en-US" sz="2000" b="1"/>
              <a:t>17. After PCA New dataset with 2 features and 1 target variable.</a:t>
            </a:r>
            <a:endParaRPr lang="en-US" sz="2000" b="1"/>
          </a:p>
        </p:txBody>
      </p:sp>
      <p:pic>
        <p:nvPicPr>
          <p:cNvPr id="6" name="Content Placeholder 5"/>
          <p:cNvPicPr>
            <a:picLocks noChangeAspect="1"/>
          </p:cNvPicPr>
          <p:nvPr>
            <p:ph idx="1"/>
          </p:nvPr>
        </p:nvPicPr>
        <p:blipFill>
          <a:blip r:embed="rId1"/>
          <a:stretch>
            <a:fillRect/>
          </a:stretch>
        </p:blipFill>
        <p:spPr>
          <a:xfrm>
            <a:off x="944245" y="1518285"/>
            <a:ext cx="9546590" cy="38747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471160" y="163830"/>
            <a:ext cx="1250315" cy="460375"/>
          </a:xfrm>
          <a:prstGeom prst="rect">
            <a:avLst/>
          </a:prstGeom>
          <a:noFill/>
        </p:spPr>
        <p:txBody>
          <a:bodyPr wrap="none" rtlCol="0">
            <a:spAutoFit/>
          </a:bodyPr>
          <a:p>
            <a:r>
              <a:rPr lang="en-US" sz="2400">
                <a:solidFill>
                  <a:schemeClr val="tx1"/>
                </a:solidFill>
                <a:effectLst>
                  <a:outerShdw blurRad="38100" dist="19050" dir="2700000" algn="tl" rotWithShape="0">
                    <a:schemeClr val="dk1">
                      <a:alpha val="40000"/>
                    </a:schemeClr>
                  </a:outerShdw>
                </a:effectLst>
              </a:rPr>
              <a:t>Content</a:t>
            </a:r>
            <a:endParaRPr lang="en-US" sz="2400">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1236345" y="1064260"/>
            <a:ext cx="10269220" cy="2861310"/>
          </a:xfrm>
          <a:prstGeom prst="rect">
            <a:avLst/>
          </a:prstGeom>
          <a:noFill/>
        </p:spPr>
        <p:txBody>
          <a:bodyPr wrap="square" rtlCol="0" anchor="t">
            <a:spAutoFit/>
          </a:bodyPr>
          <a:p>
            <a:r>
              <a:rPr lang="en-US" sz="1800" b="1"/>
              <a:t>38. Computing the metrics for mean squared error and R-squared to determined the model performance.</a:t>
            </a:r>
            <a:endParaRPr lang="en-US" sz="1800" b="1"/>
          </a:p>
          <a:p>
            <a:r>
              <a:rPr lang="en-US" sz="1800" b="1"/>
              <a:t>39. Random Forest Regression on first PCA component</a:t>
            </a:r>
            <a:endParaRPr lang="en-US" sz="1800" b="1"/>
          </a:p>
          <a:p>
            <a:r>
              <a:rPr lang="en-US" sz="1800" b="1"/>
              <a:t>40. Plotting the graph for chance of getting in </a:t>
            </a:r>
            <a:endParaRPr lang="en-US" sz="1800" b="1"/>
          </a:p>
          <a:p>
            <a:r>
              <a:rPr lang="en-US" sz="1800" b="1"/>
              <a:t>41. Computing the metrics for mean squared error and R-squared to determined the model performance</a:t>
            </a:r>
            <a:endParaRPr lang="en-US" sz="1800" b="1"/>
          </a:p>
          <a:p>
            <a:r>
              <a:rPr lang="en-US" sz="1800" b="1"/>
              <a:t>42. Random Forest Regression on 2nd PCA component</a:t>
            </a:r>
            <a:endParaRPr lang="en-US" sz="1800" b="1"/>
          </a:p>
          <a:p>
            <a:r>
              <a:rPr lang="en-US" sz="1800" b="1"/>
              <a:t>43. Plotting the graph for chance of getting in</a:t>
            </a:r>
            <a:endParaRPr lang="en-US" sz="1800" b="1"/>
          </a:p>
          <a:p>
            <a:r>
              <a:rPr lang="en-US" sz="1800" b="1"/>
              <a:t>44. Computing the metrics for mean squared error and R-squared to determined the model performance</a:t>
            </a:r>
            <a:endParaRPr lang="en-US" sz="1800" b="1"/>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474720" y="285115"/>
            <a:ext cx="3869690" cy="398780"/>
          </a:xfrm>
          <a:prstGeom prst="rect">
            <a:avLst/>
          </a:prstGeom>
          <a:noFill/>
        </p:spPr>
        <p:txBody>
          <a:bodyPr wrap="square" rtlCol="0" anchor="t">
            <a:spAutoFit/>
          </a:bodyPr>
          <a:p>
            <a:r>
              <a:rPr lang="en-US" sz="2000" b="1"/>
              <a:t>18. Visualizing new dataset </a:t>
            </a:r>
            <a:endParaRPr lang="en-US" sz="2000" b="1"/>
          </a:p>
        </p:txBody>
      </p:sp>
      <p:pic>
        <p:nvPicPr>
          <p:cNvPr id="5" name="Content Placeholder 4"/>
          <p:cNvPicPr>
            <a:picLocks noChangeAspect="1"/>
          </p:cNvPicPr>
          <p:nvPr>
            <p:ph idx="1"/>
          </p:nvPr>
        </p:nvPicPr>
        <p:blipFill>
          <a:blip r:embed="rId1"/>
          <a:stretch>
            <a:fillRect/>
          </a:stretch>
        </p:blipFill>
        <p:spPr>
          <a:xfrm>
            <a:off x="1275080" y="1132840"/>
            <a:ext cx="9227820" cy="459295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97230" y="226060"/>
            <a:ext cx="10203180" cy="398780"/>
          </a:xfrm>
          <a:prstGeom prst="rect">
            <a:avLst/>
          </a:prstGeom>
          <a:noFill/>
        </p:spPr>
        <p:txBody>
          <a:bodyPr wrap="square" rtlCol="0" anchor="t">
            <a:spAutoFit/>
          </a:bodyPr>
          <a:p>
            <a:r>
              <a:rPr lang="en-US" sz="2000" b="1"/>
              <a:t>19. Splitting new dataset into independent (x_pca) and dependent (y_pca) variable</a:t>
            </a:r>
            <a:endParaRPr lang="en-US" sz="2000" b="1"/>
          </a:p>
        </p:txBody>
      </p:sp>
      <p:pic>
        <p:nvPicPr>
          <p:cNvPr id="5" name="Content Placeholder 4"/>
          <p:cNvPicPr>
            <a:picLocks noChangeAspect="1"/>
          </p:cNvPicPr>
          <p:nvPr>
            <p:ph idx="1"/>
          </p:nvPr>
        </p:nvPicPr>
        <p:blipFill>
          <a:blip r:embed="rId1"/>
          <a:stretch>
            <a:fillRect/>
          </a:stretch>
        </p:blipFill>
        <p:spPr>
          <a:xfrm>
            <a:off x="1308100" y="1334135"/>
            <a:ext cx="8850630" cy="437388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097405" y="189865"/>
            <a:ext cx="6916420" cy="398780"/>
          </a:xfrm>
          <a:prstGeom prst="rect">
            <a:avLst/>
          </a:prstGeom>
          <a:noFill/>
        </p:spPr>
        <p:txBody>
          <a:bodyPr wrap="square" rtlCol="0" anchor="t">
            <a:spAutoFit/>
          </a:bodyPr>
          <a:p>
            <a:r>
              <a:rPr lang="en-US" sz="2000" b="1"/>
              <a:t>20. Split x_pca and y_pca into training and testing sets</a:t>
            </a:r>
            <a:endParaRPr lang="en-US" sz="2000" b="1"/>
          </a:p>
        </p:txBody>
      </p:sp>
      <p:pic>
        <p:nvPicPr>
          <p:cNvPr id="5" name="Content Placeholder 4"/>
          <p:cNvPicPr>
            <a:picLocks noChangeAspect="1"/>
          </p:cNvPicPr>
          <p:nvPr>
            <p:ph sz="half" idx="1"/>
          </p:nvPr>
        </p:nvPicPr>
        <p:blipFill>
          <a:blip r:embed="rId1"/>
          <a:stretch>
            <a:fillRect/>
          </a:stretch>
        </p:blipFill>
        <p:spPr>
          <a:xfrm>
            <a:off x="786130" y="930910"/>
            <a:ext cx="10137140" cy="1208405"/>
          </a:xfrm>
          <a:prstGeom prst="rect">
            <a:avLst/>
          </a:prstGeom>
        </p:spPr>
      </p:pic>
      <p:sp>
        <p:nvSpPr>
          <p:cNvPr id="7" name="Text Box 6"/>
          <p:cNvSpPr txBox="1"/>
          <p:nvPr/>
        </p:nvSpPr>
        <p:spPr>
          <a:xfrm>
            <a:off x="2097405" y="2481580"/>
            <a:ext cx="7629525" cy="398780"/>
          </a:xfrm>
          <a:prstGeom prst="rect">
            <a:avLst/>
          </a:prstGeom>
          <a:noFill/>
        </p:spPr>
        <p:txBody>
          <a:bodyPr wrap="square" rtlCol="0" anchor="t">
            <a:spAutoFit/>
          </a:bodyPr>
          <a:p>
            <a:r>
              <a:rPr lang="en-US" sz="2000" b="1"/>
              <a:t>21. Creating Linear Regression object and fitting the model</a:t>
            </a:r>
            <a:endParaRPr lang="en-US" sz="2000" b="1"/>
          </a:p>
        </p:txBody>
      </p:sp>
      <p:pic>
        <p:nvPicPr>
          <p:cNvPr id="8" name="Content Placeholder 7"/>
          <p:cNvPicPr>
            <a:picLocks noChangeAspect="1"/>
          </p:cNvPicPr>
          <p:nvPr>
            <p:ph sz="half" idx="2"/>
          </p:nvPr>
        </p:nvPicPr>
        <p:blipFill>
          <a:blip r:embed="rId2"/>
          <a:stretch>
            <a:fillRect/>
          </a:stretch>
        </p:blipFill>
        <p:spPr>
          <a:xfrm>
            <a:off x="786130" y="3352800"/>
            <a:ext cx="9804400" cy="214122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443865" y="269240"/>
            <a:ext cx="11304270" cy="398780"/>
          </a:xfrm>
          <a:prstGeom prst="rect">
            <a:avLst/>
          </a:prstGeom>
          <a:noFill/>
        </p:spPr>
        <p:txBody>
          <a:bodyPr wrap="square" rtlCol="0" anchor="t">
            <a:spAutoFit/>
          </a:bodyPr>
          <a:p>
            <a:r>
              <a:rPr lang="en-US" sz="2000" b="1"/>
              <a:t>22. Plotting the Predicted vs Actual values using scatterplot w.r.t Muliple Linear Regression</a:t>
            </a:r>
            <a:endParaRPr lang="en-US" sz="2000" b="1"/>
          </a:p>
        </p:txBody>
      </p:sp>
      <p:pic>
        <p:nvPicPr>
          <p:cNvPr id="6" name="Content Placeholder 5"/>
          <p:cNvPicPr>
            <a:picLocks noChangeAspect="1"/>
          </p:cNvPicPr>
          <p:nvPr>
            <p:ph idx="1"/>
          </p:nvPr>
        </p:nvPicPr>
        <p:blipFill>
          <a:blip r:embed="rId1"/>
          <a:stretch>
            <a:fillRect/>
          </a:stretch>
        </p:blipFill>
        <p:spPr>
          <a:xfrm>
            <a:off x="692150" y="1134110"/>
            <a:ext cx="9822180" cy="479552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69900" y="355600"/>
            <a:ext cx="11252200" cy="706755"/>
          </a:xfrm>
          <a:prstGeom prst="rect">
            <a:avLst/>
          </a:prstGeom>
          <a:noFill/>
        </p:spPr>
        <p:txBody>
          <a:bodyPr wrap="square" rtlCol="0" anchor="t">
            <a:spAutoFit/>
          </a:bodyPr>
          <a:p>
            <a:r>
              <a:rPr lang="en-US" sz="2000" b="1"/>
              <a:t>23. Computing the metrics for mean squared error and R-squared to determined the model performance</a:t>
            </a:r>
            <a:endParaRPr lang="en-US" sz="2000" b="1"/>
          </a:p>
        </p:txBody>
      </p:sp>
      <p:pic>
        <p:nvPicPr>
          <p:cNvPr id="5" name="Content Placeholder 4"/>
          <p:cNvPicPr>
            <a:picLocks noChangeAspect="1"/>
          </p:cNvPicPr>
          <p:nvPr>
            <p:ph idx="1"/>
          </p:nvPr>
        </p:nvPicPr>
        <p:blipFill>
          <a:blip r:embed="rId1"/>
          <a:stretch>
            <a:fillRect/>
          </a:stretch>
        </p:blipFill>
        <p:spPr>
          <a:xfrm>
            <a:off x="908685" y="1843405"/>
            <a:ext cx="10374630" cy="242633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291205" y="252730"/>
            <a:ext cx="4085590" cy="398780"/>
          </a:xfrm>
          <a:prstGeom prst="rect">
            <a:avLst/>
          </a:prstGeom>
          <a:noFill/>
        </p:spPr>
        <p:txBody>
          <a:bodyPr wrap="square" rtlCol="0" anchor="t">
            <a:spAutoFit/>
          </a:bodyPr>
          <a:p>
            <a:r>
              <a:rPr lang="en-US" sz="2000" b="1"/>
              <a:t>24. Visualizing using 3D graph</a:t>
            </a:r>
            <a:endParaRPr lang="en-US" sz="2000" b="1"/>
          </a:p>
        </p:txBody>
      </p:sp>
      <p:pic>
        <p:nvPicPr>
          <p:cNvPr id="5" name="Content Placeholder 4"/>
          <p:cNvPicPr>
            <a:picLocks noChangeAspect="1"/>
          </p:cNvPicPr>
          <p:nvPr>
            <p:ph idx="1"/>
          </p:nvPr>
        </p:nvPicPr>
        <p:blipFill>
          <a:blip r:embed="rId1"/>
          <a:stretch>
            <a:fillRect/>
          </a:stretch>
        </p:blipFill>
        <p:spPr>
          <a:xfrm>
            <a:off x="979805" y="976630"/>
            <a:ext cx="9312275" cy="4549775"/>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578100" y="287020"/>
            <a:ext cx="6278880" cy="398780"/>
          </a:xfrm>
          <a:prstGeom prst="rect">
            <a:avLst/>
          </a:prstGeom>
          <a:noFill/>
        </p:spPr>
        <p:txBody>
          <a:bodyPr wrap="square" rtlCol="0" anchor="t">
            <a:spAutoFit/>
          </a:bodyPr>
          <a:p>
            <a:r>
              <a:rPr lang="en-US" sz="2000" b="1"/>
              <a:t>25. Multiple Linear Regression on first component</a:t>
            </a:r>
            <a:endParaRPr lang="en-US" sz="2000" b="1"/>
          </a:p>
        </p:txBody>
      </p:sp>
      <p:pic>
        <p:nvPicPr>
          <p:cNvPr id="5" name="Content Placeholder 4"/>
          <p:cNvPicPr>
            <a:picLocks noChangeAspect="1"/>
          </p:cNvPicPr>
          <p:nvPr>
            <p:ph idx="1"/>
          </p:nvPr>
        </p:nvPicPr>
        <p:blipFill>
          <a:blip r:embed="rId1"/>
          <a:stretch>
            <a:fillRect/>
          </a:stretch>
        </p:blipFill>
        <p:spPr>
          <a:xfrm>
            <a:off x="835025" y="1160780"/>
            <a:ext cx="9342755" cy="464439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074670" y="393065"/>
            <a:ext cx="5382260" cy="398780"/>
          </a:xfrm>
          <a:prstGeom prst="rect">
            <a:avLst/>
          </a:prstGeom>
          <a:noFill/>
        </p:spPr>
        <p:txBody>
          <a:bodyPr wrap="square" rtlCol="0" anchor="t">
            <a:spAutoFit/>
          </a:bodyPr>
          <a:p>
            <a:r>
              <a:rPr lang="en-US" sz="2000" b="1"/>
              <a:t>26. Splitting into traning and testing sets</a:t>
            </a:r>
            <a:endParaRPr lang="en-US" sz="2000" b="1"/>
          </a:p>
        </p:txBody>
      </p:sp>
      <p:pic>
        <p:nvPicPr>
          <p:cNvPr id="5" name="Content Placeholder 4"/>
          <p:cNvPicPr>
            <a:picLocks noChangeAspect="1"/>
          </p:cNvPicPr>
          <p:nvPr>
            <p:ph idx="1"/>
          </p:nvPr>
        </p:nvPicPr>
        <p:blipFill>
          <a:blip r:embed="rId1"/>
          <a:stretch>
            <a:fillRect/>
          </a:stretch>
        </p:blipFill>
        <p:spPr>
          <a:xfrm>
            <a:off x="427355" y="1510030"/>
            <a:ext cx="11143615" cy="217233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221230" y="135255"/>
            <a:ext cx="5933440" cy="398780"/>
          </a:xfrm>
          <a:prstGeom prst="rect">
            <a:avLst/>
          </a:prstGeom>
          <a:noFill/>
        </p:spPr>
        <p:txBody>
          <a:bodyPr wrap="square" rtlCol="0" anchor="t">
            <a:spAutoFit/>
          </a:bodyPr>
          <a:p>
            <a:r>
              <a:rPr lang="en-US" sz="2000" b="1"/>
              <a:t> 27. Fittting the model and predicting the result.</a:t>
            </a:r>
            <a:endParaRPr lang="en-US" sz="2000" b="1"/>
          </a:p>
        </p:txBody>
      </p:sp>
      <p:pic>
        <p:nvPicPr>
          <p:cNvPr id="5" name="Content Placeholder 4"/>
          <p:cNvPicPr>
            <a:picLocks noChangeAspect="1"/>
          </p:cNvPicPr>
          <p:nvPr>
            <p:ph idx="1"/>
          </p:nvPr>
        </p:nvPicPr>
        <p:blipFill>
          <a:blip r:embed="rId1"/>
          <a:stretch>
            <a:fillRect/>
          </a:stretch>
        </p:blipFill>
        <p:spPr>
          <a:xfrm>
            <a:off x="1087755" y="766445"/>
            <a:ext cx="8717280" cy="561594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760980" y="265430"/>
            <a:ext cx="6149340" cy="398780"/>
          </a:xfrm>
          <a:prstGeom prst="rect">
            <a:avLst/>
          </a:prstGeom>
          <a:noFill/>
        </p:spPr>
        <p:txBody>
          <a:bodyPr wrap="square" rtlCol="0" anchor="t">
            <a:spAutoFit/>
          </a:bodyPr>
          <a:p>
            <a:r>
              <a:rPr lang="en-US" sz="2000" b="1"/>
              <a:t>28. Visualizing the Acutal vs Predicted values</a:t>
            </a:r>
            <a:endParaRPr lang="en-US" sz="2000" b="1"/>
          </a:p>
        </p:txBody>
      </p:sp>
      <p:pic>
        <p:nvPicPr>
          <p:cNvPr id="5" name="Content Placeholder 4"/>
          <p:cNvPicPr>
            <a:picLocks noChangeAspect="1"/>
          </p:cNvPicPr>
          <p:nvPr>
            <p:ph idx="1"/>
          </p:nvPr>
        </p:nvPicPr>
        <p:blipFill>
          <a:blip r:embed="rId1"/>
          <a:stretch>
            <a:fillRect/>
          </a:stretch>
        </p:blipFill>
        <p:spPr>
          <a:xfrm>
            <a:off x="727075" y="1116330"/>
            <a:ext cx="10013950" cy="44532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77520" y="826770"/>
            <a:ext cx="6581140" cy="398780"/>
          </a:xfrm>
          <a:prstGeom prst="rect">
            <a:avLst/>
          </a:prstGeom>
          <a:noFill/>
        </p:spPr>
        <p:txBody>
          <a:bodyPr wrap="square" rtlCol="0" anchor="t">
            <a:spAutoFit/>
          </a:bodyPr>
          <a:p>
            <a:r>
              <a:rPr lang="en-US" sz="2000">
                <a:solidFill>
                  <a:schemeClr val="accent1"/>
                </a:solidFill>
                <a:effectLst>
                  <a:outerShdw blurRad="38100" dist="25400" dir="5400000" algn="ctr" rotWithShape="0">
                    <a:srgbClr val="6E747A">
                      <a:alpha val="43000"/>
                    </a:srgbClr>
                  </a:outerShdw>
                </a:effectLst>
              </a:rPr>
              <a:t>Admission prediction Using Machine Learning:</a:t>
            </a:r>
            <a:endParaRPr lang="en-US" sz="2000">
              <a:solidFill>
                <a:schemeClr val="accent1"/>
              </a:solidFill>
              <a:effectLst>
                <a:outerShdw blurRad="38100" dist="25400" dir="5400000" algn="ctr" rotWithShape="0">
                  <a:srgbClr val="6E747A">
                    <a:alpha val="43000"/>
                  </a:srgbClr>
                </a:outerShdw>
              </a:effectLst>
            </a:endParaRPr>
          </a:p>
        </p:txBody>
      </p:sp>
      <p:sp>
        <p:nvSpPr>
          <p:cNvPr id="5" name="Text Box 4"/>
          <p:cNvSpPr txBox="1"/>
          <p:nvPr/>
        </p:nvSpPr>
        <p:spPr>
          <a:xfrm>
            <a:off x="477520" y="3244850"/>
            <a:ext cx="3890645" cy="368300"/>
          </a:xfrm>
          <a:prstGeom prst="rect">
            <a:avLst/>
          </a:prstGeom>
          <a:noFill/>
        </p:spPr>
        <p:txBody>
          <a:bodyPr wrap="square" rtlCol="0" anchor="t">
            <a:spAutoFit/>
          </a:bodyPr>
          <a:p>
            <a:r>
              <a:rPr lang="en-US">
                <a:solidFill>
                  <a:schemeClr val="accent1"/>
                </a:solidFill>
                <a:effectLst>
                  <a:outerShdw blurRad="38100" dist="25400" dir="5400000" algn="ctr" rotWithShape="0">
                    <a:srgbClr val="6E747A">
                      <a:alpha val="43000"/>
                    </a:srgbClr>
                  </a:outerShdw>
                </a:effectLst>
              </a:rPr>
              <a:t>Features of this Admissions dataset:</a:t>
            </a:r>
            <a:endParaRPr lang="en-US"/>
          </a:p>
        </p:txBody>
      </p:sp>
      <p:sp>
        <p:nvSpPr>
          <p:cNvPr id="6" name="Text Box 5"/>
          <p:cNvSpPr txBox="1"/>
          <p:nvPr/>
        </p:nvSpPr>
        <p:spPr>
          <a:xfrm>
            <a:off x="825500" y="1312545"/>
            <a:ext cx="10434320" cy="1753235"/>
          </a:xfrm>
          <a:prstGeom prst="rect">
            <a:avLst/>
          </a:prstGeom>
          <a:noFill/>
        </p:spPr>
        <p:txBody>
          <a:bodyPr wrap="square" rtlCol="0" anchor="t">
            <a:spAutoFit/>
          </a:bodyPr>
          <a:p>
            <a:pPr marL="285750" indent="-285750">
              <a:buFont typeface="Arial" panose="020B0604020202020204" pitchFamily="34" charset="0"/>
              <a:buChar char="•"/>
            </a:pPr>
            <a:r>
              <a:rPr lang="en-US">
                <a:sym typeface="+mn-ea"/>
              </a:rPr>
              <a:t>Students are often worried about their chances of admission in graduate. The aim of this project is to help students in shortlisting universities with their profiles. The predicted output gives them a fair idea about their admission chances in a particular university.</a:t>
            </a:r>
            <a:endParaRPr lang="en-US">
              <a:sym typeface="+mn-ea"/>
            </a:endParaRPr>
          </a:p>
          <a:p>
            <a:endParaRPr lang="en-US">
              <a:sym typeface="+mn-ea"/>
            </a:endParaRPr>
          </a:p>
          <a:p>
            <a:pPr marL="285750" indent="-285750">
              <a:buFont typeface="Arial" panose="020B0604020202020204" pitchFamily="34" charset="0"/>
              <a:buChar char="•"/>
            </a:pPr>
            <a:r>
              <a:rPr lang="en-US">
                <a:sym typeface="+mn-ea"/>
              </a:rPr>
              <a:t>This analysis should also help students who are currently preparing or will be preparing to get a better idea.</a:t>
            </a:r>
            <a:endParaRPr lang="en-US"/>
          </a:p>
        </p:txBody>
      </p:sp>
      <p:sp>
        <p:nvSpPr>
          <p:cNvPr id="7" name="Text Box 6"/>
          <p:cNvSpPr txBox="1"/>
          <p:nvPr/>
        </p:nvSpPr>
        <p:spPr>
          <a:xfrm>
            <a:off x="825500" y="3702050"/>
            <a:ext cx="2540000" cy="2584450"/>
          </a:xfrm>
          <a:prstGeom prst="rect">
            <a:avLst/>
          </a:prstGeom>
          <a:noFill/>
        </p:spPr>
        <p:txBody>
          <a:bodyPr wrap="square" rtlCol="0" anchor="t">
            <a:spAutoFit/>
          </a:bodyPr>
          <a:p>
            <a:r>
              <a:rPr lang="en-US">
                <a:sym typeface="+mn-ea"/>
              </a:rPr>
              <a:t>1. Serial Number.</a:t>
            </a:r>
            <a:endParaRPr lang="en-US"/>
          </a:p>
          <a:p>
            <a:r>
              <a:rPr lang="en-US">
                <a:sym typeface="+mn-ea"/>
              </a:rPr>
              <a:t>2. GRE score.</a:t>
            </a:r>
            <a:endParaRPr lang="en-US"/>
          </a:p>
          <a:p>
            <a:r>
              <a:rPr lang="en-US">
                <a:sym typeface="+mn-ea"/>
              </a:rPr>
              <a:t>3. TOEFL score.</a:t>
            </a:r>
            <a:endParaRPr lang="en-US"/>
          </a:p>
          <a:p>
            <a:r>
              <a:rPr lang="en-US">
                <a:sym typeface="+mn-ea"/>
              </a:rPr>
              <a:t>4. University Rating.</a:t>
            </a:r>
            <a:endParaRPr lang="en-US"/>
          </a:p>
          <a:p>
            <a:r>
              <a:rPr lang="en-US">
                <a:sym typeface="+mn-ea"/>
              </a:rPr>
              <a:t>5. SOP.</a:t>
            </a:r>
            <a:endParaRPr lang="en-US"/>
          </a:p>
          <a:p>
            <a:r>
              <a:rPr lang="en-US">
                <a:sym typeface="+mn-ea"/>
              </a:rPr>
              <a:t>6. LOR.</a:t>
            </a:r>
            <a:endParaRPr lang="en-US"/>
          </a:p>
          <a:p>
            <a:r>
              <a:rPr lang="en-US">
                <a:sym typeface="+mn-ea"/>
              </a:rPr>
              <a:t>7. CGPA.</a:t>
            </a:r>
            <a:endParaRPr lang="en-US"/>
          </a:p>
          <a:p>
            <a:r>
              <a:rPr lang="en-US">
                <a:sym typeface="+mn-ea"/>
              </a:rPr>
              <a:t>8. Research.</a:t>
            </a:r>
            <a:endParaRPr lang="en-US"/>
          </a:p>
          <a:p>
            <a:r>
              <a:rPr lang="en-US">
                <a:sym typeface="+mn-ea"/>
              </a:rPr>
              <a:t>9. Chance of Admit.</a:t>
            </a:r>
            <a:endParaRPr lang="en-US"/>
          </a:p>
        </p:txBody>
      </p:sp>
      <p:sp>
        <p:nvSpPr>
          <p:cNvPr id="8" name="Text Box 7"/>
          <p:cNvSpPr txBox="1"/>
          <p:nvPr/>
        </p:nvSpPr>
        <p:spPr>
          <a:xfrm>
            <a:off x="4131310" y="200660"/>
            <a:ext cx="2039620" cy="521970"/>
          </a:xfrm>
          <a:prstGeom prst="rect">
            <a:avLst/>
          </a:prstGeom>
          <a:noFill/>
        </p:spPr>
        <p:txBody>
          <a:bodyPr wrap="none" rtlCol="0">
            <a:spAutoFit/>
            <a:scene3d>
              <a:camera prst="orthographicFront"/>
              <a:lightRig rig="threePt" dir="t"/>
            </a:scene3d>
          </a:bodyPr>
          <a:p>
            <a:r>
              <a:rPr lang="en-US" sz="2800">
                <a:solidFill>
                  <a:schemeClr val="tx1"/>
                </a:solidFill>
                <a:effectLst>
                  <a:outerShdw blurRad="38100" dist="19050" dir="2700000" algn="tl" rotWithShape="0">
                    <a:schemeClr val="dk1">
                      <a:alpha val="40000"/>
                    </a:schemeClr>
                  </a:outerShdw>
                </a:effectLst>
              </a:rPr>
              <a:t>Introduction</a:t>
            </a:r>
            <a:endParaRPr lang="en-US" sz="28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956945" y="323850"/>
            <a:ext cx="10093960" cy="706755"/>
          </a:xfrm>
          <a:prstGeom prst="rect">
            <a:avLst/>
          </a:prstGeom>
          <a:noFill/>
        </p:spPr>
        <p:txBody>
          <a:bodyPr wrap="square" rtlCol="0" anchor="t">
            <a:spAutoFit/>
          </a:bodyPr>
          <a:p>
            <a:r>
              <a:rPr lang="en-US" sz="2000" b="1"/>
              <a:t>29. Computing the metrics for mean squared error and R-squared to determined the model performance</a:t>
            </a:r>
            <a:endParaRPr lang="en-US" sz="2000" b="1"/>
          </a:p>
        </p:txBody>
      </p:sp>
      <p:pic>
        <p:nvPicPr>
          <p:cNvPr id="8" name="Content Placeholder 7"/>
          <p:cNvPicPr>
            <a:picLocks noChangeAspect="1"/>
          </p:cNvPicPr>
          <p:nvPr>
            <p:ph idx="1"/>
          </p:nvPr>
        </p:nvPicPr>
        <p:blipFill>
          <a:blip r:embed="rId1"/>
          <a:stretch>
            <a:fillRect/>
          </a:stretch>
        </p:blipFill>
        <p:spPr>
          <a:xfrm>
            <a:off x="753110" y="1655445"/>
            <a:ext cx="10955655" cy="242316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611120" y="285115"/>
            <a:ext cx="5727700" cy="398780"/>
          </a:xfrm>
          <a:prstGeom prst="rect">
            <a:avLst/>
          </a:prstGeom>
          <a:noFill/>
        </p:spPr>
        <p:txBody>
          <a:bodyPr wrap="square" rtlCol="0" anchor="t">
            <a:spAutoFit/>
          </a:bodyPr>
          <a:p>
            <a:r>
              <a:rPr lang="en-US" sz="2000" b="1"/>
              <a:t>30. Plotting the graph for chance of getting in</a:t>
            </a:r>
            <a:endParaRPr lang="en-US" sz="2000" b="1"/>
          </a:p>
        </p:txBody>
      </p:sp>
      <p:pic>
        <p:nvPicPr>
          <p:cNvPr id="5" name="Content Placeholder 4"/>
          <p:cNvPicPr>
            <a:picLocks noChangeAspect="1"/>
          </p:cNvPicPr>
          <p:nvPr>
            <p:ph idx="1"/>
          </p:nvPr>
        </p:nvPicPr>
        <p:blipFill>
          <a:blip r:embed="rId1"/>
          <a:stretch>
            <a:fillRect/>
          </a:stretch>
        </p:blipFill>
        <p:spPr>
          <a:xfrm>
            <a:off x="1236345" y="1061720"/>
            <a:ext cx="9232900" cy="4733925"/>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869565" y="243840"/>
            <a:ext cx="6452235" cy="398780"/>
          </a:xfrm>
          <a:prstGeom prst="rect">
            <a:avLst/>
          </a:prstGeom>
          <a:noFill/>
        </p:spPr>
        <p:txBody>
          <a:bodyPr wrap="square" rtlCol="0" anchor="t">
            <a:spAutoFit/>
          </a:bodyPr>
          <a:p>
            <a:r>
              <a:rPr lang="en-US" sz="2000" b="1"/>
              <a:t>31. Multiple Linear Regression on 2nd component</a:t>
            </a:r>
            <a:endParaRPr lang="en-US" sz="2000" b="1"/>
          </a:p>
        </p:txBody>
      </p:sp>
      <p:pic>
        <p:nvPicPr>
          <p:cNvPr id="5" name="Content Placeholder 4"/>
          <p:cNvPicPr>
            <a:picLocks noChangeAspect="1"/>
          </p:cNvPicPr>
          <p:nvPr>
            <p:ph idx="1"/>
          </p:nvPr>
        </p:nvPicPr>
        <p:blipFill>
          <a:blip r:embed="rId1"/>
          <a:stretch>
            <a:fillRect/>
          </a:stretch>
        </p:blipFill>
        <p:spPr>
          <a:xfrm>
            <a:off x="1179195" y="1054735"/>
            <a:ext cx="9204325" cy="4759325"/>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161030" y="340995"/>
            <a:ext cx="5684520" cy="398780"/>
          </a:xfrm>
          <a:prstGeom prst="rect">
            <a:avLst/>
          </a:prstGeom>
          <a:noFill/>
        </p:spPr>
        <p:txBody>
          <a:bodyPr wrap="square" rtlCol="0" anchor="t">
            <a:spAutoFit/>
          </a:bodyPr>
          <a:p>
            <a:r>
              <a:rPr lang="en-US" sz="2000" b="1"/>
              <a:t>32. Splitting into traning and testing sets</a:t>
            </a:r>
            <a:endParaRPr lang="en-US" sz="2000" b="1"/>
          </a:p>
        </p:txBody>
      </p:sp>
      <p:pic>
        <p:nvPicPr>
          <p:cNvPr id="5" name="Content Placeholder 4"/>
          <p:cNvPicPr>
            <a:picLocks noChangeAspect="1"/>
          </p:cNvPicPr>
          <p:nvPr>
            <p:ph idx="1"/>
          </p:nvPr>
        </p:nvPicPr>
        <p:blipFill>
          <a:blip r:embed="rId1"/>
          <a:srcRect r="4356"/>
          <a:stretch>
            <a:fillRect/>
          </a:stretch>
        </p:blipFill>
        <p:spPr>
          <a:xfrm>
            <a:off x="413385" y="1667510"/>
            <a:ext cx="11018520" cy="200152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653030" y="200025"/>
            <a:ext cx="6052185" cy="398780"/>
          </a:xfrm>
          <a:prstGeom prst="rect">
            <a:avLst/>
          </a:prstGeom>
          <a:noFill/>
        </p:spPr>
        <p:txBody>
          <a:bodyPr wrap="square" rtlCol="0" anchor="t">
            <a:spAutoFit/>
          </a:bodyPr>
          <a:p>
            <a:r>
              <a:rPr lang="en-US" sz="2000" b="1"/>
              <a:t>33. Fittting the model and predicting the result.</a:t>
            </a:r>
            <a:endParaRPr lang="en-US" sz="2000" b="1"/>
          </a:p>
        </p:txBody>
      </p:sp>
      <p:pic>
        <p:nvPicPr>
          <p:cNvPr id="5" name="Content Placeholder 4"/>
          <p:cNvPicPr>
            <a:picLocks noChangeAspect="1"/>
          </p:cNvPicPr>
          <p:nvPr>
            <p:ph idx="1"/>
          </p:nvPr>
        </p:nvPicPr>
        <p:blipFill>
          <a:blip r:embed="rId1"/>
          <a:stretch>
            <a:fillRect/>
          </a:stretch>
        </p:blipFill>
        <p:spPr>
          <a:xfrm>
            <a:off x="1088390" y="814705"/>
            <a:ext cx="8997950" cy="526161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021330" y="222250"/>
            <a:ext cx="5716270" cy="398780"/>
          </a:xfrm>
          <a:prstGeom prst="rect">
            <a:avLst/>
          </a:prstGeom>
          <a:noFill/>
        </p:spPr>
        <p:txBody>
          <a:bodyPr wrap="square" rtlCol="0" anchor="t">
            <a:spAutoFit/>
          </a:bodyPr>
          <a:p>
            <a:r>
              <a:rPr lang="en-US" sz="2000" b="1"/>
              <a:t>34. Visualizing the Acutal vs Predicted values</a:t>
            </a:r>
            <a:endParaRPr lang="en-US" sz="2000" b="1"/>
          </a:p>
        </p:txBody>
      </p:sp>
      <p:pic>
        <p:nvPicPr>
          <p:cNvPr id="5" name="Content Placeholder 4"/>
          <p:cNvPicPr>
            <a:picLocks noChangeAspect="1"/>
          </p:cNvPicPr>
          <p:nvPr>
            <p:ph idx="1"/>
          </p:nvPr>
        </p:nvPicPr>
        <p:blipFill>
          <a:blip r:embed="rId1"/>
          <a:stretch>
            <a:fillRect/>
          </a:stretch>
        </p:blipFill>
        <p:spPr>
          <a:xfrm>
            <a:off x="855980" y="923925"/>
            <a:ext cx="10232390" cy="4665345"/>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913765" y="247650"/>
            <a:ext cx="10365105" cy="706755"/>
          </a:xfrm>
          <a:prstGeom prst="rect">
            <a:avLst/>
          </a:prstGeom>
          <a:noFill/>
        </p:spPr>
        <p:txBody>
          <a:bodyPr wrap="square" rtlCol="0" anchor="t">
            <a:spAutoFit/>
          </a:bodyPr>
          <a:p>
            <a:r>
              <a:rPr lang="en-US" sz="2000" b="1"/>
              <a:t>35. Computing the metrics for mean squared error and R-squared to determined the model performance.</a:t>
            </a:r>
            <a:endParaRPr lang="en-US" sz="2000" b="1"/>
          </a:p>
        </p:txBody>
      </p:sp>
      <p:pic>
        <p:nvPicPr>
          <p:cNvPr id="5" name="Content Placeholder 4"/>
          <p:cNvPicPr>
            <a:picLocks noChangeAspect="1"/>
          </p:cNvPicPr>
          <p:nvPr>
            <p:ph idx="1"/>
          </p:nvPr>
        </p:nvPicPr>
        <p:blipFill>
          <a:blip r:embed="rId1"/>
          <a:stretch>
            <a:fillRect/>
          </a:stretch>
        </p:blipFill>
        <p:spPr>
          <a:xfrm>
            <a:off x="727710" y="1707515"/>
            <a:ext cx="10551160" cy="2309495"/>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546350" y="177165"/>
            <a:ext cx="5673725" cy="398780"/>
          </a:xfrm>
          <a:prstGeom prst="rect">
            <a:avLst/>
          </a:prstGeom>
          <a:noFill/>
        </p:spPr>
        <p:txBody>
          <a:bodyPr wrap="square" rtlCol="0" anchor="t">
            <a:spAutoFit/>
          </a:bodyPr>
          <a:p>
            <a:r>
              <a:rPr lang="en-US" sz="2000" b="1"/>
              <a:t>36. Plotting the graph for chance of getting in </a:t>
            </a:r>
            <a:endParaRPr lang="en-US" sz="2000" b="1"/>
          </a:p>
        </p:txBody>
      </p:sp>
      <p:pic>
        <p:nvPicPr>
          <p:cNvPr id="5" name="Content Placeholder 4"/>
          <p:cNvPicPr>
            <a:picLocks noChangeAspect="1"/>
          </p:cNvPicPr>
          <p:nvPr>
            <p:ph idx="1"/>
          </p:nvPr>
        </p:nvPicPr>
        <p:blipFill>
          <a:blip r:embed="rId1"/>
          <a:stretch>
            <a:fillRect/>
          </a:stretch>
        </p:blipFill>
        <p:spPr>
          <a:xfrm>
            <a:off x="1446530" y="1167130"/>
            <a:ext cx="9438005" cy="5019675"/>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18440" y="464820"/>
            <a:ext cx="10723880" cy="368300"/>
          </a:xfrm>
          <a:prstGeom prst="rect">
            <a:avLst/>
          </a:prstGeom>
          <a:noFill/>
        </p:spPr>
        <p:txBody>
          <a:bodyPr wrap="none" rtlCol="0">
            <a:spAutoFit/>
          </a:bodyPr>
          <a:p>
            <a:r>
              <a:rPr lang="en-US">
                <a:solidFill>
                  <a:schemeClr val="tx1"/>
                </a:solidFill>
                <a:effectLst>
                  <a:outerShdw blurRad="38100" dist="19050" dir="2700000" algn="tl" rotWithShape="0">
                    <a:schemeClr val="dk1">
                      <a:alpha val="40000"/>
                    </a:schemeClr>
                  </a:outerShdw>
                </a:effectLst>
              </a:rPr>
              <a:t>Clearly Multiple Linear Regression for PCA Ist Component Performs better than second PCA component</a:t>
            </a:r>
            <a:endParaRPr lang="en-US">
              <a:solidFill>
                <a:schemeClr val="tx1"/>
              </a:solidFill>
              <a:effectLst>
                <a:outerShdw blurRad="38100" dist="19050" dir="2700000" algn="tl" rotWithShape="0">
                  <a:schemeClr val="dk1">
                    <a:alpha val="40000"/>
                  </a:schemeClr>
                </a:outerShdw>
              </a:effectLst>
            </a:endParaRPr>
          </a:p>
        </p:txBody>
      </p:sp>
      <p:pic>
        <p:nvPicPr>
          <p:cNvPr id="5" name="Content Placeholder 4"/>
          <p:cNvPicPr>
            <a:picLocks noChangeAspect="1"/>
          </p:cNvPicPr>
          <p:nvPr>
            <p:ph sz="half" idx="1"/>
          </p:nvPr>
        </p:nvPicPr>
        <p:blipFill>
          <a:blip r:embed="rId1"/>
          <a:stretch>
            <a:fillRect/>
          </a:stretch>
        </p:blipFill>
        <p:spPr>
          <a:xfrm>
            <a:off x="218440" y="3961765"/>
            <a:ext cx="7296785" cy="1832610"/>
          </a:xfrm>
          <a:prstGeom prst="rect">
            <a:avLst/>
          </a:prstGeom>
        </p:spPr>
      </p:pic>
      <p:pic>
        <p:nvPicPr>
          <p:cNvPr id="8" name="Content Placeholder 7"/>
          <p:cNvPicPr>
            <a:picLocks noChangeAspect="1"/>
          </p:cNvPicPr>
          <p:nvPr>
            <p:ph sz="half" idx="2"/>
          </p:nvPr>
        </p:nvPicPr>
        <p:blipFill>
          <a:blip r:embed="rId2"/>
          <a:stretch>
            <a:fillRect/>
          </a:stretch>
        </p:blipFill>
        <p:spPr>
          <a:xfrm>
            <a:off x="218440" y="1224280"/>
            <a:ext cx="9298940" cy="2303780"/>
          </a:xfrm>
          <a:prstGeom prst="rect">
            <a:avLst/>
          </a:prstGeom>
          <a:noFill/>
          <a:ln w="9525">
            <a:noFill/>
          </a:ln>
        </p:spPr>
      </p:pic>
      <p:pic>
        <p:nvPicPr>
          <p:cNvPr id="7" name="Content Placeholder 4"/>
          <p:cNvPicPr>
            <a:picLocks noChangeAspect="1"/>
          </p:cNvPicPr>
          <p:nvPr/>
        </p:nvPicPr>
        <p:blipFill>
          <a:blip r:embed="rId3"/>
          <a:srcRect t="27641" r="33636"/>
          <a:stretch>
            <a:fillRect/>
          </a:stretch>
        </p:blipFill>
        <p:spPr>
          <a:xfrm>
            <a:off x="6526530" y="3961765"/>
            <a:ext cx="3945255" cy="2631440"/>
          </a:xfrm>
          <a:prstGeom prst="rect">
            <a:avLst/>
          </a:prstGeom>
          <a:noFill/>
          <a:ln w="9525">
            <a:noFill/>
          </a:ln>
        </p:spPr>
      </p:pic>
      <p:pic>
        <p:nvPicPr>
          <p:cNvPr id="9" name="Content Placeholder 4"/>
          <p:cNvPicPr>
            <a:picLocks noChangeAspect="1"/>
          </p:cNvPicPr>
          <p:nvPr/>
        </p:nvPicPr>
        <p:blipFill>
          <a:blip r:embed="rId4"/>
          <a:srcRect l="-3985" t="26828" r="36903" b="671"/>
          <a:stretch>
            <a:fillRect/>
          </a:stretch>
        </p:blipFill>
        <p:spPr>
          <a:xfrm>
            <a:off x="7322185" y="1189355"/>
            <a:ext cx="3834130" cy="2521585"/>
          </a:xfrm>
          <a:prstGeom prst="rect">
            <a:avLst/>
          </a:prstGeom>
          <a:noFill/>
          <a:ln w="9525">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p:nvPr/>
        </p:nvSpPr>
        <p:spPr>
          <a:xfrm>
            <a:off x="3412490" y="2393315"/>
            <a:ext cx="5367020" cy="768350"/>
          </a:xfrm>
          <a:prstGeom prst="rect">
            <a:avLst/>
          </a:prstGeom>
          <a:noFill/>
        </p:spPr>
        <p:txBody>
          <a:bodyPr wrap="square" rtlCol="0">
            <a:spAutoFit/>
          </a:bodyPr>
          <a:p>
            <a:pPr algn="l"/>
            <a:r>
              <a:rPr lang="en-US" sz="4400" b="1">
                <a:solidFill>
                  <a:schemeClr val="tx1"/>
                </a:solidFill>
                <a:effectLst>
                  <a:outerShdw blurRad="38100" dist="19050" dir="2700000" algn="tl" rotWithShape="0">
                    <a:schemeClr val="dk1">
                      <a:alpha val="40000"/>
                    </a:schemeClr>
                  </a:outerShdw>
                </a:effectLst>
                <a:sym typeface="+mn-ea"/>
              </a:rPr>
              <a:t>D. RFR with PCA</a:t>
            </a:r>
            <a:endParaRPr lang="en-US" sz="4400" b="1">
              <a:solidFill>
                <a:schemeClr val="tx1"/>
              </a:solidFill>
              <a:effectLst>
                <a:outerShdw blurRad="38100" dist="19050" dir="2700000" algn="tl" rotWithShape="0">
                  <a:schemeClr val="dk1">
                    <a:alpha val="40000"/>
                  </a:schemeClr>
                </a:outerShdw>
              </a:effectLst>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824605" y="252095"/>
            <a:ext cx="3105150" cy="521970"/>
          </a:xfrm>
          <a:prstGeom prst="rect">
            <a:avLst/>
          </a:prstGeom>
          <a:noFill/>
        </p:spPr>
        <p:txBody>
          <a:bodyPr wrap="square" rtlCol="0">
            <a:spAutoFit/>
            <a:scene3d>
              <a:camera prst="orthographicFront"/>
              <a:lightRig rig="threePt" dir="t"/>
            </a:scene3d>
          </a:bodyPr>
          <a:p>
            <a:r>
              <a:rPr lang="en-US" sz="2800">
                <a:solidFill>
                  <a:schemeClr val="tx1"/>
                </a:solidFill>
                <a:effectLst>
                  <a:outerShdw blurRad="38100" dist="19050" dir="2700000" algn="tl" rotWithShape="0">
                    <a:schemeClr val="dk1">
                      <a:alpha val="40000"/>
                    </a:schemeClr>
                  </a:outerShdw>
                </a:effectLst>
              </a:rPr>
              <a:t>Software used</a:t>
            </a:r>
            <a:endParaRPr lang="en-US" sz="2800">
              <a:solidFill>
                <a:schemeClr val="tx1"/>
              </a:solidFill>
              <a:effectLst>
                <a:outerShdw blurRad="38100" dist="19050" dir="2700000" algn="tl" rotWithShape="0">
                  <a:schemeClr val="dk1">
                    <a:alpha val="40000"/>
                  </a:schemeClr>
                </a:outerShdw>
              </a:effectLst>
            </a:endParaRPr>
          </a:p>
        </p:txBody>
      </p:sp>
      <p:sp>
        <p:nvSpPr>
          <p:cNvPr id="5" name="Text Box 4"/>
          <p:cNvSpPr txBox="1"/>
          <p:nvPr/>
        </p:nvSpPr>
        <p:spPr>
          <a:xfrm>
            <a:off x="723900" y="1438910"/>
            <a:ext cx="2221230" cy="368300"/>
          </a:xfrm>
          <a:prstGeom prst="rect">
            <a:avLst/>
          </a:prstGeom>
          <a:noFill/>
        </p:spPr>
        <p:txBody>
          <a:bodyPr wrap="none" rtlCol="0">
            <a:spAutoFit/>
          </a:bodyPr>
          <a:p>
            <a:pPr marL="285750" indent="-285750">
              <a:buFont typeface="Arial" panose="020B0604020202020204" pitchFamily="34" charset="0"/>
              <a:buChar char="•"/>
            </a:pPr>
            <a:r>
              <a:rPr lang="en-US"/>
              <a:t>Jupyter notebook</a:t>
            </a:r>
            <a:endParaRPr lang="en-US"/>
          </a:p>
        </p:txBody>
      </p:sp>
      <p:sp>
        <p:nvSpPr>
          <p:cNvPr id="6" name="Text Box 5"/>
          <p:cNvSpPr txBox="1"/>
          <p:nvPr/>
        </p:nvSpPr>
        <p:spPr>
          <a:xfrm>
            <a:off x="723900" y="1978660"/>
            <a:ext cx="2221230" cy="368300"/>
          </a:xfrm>
          <a:prstGeom prst="rect">
            <a:avLst/>
          </a:prstGeom>
          <a:noFill/>
        </p:spPr>
        <p:txBody>
          <a:bodyPr wrap="none" rtlCol="0">
            <a:spAutoFit/>
          </a:bodyPr>
          <a:p>
            <a:pPr marL="285750" indent="-285750">
              <a:buFont typeface="Arial" panose="020B0604020202020204" pitchFamily="34" charset="0"/>
              <a:buChar char="•"/>
            </a:pPr>
            <a:r>
              <a:rPr lang="en-US"/>
              <a:t>WPS Office</a:t>
            </a:r>
            <a:endParaRPr lang="en-US"/>
          </a:p>
        </p:txBody>
      </p:sp>
      <p:sp>
        <p:nvSpPr>
          <p:cNvPr id="7" name="Text Box 6"/>
          <p:cNvSpPr txBox="1"/>
          <p:nvPr/>
        </p:nvSpPr>
        <p:spPr>
          <a:xfrm>
            <a:off x="3867150" y="2560955"/>
            <a:ext cx="2611755" cy="521970"/>
          </a:xfrm>
          <a:prstGeom prst="rect">
            <a:avLst/>
          </a:prstGeom>
          <a:noFill/>
        </p:spPr>
        <p:txBody>
          <a:bodyPr wrap="none" rtlCol="0">
            <a:spAutoFit/>
          </a:bodyPr>
          <a:p>
            <a:pPr algn="l">
              <a:buClrTx/>
              <a:buSzTx/>
              <a:buFontTx/>
            </a:pPr>
            <a:r>
              <a:rPr lang="en-US" sz="2800">
                <a:effectLst>
                  <a:outerShdw blurRad="38100" dist="19050" dir="2700000" algn="tl" rotWithShape="0">
                    <a:schemeClr val="dk1">
                      <a:alpha val="40000"/>
                    </a:schemeClr>
                  </a:outerShdw>
                </a:effectLst>
              </a:rPr>
              <a:t>Algorithm Used</a:t>
            </a:r>
            <a:endParaRPr lang="en-US" sz="2800">
              <a:effectLst>
                <a:outerShdw blurRad="38100" dist="19050" dir="2700000" algn="tl" rotWithShape="0">
                  <a:schemeClr val="dk1">
                    <a:alpha val="40000"/>
                  </a:schemeClr>
                </a:outerShdw>
              </a:effectLst>
            </a:endParaRPr>
          </a:p>
        </p:txBody>
      </p:sp>
      <p:sp>
        <p:nvSpPr>
          <p:cNvPr id="8" name="Text Box 7"/>
          <p:cNvSpPr txBox="1"/>
          <p:nvPr/>
        </p:nvSpPr>
        <p:spPr>
          <a:xfrm>
            <a:off x="723900" y="3365500"/>
            <a:ext cx="2221230" cy="368300"/>
          </a:xfrm>
          <a:prstGeom prst="rect">
            <a:avLst/>
          </a:prstGeom>
          <a:noFill/>
        </p:spPr>
        <p:txBody>
          <a:bodyPr wrap="none" rtlCol="0">
            <a:spAutoFit/>
          </a:bodyPr>
          <a:p>
            <a:pPr marL="285750" indent="-285750">
              <a:buFont typeface="Arial" panose="020B0604020202020204" pitchFamily="34" charset="0"/>
              <a:buChar char="•"/>
            </a:pPr>
            <a:r>
              <a:rPr lang="en-US"/>
              <a:t>Multiple Linear Regression</a:t>
            </a:r>
            <a:endParaRPr lang="en-US"/>
          </a:p>
        </p:txBody>
      </p:sp>
      <p:sp>
        <p:nvSpPr>
          <p:cNvPr id="9" name="Text Box 8"/>
          <p:cNvSpPr txBox="1"/>
          <p:nvPr/>
        </p:nvSpPr>
        <p:spPr>
          <a:xfrm>
            <a:off x="723900" y="4126865"/>
            <a:ext cx="2221230" cy="368300"/>
          </a:xfrm>
          <a:prstGeom prst="rect">
            <a:avLst/>
          </a:prstGeom>
          <a:noFill/>
        </p:spPr>
        <p:txBody>
          <a:bodyPr wrap="none" rtlCol="0">
            <a:spAutoFit/>
          </a:bodyPr>
          <a:p>
            <a:pPr marL="285750" indent="-285750">
              <a:buFont typeface="Arial" panose="020B0604020202020204" pitchFamily="34" charset="0"/>
              <a:buChar char="•"/>
            </a:pPr>
            <a:r>
              <a:rPr lang="en-US"/>
              <a:t>Random Forest Regression</a:t>
            </a:r>
            <a:endParaRPr lang="en-US"/>
          </a:p>
        </p:txBody>
      </p:sp>
      <p:sp>
        <p:nvSpPr>
          <p:cNvPr id="10" name="Text Box 9"/>
          <p:cNvSpPr txBox="1"/>
          <p:nvPr/>
        </p:nvSpPr>
        <p:spPr>
          <a:xfrm>
            <a:off x="723900" y="5026025"/>
            <a:ext cx="2221230" cy="368300"/>
          </a:xfrm>
          <a:prstGeom prst="rect">
            <a:avLst/>
          </a:prstGeom>
          <a:noFill/>
        </p:spPr>
        <p:txBody>
          <a:bodyPr wrap="none" rtlCol="0">
            <a:spAutoFit/>
          </a:bodyPr>
          <a:p>
            <a:pPr marL="285750" indent="-285750">
              <a:buFont typeface="Arial" panose="020B0604020202020204" pitchFamily="34" charset="0"/>
              <a:buChar char="•"/>
            </a:pPr>
            <a:r>
              <a:rPr lang="en-US"/>
              <a:t>Principal Component Analysis</a:t>
            </a:r>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496695" y="200660"/>
            <a:ext cx="9034780" cy="398780"/>
          </a:xfrm>
          <a:prstGeom prst="rect">
            <a:avLst/>
          </a:prstGeom>
          <a:noFill/>
        </p:spPr>
        <p:txBody>
          <a:bodyPr wrap="square" rtlCol="0" anchor="t">
            <a:spAutoFit/>
          </a:bodyPr>
          <a:p>
            <a:r>
              <a:rPr lang="en-US" sz="2000" b="1"/>
              <a:t>37. Creating Random Forest Regression object and fitting the model</a:t>
            </a:r>
            <a:endParaRPr lang="en-US" sz="2000" b="1"/>
          </a:p>
        </p:txBody>
      </p:sp>
      <p:pic>
        <p:nvPicPr>
          <p:cNvPr id="5" name="Content Placeholder 4"/>
          <p:cNvPicPr>
            <a:picLocks noChangeAspect="1"/>
          </p:cNvPicPr>
          <p:nvPr>
            <p:ph idx="1"/>
          </p:nvPr>
        </p:nvPicPr>
        <p:blipFill>
          <a:blip r:embed="rId1"/>
          <a:stretch>
            <a:fillRect/>
          </a:stretch>
        </p:blipFill>
        <p:spPr>
          <a:xfrm>
            <a:off x="556260" y="793115"/>
            <a:ext cx="10300335" cy="5726430"/>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826770" y="236855"/>
            <a:ext cx="10344150" cy="706755"/>
          </a:xfrm>
          <a:prstGeom prst="rect">
            <a:avLst/>
          </a:prstGeom>
          <a:noFill/>
        </p:spPr>
        <p:txBody>
          <a:bodyPr wrap="square" rtlCol="0" anchor="t">
            <a:spAutoFit/>
          </a:bodyPr>
          <a:p>
            <a:r>
              <a:rPr lang="en-US" sz="2000" b="1"/>
              <a:t>38. Computing the metrics for mean squared error and R-squared to determined the model performance.</a:t>
            </a:r>
            <a:endParaRPr lang="en-US" sz="2000" b="1"/>
          </a:p>
        </p:txBody>
      </p:sp>
      <p:pic>
        <p:nvPicPr>
          <p:cNvPr id="5" name="Content Placeholder 4"/>
          <p:cNvPicPr>
            <a:picLocks noChangeAspect="1"/>
          </p:cNvPicPr>
          <p:nvPr>
            <p:ph idx="1"/>
          </p:nvPr>
        </p:nvPicPr>
        <p:blipFill>
          <a:blip r:embed="rId1"/>
          <a:stretch>
            <a:fillRect/>
          </a:stretch>
        </p:blipFill>
        <p:spPr>
          <a:xfrm>
            <a:off x="826770" y="1661160"/>
            <a:ext cx="10021570" cy="2421890"/>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880995" y="232410"/>
            <a:ext cx="7036435" cy="398780"/>
          </a:xfrm>
          <a:prstGeom prst="rect">
            <a:avLst/>
          </a:prstGeom>
          <a:noFill/>
        </p:spPr>
        <p:txBody>
          <a:bodyPr wrap="square" rtlCol="0" anchor="t">
            <a:spAutoFit/>
          </a:bodyPr>
          <a:p>
            <a:r>
              <a:rPr lang="en-US" sz="2000" b="1"/>
              <a:t>39. Random Forest Regression on first PCA component</a:t>
            </a:r>
            <a:endParaRPr lang="en-US" sz="2000" b="1"/>
          </a:p>
        </p:txBody>
      </p:sp>
      <p:pic>
        <p:nvPicPr>
          <p:cNvPr id="5" name="Content Placeholder 4"/>
          <p:cNvPicPr>
            <a:picLocks noChangeAspect="1"/>
          </p:cNvPicPr>
          <p:nvPr>
            <p:ph idx="1"/>
          </p:nvPr>
        </p:nvPicPr>
        <p:blipFill>
          <a:blip r:embed="rId1"/>
          <a:stretch>
            <a:fillRect/>
          </a:stretch>
        </p:blipFill>
        <p:spPr>
          <a:xfrm>
            <a:off x="414655" y="976630"/>
            <a:ext cx="10852785" cy="5391150"/>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653665" y="252095"/>
            <a:ext cx="5673725" cy="398780"/>
          </a:xfrm>
          <a:prstGeom prst="rect">
            <a:avLst/>
          </a:prstGeom>
          <a:noFill/>
        </p:spPr>
        <p:txBody>
          <a:bodyPr wrap="square" rtlCol="0" anchor="t">
            <a:spAutoFit/>
          </a:bodyPr>
          <a:p>
            <a:r>
              <a:rPr lang="en-US" sz="2000" b="1"/>
              <a:t>40. Plotting the graph for chance of getting in </a:t>
            </a:r>
            <a:endParaRPr lang="en-US" sz="2000" b="1"/>
          </a:p>
        </p:txBody>
      </p:sp>
      <p:pic>
        <p:nvPicPr>
          <p:cNvPr id="5" name="Content Placeholder 4"/>
          <p:cNvPicPr>
            <a:picLocks noChangeAspect="1"/>
          </p:cNvPicPr>
          <p:nvPr>
            <p:ph idx="1"/>
          </p:nvPr>
        </p:nvPicPr>
        <p:blipFill>
          <a:blip r:embed="rId1"/>
          <a:stretch>
            <a:fillRect/>
          </a:stretch>
        </p:blipFill>
        <p:spPr>
          <a:xfrm>
            <a:off x="905510" y="1066165"/>
            <a:ext cx="9807575" cy="508254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978535" y="269240"/>
            <a:ext cx="10483215" cy="706755"/>
          </a:xfrm>
          <a:prstGeom prst="rect">
            <a:avLst/>
          </a:prstGeom>
          <a:noFill/>
        </p:spPr>
        <p:txBody>
          <a:bodyPr wrap="square" rtlCol="0" anchor="t">
            <a:spAutoFit/>
          </a:bodyPr>
          <a:p>
            <a:r>
              <a:rPr lang="en-US" sz="2000" b="1"/>
              <a:t>41. Computing the metrics for mean squared error and R-squared to determined the model performance</a:t>
            </a:r>
            <a:endParaRPr lang="en-US" sz="2000" b="1"/>
          </a:p>
        </p:txBody>
      </p:sp>
      <p:pic>
        <p:nvPicPr>
          <p:cNvPr id="5" name="Content Placeholder 4"/>
          <p:cNvPicPr>
            <a:picLocks noChangeAspect="1"/>
          </p:cNvPicPr>
          <p:nvPr>
            <p:ph idx="1"/>
          </p:nvPr>
        </p:nvPicPr>
        <p:blipFill>
          <a:blip r:embed="rId1"/>
          <a:stretch>
            <a:fillRect/>
          </a:stretch>
        </p:blipFill>
        <p:spPr>
          <a:xfrm>
            <a:off x="880745" y="1716405"/>
            <a:ext cx="10202545" cy="260477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593340" y="323850"/>
            <a:ext cx="7004685" cy="398780"/>
          </a:xfrm>
          <a:prstGeom prst="rect">
            <a:avLst/>
          </a:prstGeom>
          <a:noFill/>
        </p:spPr>
        <p:txBody>
          <a:bodyPr wrap="square" rtlCol="0" anchor="t">
            <a:spAutoFit/>
          </a:bodyPr>
          <a:p>
            <a:r>
              <a:rPr lang="en-US" sz="2000" b="1"/>
              <a:t>42. Random Forest Regression on 2nd PCA component</a:t>
            </a:r>
            <a:endParaRPr lang="en-US" sz="2000" b="1"/>
          </a:p>
        </p:txBody>
      </p:sp>
      <p:pic>
        <p:nvPicPr>
          <p:cNvPr id="5" name="Content Placeholder 4"/>
          <p:cNvPicPr>
            <a:picLocks noChangeAspect="1"/>
          </p:cNvPicPr>
          <p:nvPr>
            <p:ph idx="1"/>
          </p:nvPr>
        </p:nvPicPr>
        <p:blipFill>
          <a:blip r:embed="rId1"/>
          <a:stretch>
            <a:fillRect/>
          </a:stretch>
        </p:blipFill>
        <p:spPr>
          <a:xfrm>
            <a:off x="971550" y="989330"/>
            <a:ext cx="9988550" cy="520319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534920" y="166370"/>
            <a:ext cx="5803900" cy="398780"/>
          </a:xfrm>
          <a:prstGeom prst="rect">
            <a:avLst/>
          </a:prstGeom>
          <a:noFill/>
        </p:spPr>
        <p:txBody>
          <a:bodyPr wrap="square" rtlCol="0" anchor="t">
            <a:spAutoFit/>
          </a:bodyPr>
          <a:p>
            <a:r>
              <a:rPr lang="en-US" sz="2000" b="1"/>
              <a:t>43. Plotting the graph for chance of getting in</a:t>
            </a:r>
            <a:endParaRPr lang="en-US" sz="2000" b="1"/>
          </a:p>
        </p:txBody>
      </p:sp>
      <p:pic>
        <p:nvPicPr>
          <p:cNvPr id="5" name="Content Placeholder 4"/>
          <p:cNvPicPr>
            <a:picLocks noChangeAspect="1"/>
          </p:cNvPicPr>
          <p:nvPr>
            <p:ph idx="1"/>
          </p:nvPr>
        </p:nvPicPr>
        <p:blipFill>
          <a:blip r:embed="rId1"/>
          <a:stretch>
            <a:fillRect/>
          </a:stretch>
        </p:blipFill>
        <p:spPr>
          <a:xfrm>
            <a:off x="1335405" y="767715"/>
            <a:ext cx="9520555" cy="5062855"/>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816610" y="182880"/>
            <a:ext cx="10612755" cy="706755"/>
          </a:xfrm>
          <a:prstGeom prst="rect">
            <a:avLst/>
          </a:prstGeom>
          <a:noFill/>
        </p:spPr>
        <p:txBody>
          <a:bodyPr wrap="square" rtlCol="0" anchor="t">
            <a:spAutoFit/>
          </a:bodyPr>
          <a:p>
            <a:r>
              <a:rPr lang="en-US" sz="2000" b="1"/>
              <a:t>44. Computing the metrics for mean squared error and R-squared to determined the model performance</a:t>
            </a:r>
            <a:endParaRPr lang="en-US" sz="2000" b="1"/>
          </a:p>
        </p:txBody>
      </p:sp>
      <p:pic>
        <p:nvPicPr>
          <p:cNvPr id="5" name="Content Placeholder 4"/>
          <p:cNvPicPr>
            <a:picLocks noChangeAspect="1"/>
          </p:cNvPicPr>
          <p:nvPr>
            <p:ph idx="1"/>
          </p:nvPr>
        </p:nvPicPr>
        <p:blipFill>
          <a:blip r:embed="rId1"/>
          <a:stretch>
            <a:fillRect/>
          </a:stretch>
        </p:blipFill>
        <p:spPr>
          <a:xfrm>
            <a:off x="989330" y="1764665"/>
            <a:ext cx="10267950" cy="2193925"/>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450850" y="1125220"/>
            <a:ext cx="7331075" cy="1898650"/>
          </a:xfrm>
          <a:prstGeom prst="rect">
            <a:avLst/>
          </a:prstGeom>
        </p:spPr>
      </p:pic>
      <p:pic>
        <p:nvPicPr>
          <p:cNvPr id="4" name="Content Placeholder 4"/>
          <p:cNvPicPr>
            <a:picLocks noChangeAspect="1"/>
          </p:cNvPicPr>
          <p:nvPr>
            <p:ph sz="half" idx="2"/>
          </p:nvPr>
        </p:nvPicPr>
        <p:blipFill>
          <a:blip r:embed="rId2"/>
          <a:stretch>
            <a:fillRect/>
          </a:stretch>
        </p:blipFill>
        <p:spPr>
          <a:xfrm>
            <a:off x="260350" y="3739515"/>
            <a:ext cx="7870825" cy="1951990"/>
          </a:xfrm>
          <a:prstGeom prst="rect">
            <a:avLst/>
          </a:prstGeom>
          <a:noFill/>
          <a:ln w="9525">
            <a:noFill/>
          </a:ln>
        </p:spPr>
      </p:pic>
      <p:sp>
        <p:nvSpPr>
          <p:cNvPr id="7" name="Text Box 6"/>
          <p:cNvSpPr txBox="1"/>
          <p:nvPr/>
        </p:nvSpPr>
        <p:spPr>
          <a:xfrm>
            <a:off x="260350" y="398145"/>
            <a:ext cx="10812780" cy="368300"/>
          </a:xfrm>
          <a:prstGeom prst="rect">
            <a:avLst/>
          </a:prstGeom>
          <a:noFill/>
        </p:spPr>
        <p:txBody>
          <a:bodyPr wrap="none" rtlCol="0" anchor="t">
            <a:spAutoFit/>
          </a:bodyPr>
          <a:p>
            <a:r>
              <a:rPr lang="en-US">
                <a:effectLst>
                  <a:outerShdw blurRad="38100" dist="19050" dir="2700000" algn="tl" rotWithShape="0">
                    <a:schemeClr val="dk1">
                      <a:alpha val="40000"/>
                    </a:schemeClr>
                  </a:outerShdw>
                </a:effectLst>
                <a:sym typeface="+mn-ea"/>
              </a:rPr>
              <a:t>Clearly Random Forest Regression for PCA Ist Component Performs better than second PCA component</a:t>
            </a:r>
            <a:endParaRPr lang="en-US"/>
          </a:p>
        </p:txBody>
      </p:sp>
      <p:pic>
        <p:nvPicPr>
          <p:cNvPr id="8" name="Content Placeholder 4"/>
          <p:cNvPicPr>
            <a:picLocks noChangeAspect="1"/>
          </p:cNvPicPr>
          <p:nvPr/>
        </p:nvPicPr>
        <p:blipFill>
          <a:blip r:embed="rId3"/>
          <a:srcRect t="28111" r="44241"/>
          <a:stretch>
            <a:fillRect/>
          </a:stretch>
        </p:blipFill>
        <p:spPr>
          <a:xfrm>
            <a:off x="7538085" y="875665"/>
            <a:ext cx="3969385" cy="2669540"/>
          </a:xfrm>
          <a:prstGeom prst="rect">
            <a:avLst/>
          </a:prstGeom>
          <a:noFill/>
          <a:ln w="9525">
            <a:noFill/>
          </a:ln>
        </p:spPr>
      </p:pic>
      <p:pic>
        <p:nvPicPr>
          <p:cNvPr id="9" name="Content Placeholder 4"/>
          <p:cNvPicPr>
            <a:picLocks noChangeAspect="1"/>
          </p:cNvPicPr>
          <p:nvPr/>
        </p:nvPicPr>
        <p:blipFill>
          <a:blip r:embed="rId4"/>
          <a:srcRect t="27380" r="44134"/>
          <a:stretch>
            <a:fillRect/>
          </a:stretch>
        </p:blipFill>
        <p:spPr>
          <a:xfrm>
            <a:off x="6626860" y="3545205"/>
            <a:ext cx="5318760" cy="2766060"/>
          </a:xfrm>
          <a:prstGeom prst="rect">
            <a:avLst/>
          </a:prstGeom>
          <a:noFill/>
          <a:ln w="9525">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218440" y="3992245"/>
            <a:ext cx="7331075" cy="1898650"/>
          </a:xfrm>
          <a:prstGeom prst="rect">
            <a:avLst/>
          </a:prstGeom>
        </p:spPr>
      </p:pic>
      <p:pic>
        <p:nvPicPr>
          <p:cNvPr id="8" name="Content Placeholder 4"/>
          <p:cNvPicPr>
            <a:picLocks noChangeAspect="1"/>
          </p:cNvPicPr>
          <p:nvPr/>
        </p:nvPicPr>
        <p:blipFill>
          <a:blip r:embed="rId2"/>
          <a:srcRect t="28111" r="44241"/>
          <a:stretch>
            <a:fillRect/>
          </a:stretch>
        </p:blipFill>
        <p:spPr>
          <a:xfrm>
            <a:off x="7386955" y="3828415"/>
            <a:ext cx="3969385" cy="2669540"/>
          </a:xfrm>
          <a:prstGeom prst="rect">
            <a:avLst/>
          </a:prstGeom>
          <a:noFill/>
          <a:ln w="9525">
            <a:noFill/>
          </a:ln>
        </p:spPr>
      </p:pic>
      <p:pic>
        <p:nvPicPr>
          <p:cNvPr id="6" name="Content Placeholder 5"/>
          <p:cNvPicPr>
            <a:picLocks noChangeAspect="1"/>
          </p:cNvPicPr>
          <p:nvPr>
            <p:ph sz="half" idx="2"/>
          </p:nvPr>
        </p:nvPicPr>
        <p:blipFill>
          <a:blip r:embed="rId3"/>
          <a:stretch>
            <a:fillRect/>
          </a:stretch>
        </p:blipFill>
        <p:spPr>
          <a:xfrm>
            <a:off x="218440" y="1287780"/>
            <a:ext cx="9298940" cy="2303780"/>
          </a:xfrm>
          <a:prstGeom prst="rect">
            <a:avLst/>
          </a:prstGeom>
          <a:noFill/>
          <a:ln w="9525">
            <a:noFill/>
          </a:ln>
        </p:spPr>
      </p:pic>
      <p:pic>
        <p:nvPicPr>
          <p:cNvPr id="9" name="Content Placeholder 4"/>
          <p:cNvPicPr>
            <a:picLocks noChangeAspect="1"/>
          </p:cNvPicPr>
          <p:nvPr/>
        </p:nvPicPr>
        <p:blipFill>
          <a:blip r:embed="rId4"/>
          <a:srcRect l="-3985" t="26828" r="36903" b="671"/>
          <a:stretch>
            <a:fillRect/>
          </a:stretch>
        </p:blipFill>
        <p:spPr>
          <a:xfrm>
            <a:off x="7522210" y="1069975"/>
            <a:ext cx="3834130" cy="2521585"/>
          </a:xfrm>
          <a:prstGeom prst="rect">
            <a:avLst/>
          </a:prstGeom>
          <a:noFill/>
          <a:ln w="9525">
            <a:noFill/>
          </a:ln>
        </p:spPr>
      </p:pic>
      <p:sp>
        <p:nvSpPr>
          <p:cNvPr id="7" name="Text Box 6"/>
          <p:cNvSpPr txBox="1"/>
          <p:nvPr/>
        </p:nvSpPr>
        <p:spPr>
          <a:xfrm>
            <a:off x="218440" y="317500"/>
            <a:ext cx="11993880" cy="368300"/>
          </a:xfrm>
          <a:prstGeom prst="rect">
            <a:avLst/>
          </a:prstGeom>
          <a:noFill/>
        </p:spPr>
        <p:txBody>
          <a:bodyPr wrap="none" rtlCol="0">
            <a:spAutoFit/>
          </a:bodyPr>
          <a:p>
            <a:r>
              <a:rPr lang="en-US" b="1"/>
              <a:t>Out of Multiple Linear Regression and Random Forest Fegression Mulitple Linear Regression perform better.</a:t>
            </a:r>
            <a:endParaRPr lang="en-US"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p:nvPr/>
        </p:nvSpPr>
        <p:spPr>
          <a:xfrm>
            <a:off x="2386330" y="2404110"/>
            <a:ext cx="8381365" cy="1445260"/>
          </a:xfrm>
          <a:prstGeom prst="rect">
            <a:avLst/>
          </a:prstGeom>
          <a:noFill/>
        </p:spPr>
        <p:txBody>
          <a:bodyPr wrap="square" rtlCol="0">
            <a:spAutoFit/>
          </a:bodyPr>
          <a:p>
            <a:pPr algn="l"/>
            <a:r>
              <a:rPr lang="en-US" sz="4400" b="1">
                <a:solidFill>
                  <a:schemeClr val="tx1"/>
                </a:solidFill>
                <a:effectLst>
                  <a:outerShdw blurRad="38100" dist="19050" dir="2700000" algn="tl" rotWithShape="0">
                    <a:schemeClr val="dk1">
                      <a:alpha val="40000"/>
                    </a:schemeClr>
                  </a:outerShdw>
                </a:effectLst>
                <a:sym typeface="+mn-ea"/>
              </a:rPr>
              <a:t>A.  Exploratory Data Analysis</a:t>
            </a:r>
            <a:endParaRPr lang="en-US" sz="4400" b="1">
              <a:solidFill>
                <a:schemeClr val="tx1"/>
              </a:solidFill>
              <a:effectLst>
                <a:outerShdw blurRad="38100" dist="19050" dir="2700000" algn="tl" rotWithShape="0">
                  <a:schemeClr val="dk1">
                    <a:alpha val="40000"/>
                  </a:schemeClr>
                </a:outerShdw>
              </a:effectLst>
            </a:endParaRPr>
          </a:p>
          <a:p>
            <a:endParaRPr lang="en-US" sz="4400" b="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p:cNvPicPr>
            <a:picLocks noChangeAspect="1"/>
          </p:cNvPicPr>
          <p:nvPr/>
        </p:nvPicPr>
        <p:blipFill>
          <a:blip r:embed="rId1"/>
          <a:stretch>
            <a:fillRect/>
          </a:stretch>
        </p:blipFill>
        <p:spPr>
          <a:xfrm>
            <a:off x="1121410" y="2132965"/>
            <a:ext cx="6084570" cy="1858645"/>
          </a:xfrm>
          <a:prstGeom prst="rect">
            <a:avLst/>
          </a:prstGeom>
        </p:spPr>
      </p:pic>
      <p:pic>
        <p:nvPicPr>
          <p:cNvPr id="8" name="Picture 7"/>
          <p:cNvPicPr>
            <a:picLocks noChangeAspect="1"/>
          </p:cNvPicPr>
          <p:nvPr/>
        </p:nvPicPr>
        <p:blipFill>
          <a:blip r:embed="rId2"/>
          <a:stretch>
            <a:fillRect/>
          </a:stretch>
        </p:blipFill>
        <p:spPr>
          <a:xfrm>
            <a:off x="1121410" y="4618990"/>
            <a:ext cx="6205855" cy="1277620"/>
          </a:xfrm>
          <a:prstGeom prst="rect">
            <a:avLst/>
          </a:prstGeom>
        </p:spPr>
      </p:pic>
      <p:sp>
        <p:nvSpPr>
          <p:cNvPr id="10" name="Text Box 9"/>
          <p:cNvSpPr txBox="1"/>
          <p:nvPr/>
        </p:nvSpPr>
        <p:spPr>
          <a:xfrm>
            <a:off x="2979420" y="424180"/>
            <a:ext cx="7303770" cy="46037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pPr algn="l"/>
            <a:r>
              <a:rPr lang="en-US" sz="2400" b="1">
                <a:solidFill>
                  <a:schemeClr val="accent4"/>
                </a:solidFill>
                <a:effectLst/>
              </a:rPr>
              <a:t>1. Import the data to a Dataframe using Pandas</a:t>
            </a:r>
            <a:endParaRPr lang="en-US" sz="2400" b="1">
              <a:solidFill>
                <a:schemeClr val="accent4"/>
              </a:solidFill>
              <a:effectLst/>
            </a:endParaRPr>
          </a:p>
        </p:txBody>
      </p:sp>
      <p:sp>
        <p:nvSpPr>
          <p:cNvPr id="5" name="Text Box 4"/>
          <p:cNvSpPr txBox="1"/>
          <p:nvPr/>
        </p:nvSpPr>
        <p:spPr>
          <a:xfrm>
            <a:off x="1009650" y="1157605"/>
            <a:ext cx="6666230" cy="645160"/>
          </a:xfrm>
          <a:prstGeom prst="rect">
            <a:avLst/>
          </a:prstGeom>
          <a:noFill/>
        </p:spPr>
        <p:txBody>
          <a:bodyPr wrap="none" rtlCol="0">
            <a:spAutoFit/>
          </a:bodyPr>
          <a:p>
            <a:pPr marL="285750" indent="-285750">
              <a:buFont typeface="Arial" panose="020B0604020202020204" pitchFamily="34" charset="0"/>
              <a:buChar char="•"/>
            </a:pPr>
            <a:r>
              <a:rPr lang="en-US" b="1"/>
              <a:t>import</a:t>
            </a:r>
            <a:r>
              <a:rPr lang="en-US"/>
              <a:t> function is used to import the libraries</a:t>
            </a:r>
            <a:endParaRPr lang="en-US"/>
          </a:p>
          <a:p>
            <a:pPr marL="285750" indent="-285750">
              <a:buFont typeface="Arial" panose="020B0604020202020204" pitchFamily="34" charset="0"/>
              <a:buChar char="•"/>
            </a:pPr>
            <a:r>
              <a:rPr lang="en-US" b="1"/>
              <a:t>as</a:t>
            </a:r>
            <a:r>
              <a:rPr lang="en-US"/>
              <a:t> function is used to import the libraries using an alias name</a:t>
            </a:r>
            <a:endParaRPr lang="en-US"/>
          </a:p>
        </p:txBody>
      </p:sp>
      <p:sp>
        <p:nvSpPr>
          <p:cNvPr id="6" name="Text Box 5"/>
          <p:cNvSpPr txBox="1"/>
          <p:nvPr/>
        </p:nvSpPr>
        <p:spPr>
          <a:xfrm>
            <a:off x="1009650" y="4121150"/>
            <a:ext cx="8787130" cy="368300"/>
          </a:xfrm>
          <a:prstGeom prst="rect">
            <a:avLst/>
          </a:prstGeom>
          <a:noFill/>
        </p:spPr>
        <p:txBody>
          <a:bodyPr wrap="none" rtlCol="0">
            <a:spAutoFit/>
          </a:bodyPr>
          <a:p>
            <a:pPr marL="285750" indent="-285750">
              <a:buFont typeface="Arial" panose="020B0604020202020204" pitchFamily="34" charset="0"/>
              <a:buChar char="•"/>
            </a:pPr>
            <a:r>
              <a:rPr lang="en-US" b="1"/>
              <a:t>pd.read_csv()</a:t>
            </a:r>
            <a:r>
              <a:rPr lang="en-US"/>
              <a:t> function of pandas library is used to import the data as a dataframe</a:t>
            </a:r>
            <a:endParaRPr lang="en-US"/>
          </a:p>
        </p:txBody>
      </p:sp>
    </p:spTree>
  </p:cSld>
  <p:clrMapOvr>
    <a:masterClrMapping/>
  </p:clrMapOvr>
</p:sld>
</file>

<file path=ppt/theme/theme1.xml><?xml version="1.0" encoding="utf-8"?>
<a:theme xmlns:a="http://schemas.openxmlformats.org/drawingml/2006/main" name="1_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12338</Words>
  <Application>WPS Presentation</Application>
  <PresentationFormat>Widescreen</PresentationFormat>
  <Paragraphs>357</Paragraphs>
  <Slides>79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79</vt:i4>
      </vt:variant>
    </vt:vector>
  </HeadingPairs>
  <TitlesOfParts>
    <vt:vector size="88" baseType="lpstr">
      <vt:lpstr>Arial</vt:lpstr>
      <vt:lpstr>SimSun</vt:lpstr>
      <vt:lpstr>Wingdings</vt:lpstr>
      <vt:lpstr>Calibri</vt:lpstr>
      <vt:lpstr>Mangal</vt:lpstr>
      <vt:lpstr>Segoe Print</vt:lpstr>
      <vt:lpstr>Microsoft YaHei</vt:lpstr>
      <vt:lpstr>Arial Unicode MS</vt:lpstr>
      <vt:lpstr>1_Blue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PARIK</cp:lastModifiedBy>
  <cp:revision>12</cp:revision>
  <dcterms:created xsi:type="dcterms:W3CDTF">2021-04-29T09:23:00Z</dcterms:created>
  <dcterms:modified xsi:type="dcterms:W3CDTF">2021-05-02T05:08:23Z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1033-11.2.0.10114</vt:lpwstr>
  </property>
</Properties>
</file>