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9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6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43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7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7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ECF497-462A-4494-831A-4A217EBFB5A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45F54E-4302-42DA-81E9-12E3C098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menon1998/bangalore-neighborhoods" TargetMode="External"/><Relationship Id="rId2" Type="http://schemas.openxmlformats.org/officeDocument/2006/relationships/hyperlink" Target="https://www.kaggle.com/sangarshanan/bangalore-apartments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29B0-F3AB-4DEB-8314-5F19AAEAD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Bangalore Apartment Venue and Pricing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4B4CD-1DF8-45C1-AF40-1D7E728F2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Ankit Parikh</a:t>
            </a:r>
          </a:p>
        </p:txBody>
      </p:sp>
    </p:spTree>
    <p:extLst>
      <p:ext uri="{BB962C8B-B14F-4D97-AF65-F5344CB8AC3E}">
        <p14:creationId xmlns:p14="http://schemas.microsoft.com/office/powerpoint/2010/main" val="314449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Results </a:t>
            </a:r>
            <a:r>
              <a:rPr lang="en-US" sz="2400" dirty="0"/>
              <a:t>(Bangalore Neighborhood Cluster (12 clusters))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83499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Neighborhood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7D1A0D-B706-44E4-81F2-36FB8C82EA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6" y="1006841"/>
            <a:ext cx="10694351" cy="50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Results </a:t>
            </a:r>
            <a:r>
              <a:rPr lang="en-US" sz="2400" dirty="0"/>
              <a:t>(Count of Apartments by Neighborhood)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83499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Count of Apartment by Neighborhood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4875E-4530-45DC-B2C9-90810092F55F}"/>
              </a:ext>
            </a:extLst>
          </p:cNvPr>
          <p:cNvPicPr/>
          <p:nvPr/>
        </p:nvPicPr>
        <p:blipFill rotWithShape="1">
          <a:blip r:embed="rId2"/>
          <a:srcRect t="1805"/>
          <a:stretch/>
        </p:blipFill>
        <p:spPr bwMode="auto">
          <a:xfrm>
            <a:off x="545909" y="1119118"/>
            <a:ext cx="10858123" cy="4913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988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Results </a:t>
            </a:r>
            <a:r>
              <a:rPr lang="en-US" sz="2400" dirty="0"/>
              <a:t>(Bangalore Apartment Details by cluster)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83499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Bangalore Apartment Details by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75064-4DCA-4E23-BC28-8B7587EBF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797" y="1006841"/>
            <a:ext cx="10639760" cy="50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more people migrate to Bangalore, in search of employment and educational opportunity, an application or platform like this can prove useful for them by providing consolidated information on a click, that can aid them in informed decision making</a:t>
            </a:r>
            <a:endParaRPr lang="en-US" b="1" dirty="0"/>
          </a:p>
          <a:p>
            <a:pPr marL="36900" indent="0">
              <a:buNone/>
            </a:pPr>
            <a:endParaRPr lang="en-US" sz="1600" b="1" dirty="0"/>
          </a:p>
          <a:p>
            <a:r>
              <a:rPr lang="en-US" dirty="0"/>
              <a:t>Such a platform can also be used by retail investors looking at business opportunities like opening a restaurant, gymnasium, and others, as this platform can provide information on high population density areas and the type of services that are in shorter supply in those areas</a:t>
            </a:r>
            <a:endParaRPr lang="en-US" b="1" dirty="0"/>
          </a:p>
          <a:p>
            <a:pPr marL="36900" indent="0">
              <a:buNone/>
            </a:pPr>
            <a:endParaRPr lang="en-US" sz="1600" b="1" dirty="0"/>
          </a:p>
          <a:p>
            <a:r>
              <a:rPr lang="en-US" dirty="0"/>
              <a:t>This platform can also be used by the government agencies and civic bodies to better manage the development, infrastructure, and service needs of an area</a:t>
            </a:r>
            <a:endParaRPr lang="en-US" sz="1600" b="1" dirty="0"/>
          </a:p>
          <a:p>
            <a:pPr marL="36900" indent="0">
              <a:buNone/>
            </a:pPr>
            <a:r>
              <a:rPr lang="en-US" sz="1600" dirty="0">
                <a:effectLst/>
              </a:rPr>
              <a:t> </a:t>
            </a:r>
          </a:p>
          <a:p>
            <a:pPr marL="36900" indent="0">
              <a:buNone/>
            </a:pPr>
            <a:endParaRPr lang="en-US" sz="1600" b="1" dirty="0">
              <a:effectLst/>
            </a:endParaRPr>
          </a:p>
          <a:p>
            <a:pPr marL="36900" indent="0">
              <a:buNone/>
            </a:pPr>
            <a:r>
              <a:rPr lang="en-US" b="1" u="sng" dirty="0">
                <a:effectLst/>
              </a:rPr>
              <a:t>Note:</a:t>
            </a:r>
            <a:r>
              <a:rPr lang="en-US" b="1" dirty="0">
                <a:effectLst/>
              </a:rPr>
              <a:t>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There is huge scope for improvement on the solution where more interactive features and further refinement on the solution can by achieved a version 2 of the solution.</a:t>
            </a:r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34" y="1102490"/>
            <a:ext cx="107271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more people migrate to </a:t>
            </a:r>
            <a:r>
              <a:rPr lang="en-US" dirty="0" err="1"/>
              <a:t>Banglaore</a:t>
            </a:r>
            <a:r>
              <a:rPr lang="en-US" dirty="0"/>
              <a:t>, in search of employment and educational opportunity, an application or platform like this can prove useful for them by providing consolidated information on a click, that can aid them in informed decision making.</a:t>
            </a:r>
            <a:endParaRPr lang="en-US" b="1" dirty="0"/>
          </a:p>
          <a:p>
            <a:r>
              <a:rPr lang="en-US" dirty="0"/>
              <a:t> </a:t>
            </a:r>
            <a:endParaRPr lang="en-US" b="1" dirty="0"/>
          </a:p>
          <a:p>
            <a:r>
              <a:rPr lang="en-US" dirty="0"/>
              <a:t>Such a platform can also be used by retail investors looking at business opportunities like opening a restaurant, gymnasium, and others, as this platform can provide information on high population density areas and the type of services that are in shorter supply in those areas</a:t>
            </a:r>
            <a:endParaRPr lang="en-US" b="1" dirty="0"/>
          </a:p>
          <a:p>
            <a:r>
              <a:rPr lang="en-US" dirty="0"/>
              <a:t> </a:t>
            </a:r>
            <a:endParaRPr lang="en-US" b="1" dirty="0"/>
          </a:p>
          <a:p>
            <a:r>
              <a:rPr lang="en-US" dirty="0"/>
              <a:t>This platform can also be used by the government agencies and civic bodies to better manage the development, infrastructure, and service needs of an area.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12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1241946"/>
            <a:ext cx="10858124" cy="5268035"/>
          </a:xfrm>
        </p:spPr>
        <p:txBody>
          <a:bodyPr/>
          <a:lstStyle/>
          <a:p>
            <a:r>
              <a:rPr lang="en-US" dirty="0">
                <a:effectLst/>
              </a:rPr>
              <a:t>Bangalore with a huge employment and educational opportunities,  is home to about 10 million people. Given this huge population, Bangalore has a burgeoning real estate market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home buyers are looking at investing in the area that can help maximize return on investment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Retail investors are looking at investing (Restaurant, Coffee Shop, Gymnasium, etc.) in area with high population density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solution/platform that can provide home buyers with useful information on their home investment and the retail inventors on the growing areas can prove very use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Such a solution can also provide useful insights to the government agency and civic body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1241946"/>
            <a:ext cx="10858124" cy="5268035"/>
          </a:xfrm>
        </p:spPr>
        <p:txBody>
          <a:bodyPr/>
          <a:lstStyle/>
          <a:p>
            <a:pPr lvl="0"/>
            <a:r>
              <a:rPr lang="en-US" b="1" u="sng" dirty="0">
                <a:effectLst/>
              </a:rPr>
              <a:t>Bangalore Apartment Location Data</a:t>
            </a:r>
            <a:r>
              <a:rPr lang="en-US" dirty="0">
                <a:effectLst/>
              </a:rPr>
              <a:t>:</a:t>
            </a:r>
            <a:r>
              <a:rPr lang="en-US" b="1" dirty="0">
                <a:effectLst/>
              </a:rPr>
              <a:t>  </a:t>
            </a:r>
            <a:r>
              <a:rPr lang="en-US" dirty="0">
                <a:effectLst/>
              </a:rPr>
              <a:t>This data is obtained from Kaggle which can be accessed </a:t>
            </a:r>
            <a:r>
              <a:rPr lang="en-US" u="sng" dirty="0">
                <a:effectLst/>
                <a:hlinkClick r:id="rId2"/>
              </a:rPr>
              <a:t>here</a:t>
            </a:r>
            <a:r>
              <a:rPr lang="en-US" dirty="0">
                <a:effectLst/>
              </a:rPr>
              <a:t>. This data set provides us with a list of all the apartments listed on </a:t>
            </a:r>
            <a:r>
              <a:rPr lang="en-US" dirty="0" err="1">
                <a:effectLst/>
              </a:rPr>
              <a:t>Commonfloor</a:t>
            </a:r>
            <a:r>
              <a:rPr lang="en-US" dirty="0">
                <a:effectLst/>
              </a:rPr>
              <a:t> website along with the geo-coordinates.</a:t>
            </a:r>
          </a:p>
          <a:p>
            <a:pPr marL="36900" lvl="0" indent="0">
              <a:buNone/>
            </a:pPr>
            <a:endParaRPr lang="en-US" sz="500" b="1" dirty="0">
              <a:effectLst/>
            </a:endParaRPr>
          </a:p>
          <a:p>
            <a:pPr lvl="0"/>
            <a:r>
              <a:rPr lang="en-US" b="1" u="sng" dirty="0">
                <a:effectLst/>
              </a:rPr>
              <a:t>Bangalore Apartment Data:  </a:t>
            </a:r>
            <a:r>
              <a:rPr lang="en-US" dirty="0">
                <a:effectLst/>
              </a:rPr>
              <a:t>This data is obtained from Kaggle which can be accessed </a:t>
            </a:r>
            <a:r>
              <a:rPr lang="en-US" u="sng" dirty="0">
                <a:effectLst/>
                <a:hlinkClick r:id="rId2"/>
              </a:rPr>
              <a:t>here</a:t>
            </a:r>
            <a:r>
              <a:rPr lang="en-US" dirty="0">
                <a:effectLst/>
              </a:rPr>
              <a:t>. This data set provides us with a list of the apartments listed on </a:t>
            </a:r>
            <a:r>
              <a:rPr lang="en-US" dirty="0" err="1">
                <a:effectLst/>
              </a:rPr>
              <a:t>Commonfloor</a:t>
            </a:r>
            <a:r>
              <a:rPr lang="en-US" dirty="0">
                <a:effectLst/>
              </a:rPr>
              <a:t> website along with the price, area of the apartment, and unit type (1BHK, 2 BHK, etc.). BHK – stands for Bedroom Hall and Kitchen. 1 BHK – is a unit with one bedroom, 2BHK is a unit with two bedrooms, and so on.</a:t>
            </a:r>
          </a:p>
          <a:p>
            <a:pPr marL="36900" lvl="0" indent="0">
              <a:buNone/>
            </a:pPr>
            <a:endParaRPr lang="en-US" sz="500" b="1" dirty="0">
              <a:effectLst/>
            </a:endParaRPr>
          </a:p>
          <a:p>
            <a:pPr lvl="0"/>
            <a:r>
              <a:rPr lang="en-US" b="1" u="sng" dirty="0">
                <a:effectLst/>
              </a:rPr>
              <a:t>Bangalore Neighborhood Data:  </a:t>
            </a:r>
            <a:r>
              <a:rPr lang="en-US" dirty="0">
                <a:effectLst/>
              </a:rPr>
              <a:t>This data is obtained from Kaggle and can be accessed </a:t>
            </a:r>
            <a:r>
              <a:rPr lang="en-US" u="sng" dirty="0">
                <a:effectLst/>
                <a:hlinkClick r:id="rId3"/>
              </a:rPr>
              <a:t>here</a:t>
            </a:r>
            <a:r>
              <a:rPr lang="en-US" dirty="0">
                <a:effectLst/>
              </a:rPr>
              <a:t>. This data set provides us details of Bangalore Neighborhood (Area), along with the geo-coordinates of the area.</a:t>
            </a:r>
          </a:p>
          <a:p>
            <a:pPr marL="36900" lvl="0" indent="0">
              <a:buNone/>
            </a:pPr>
            <a:endParaRPr lang="en-US" sz="500" dirty="0">
              <a:effectLst/>
            </a:endParaRPr>
          </a:p>
          <a:p>
            <a:pPr lvl="0"/>
            <a:r>
              <a:rPr lang="en-US" b="1" u="sng" dirty="0">
                <a:effectLst/>
              </a:rPr>
              <a:t>Foursquare:  </a:t>
            </a:r>
            <a:r>
              <a:rPr lang="en-US" dirty="0">
                <a:effectLst/>
              </a:rPr>
              <a:t>We have also used Foursquare API to obtain details of the venue around the apartment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Methodology </a:t>
            </a:r>
            <a:r>
              <a:rPr lang="en-US" sz="2400" dirty="0"/>
              <a:t>(Bangalore Apartment 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The main components of my master data consist of apartment name, area, and area’s geo-coordinates.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/>
              <a:t>Apartment Name </a:t>
            </a:r>
            <a:r>
              <a:rPr lang="en-US" altLang="en-US" dirty="0"/>
              <a:t>– obtained from “Bangalore Apartment Location” data set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A47F742B-447C-4093-ACF5-61F2795A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7" y="2513960"/>
            <a:ext cx="10724226" cy="34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6F5C0-7567-435C-9312-789F0ADD7A16}"/>
              </a:ext>
            </a:extLst>
          </p:cNvPr>
          <p:cNvSpPr txBox="1"/>
          <p:nvPr/>
        </p:nvSpPr>
        <p:spPr>
          <a:xfrm>
            <a:off x="4107976" y="6141493"/>
            <a:ext cx="393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Bangalore Apartment Location</a:t>
            </a:r>
          </a:p>
        </p:txBody>
      </p:sp>
    </p:spTree>
    <p:extLst>
      <p:ext uri="{BB962C8B-B14F-4D97-AF65-F5344CB8AC3E}">
        <p14:creationId xmlns:p14="http://schemas.microsoft.com/office/powerpoint/2010/main" val="7364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Methodology </a:t>
            </a:r>
            <a:r>
              <a:rPr lang="en-US" sz="2400" dirty="0"/>
              <a:t>(Neighborhood and Neighborhood 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/>
          <a:lstStyle/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u="sng" dirty="0"/>
              <a:t>Area and its co-ordinates </a:t>
            </a:r>
            <a:r>
              <a:rPr lang="en-US" sz="2000" dirty="0"/>
              <a:t>– these details are obtained by the following steps</a:t>
            </a:r>
            <a:endParaRPr lang="en-US" altLang="en-US" sz="2000" dirty="0"/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511175" lvl="8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altLang="en-US" sz="1600" dirty="0"/>
              <a:t>Reverse </a:t>
            </a:r>
            <a:r>
              <a:rPr lang="en-US" altLang="en-US" sz="1600" dirty="0" err="1"/>
              <a:t>Goe</a:t>
            </a:r>
            <a:r>
              <a:rPr lang="en-US" altLang="en-US" sz="1600" dirty="0"/>
              <a:t> technique: we obtaining address for the apartment by using reverse geo technique – Here we passed the latitude and longitude details of the apartment to obtain the address for that apartment</a:t>
            </a:r>
          </a:p>
          <a:p>
            <a:pPr marL="511175" lvl="8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endParaRPr lang="en-US" altLang="en-US" sz="500" dirty="0"/>
          </a:p>
          <a:p>
            <a:pPr marL="511175" lvl="8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sz="1600" dirty="0"/>
              <a:t>We use “Bangalore Neighborhood” data to map the area latitude and longitude to data from step 1 – Here Address field in the table of step 1 and Neighborhood field in the table “Bangalore Neighborhood” is used as the joining keys</a:t>
            </a:r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2049" name="Picture 19">
            <a:extLst>
              <a:ext uri="{FF2B5EF4-FFF2-40B4-BE49-F238E27FC236}">
                <a16:creationId xmlns:a16="http://schemas.microsoft.com/office/drawing/2014/main" id="{CA24351E-784B-4DB0-8BCC-8C3E7B4C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2" y="3219449"/>
            <a:ext cx="6687404" cy="27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15259"/>
            <a:ext cx="393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Bangalore Apartment Location with address (step 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037C3-23E0-4C79-8D55-EA4F98FA13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6268" y="3219448"/>
            <a:ext cx="4192245" cy="2799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9600E-0251-47FF-B910-DA63ECAFDB85}"/>
              </a:ext>
            </a:extLst>
          </p:cNvPr>
          <p:cNvSpPr txBox="1"/>
          <p:nvPr/>
        </p:nvSpPr>
        <p:spPr>
          <a:xfrm>
            <a:off x="7637112" y="6129146"/>
            <a:ext cx="393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Bangalore Neighborhood data</a:t>
            </a:r>
          </a:p>
        </p:txBody>
      </p:sp>
    </p:spTree>
    <p:extLst>
      <p:ext uri="{BB962C8B-B14F-4D97-AF65-F5344CB8AC3E}">
        <p14:creationId xmlns:p14="http://schemas.microsoft.com/office/powerpoint/2010/main" val="209183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Methodology </a:t>
            </a:r>
            <a:r>
              <a:rPr lang="en-US" sz="2400" dirty="0"/>
              <a:t>(Bangalore Apt location with Neighborhood 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/>
          <a:lstStyle/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u="sng" dirty="0"/>
              <a:t>Bangalore Apartment Location, Area and its co-ordinates</a:t>
            </a:r>
            <a:endParaRPr lang="en-US" altLang="en-US" sz="500" dirty="0"/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/>
              <a:t>Below is the result of join of the two tables as described on previous slide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83499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Bangalore Apartment Location with address, Neighborhood and Neighborhood co-ordinates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F227D-7B0F-46C8-B672-3453BE5976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830" y="2282981"/>
            <a:ext cx="11914495" cy="38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Methodology </a:t>
            </a:r>
            <a:r>
              <a:rPr lang="en-US" sz="2400" dirty="0"/>
              <a:t>(Bangalore Neighborhood plot)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/>
          <a:lstStyle/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u="sng" dirty="0"/>
              <a:t>Bangalore Neighborhood plot: </a:t>
            </a:r>
            <a:r>
              <a:rPr lang="en-US" sz="2000" dirty="0"/>
              <a:t>We used Folium library to plot the Neighborhood</a:t>
            </a:r>
            <a:endParaRPr lang="en-US" altLang="en-US" sz="500" dirty="0"/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83499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Bangalore Neighborhood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A4F98-10F6-4DB9-A926-C1BD21ED9F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487" y="1807209"/>
            <a:ext cx="11107110" cy="4184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1E348-DEB7-4264-9942-2011EE2FAA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1320" y="1807210"/>
            <a:ext cx="6309360" cy="3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Methodology </a:t>
            </a:r>
            <a:r>
              <a:rPr lang="en-US" sz="2400" dirty="0"/>
              <a:t>(Bangalore Neighborhood Venue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/>
          <a:lstStyle/>
          <a:p>
            <a:r>
              <a:rPr lang="en-US" sz="2000" b="1" u="sng" dirty="0"/>
              <a:t>Bangalore Neighborhood Venue:</a:t>
            </a:r>
            <a:r>
              <a:rPr lang="en-US" sz="2000" b="1" dirty="0"/>
              <a:t> </a:t>
            </a:r>
          </a:p>
          <a:p>
            <a:pPr marL="36900" indent="0">
              <a:buNone/>
            </a:pPr>
            <a:r>
              <a:rPr lang="en-US" sz="1600" dirty="0">
                <a:effectLst/>
              </a:rPr>
              <a:t>I utilized Foursquare API to explore the venues nearby the areas of my data set. I designed a query to limit the number to </a:t>
            </a:r>
            <a:r>
              <a:rPr lang="en-US" sz="1600" b="1" dirty="0">
                <a:effectLst/>
              </a:rPr>
              <a:t>30 venues </a:t>
            </a:r>
            <a:r>
              <a:rPr lang="en-US" sz="1600" dirty="0">
                <a:effectLst/>
              </a:rPr>
              <a:t>within a radius of</a:t>
            </a:r>
            <a:r>
              <a:rPr lang="en-US" sz="1600" b="1" dirty="0">
                <a:effectLst/>
              </a:rPr>
              <a:t> 1000 meters </a:t>
            </a:r>
            <a:r>
              <a:rPr lang="en-US" sz="1600" dirty="0">
                <a:effectLst/>
              </a:rPr>
              <a:t>of the area (neighborhood). Below is an excerpt from the data set of venues </a:t>
            </a:r>
          </a:p>
          <a:p>
            <a:pPr marL="36900" indent="0">
              <a:buNone/>
            </a:pPr>
            <a:r>
              <a:rPr lang="en-US" sz="1600" dirty="0">
                <a:effectLst/>
              </a:rPr>
              <a:t>(</a:t>
            </a:r>
            <a:r>
              <a:rPr lang="en-US" sz="1600" b="1" u="sng" dirty="0">
                <a:effectLst/>
              </a:rPr>
              <a:t>Note:</a:t>
            </a:r>
            <a:r>
              <a:rPr lang="en-US" sz="1600" dirty="0">
                <a:effectLst/>
              </a:rPr>
              <a:t> to ensure optimal performance, we divided the data set into set of 100 line items for API calls) </a:t>
            </a:r>
          </a:p>
          <a:p>
            <a:pPr marL="36900" indent="0">
              <a:buNone/>
            </a:pPr>
            <a:endParaRPr lang="en-US" sz="1600" b="1" dirty="0">
              <a:effectLst/>
            </a:endParaRPr>
          </a:p>
          <a:p>
            <a:pPr marL="36900" indent="0">
              <a:buNone/>
            </a:pPr>
            <a:endParaRPr lang="en-US" sz="1600" b="1" dirty="0">
              <a:effectLst/>
            </a:endParaRPr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1228299" y="6183499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Neighborhood Venues and Co-ordinates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74C467-CF8C-4DBC-961A-1F5B0FC70B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487" y="2798127"/>
            <a:ext cx="11205026" cy="33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8CF-78C0-42CB-B7CA-EF425911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3" y="36391"/>
            <a:ext cx="10858124" cy="970450"/>
          </a:xfrm>
        </p:spPr>
        <p:txBody>
          <a:bodyPr/>
          <a:lstStyle/>
          <a:p>
            <a:pPr algn="l"/>
            <a:r>
              <a:rPr lang="en-US" dirty="0"/>
              <a:t>Methodology </a:t>
            </a:r>
            <a:r>
              <a:rPr lang="en-US" sz="2400" dirty="0"/>
              <a:t>(</a:t>
            </a:r>
            <a:r>
              <a:rPr lang="en-US" sz="2400" dirty="0" err="1"/>
              <a:t>Kmeans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11B-5A2A-4722-87CB-C67575EA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2" y="1241946"/>
            <a:ext cx="11289081" cy="526803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b="1" u="sng" dirty="0" err="1"/>
              <a:t>Kmeans</a:t>
            </a:r>
            <a:r>
              <a:rPr lang="en-US" sz="2000" b="1" u="sng" dirty="0"/>
              <a:t> Clustering:</a:t>
            </a:r>
            <a:r>
              <a:rPr lang="en-US" sz="2000" b="1" dirty="0"/>
              <a:t> </a:t>
            </a:r>
          </a:p>
          <a:p>
            <a:r>
              <a:rPr lang="en-US" sz="1600" dirty="0">
                <a:effectLst/>
              </a:rPr>
              <a:t>As we want to cluster the area (neighborhood) of Bangalore, based on the venues in the given radius of 1 Km, I have used an approach of unsupervised clustering. </a:t>
            </a:r>
            <a:r>
              <a:rPr lang="en-US" sz="1600" dirty="0" err="1">
                <a:effectLst/>
              </a:rPr>
              <a:t>Kmeans</a:t>
            </a:r>
            <a:r>
              <a:rPr lang="en-US" sz="1600" dirty="0">
                <a:effectLst/>
              </a:rPr>
              <a:t> being one of the</a:t>
            </a:r>
            <a:r>
              <a:rPr lang="en-US" sz="1600" b="1" dirty="0">
                <a:effectLst/>
              </a:rPr>
              <a:t> </a:t>
            </a:r>
            <a:r>
              <a:rPr lang="en-US" sz="1600" dirty="0">
                <a:effectLst/>
              </a:rPr>
              <a:t>most popular and widely used clustering algorithm, I have used </a:t>
            </a:r>
            <a:r>
              <a:rPr lang="en-US" sz="1600" dirty="0" err="1">
                <a:effectLst/>
              </a:rPr>
              <a:t>Kmeans</a:t>
            </a:r>
            <a:r>
              <a:rPr lang="en-US" sz="1600" dirty="0">
                <a:effectLst/>
              </a:rPr>
              <a:t> as a clustering algorithm form clustering my data set. </a:t>
            </a:r>
            <a:endParaRPr lang="en-US" sz="1600" b="1" dirty="0">
              <a:effectLst/>
            </a:endParaRPr>
          </a:p>
          <a:p>
            <a:r>
              <a:rPr lang="en-US" sz="1600" dirty="0">
                <a:effectLst/>
              </a:rPr>
              <a:t>To identify an optimal value of clusters, I ran the algorithm for different values of K to find the error associated with each value of K. below is the plot for different values of K and corresponding error.</a:t>
            </a:r>
            <a:endParaRPr lang="en-US" sz="1600" b="1" dirty="0">
              <a:effectLst/>
            </a:endParaRPr>
          </a:p>
          <a:p>
            <a:pPr marL="36900" indent="0">
              <a:buNone/>
            </a:pPr>
            <a:endParaRPr lang="en-US" sz="1600" b="1" dirty="0">
              <a:effectLst/>
            </a:endParaRPr>
          </a:p>
          <a:p>
            <a:pPr marL="53975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944A-8E7F-4148-9F3B-612CB8F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solidFill>
                <a:srgbClr val="061F5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A4ED-E816-45D0-9FDB-ECD87E5E39EC}"/>
              </a:ext>
            </a:extLst>
          </p:cNvPr>
          <p:cNvSpPr txBox="1"/>
          <p:nvPr/>
        </p:nvSpPr>
        <p:spPr>
          <a:xfrm>
            <a:off x="-1580034" y="6326973"/>
            <a:ext cx="94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err="1"/>
              <a:t>Kmeans</a:t>
            </a:r>
            <a:r>
              <a:rPr lang="en-US" sz="1200" b="1" u="sng" dirty="0"/>
              <a:t> optimization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91ABA-9D43-4E78-B508-8CC31E2DC38E}"/>
              </a:ext>
            </a:extLst>
          </p:cNvPr>
          <p:cNvSpPr/>
          <p:nvPr/>
        </p:nvSpPr>
        <p:spPr>
          <a:xfrm>
            <a:off x="6095999" y="3418484"/>
            <a:ext cx="5525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For the graph we can see that the optimal has not yet </a:t>
            </a: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converged</a:t>
            </a:r>
          </a:p>
          <a:p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As a data science product owner, we have a job of playing a balancing act between finding optimal clusters and restricting the clusters to make the end user's (consumer of our service/application) life easy and to peak their interest.</a:t>
            </a:r>
          </a:p>
          <a:p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Playing the balancing act, we decided to use value of </a:t>
            </a: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12 clusters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7237C-D7C2-49FD-AFB7-8EBF34DECC3B}"/>
              </a:ext>
            </a:extLst>
          </p:cNvPr>
          <p:cNvPicPr/>
          <p:nvPr/>
        </p:nvPicPr>
        <p:blipFill rotWithShape="1">
          <a:blip r:embed="rId2"/>
          <a:srcRect r="8137"/>
          <a:stretch/>
        </p:blipFill>
        <p:spPr>
          <a:xfrm>
            <a:off x="570824" y="3316406"/>
            <a:ext cx="5161236" cy="29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83480AD95E14B908EE9B714CE6675" ma:contentTypeVersion="13" ma:contentTypeDescription="Create a new document." ma:contentTypeScope="" ma:versionID="5444014ba586f409718338f364452228">
  <xsd:schema xmlns:xsd="http://www.w3.org/2001/XMLSchema" xmlns:xs="http://www.w3.org/2001/XMLSchema" xmlns:p="http://schemas.microsoft.com/office/2006/metadata/properties" xmlns:ns3="8ed30e33-f6ee-4373-a3e5-1a2c7e722162" xmlns:ns4="3e2397bd-b172-4e73-9e42-98d0202396a3" targetNamespace="http://schemas.microsoft.com/office/2006/metadata/properties" ma:root="true" ma:fieldsID="f9c63eee0ed4a2c12aa80cfd32d7f248" ns3:_="" ns4:_="">
    <xsd:import namespace="8ed30e33-f6ee-4373-a3e5-1a2c7e722162"/>
    <xsd:import namespace="3e2397bd-b172-4e73-9e42-98d020239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30e33-f6ee-4373-a3e5-1a2c7e722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397bd-b172-4e73-9e42-98d0202396a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D4445-7F97-49C4-8EDE-589F83F3EA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d30e33-f6ee-4373-a3e5-1a2c7e722162"/>
    <ds:schemaRef ds:uri="3e2397bd-b172-4e73-9e42-98d020239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25A113-505B-4F05-AE91-B178E8A43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8F5B4E-67DD-4C49-9A1D-DD826F5FC65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ed30e33-f6ee-4373-a3e5-1a2c7e722162"/>
    <ds:schemaRef ds:uri="http://purl.org/dc/elements/1.1/"/>
    <ds:schemaRef ds:uri="http://schemas.microsoft.com/office/2006/metadata/properties"/>
    <ds:schemaRef ds:uri="http://schemas.microsoft.com/office/2006/documentManagement/types"/>
    <ds:schemaRef ds:uri="3e2397bd-b172-4e73-9e42-98d0202396a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</TotalTime>
  <Words>1012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Slate</vt:lpstr>
      <vt:lpstr>Bangalore Apartment Venue and Pricing Data Analysis</vt:lpstr>
      <vt:lpstr>Introduction</vt:lpstr>
      <vt:lpstr>Data Acquisition</vt:lpstr>
      <vt:lpstr>Methodology (Bangalore Apartment Location)</vt:lpstr>
      <vt:lpstr>Methodology (Neighborhood and Neighborhood Location)</vt:lpstr>
      <vt:lpstr>Methodology (Bangalore Apt location with Neighborhood location)</vt:lpstr>
      <vt:lpstr>Methodology (Bangalore Neighborhood plot)</vt:lpstr>
      <vt:lpstr>Methodology (Bangalore Neighborhood Venue Data)</vt:lpstr>
      <vt:lpstr>Methodology (Kmeans)</vt:lpstr>
      <vt:lpstr>Results (Bangalore Neighborhood Cluster (12 clusters))</vt:lpstr>
      <vt:lpstr>Results (Count of Apartments by Neighborhood)</vt:lpstr>
      <vt:lpstr>Results (Bangalore Apartment Details by cluster)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Apartment Venue and Pricing Data Analysis</dc:title>
  <dc:creator>Parikh, Ankit</dc:creator>
  <cp:lastModifiedBy>Parikh, Ankit</cp:lastModifiedBy>
  <cp:revision>9</cp:revision>
  <dcterms:created xsi:type="dcterms:W3CDTF">2020-07-12T09:45:21Z</dcterms:created>
  <dcterms:modified xsi:type="dcterms:W3CDTF">2020-07-12T11:03:28Z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0x010100B2E83480AD95E14B908EE9B714CE6675</vt:lpwstr>
  </property>
</Properties>
</file>